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UC Berkeley OS"/>
                <a:ea typeface="UC Berkeley OS"/>
                <a:cs typeface="UC Berkeley OS"/>
                <a:sym typeface="UC Berkeley O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25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32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53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508000" y="800100"/>
            <a:ext cx="10050364" cy="1193800"/>
          </a:xfrm>
          <a:prstGeom prst="rect">
            <a:avLst/>
          </a:prstGeom>
        </p:spPr>
        <p:txBody>
          <a:bodyPr/>
          <a:lstStyle>
            <a:lvl1pPr algn="l">
              <a:defRPr i="1" sz="7700"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UC Berkeley OS"/>
                <a:ea typeface="UC Berkeley OS"/>
                <a:cs typeface="UC Berkeley OS"/>
                <a:sym typeface="UC Berkeley O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3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25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673215" y="9258300"/>
            <a:ext cx="32027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UC Berkeley OS"/>
                <a:ea typeface="UC Berkeley OS"/>
                <a:cs typeface="UC Berkeley OS"/>
                <a:sym typeface="UC Berkeley 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7874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1811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5748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19685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javascript:void(0)" TargetMode="External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nicode.org/charts/charindex.html" TargetMode="External"/><Relationship Id="rId3" Type="http://schemas.openxmlformats.org/officeDocument/2006/relationships/hyperlink" Target="https://www.sciencebuddies.org/science-fair-projects/references/table-of-8-bit-ascii-character-codes" TargetMode="External"/><Relationship Id="rId4" Type="http://schemas.openxmlformats.org/officeDocument/2006/relationships/hyperlink" Target="https://en.wikipedia.org/wiki/ASCII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python.org/3/howto/unicode.html" TargetMode="External"/><Relationship Id="rId3" Type="http://schemas.openxmlformats.org/officeDocument/2006/relationships/image" Target="../media/image14.png"/><Relationship Id="rId4" Type="http://schemas.openxmlformats.org/officeDocument/2006/relationships/hyperlink" Target="https://docs.python.org/2.4/lib/standard-encoding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egexone.com/references/python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honforbiologists.com/regular-expression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python.org/3/tutorial/inputoutput.html" TargetMode="External"/><Relationship Id="rId3" Type="http://schemas.openxmlformats.org/officeDocument/2006/relationships/hyperlink" Target="https://docs.python.org/3/c-api/file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imothyhelton.github.io/pandas_best_practices.html" TargetMode="External"/><Relationship Id="rId3" Type="http://schemas.openxmlformats.org/officeDocument/2006/relationships/hyperlink" Target="https://docs.scipy.org/doc/numpy/user/quickstart.html" TargetMode="External"/><Relationship Id="rId4" Type="http://schemas.openxmlformats.org/officeDocument/2006/relationships/hyperlink" Target="http://www.numpy.org/" TargetMode="External"/><Relationship Id="rId5" Type="http://schemas.openxmlformats.org/officeDocument/2006/relationships/image" Target="../media/image5.tif"/><Relationship Id="rId6" Type="http://schemas.openxmlformats.org/officeDocument/2006/relationships/image" Target="../media/image3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PYz286UPN0sCRsRII5YEGwU5b0w6dZpDEuhjrSwef7M/edit#gid=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eek 0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09</a:t>
            </a:r>
          </a:p>
        </p:txBody>
      </p:sp>
      <p:sp>
        <p:nvSpPr>
          <p:cNvPr id="136" name="Working with text &amp; binary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text &amp; binary data</a:t>
            </a:r>
          </a:p>
        </p:txBody>
      </p:sp>
      <p:sp>
        <p:nvSpPr>
          <p:cNvPr id="137" name="Programming for Data Science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for Data Science</a:t>
            </a:r>
          </a:p>
          <a:p>
            <a:pPr/>
          </a:p>
          <a:p>
            <a:pPr/>
            <a:r>
              <a:t>Everything bits &amp; bytes; preparing, too, for data cleaning and analysis</a:t>
            </a:r>
          </a:p>
        </p:txBody>
      </p:sp>
      <p:sp>
        <p:nvSpPr>
          <p:cNvPr id="138" name="Slide Number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March 05, 2020"/>
          <p:cNvSpPr txBox="1"/>
          <p:nvPr/>
        </p:nvSpPr>
        <p:spPr>
          <a:xfrm>
            <a:off x="8357696" y="9302750"/>
            <a:ext cx="150487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Ernestine Pro"/>
                <a:ea typeface="Ernestine Pro"/>
                <a:cs typeface="Ernestine Pro"/>
                <a:sym typeface="Ernestine Pro"/>
              </a:defRPr>
            </a:lvl1pPr>
          </a:lstStyle>
          <a:p>
            <a:pPr/>
            <a:r>
              <a:t>March 05, 2020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346" y="5367627"/>
            <a:ext cx="3142554" cy="2618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"/>
          <p:cNvSpPr/>
          <p:nvPr/>
        </p:nvSpPr>
        <p:spPr>
          <a:xfrm>
            <a:off x="5724229" y="5695351"/>
            <a:ext cx="6988705" cy="375119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2" name="明娃…"/>
          <p:cNvSpPr txBox="1"/>
          <p:nvPr/>
        </p:nvSpPr>
        <p:spPr>
          <a:xfrm>
            <a:off x="7162011" y="4599516"/>
            <a:ext cx="65901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Noto Nastaliq Urdu"/>
                <a:ea typeface="Noto Nastaliq Urdu"/>
                <a:cs typeface="Noto Nastaliq Urdu"/>
                <a:sym typeface="Noto Nastaliq Urdu"/>
              </a:defRPr>
            </a:pPr>
            <a:r>
              <a:t>明娃</a:t>
            </a:r>
          </a:p>
          <a:p>
            <a:pPr>
              <a:defRPr>
                <a:latin typeface="Noto Nastaliq Urdu"/>
                <a:ea typeface="Noto Nastaliq Urdu"/>
                <a:cs typeface="Noto Nastaliq Urdu"/>
                <a:sym typeface="Noto Nastaliq Urdu"/>
              </a:defRPr>
            </a:pPr>
            <a:r>
              <a:t>hao</a:t>
            </a:r>
          </a:p>
        </p:txBody>
      </p:sp>
      <p:sp>
        <p:nvSpPr>
          <p:cNvPr id="193" name="हिंदी"/>
          <p:cNvSpPr txBox="1"/>
          <p:nvPr/>
        </p:nvSpPr>
        <p:spPr>
          <a:xfrm>
            <a:off x="625255" y="640147"/>
            <a:ext cx="1710209" cy="1570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/>
            </a:lvl1pPr>
          </a:lstStyle>
          <a:p>
            <a:pPr/>
            <a:r>
              <a:t>हिंदी</a:t>
            </a:r>
          </a:p>
        </p:txBody>
      </p:sp>
      <p:sp>
        <p:nvSpPr>
          <p:cNvPr id="194" name="ihdī"/>
          <p:cNvSpPr txBox="1"/>
          <p:nvPr/>
        </p:nvSpPr>
        <p:spPr>
          <a:xfrm>
            <a:off x="3000172" y="519573"/>
            <a:ext cx="1981108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/>
            </a:lvl1pPr>
          </a:lstStyle>
          <a:p>
            <a:pPr/>
            <a:r>
              <a:t>ihdī</a:t>
            </a:r>
          </a:p>
        </p:txBody>
      </p:sp>
      <p:sp>
        <p:nvSpPr>
          <p:cNvPr id="195" name="n"/>
          <p:cNvSpPr txBox="1"/>
          <p:nvPr/>
        </p:nvSpPr>
        <p:spPr>
          <a:xfrm>
            <a:off x="3674664" y="405273"/>
            <a:ext cx="45432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BE3E32"/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96" name="辵"/>
          <p:cNvSpPr txBox="1"/>
          <p:nvPr/>
        </p:nvSpPr>
        <p:spPr>
          <a:xfrm>
            <a:off x="5705179" y="419205"/>
            <a:ext cx="130810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94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辵</a:t>
            </a:r>
          </a:p>
        </p:txBody>
      </p:sp>
      <p:sp>
        <p:nvSpPr>
          <p:cNvPr id="197" name="辶"/>
          <p:cNvSpPr txBox="1"/>
          <p:nvPr/>
        </p:nvSpPr>
        <p:spPr>
          <a:xfrm>
            <a:off x="7737178" y="419205"/>
            <a:ext cx="130810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94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辶</a:t>
            </a:r>
          </a:p>
        </p:txBody>
      </p:sp>
      <p:sp>
        <p:nvSpPr>
          <p:cNvPr id="198" name="walk; and form in combination with other characters.…"/>
          <p:cNvSpPr txBox="1"/>
          <p:nvPr/>
        </p:nvSpPr>
        <p:spPr>
          <a:xfrm>
            <a:off x="5963522" y="2141467"/>
            <a:ext cx="305599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walk; and form in combination with other characters.</a:t>
            </a:r>
          </a:p>
          <a:p>
            <a:pPr>
              <a:defRPr sz="2000"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different code points for the same concept/character</a:t>
            </a:r>
          </a:p>
        </p:txBody>
      </p:sp>
      <p:sp>
        <p:nvSpPr>
          <p:cNvPr id="199" name="مرحبا"/>
          <p:cNvSpPr txBox="1"/>
          <p:nvPr/>
        </p:nvSpPr>
        <p:spPr>
          <a:xfrm>
            <a:off x="422219" y="5691510"/>
            <a:ext cx="1358177" cy="891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مرحبا</a:t>
            </a:r>
          </a:p>
        </p:txBody>
      </p:sp>
      <p:sp>
        <p:nvSpPr>
          <p:cNvPr id="200" name="marhabaan"/>
          <p:cNvSpPr txBox="1"/>
          <p:nvPr/>
        </p:nvSpPr>
        <p:spPr>
          <a:xfrm>
            <a:off x="272880" y="6518401"/>
            <a:ext cx="16314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marhabaan</a:t>
            </a:r>
          </a:p>
        </p:txBody>
      </p:sp>
      <p:sp>
        <p:nvSpPr>
          <p:cNvPr id="201" name="M mm mm"/>
          <p:cNvSpPr txBox="1"/>
          <p:nvPr/>
        </p:nvSpPr>
        <p:spPr>
          <a:xfrm>
            <a:off x="3092281" y="6462183"/>
            <a:ext cx="16313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 mm mm</a:t>
            </a:r>
          </a:p>
        </p:txBody>
      </p:sp>
      <p:sp>
        <p:nvSpPr>
          <p:cNvPr id="202" name="م   مم    مامم"/>
          <p:cNvSpPr txBox="1"/>
          <p:nvPr/>
        </p:nvSpPr>
        <p:spPr>
          <a:xfrm>
            <a:off x="3114688" y="5857118"/>
            <a:ext cx="1586491" cy="524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م   مم    مامم </a:t>
            </a:r>
          </a:p>
        </p:txBody>
      </p:sp>
      <p:sp>
        <p:nvSpPr>
          <p:cNvPr id="203" name="Each grapheme has its own code - so the byte string varies based on the linguistic context!…"/>
          <p:cNvSpPr txBox="1"/>
          <p:nvPr/>
        </p:nvSpPr>
        <p:spPr>
          <a:xfrm>
            <a:off x="9492046" y="229160"/>
            <a:ext cx="3430605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solidFill>
                  <a:srgbClr val="000000"/>
                </a:solidFill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Each grapheme has its own code - so the byte string varies based on the linguistic context!</a:t>
            </a:r>
          </a:p>
          <a:p>
            <a:pPr>
              <a:defRPr i="1" sz="2000">
                <a:solidFill>
                  <a:srgbClr val="000000"/>
                </a:solidFill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This is a challenge in compression and text processing ‘cause tonal languages (Thai, Vietnamese, etc.), Arabic/Hebrew, and CJK languages often use bytes instead of https://en.wikipedia.org/wiki/ASCII  tokens (words).</a:t>
            </a:r>
          </a:p>
        </p:txBody>
      </p:sp>
      <p:sp>
        <p:nvSpPr>
          <p:cNvPr id="204" name="ﷺ"/>
          <p:cNvSpPr txBox="1"/>
          <p:nvPr/>
        </p:nvSpPr>
        <p:spPr>
          <a:xfrm>
            <a:off x="214776" y="8085465"/>
            <a:ext cx="60807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Al Bayan"/>
                <a:ea typeface="Al Bayan"/>
                <a:cs typeface="Al Bayan"/>
                <a:sym typeface="Al Bayan"/>
              </a:defRPr>
            </a:lvl1pPr>
          </a:lstStyle>
          <a:p>
            <a:pPr/>
            <a:r>
              <a:t>ﷺ</a:t>
            </a:r>
          </a:p>
        </p:txBody>
      </p:sp>
      <p:pic>
        <p:nvPicPr>
          <p:cNvPr id="205" name="Screen Shot 2020-03-02 at 11.07.51 AM.png" descr="Screen Shot 2020-03-02 at 11.07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219" y="7987035"/>
            <a:ext cx="3797301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/u093F/u0939/u0902/u0926/u0940…"/>
          <p:cNvSpPr txBox="1"/>
          <p:nvPr/>
        </p:nvSpPr>
        <p:spPr>
          <a:xfrm>
            <a:off x="272347" y="2296604"/>
            <a:ext cx="519988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/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rPr>
              <a:t>u093F</a:t>
            </a:r>
            <a:r>
              <a:t>/u0939/</a:t>
            </a:r>
            <a:r>
              <a:rPr>
                <a:solidFill>
                  <a:srgbClr val="BE3E32"/>
                </a:solidFill>
              </a:rPr>
              <a:t>u0902</a:t>
            </a:r>
            <a:r>
              <a:t>/u0926/u0940</a:t>
            </a:r>
          </a:p>
          <a:p>
            <a:pPr>
              <a:defRPr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i   h  </a:t>
            </a:r>
            <a:r>
              <a:rPr baseline="31999">
                <a:solidFill>
                  <a:srgbClr val="BE3E32"/>
                </a:solidFill>
              </a:rPr>
              <a:t>n</a:t>
            </a:r>
            <a:r>
              <a:t>   d   ī</a:t>
            </a:r>
          </a:p>
        </p:txBody>
      </p:sp>
      <p:sp>
        <p:nvSpPr>
          <p:cNvPr id="207" name="/u0939/u0907/u0928/u0926/u0940…"/>
          <p:cNvSpPr txBox="1"/>
          <p:nvPr/>
        </p:nvSpPr>
        <p:spPr>
          <a:xfrm>
            <a:off x="293232" y="3260478"/>
            <a:ext cx="519775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/u0939/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rPr>
              <a:t>u0907</a:t>
            </a:r>
            <a:r>
              <a:t>/</a:t>
            </a:r>
            <a:r>
              <a:rPr>
                <a:solidFill>
                  <a:srgbClr val="BE3E32"/>
                </a:solidFill>
              </a:rPr>
              <a:t>u0928</a:t>
            </a:r>
            <a:r>
              <a:t>/u0926/u0940</a:t>
            </a:r>
          </a:p>
          <a:p>
            <a:pPr>
              <a:defRPr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h i </a:t>
            </a:r>
            <a:r>
              <a:rPr>
                <a:solidFill>
                  <a:srgbClr val="BE3E32"/>
                </a:solidFill>
              </a:rPr>
              <a:t>n</a:t>
            </a:r>
            <a:r>
              <a:t> d i</a:t>
            </a:r>
          </a:p>
        </p:txBody>
      </p:sp>
      <p:sp>
        <p:nvSpPr>
          <p:cNvPr id="208" name="Square"/>
          <p:cNvSpPr/>
          <p:nvPr/>
        </p:nvSpPr>
        <p:spPr>
          <a:xfrm rot="18900000">
            <a:off x="1325540" y="764804"/>
            <a:ext cx="157239" cy="157239"/>
          </a:xfrm>
          <a:prstGeom prst="rect">
            <a:avLst/>
          </a:prstGeom>
          <a:solidFill>
            <a:srgbClr val="BE3E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E3E32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5717879" y="351366"/>
            <a:ext cx="1" cy="4755627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Line"/>
          <p:cNvSpPr/>
          <p:nvPr/>
        </p:nvSpPr>
        <p:spPr>
          <a:xfrm flipV="1">
            <a:off x="9265154" y="351366"/>
            <a:ext cx="1" cy="4755627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Why does this matter to you?  What if the file stream were “ascii-us” or “JIS” or “IIS” or “Big5” or … and so on.  There’s a combo of non-printable characters (control chars) and bytes that make processing a challenge.  Used in automatic language and file-format detection."/>
          <p:cNvSpPr txBox="1"/>
          <p:nvPr/>
        </p:nvSpPr>
        <p:spPr>
          <a:xfrm>
            <a:off x="5911532" y="5864684"/>
            <a:ext cx="6707245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solidFill>
                  <a:srgbClr val="BE3E32"/>
                </a:solidFill>
                <a:latin typeface="Tisa Sans Pro"/>
                <a:ea typeface="Tisa Sans Pro"/>
                <a:cs typeface="Tisa Sans Pro"/>
                <a:sym typeface="Tisa Sans Pro"/>
              </a:defRPr>
            </a:lvl1pPr>
          </a:lstStyle>
          <a:p>
            <a:pPr/>
            <a:r>
              <a:t>Why does this matter to you?  What if the file stream were “ascii-us” or “JIS” or “IIS” or “Big5” or … and so on.  There’s a combo of non-printable characters (control chars) and bytes that make processing a challenge.  Used in automatic language and file-format detection.</a:t>
            </a:r>
          </a:p>
        </p:txBody>
      </p:sp>
      <p:sp>
        <p:nvSpPr>
          <p:cNvPr id="212" name="Notice the differences between code points and position of grapheme."/>
          <p:cNvSpPr txBox="1"/>
          <p:nvPr/>
        </p:nvSpPr>
        <p:spPr>
          <a:xfrm>
            <a:off x="666131" y="4558153"/>
            <a:ext cx="431514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100">
                <a:solidFill>
                  <a:srgbClr val="003262"/>
                </a:solidFill>
                <a:latin typeface="Tisa Sans Pro"/>
                <a:ea typeface="Tisa Sans Pro"/>
                <a:cs typeface="Tisa Sans Pro"/>
                <a:sym typeface="Tisa Sans Pro"/>
              </a:defRPr>
            </a:lvl1pPr>
          </a:lstStyle>
          <a:p>
            <a:pPr/>
            <a:r>
              <a:t>Notice the differences between code points and position of grapheme.</a:t>
            </a:r>
          </a:p>
        </p:txBody>
      </p:sp>
      <p:sp>
        <p:nvSpPr>
          <p:cNvPr id="213" name="Line"/>
          <p:cNvSpPr/>
          <p:nvPr/>
        </p:nvSpPr>
        <p:spPr>
          <a:xfrm flipH="1" flipV="1">
            <a:off x="2911463" y="4130994"/>
            <a:ext cx="499020" cy="49902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Line"/>
          <p:cNvSpPr/>
          <p:nvPr/>
        </p:nvSpPr>
        <p:spPr>
          <a:xfrm>
            <a:off x="2683933" y="5383119"/>
            <a:ext cx="1302826" cy="51474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Cultural realia expressed in code."/>
          <p:cNvSpPr txBox="1"/>
          <p:nvPr/>
        </p:nvSpPr>
        <p:spPr>
          <a:xfrm>
            <a:off x="547598" y="7599572"/>
            <a:ext cx="431514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100">
                <a:solidFill>
                  <a:srgbClr val="003262"/>
                </a:solidFill>
                <a:latin typeface="Tisa Sans Pro"/>
                <a:ea typeface="Tisa Sans Pro"/>
                <a:cs typeface="Tisa Sans Pro"/>
                <a:sym typeface="Tisa Sans Pro"/>
              </a:defRPr>
            </a:lvl1pPr>
          </a:lstStyle>
          <a:p>
            <a:pPr/>
            <a:r>
              <a:t>Cultural realia expressed in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Text Representations</a:t>
            </a:r>
          </a:p>
        </p:txBody>
      </p:sp>
      <p:sp>
        <p:nvSpPr>
          <p:cNvPr id="218" name="ASCII (7-bit, 27 = 128 chars; also 8-bit ASCII “extended char set”…"/>
          <p:cNvSpPr txBox="1"/>
          <p:nvPr>
            <p:ph type="body" idx="1"/>
          </p:nvPr>
        </p:nvSpPr>
        <p:spPr>
          <a:xfrm>
            <a:off x="508000" y="2628900"/>
            <a:ext cx="12354190" cy="6096000"/>
          </a:xfrm>
          <a:prstGeom prst="rect">
            <a:avLst/>
          </a:prstGeom>
        </p:spPr>
        <p:txBody>
          <a:bodyPr/>
          <a:lstStyle/>
          <a:p>
            <a:pPr/>
            <a:r>
              <a:t>ASCII (7-bit, 27 = 128 chars; also 8-bit ASCII “extended char set”</a:t>
            </a:r>
          </a:p>
          <a:p>
            <a:pPr/>
            <a:r>
              <a:t>Unicode (120,000+ characters; Python has native Unicode support).  Import 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unicodedata.name()</a:t>
            </a:r>
            <a:r>
              <a:t> to return name from a value:  e.g., Literal value “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t>” or Unicode value “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/u0042</a:t>
            </a:r>
            <a:r>
              <a:t>” returns “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LATIN CAPITAL LETTER B</a:t>
            </a:r>
            <a:r>
              <a:t>” (and can go the other way, too)</a:t>
            </a:r>
          </a:p>
          <a:p>
            <a:pPr/>
            <a:r>
              <a:t>Text can return boolean when compared:</a:t>
            </a:r>
          </a:p>
          <a:p>
            <a:pPr lvl="1" marL="685800" indent="-228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Rockwell"/>
                <a:ea typeface="Rockwell"/>
                <a:cs typeface="Rockwell"/>
                <a:sym typeface="Rockwell"/>
              </a:defRPr>
            </a:pPr>
            <a:r>
              <a:t>"\u0047\u0072\u0072\u0021" == 'Grr!’	is True</a:t>
            </a:r>
          </a:p>
          <a:p>
            <a:pPr lvl="1" marL="685800" indent="-22860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Rockwell"/>
                <a:ea typeface="Rockwell"/>
                <a:cs typeface="Rockwell"/>
                <a:sym typeface="Rockwell"/>
              </a:defRPr>
            </a:pPr>
            <a:r>
              <a:t>“\u0047\u0072\u0072\u0021" == 'GRR!’	is False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12693675" y="9258300"/>
            <a:ext cx="279350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http://unicode.org/charts/charindex.html"/>
          <p:cNvSpPr txBox="1"/>
          <p:nvPr/>
        </p:nvSpPr>
        <p:spPr>
          <a:xfrm>
            <a:off x="748407" y="8947150"/>
            <a:ext cx="3670301" cy="27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914400">
              <a:lnSpc>
                <a:spcPct val="90000"/>
              </a:lnSpc>
              <a:spcBef>
                <a:spcPts val="1000"/>
              </a:spcBef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Inconsolata"/>
                <a:ea typeface="Inconsolata"/>
                <a:cs typeface="Inconsolata"/>
                <a:sym typeface="Inconsolat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http://unicode.org/charts/charindex.html</a:t>
            </a:r>
          </a:p>
        </p:txBody>
      </p:sp>
      <p:sp>
        <p:nvSpPr>
          <p:cNvPr id="221" name="https://www.sciencebuddies.org/science-fair-projects/references/table-of-8-bit-ascii-character-codes"/>
          <p:cNvSpPr txBox="1"/>
          <p:nvPr/>
        </p:nvSpPr>
        <p:spPr>
          <a:xfrm>
            <a:off x="748407" y="9296400"/>
            <a:ext cx="9004301" cy="27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Inconsolata"/>
                <a:ea typeface="Inconsolata"/>
                <a:cs typeface="Inconsolata"/>
                <a:sym typeface="Inconsolata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https://www.sciencebuddies.org/science-fair-projects/references/table-of-8-bit-ascii-character-codes</a:t>
            </a:r>
          </a:p>
        </p:txBody>
      </p:sp>
      <p:sp>
        <p:nvSpPr>
          <p:cNvPr id="222" name="https://en.wikipedia.org/wiki/ASCII"/>
          <p:cNvSpPr txBox="1"/>
          <p:nvPr/>
        </p:nvSpPr>
        <p:spPr>
          <a:xfrm>
            <a:off x="774992" y="2152649"/>
            <a:ext cx="424121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u="sng"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Tisa Sans Pro"/>
                <a:ea typeface="Tisa Sans Pro"/>
                <a:cs typeface="Tisa Sans Pro"/>
                <a:sym typeface="Tisa Sans Pro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https://en.wikipedia.org/wiki/ASCII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Encodings"/>
          <p:cNvSpPr txBox="1"/>
          <p:nvPr>
            <p:ph type="title"/>
          </p:nvPr>
        </p:nvSpPr>
        <p:spPr>
          <a:xfrm>
            <a:off x="520700" y="622300"/>
            <a:ext cx="10050364" cy="11938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Text Encodings</a:t>
            </a:r>
          </a:p>
        </p:txBody>
      </p:sp>
      <p:sp>
        <p:nvSpPr>
          <p:cNvPr id="225" name="UTF-8: the multibyte implementation of Unicode, a descriptive standard.  Use encode/decode…"/>
          <p:cNvSpPr txBox="1"/>
          <p:nvPr>
            <p:ph type="body" idx="1"/>
          </p:nvPr>
        </p:nvSpPr>
        <p:spPr>
          <a:xfrm>
            <a:off x="508000" y="22225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t>UTF-8: the multibyte implementation of Unicode, a descriptive standard.  Use encode/decode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>
                <a:latin typeface="Menlo"/>
                <a:ea typeface="Menlo"/>
                <a:cs typeface="Menlo"/>
                <a:sym typeface="Menlo"/>
              </a:rPr>
              <a:t>b</a:t>
            </a:r>
            <a:r>
              <a:t> prefix denotes bitwise encoding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>
                <a:latin typeface="Menlo"/>
                <a:ea typeface="Menlo"/>
                <a:cs typeface="Menlo"/>
                <a:sym typeface="Menlo"/>
              </a:rPr>
              <a:t>\x</a:t>
            </a:r>
            <a:r>
              <a:t> prefix denotes hex.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We’re not always sure what the data will be like when integrating heterogeneous data sources … Win10 might create files in UTF-10!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Check out the documentation: </a:t>
            </a:r>
            <a:r>
              <a:rPr u="sng">
                <a:hlinkClick r:id="rId2" invalidUrl="" action="" tgtFrame="" tooltip="" history="1" highlightClick="0" endSnd="0"/>
              </a:rPr>
              <a:t>https://docs.python.org/3/howto/unicode.html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12681216" y="9258300"/>
            <a:ext cx="304268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Google Shape;237;p35" descr="Google Shape;237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278" y="3208554"/>
            <a:ext cx="5378440" cy="157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https://docs.python.org/2.4/lib/standard-encodings.html"/>
          <p:cNvSpPr txBox="1"/>
          <p:nvPr/>
        </p:nvSpPr>
        <p:spPr>
          <a:xfrm>
            <a:off x="2447428" y="8724899"/>
            <a:ext cx="81099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https://docs.python.org/2.4/lib/standard-encodings.html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gEx: regular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RegEx: regular expressions</a:t>
            </a:r>
          </a:p>
        </p:txBody>
      </p:sp>
      <p:sp>
        <p:nvSpPr>
          <p:cNvPr id="231" name="re.compile()…"/>
          <p:cNvSpPr txBox="1"/>
          <p:nvPr>
            <p:ph type="body" sz="quarter" idx="1"/>
          </p:nvPr>
        </p:nvSpPr>
        <p:spPr>
          <a:xfrm>
            <a:off x="508000" y="2628900"/>
            <a:ext cx="348114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re.compile()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re.search()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re.match()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re.split()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re.sub()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re.findall()</a:t>
            </a:r>
          </a:p>
          <a:p>
            <a:pPr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.group()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xfrm>
            <a:off x="12688074" y="9258300"/>
            <a:ext cx="29055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compile a search string…"/>
          <p:cNvSpPr txBox="1"/>
          <p:nvPr/>
        </p:nvSpPr>
        <p:spPr>
          <a:xfrm>
            <a:off x="4761830" y="2628900"/>
            <a:ext cx="7571433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compile a search string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get the first match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extract match (at beginning)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split based on matches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get all matches as a list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000000"/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used after matching to pull out  groups</a:t>
            </a:r>
          </a:p>
        </p:txBody>
      </p:sp>
      <p:sp>
        <p:nvSpPr>
          <p:cNvPr id="234" name="matchObject = re.search(pattern, input_str, flags=0)…"/>
          <p:cNvSpPr txBox="1"/>
          <p:nvPr/>
        </p:nvSpPr>
        <p:spPr>
          <a:xfrm>
            <a:off x="1557424" y="8009860"/>
            <a:ext cx="9439003" cy="144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matchObject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4B668D"/>
                </a:solidFill>
              </a:rPr>
              <a:t>re.search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B6969"/>
                </a:solidFill>
                <a:latin typeface="Rockwell Italic"/>
                <a:ea typeface="Rockwell Italic"/>
                <a:cs typeface="Rockwell Italic"/>
                <a:sym typeface="Rockwell Italic"/>
              </a:rPr>
              <a:t>pattern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B6969"/>
                </a:solidFill>
                <a:latin typeface="Rockwell Italic"/>
                <a:ea typeface="Rockwell Italic"/>
                <a:cs typeface="Rockwell Italic"/>
                <a:sym typeface="Rockwell Italic"/>
              </a:rPr>
              <a:t>input_str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B6969"/>
                </a:solidFill>
                <a:latin typeface="Rockwell Italic"/>
                <a:ea typeface="Rockwell Italic"/>
                <a:cs typeface="Rockwell Italic"/>
                <a:sym typeface="Rockwell Italic"/>
              </a:rPr>
              <a:t>flags</a:t>
            </a:r>
            <a:r>
              <a:rPr>
                <a:solidFill>
                  <a:srgbClr val="333333"/>
                </a:solidFill>
              </a:rPr>
              <a:t>=0)</a:t>
            </a:r>
            <a:endParaRPr>
              <a:solidFill>
                <a:srgbClr val="333333"/>
              </a:solidFill>
            </a:endParaRPr>
          </a:p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https://regexone.com/references/python</a:t>
            </a:r>
          </a:p>
        </p:txBody>
      </p:sp>
      <p:sp>
        <p:nvSpPr>
          <p:cNvPr id="235" name="There’s a debate about time improvement and binding var name to data.  No clear preference in practice."/>
          <p:cNvSpPr txBox="1"/>
          <p:nvPr/>
        </p:nvSpPr>
        <p:spPr>
          <a:xfrm>
            <a:off x="9751301" y="2349499"/>
            <a:ext cx="295913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i="1" sz="17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Tisa Sans Pro"/>
                <a:ea typeface="Tisa Sans Pro"/>
                <a:cs typeface="Tisa Sans Pro"/>
                <a:sym typeface="Tisa Sans Pro"/>
              </a:defRPr>
            </a:lvl1pPr>
          </a:lstStyle>
          <a:p>
            <a:pPr/>
            <a:r>
              <a:t>There’s a debate about time improvement and binding var name to data.  No clear preference in practice.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gEx: Special charac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RegEx: Special characters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12682359" y="9258300"/>
            <a:ext cx="30198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.…"/>
          <p:cNvSpPr txBox="1"/>
          <p:nvPr/>
        </p:nvSpPr>
        <p:spPr>
          <a:xfrm>
            <a:off x="542015" y="3073087"/>
            <a:ext cx="1320801" cy="325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*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?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[0-9]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[a-z]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r’ ‘</a:t>
            </a:r>
          </a:p>
        </p:txBody>
      </p:sp>
      <p:sp>
        <p:nvSpPr>
          <p:cNvPr id="240" name="any character 1 place…"/>
          <p:cNvSpPr txBox="1"/>
          <p:nvPr/>
        </p:nvSpPr>
        <p:spPr>
          <a:xfrm>
            <a:off x="2459781" y="3073087"/>
            <a:ext cx="5905501" cy="325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any character 1 place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any number of characters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any optional character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any digit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any lower-case letter</a:t>
            </a:r>
          </a:p>
          <a:p>
            <a:pPr algn="l">
              <a:defRPr sz="3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raw string literal</a:t>
            </a:r>
          </a:p>
        </p:txBody>
      </p:sp>
      <p:sp>
        <p:nvSpPr>
          <p:cNvPr id="241" name="https://pythonforbiologists.com/regular-expressions"/>
          <p:cNvSpPr txBox="1"/>
          <p:nvPr/>
        </p:nvSpPr>
        <p:spPr>
          <a:xfrm>
            <a:off x="528290" y="8703733"/>
            <a:ext cx="7376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https://pythonforbiologists.com/regular-expressions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gEx: Specifiers &amp; Example"/>
          <p:cNvSpPr txBox="1"/>
          <p:nvPr>
            <p:ph type="title"/>
          </p:nvPr>
        </p:nvSpPr>
        <p:spPr>
          <a:xfrm>
            <a:off x="524933" y="355756"/>
            <a:ext cx="6666277" cy="119380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100"/>
              </a:spcBef>
              <a:defRPr sz="5313"/>
            </a:lvl1pPr>
          </a:lstStyle>
          <a:p>
            <a:pPr/>
            <a:r>
              <a:t>RegEx: Specifiers &amp; Example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12684645" y="9258300"/>
            <a:ext cx="297410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7" name="Google Shape;280;p42"/>
          <p:cNvGrpSpPr/>
          <p:nvPr/>
        </p:nvGrpSpPr>
        <p:grpSpPr>
          <a:xfrm>
            <a:off x="178402" y="4941350"/>
            <a:ext cx="4608863" cy="4705366"/>
            <a:chOff x="0" y="0"/>
            <a:chExt cx="4608862" cy="4705365"/>
          </a:xfrm>
        </p:grpSpPr>
        <p:pic>
          <p:nvPicPr>
            <p:cNvPr id="245" name="Google Shape;280;p42" descr="Google Shape;280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150" y="76264"/>
              <a:ext cx="4390562" cy="4509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Google Shape;280;p42" descr="Google Shape;280;p4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08863" cy="4705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8" name="Google Shape;274;p41" descr="Google Shape;274;p4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059" y="1597603"/>
            <a:ext cx="4399549" cy="3295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" name="Screen Shot 2018-10-31 at 6.18.11 PM.png"/>
          <p:cNvGrpSpPr/>
          <p:nvPr/>
        </p:nvGrpSpPr>
        <p:grpSpPr>
          <a:xfrm>
            <a:off x="5374382" y="2349500"/>
            <a:ext cx="6848197" cy="6654800"/>
            <a:chOff x="0" y="0"/>
            <a:chExt cx="6848195" cy="6654800"/>
          </a:xfrm>
        </p:grpSpPr>
        <p:pic>
          <p:nvPicPr>
            <p:cNvPr id="249" name="Screen Shot 2018-10-31 at 6.18.11 PM.png" descr="Screen Shot 2018-10-31 at 6.18.11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5874" y="90103"/>
              <a:ext cx="6616448" cy="6320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Screen Shot 2018-10-31 at 6.18.11 PM.png" descr="Screen Shot 2018-10-31 at 6.18.1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848196" cy="665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https://www.machinelearningplus.com/python/python-regex-tutorial-examples/"/>
          <p:cNvSpPr txBox="1"/>
          <p:nvPr/>
        </p:nvSpPr>
        <p:spPr>
          <a:xfrm>
            <a:off x="5493355" y="9187197"/>
            <a:ext cx="7315808" cy="28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1400" u="sng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https://www.machinelearningplus.com/python/python-regex-tutorial-examples/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gEx: Examples"/>
          <p:cNvSpPr txBox="1"/>
          <p:nvPr>
            <p:ph type="title" idx="4294967295"/>
          </p:nvPr>
        </p:nvSpPr>
        <p:spPr>
          <a:xfrm>
            <a:off x="7636933" y="38762"/>
            <a:ext cx="5194135" cy="1193801"/>
          </a:xfrm>
          <a:prstGeom prst="rect">
            <a:avLst/>
          </a:prstGeom>
        </p:spPr>
        <p:txBody>
          <a:bodyPr/>
          <a:lstStyle>
            <a:lvl1pPr algn="l" defTabSz="525779">
              <a:spcBef>
                <a:spcPts val="1400"/>
              </a:spcBef>
              <a:defRPr i="1" sz="6929"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UC Berkeley OS"/>
                <a:ea typeface="UC Berkeley OS"/>
                <a:cs typeface="UC Berkeley OS"/>
                <a:sym typeface="UC Berkeley OS"/>
              </a:defRPr>
            </a:lvl1pPr>
          </a:lstStyle>
          <a:p>
            <a:pPr/>
            <a:r>
              <a:t>RegEx: Examples</a:t>
            </a:r>
          </a:p>
        </p:txBody>
      </p:sp>
      <p:grpSp>
        <p:nvGrpSpPr>
          <p:cNvPr id="257" name="Google Shape;286;p43"/>
          <p:cNvGrpSpPr/>
          <p:nvPr/>
        </p:nvGrpSpPr>
        <p:grpSpPr>
          <a:xfrm>
            <a:off x="808237" y="3076465"/>
            <a:ext cx="6255182" cy="2059660"/>
            <a:chOff x="0" y="0"/>
            <a:chExt cx="6255180" cy="2059659"/>
          </a:xfrm>
        </p:grpSpPr>
        <p:pic>
          <p:nvPicPr>
            <p:cNvPr id="255" name="Google Shape;286;p43" descr="Google Shape;286;p4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749" y="51336"/>
              <a:ext cx="6067682" cy="1868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Google Shape;286;p43" descr="Google Shape;286;p4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255182" cy="2059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oogle Shape;287;p43"/>
          <p:cNvGrpSpPr/>
          <p:nvPr/>
        </p:nvGrpSpPr>
        <p:grpSpPr>
          <a:xfrm>
            <a:off x="5515704" y="4086848"/>
            <a:ext cx="6951792" cy="2312453"/>
            <a:chOff x="0" y="0"/>
            <a:chExt cx="6951790" cy="2312451"/>
          </a:xfrm>
        </p:grpSpPr>
        <p:pic>
          <p:nvPicPr>
            <p:cNvPr id="258" name="Google Shape;287;p43" descr="Google Shape;287;p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4068" y="68183"/>
              <a:ext cx="6743655" cy="2059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Google Shape;287;p43" descr="Google Shape;287;p4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6951791" cy="2312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1" name="Google Shape;295;p44" descr="Google Shape;295;p4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0066" y="7348722"/>
            <a:ext cx="10515601" cy="1258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Google Shape;294;p44" descr="Google Shape;294;p44"/>
          <p:cNvPicPr>
            <a:picLocks noChangeAspect="1"/>
          </p:cNvPicPr>
          <p:nvPr/>
        </p:nvPicPr>
        <p:blipFill>
          <a:blip r:embed="rId7">
            <a:extLst/>
          </a:blip>
          <a:srcRect l="1790" t="5045" r="0" b="20041"/>
          <a:stretch>
            <a:fillRect/>
          </a:stretch>
        </p:blipFill>
        <p:spPr>
          <a:xfrm>
            <a:off x="1542104" y="8841669"/>
            <a:ext cx="9389725" cy="506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Usually find options locate first or last occurrence but we may want every occurrence.  Some find options return the index of the desired substring; this requires more coding to profit.  Patterns are possible, too, and this is useful for known/expected structuring of the source data."/>
          <p:cNvSpPr txBox="1"/>
          <p:nvPr/>
        </p:nvSpPr>
        <p:spPr>
          <a:xfrm>
            <a:off x="415643" y="1343876"/>
            <a:ext cx="1244444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300"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Usually find options locate </a:t>
            </a:r>
            <a:r>
              <a:rPr i="1"/>
              <a:t>first</a:t>
            </a:r>
            <a:r>
              <a:t> or</a:t>
            </a:r>
            <a:r>
              <a:rPr i="1"/>
              <a:t> last</a:t>
            </a:r>
            <a:r>
              <a:t> occurrence but we may want </a:t>
            </a:r>
            <a:r>
              <a:rPr i="1"/>
              <a:t>every</a:t>
            </a:r>
            <a:r>
              <a:t> occurrence.  Some find options </a:t>
            </a:r>
            <a:r>
              <a:rPr i="1"/>
              <a:t>return the index</a:t>
            </a:r>
            <a:r>
              <a:t> of the desired substring; this requires more coding to profit.  Patterns are possible, too, and this is useful for known/expected structuring of the source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gEx: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RegEx: Groups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12687731" y="9258300"/>
            <a:ext cx="291238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9" name="Google Shape;301;p45"/>
          <p:cNvGrpSpPr/>
          <p:nvPr/>
        </p:nvGrpSpPr>
        <p:grpSpPr>
          <a:xfrm>
            <a:off x="1228987" y="2349499"/>
            <a:ext cx="10050364" cy="3600628"/>
            <a:chOff x="0" y="0"/>
            <a:chExt cx="10050363" cy="3600626"/>
          </a:xfrm>
        </p:grpSpPr>
        <p:pic>
          <p:nvPicPr>
            <p:cNvPr id="267" name="Google Shape;301;p45" descr="Google Shape;301;p4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515" y="105520"/>
              <a:ext cx="9735333" cy="3208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Google Shape;301;p45" descr="Google Shape;301;p4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0050364" cy="36006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2" name="Google Shape;302;p45"/>
          <p:cNvGrpSpPr/>
          <p:nvPr/>
        </p:nvGrpSpPr>
        <p:grpSpPr>
          <a:xfrm>
            <a:off x="528028" y="6121576"/>
            <a:ext cx="12095707" cy="2733266"/>
            <a:chOff x="0" y="0"/>
            <a:chExt cx="12095705" cy="2733265"/>
          </a:xfrm>
        </p:grpSpPr>
        <p:pic>
          <p:nvPicPr>
            <p:cNvPr id="270" name="Google Shape;302;p45" descr="Google Shape;302;p4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5139" y="81524"/>
              <a:ext cx="11805428" cy="2430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Google Shape;302;p45" descr="Google Shape;302;p4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12095707" cy="2733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xample: bi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Example: biology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12685445" y="9258300"/>
            <a:ext cx="295810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https://pythonforbiologists.com/regular-expressions"/>
          <p:cNvSpPr txBox="1"/>
          <p:nvPr/>
        </p:nvSpPr>
        <p:spPr>
          <a:xfrm>
            <a:off x="565280" y="9232900"/>
            <a:ext cx="54057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latin typeface="Tisa Sans Pro"/>
                <a:ea typeface="Tisa Sans Pro"/>
                <a:cs typeface="Tisa Sans Pro"/>
                <a:sym typeface="Tisa Sans Pro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https://pythonforbiologists.com/regular-expressions</a:t>
            </a:r>
          </a:p>
        </p:txBody>
      </p:sp>
      <p:sp>
        <p:nvSpPr>
          <p:cNvPr id="277" name="dna = “ATCGCGAATTCAC”…"/>
          <p:cNvSpPr txBox="1"/>
          <p:nvPr/>
        </p:nvSpPr>
        <p:spPr>
          <a:xfrm>
            <a:off x="372533" y="2694516"/>
            <a:ext cx="6667501" cy="5027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dna = “ATCGCGAATTCAC”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if re.search(r”GAATTC”, dna):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print(“restriction site found.”)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if re.search(r”GGACC”, dna) 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rPr>
              <a:t>or</a:t>
            </a:r>
            <a:r>
              <a:t> re.search(r”GGTCC”, dna):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print(restriction site found)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if re.search(r”GG(A</a:t>
            </a:r>
            <a:r>
              <a:rPr>
                <a:solidFill>
                  <a:srgbClr val="BE3E32"/>
                </a:solidFill>
              </a:rPr>
              <a:t>|</a:t>
            </a:r>
            <a:r>
              <a:t>T)CC”, dna):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print(“Yup, another restriction site.”)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if re.search(r”GG[ATGC]GC”, dna):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print(“Restrictions…”)</a:t>
            </a:r>
          </a:p>
          <a:p>
            <a:pPr algn="l">
              <a:defRPr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</a:p>
        </p:txBody>
      </p:sp>
      <p:sp>
        <p:nvSpPr>
          <p:cNvPr id="278" name="?  optional, e.g., GAT?C matches GATC or GAC…"/>
          <p:cNvSpPr txBox="1"/>
          <p:nvPr/>
        </p:nvSpPr>
        <p:spPr>
          <a:xfrm>
            <a:off x="7409491" y="2344208"/>
            <a:ext cx="516546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rPr>
                <a:solidFill>
                  <a:srgbClr val="BE3E32"/>
                </a:solidFill>
              </a:rPr>
              <a:t>?</a:t>
            </a:r>
            <a:r>
              <a:t>  optional, e.g., GAT?C matches GATC or GAC</a:t>
            </a: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GGG(AAA)?TTT means the group of 3 s is optional. matches GGGAAATTT or GGGTTT</a:t>
            </a: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</a:p>
          <a:p>
            <a:pPr marL="313266" indent="-313266" algn="l">
              <a:buSzPct val="75000"/>
              <a:buChar char="+"/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means char/group must be present and can be repeated</a:t>
            </a: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</a:p>
          <a:p>
            <a:pPr marL="313266" indent="-313266" algn="l">
              <a:buSzPct val="75000"/>
              <a:buChar char="*"/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following a group/char means group/char is optional but can be repeated 0+ times</a:t>
            </a: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</a:p>
          <a:p>
            <a:pPr algn="l"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rPr>
                <a:solidFill>
                  <a:srgbClr val="BE3E32"/>
                </a:solidFill>
              </a:rPr>
              <a:t>|</a:t>
            </a:r>
            <a:r>
              <a:t> is the “pipe” or “either|or”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: bi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Example: biology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12681788" y="9258300"/>
            <a:ext cx="30312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^AUG[AUGC]{30,1000}A{5,10}$"/>
          <p:cNvSpPr txBox="1"/>
          <p:nvPr/>
        </p:nvSpPr>
        <p:spPr>
          <a:xfrm>
            <a:off x="499533" y="6427463"/>
            <a:ext cx="5943601" cy="53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^AUG[AUGC]{30,1000}A{5,10}$</a:t>
            </a:r>
          </a:p>
        </p:txBody>
      </p:sp>
      <p:sp>
        <p:nvSpPr>
          <p:cNvPr id="283" name="Position commands:…"/>
          <p:cNvSpPr txBox="1"/>
          <p:nvPr/>
        </p:nvSpPr>
        <p:spPr>
          <a:xfrm>
            <a:off x="588929" y="2152650"/>
            <a:ext cx="11491851" cy="3532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/>
            </a:pPr>
            <a:r>
              <a:t>Position commands: </a:t>
            </a:r>
          </a:p>
          <a:p>
            <a:pPr algn="l">
              <a:defRPr sz="3400"/>
            </a:pPr>
            <a:r>
              <a:rPr>
                <a:latin typeface="Inconsolata"/>
                <a:ea typeface="Inconsolata"/>
                <a:cs typeface="Inconsolata"/>
                <a:sym typeface="Inconsolata"/>
              </a:rPr>
              <a:t>{start,stop}</a:t>
            </a:r>
            <a:r>
              <a:t>.  GA{2,4}T matches G then 2 to 4 As, then T.</a:t>
            </a:r>
          </a:p>
          <a:p>
            <a:pPr algn="l">
              <a:defRPr sz="3400"/>
            </a:pPr>
            <a:r>
              <a:rPr>
                <a:latin typeface="Inconsolata"/>
                <a:ea typeface="Inconsolata"/>
                <a:cs typeface="Inconsolata"/>
                <a:sym typeface="Inconsolata"/>
              </a:rPr>
              <a:t>^</a:t>
            </a:r>
            <a:r>
              <a:t> matches the start of a string; 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$</a:t>
            </a:r>
            <a:r>
              <a:t> matches the end of a string.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^AAA matches AAATTT but not GGGAAATTT</a:t>
            </a:r>
          </a:p>
          <a:p>
            <a:pPr algn="l">
              <a:defRPr sz="3400"/>
            </a:pPr>
            <a:r>
              <a:t>GGG$ matches AAAGGG but not AAAGGGCCC</a:t>
            </a:r>
          </a:p>
        </p:txBody>
      </p:sp>
      <p:sp>
        <p:nvSpPr>
          <p:cNvPr id="284" name="Line"/>
          <p:cNvSpPr/>
          <p:nvPr/>
        </p:nvSpPr>
        <p:spPr>
          <a:xfrm>
            <a:off x="582678" y="6121841"/>
            <a:ext cx="11839444" cy="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This complex pattern will identify full-length eukaryotic messenger RNA sequences.…"/>
          <p:cNvSpPr txBox="1"/>
          <p:nvPr/>
        </p:nvSpPr>
        <p:spPr>
          <a:xfrm>
            <a:off x="1694637" y="7253023"/>
            <a:ext cx="949208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This complex pattern will identify full-length eukaryotic messenger RNA sequences.</a:t>
            </a:r>
          </a:p>
          <a:p>
            <a:pPr algn="l"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Reading the pattern from left to right, it will match:</a:t>
            </a:r>
          </a:p>
          <a:p>
            <a:pPr marL="313266" indent="-313266" algn="l">
              <a:buSzPct val="75000"/>
              <a:buChar char="•"/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an AUG start codon at the beginning of the sequence</a:t>
            </a:r>
          </a:p>
          <a:p>
            <a:pPr marL="313266" indent="-313266" algn="l">
              <a:buSzPct val="75000"/>
              <a:buChar char="•"/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followed by between 30 and 1000 bases, which can be A, U, G or C</a:t>
            </a:r>
          </a:p>
          <a:p>
            <a:pPr marL="313266" indent="-313266" algn="l">
              <a:buSzPct val="75000"/>
              <a:buChar char="•"/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Baker Signet BT"/>
                <a:ea typeface="Baker Signet BT"/>
                <a:cs typeface="Baker Signet BT"/>
                <a:sym typeface="Baker Signet BT"/>
              </a:defRPr>
            </a:pPr>
            <a:r>
              <a:t>followed by a poly-A tail of between 5 and 10 bases at the end of the 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Agenda</a:t>
            </a:r>
          </a:p>
        </p:txBody>
      </p:sp>
      <p:sp>
        <p:nvSpPr>
          <p:cNvPr id="143" name="Number represen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representations</a:t>
            </a:r>
          </a:p>
          <a:p>
            <a:pPr/>
            <a:r>
              <a:t>Text Representations: ASCII, Unicode, Python Strings</a:t>
            </a:r>
          </a:p>
          <a:p>
            <a:pPr/>
            <a:r>
              <a:t>Text Encoding (codex)</a:t>
            </a:r>
          </a:p>
          <a:p>
            <a:pPr/>
            <a:r>
              <a:t>Regular Expressions (regex)</a:t>
            </a:r>
          </a:p>
          <a:p>
            <a:pPr/>
            <a:r>
              <a:t>Text Output</a:t>
            </a:r>
          </a:p>
          <a:p>
            <a:pPr/>
            <a:r>
              <a:t>Files</a:t>
            </a:r>
          </a:p>
          <a:p>
            <a:pPr/>
            <a:r>
              <a:t>Intro to NumPy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12723621" y="9258300"/>
            <a:ext cx="219457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output using .format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Text output using .format()</a:t>
            </a:r>
          </a:p>
        </p:txBody>
      </p:sp>
      <p:sp>
        <p:nvSpPr>
          <p:cNvPr id="288" name="Let’s say s = ‘Cat’…"/>
          <p:cNvSpPr txBox="1"/>
          <p:nvPr>
            <p:ph type="body" sz="half" idx="1"/>
          </p:nvPr>
        </p:nvSpPr>
        <p:spPr>
          <a:xfrm>
            <a:off x="220133" y="2349500"/>
            <a:ext cx="12564534" cy="398440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300"/>
            </a:pPr>
            <a:r>
              <a:t>Let’s say 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s = ‘Cat’</a:t>
            </a:r>
          </a:p>
          <a:p>
            <a:pPr marL="0" indent="0">
              <a:buClrTx/>
              <a:buSzTx/>
              <a:buFontTx/>
              <a:buNone/>
              <a:defRPr sz="3300">
                <a:latin typeface="Inconsolata"/>
                <a:ea typeface="Inconsolata"/>
                <a:cs typeface="Inconsolata"/>
                <a:sym typeface="Inconsolata"/>
              </a:defRPr>
            </a:pPr>
          </a:p>
          <a:p>
            <a:pPr marL="0" indent="0">
              <a:buClrTx/>
              <a:buSzTx/>
              <a:buFontTx/>
              <a:buNone/>
              <a:defRPr sz="33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print(“Some text: 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rPr>
              <a:t>{sentence: &lt;20s}</a:t>
            </a:r>
            <a:r>
              <a:t>”.format(</a:t>
            </a:r>
            <a:r>
              <a: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rPr>
              <a:t>sentence = s</a:t>
            </a:r>
            <a:r>
              <a:t>))</a:t>
            </a:r>
          </a:p>
          <a:p>
            <a:pPr marL="0" indent="0">
              <a:buClrTx/>
              <a:buSzTx/>
              <a:buFontTx/>
              <a:buNone/>
              <a:defRPr sz="33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print(“Some text: 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rPr>
              <a:t>{sentence}</a:t>
            </a:r>
            <a:r>
              <a:t>”.format(</a:t>
            </a:r>
            <a:r>
              <a: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rPr>
              <a:t>sentence = s</a:t>
            </a:r>
            <a:r>
              <a:t>))</a:t>
            </a:r>
          </a:p>
          <a:p>
            <a:pPr marL="0" indent="0">
              <a:buClrTx/>
              <a:buSzTx/>
              <a:buFontTx/>
              <a:buNone/>
              <a:defRPr sz="33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print(“Some text: {}”.format(</a:t>
            </a:r>
            <a:r>
              <a: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</a:rPr>
              <a:t>s</a:t>
            </a:r>
            <a:r>
              <a:t>))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xfrm>
            <a:off x="12663042" y="9258300"/>
            <a:ext cx="34061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Screen Shot 2020-03-02 at 12.23.17 PM.png" descr="Screen Shot 2020-03-02 at 12.23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86" y="6892707"/>
            <a:ext cx="10361828" cy="177501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ounded Rectangle"/>
          <p:cNvSpPr/>
          <p:nvPr/>
        </p:nvSpPr>
        <p:spPr>
          <a:xfrm>
            <a:off x="668866" y="6561666"/>
            <a:ext cx="11427487" cy="170360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3" name="Files!"/>
          <p:cNvSpPr txBox="1"/>
          <p:nvPr>
            <p:ph type="title"/>
          </p:nvPr>
        </p:nvSpPr>
        <p:spPr>
          <a:xfrm>
            <a:off x="508000" y="800100"/>
            <a:ext cx="1854927" cy="11938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Files!</a:t>
            </a:r>
          </a:p>
        </p:txBody>
      </p:sp>
      <p:sp>
        <p:nvSpPr>
          <p:cNvPr id="294" name="All languages have (seemingly generic) file objects for reading/writing; and have variations depending on file type and architecture (e.g., FileObjects and various stream options).…"/>
          <p:cNvSpPr txBox="1"/>
          <p:nvPr>
            <p:ph type="body" idx="1"/>
          </p:nvPr>
        </p:nvSpPr>
        <p:spPr>
          <a:xfrm>
            <a:off x="508000" y="2184400"/>
            <a:ext cx="11988800" cy="4370917"/>
          </a:xfrm>
          <a:prstGeom prst="rect">
            <a:avLst/>
          </a:prstGeom>
        </p:spPr>
        <p:txBody>
          <a:bodyPr/>
          <a:lstStyle/>
          <a:p>
            <a:pPr marL="469900" indent="-469900">
              <a:defRPr sz="2700"/>
            </a:pPr>
            <a:r>
              <a:t>All languages have (seemingly generic) file objects for reading/writing; and have variations depending on file type and architecture (e.g., FileObjects and various stream options).</a:t>
            </a:r>
          </a:p>
          <a:p>
            <a:pPr/>
            <a:r>
              <a:rPr>
                <a:latin typeface="Inconsolata"/>
                <a:ea typeface="Inconsolata"/>
                <a:cs typeface="Inconsolata"/>
                <a:sym typeface="Inconsolata"/>
              </a:rPr>
              <a:t>open(file, mode)</a:t>
            </a:r>
            <a:r>
              <a:t>       (‘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wt</a:t>
            </a:r>
            <a:r>
              <a:t>’,’rd’,’at’,’rb’, ‘wb’); </a:t>
            </a:r>
          </a:p>
          <a:p>
            <a:pPr lvl="1">
              <a:spcBef>
                <a:spcPts val="0"/>
              </a:spcBef>
            </a:pPr>
            <a:r>
              <a:t>be sure to </a:t>
            </a:r>
            <a:r>
              <a:rPr>
                <a:latin typeface="Inconsolata"/>
                <a:ea typeface="Inconsolata"/>
                <a:cs typeface="Inconsolata"/>
                <a:sym typeface="Inconsolata"/>
              </a:rPr>
              <a:t>close()</a:t>
            </a:r>
            <a:r>
              <a:t>!</a:t>
            </a:r>
          </a:p>
          <a:p>
            <a:pPr/>
            <a:r>
              <a:rPr>
                <a:latin typeface="Inconsolata"/>
                <a:ea typeface="Inconsolata"/>
                <a:cs typeface="Inconsolata"/>
                <a:sym typeface="Inconsolata"/>
              </a:rPr>
              <a:t>with()</a:t>
            </a:r>
            <a:r>
              <a:t> command; don’t need to close</a:t>
            </a:r>
          </a:p>
          <a:p>
            <a:pPr marL="469900" indent="-469900"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t>write()    read()     readlines()      readline()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12681788" y="9258300"/>
            <a:ext cx="30312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https://docs.python.org/3/tutorial/inputoutput.html"/>
          <p:cNvSpPr txBox="1"/>
          <p:nvPr/>
        </p:nvSpPr>
        <p:spPr>
          <a:xfrm>
            <a:off x="853438" y="8768651"/>
            <a:ext cx="6915151" cy="38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u="sng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https://docs.python.org/3/tutorial/inputoutput.html</a:t>
            </a:r>
          </a:p>
        </p:txBody>
      </p:sp>
      <p:sp>
        <p:nvSpPr>
          <p:cNvPr id="297" name="https://docs.python.org/3/c-api/file.html"/>
          <p:cNvSpPr txBox="1"/>
          <p:nvPr/>
        </p:nvSpPr>
        <p:spPr>
          <a:xfrm>
            <a:off x="853438" y="9168701"/>
            <a:ext cx="5581651" cy="38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u="sng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https://docs.python.org/3/c-api/file.html</a:t>
            </a:r>
          </a:p>
        </p:txBody>
      </p:sp>
      <p:sp>
        <p:nvSpPr>
          <p:cNvPr id="298" name="try:…"/>
          <p:cNvSpPr txBox="1"/>
          <p:nvPr/>
        </p:nvSpPr>
        <p:spPr>
          <a:xfrm>
            <a:off x="994342" y="6664168"/>
            <a:ext cx="1086774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try:</a:t>
            </a:r>
          </a:p>
          <a:p>
            <a:pPr algn="l"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with open("words.txt", "r", encoding = ‘utf-8', newline = None) as fd:</a:t>
            </a:r>
          </a:p>
          <a:p>
            <a:pPr algn="l"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lines = fd.readlines() </a:t>
            </a:r>
          </a:p>
          <a:p>
            <a:pPr algn="l"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lines = [w.replace("\n","") for w in lines]</a:t>
            </a:r>
          </a:p>
          <a:p>
            <a:pPr algn="l">
              <a:defRPr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sorted_lines = lines.sort()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reakout Roo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Breakout Rooms</a:t>
            </a:r>
          </a:p>
        </p:txBody>
      </p:sp>
      <p:sp>
        <p:nvSpPr>
          <p:cNvPr id="301" name="To practice reading files (.json), string parsing, and a stream"/>
          <p:cNvSpPr txBox="1"/>
          <p:nvPr>
            <p:ph type="body" sz="quarter" idx="1"/>
          </p:nvPr>
        </p:nvSpPr>
        <p:spPr>
          <a:xfrm>
            <a:off x="508000" y="2628900"/>
            <a:ext cx="11988800" cy="827617"/>
          </a:xfrm>
          <a:prstGeom prst="rect">
            <a:avLst/>
          </a:prstGeom>
        </p:spPr>
        <p:txBody>
          <a:bodyPr/>
          <a:lstStyle/>
          <a:p>
            <a:pPr/>
            <a:r>
              <a:t>To practice reading files (.json), string parsing, and a stream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12672186" y="9258300"/>
            <a:ext cx="322327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983" y="3702050"/>
            <a:ext cx="5245101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NumPy: quick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NumPy: quick intro</a:t>
            </a:r>
          </a:p>
        </p:txBody>
      </p:sp>
      <p:sp>
        <p:nvSpPr>
          <p:cNvPr id="306" name="work with n-dimensional arrays of numeric data…"/>
          <p:cNvSpPr txBox="1"/>
          <p:nvPr>
            <p:ph type="body" sz="half" idx="1"/>
          </p:nvPr>
        </p:nvSpPr>
        <p:spPr>
          <a:xfrm>
            <a:off x="508000" y="2628900"/>
            <a:ext cx="11988800" cy="4008041"/>
          </a:xfrm>
          <a:prstGeom prst="rect">
            <a:avLst/>
          </a:prstGeom>
        </p:spPr>
        <p:txBody>
          <a:bodyPr/>
          <a:lstStyle/>
          <a:p>
            <a:pPr/>
            <a:r>
              <a:t>work with n-dimensional arrays of numeric data</a:t>
            </a:r>
          </a:p>
          <a:p>
            <a:pPr/>
            <a:r>
              <a:t>Works with Pandas to provide a more user-friendly experience.  Use a “dataset” and include non-numeric variables.</a:t>
            </a:r>
          </a:p>
          <a:p>
            <a:pPr/>
            <a:r>
              <a:t>Using NumPy deepens knowledge of using python and other libraries.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2677101" y="9258300"/>
            <a:ext cx="312498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https://timothyhelton.github.io/pandas_best_practices.html…"/>
          <p:cNvSpPr txBox="1"/>
          <p:nvPr/>
        </p:nvSpPr>
        <p:spPr>
          <a:xfrm>
            <a:off x="3681421" y="6842091"/>
            <a:ext cx="9065966" cy="12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https://timothyhelton.github.io/pandas_best_practices.html</a:t>
            </a:r>
          </a:p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https://docs.scipy.org/doc/numpy/user/quickstart.html</a:t>
            </a:r>
          </a:p>
          <a:p>
            <a:pPr marL="228600" indent="-228600" algn="l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http://www.numpy.org</a:t>
            </a:r>
          </a:p>
        </p:txBody>
      </p:sp>
      <p:grpSp>
        <p:nvGrpSpPr>
          <p:cNvPr id="311" name="Image"/>
          <p:cNvGrpSpPr/>
          <p:nvPr/>
        </p:nvGrpSpPr>
        <p:grpSpPr>
          <a:xfrm>
            <a:off x="753533" y="6611855"/>
            <a:ext cx="2695348" cy="1711490"/>
            <a:chOff x="0" y="0"/>
            <a:chExt cx="2695347" cy="1711488"/>
          </a:xfrm>
        </p:grpSpPr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88900"/>
              <a:ext cx="2441348" cy="13812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09" name="Image" descr="Imag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695348" cy="171148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NumPy basic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NumPy basic functions</a:t>
            </a:r>
          </a:p>
        </p:txBody>
      </p:sp>
      <p:sp>
        <p:nvSpPr>
          <p:cNvPr id="314" name="import numpy as np…"/>
          <p:cNvSpPr txBox="1"/>
          <p:nvPr>
            <p:ph type="body" idx="1"/>
          </p:nvPr>
        </p:nvSpPr>
        <p:spPr>
          <a:xfrm>
            <a:off x="508000" y="2628900"/>
            <a:ext cx="12199872" cy="6826052"/>
          </a:xfrm>
          <a:prstGeom prst="rect">
            <a:avLst/>
          </a:prstGeom>
        </p:spPr>
        <p:txBody>
          <a:bodyPr/>
          <a:lstStyle/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import numpy as np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np.array()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np.arange(),  np.linspace()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latin typeface="Baker Signet BT"/>
                <a:ea typeface="Baker Signet BT"/>
                <a:cs typeface="Baker Signet BT"/>
                <a:sym typeface="Baker Signet BT"/>
              </a:rPr>
              <a:t>Measures of Central Tendency:</a:t>
            </a:r>
            <a:r>
              <a:t>  np.min(), np.max(), np.std(), np.var()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np.argmax(), np.argmin()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np.shape(), np.reshape()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np.zeros()  </a:t>
            </a:r>
            <a:r>
              <a:rPr>
                <a:latin typeface="Baker Signet BT"/>
                <a:ea typeface="Baker Signet BT"/>
                <a:cs typeface="Baker Signet BT"/>
                <a:sym typeface="Baker Signet BT"/>
              </a:rPr>
              <a:t>(more helpful than you’d think)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np.random.seed(),  np.random.random_integers()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t>np.vstack,  np.hstack()</a:t>
            </a:r>
          </a:p>
          <a:p>
            <a:pPr marL="380618" indent="-380618" defTabSz="473201">
              <a:spcBef>
                <a:spcPts val="1900"/>
              </a:spcBef>
              <a:defRPr sz="2916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latin typeface="Baker Signet BT"/>
                <a:ea typeface="Baker Signet BT"/>
                <a:cs typeface="Baker Signet BT"/>
                <a:sym typeface="Baker Signet BT"/>
              </a:rPr>
              <a:t>dealing with n-dimensions;</a:t>
            </a:r>
            <a:r>
              <a:t> axis = 0. or axis = 1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12669672" y="9258300"/>
            <a:ext cx="327356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Summary</a:t>
            </a:r>
          </a:p>
        </p:txBody>
      </p:sp>
      <p:sp>
        <p:nvSpPr>
          <p:cNvPr id="318" name="Numeric and Text Representations…"/>
          <p:cNvSpPr txBox="1"/>
          <p:nvPr>
            <p:ph type="body" idx="1"/>
          </p:nvPr>
        </p:nvSpPr>
        <p:spPr>
          <a:xfrm>
            <a:off x="508000" y="2628900"/>
            <a:ext cx="11988800" cy="6732919"/>
          </a:xfrm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2300"/>
              </a:spcBef>
              <a:defRPr sz="3528"/>
            </a:pPr>
            <a:r>
              <a:t>Numeric and Text Representations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Encoding: ASCII, Unicode, Python Strings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Text encoding/decoding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Regular Expressions and examples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Formatting text with .format()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File I/O basics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Breakout room processing tweets</a:t>
            </a:r>
          </a:p>
          <a:p>
            <a:pPr marL="460502" indent="-460502" defTabSz="572516">
              <a:spcBef>
                <a:spcPts val="2300"/>
              </a:spcBef>
              <a:defRPr sz="3528"/>
            </a:pPr>
            <a:r>
              <a:t>A look at NumPy basic functions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12673329" y="9258300"/>
            <a:ext cx="320041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Schedule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730479" y="9258300"/>
            <a:ext cx="205741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manPointing.png" descr="manPoin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265309" y="4666846"/>
            <a:ext cx="3052594" cy="458723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10: NumPy…"/>
          <p:cNvSpPr txBox="1"/>
          <p:nvPr>
            <p:ph type="body" idx="1"/>
          </p:nvPr>
        </p:nvSpPr>
        <p:spPr>
          <a:xfrm>
            <a:off x="3826933" y="4482696"/>
            <a:ext cx="11988801" cy="4587230"/>
          </a:xfrm>
          <a:prstGeom prst="rect">
            <a:avLst/>
          </a:prstGeom>
        </p:spPr>
        <p:txBody>
          <a:bodyPr/>
          <a:lstStyle/>
          <a:p>
            <a:pPr/>
            <a:r>
              <a:t>10: NumPy</a:t>
            </a:r>
          </a:p>
          <a:p>
            <a:pPr/>
            <a:r>
              <a:t>11: Data Analysis</a:t>
            </a:r>
          </a:p>
          <a:p>
            <a:pPr/>
            <a:r>
              <a:t>12: More Analysis</a:t>
            </a:r>
          </a:p>
          <a:p>
            <a:pPr/>
            <a:r>
              <a:t>13: Testing</a:t>
            </a:r>
          </a:p>
          <a:p>
            <a:pPr/>
            <a:r>
              <a:t>Team Project Presentation &amp; Exam 2</a:t>
            </a:r>
          </a:p>
        </p:txBody>
      </p:sp>
      <p:pic>
        <p:nvPicPr>
          <p:cNvPr id="150" name="Screen Shot 2020-03-02 at 12.50.36 PM.png" descr="Screen Shot 2020-03-02 at 12.50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447331"/>
            <a:ext cx="13004801" cy="176608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alendar"/>
          <p:cNvSpPr txBox="1"/>
          <p:nvPr/>
        </p:nvSpPr>
        <p:spPr>
          <a:xfrm>
            <a:off x="562008" y="5762967"/>
            <a:ext cx="42687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Calendar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r Project 1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For Project 1:</a:t>
            </a:r>
          </a:p>
        </p:txBody>
      </p:sp>
      <p:sp>
        <p:nvSpPr>
          <p:cNvPr id="154" name="Present your project at a high level: share your screen, a couple of slides, if you’d lik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5802" indent="-455802" defTabSz="566674">
              <a:spcBef>
                <a:spcPts val="2300"/>
              </a:spcBef>
              <a:defRPr sz="3492"/>
            </a:pPr>
            <a:r>
              <a:t>Present your project at a high level: share your screen, a couple of slides, if you’d like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Practice your presentation: what classes did you use to solve your coding problem?  Major challenges?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Solutions?  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Don’t just read thru the code.</a:t>
            </a:r>
          </a:p>
          <a:p>
            <a:pPr marL="455802" indent="-455802" defTabSz="566674">
              <a:spcBef>
                <a:spcPts val="2300"/>
              </a:spcBef>
              <a:defRPr sz="3492"/>
            </a:pPr>
            <a:r>
              <a:t>Practice(!) and present in no more than 5 minutes: communicate your project to others …. Classmates are encouraged to ask questions.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721335" y="9258300"/>
            <a:ext cx="224029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rilling down to bits &amp; by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Drilling down to bits &amp; bytes</a:t>
            </a:r>
          </a:p>
        </p:txBody>
      </p:sp>
      <p:sp>
        <p:nvSpPr>
          <p:cNvPr id="158" name="Base 2: Binary (0s and 1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 2: Binary (0s and 1s)</a:t>
            </a:r>
          </a:p>
          <a:p>
            <a:pPr/>
            <a:r>
              <a:t>Base 8: Octal (0,1,2,3,4,5,6,7)</a:t>
            </a:r>
          </a:p>
          <a:p>
            <a:pPr/>
            <a:r>
              <a:t>Base 10: Decimal (0,1,2,3,4,5,6,7,8,9)</a:t>
            </a:r>
          </a:p>
          <a:p>
            <a:pPr/>
            <a:r>
              <a:t>Base 16: Hexadecimal (0,1,2,3,4,5,6,7,8,9,A,B,C,D,E,F)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2725907" y="9258300"/>
            <a:ext cx="21488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3307" y="6295225"/>
            <a:ext cx="5178489" cy="31321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1" name="8-bits = byte…"/>
          <p:cNvSpPr txBox="1"/>
          <p:nvPr/>
        </p:nvSpPr>
        <p:spPr>
          <a:xfrm>
            <a:off x="346124" y="6578600"/>
            <a:ext cx="21779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8-bits = byte</a:t>
            </a:r>
          </a:p>
          <a:p>
            <a:pPr/>
            <a:r>
              <a:t>4-bits = nibble</a:t>
            </a:r>
          </a:p>
          <a:p>
            <a:pPr>
              <a:defRPr u="sng"/>
            </a:pPr>
            <a:r>
              <a:t>&gt;</a:t>
            </a:r>
            <a:r>
              <a:rPr u="none"/>
              <a:t> 8 = multibyte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umber 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Number representations</a:t>
            </a:r>
          </a:p>
        </p:txBody>
      </p:sp>
      <p:sp>
        <p:nvSpPr>
          <p:cNvPr id="164" name="0000 = 0 [zero in all places: 0 0 0 0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000</a:t>
            </a:r>
            <a:r>
              <a:rPr>
                <a:solidFill>
                  <a:srgbClr val="FF2600"/>
                </a:solidFill>
              </a:rPr>
              <a:t>0</a:t>
            </a:r>
            <a:r>
              <a:t> = 0 [zero in all places: 0 0 0 0]</a:t>
            </a:r>
          </a:p>
          <a:p>
            <a:pPr/>
            <a:r>
              <a:t>000</a:t>
            </a:r>
            <a:r>
              <a:rPr>
                <a:solidFill>
                  <a:srgbClr val="FF2600"/>
                </a:solidFill>
              </a:rPr>
              <a:t>1</a:t>
            </a:r>
            <a:r>
              <a:t> = 1 [1 x 2</a:t>
            </a:r>
            <a:r>
              <a:rPr baseline="31999"/>
              <a:t>0</a:t>
            </a:r>
            <a:r>
              <a:t>; 1 in the “one’s” place]</a:t>
            </a:r>
          </a:p>
          <a:p>
            <a:pPr/>
            <a:r>
              <a:t>00</a:t>
            </a:r>
            <a:r>
              <a:rPr>
                <a:solidFill>
                  <a:srgbClr val="FF2600"/>
                </a:solidFill>
              </a:rPr>
              <a:t>1</a:t>
            </a:r>
            <a:r>
              <a:t>0 = 2 [1 x 2</a:t>
            </a:r>
            <a:r>
              <a:rPr baseline="31999"/>
              <a:t>1</a:t>
            </a:r>
            <a:r>
              <a:t>; 1 in the “two’s” place]</a:t>
            </a:r>
          </a:p>
          <a:p>
            <a:pPr/>
            <a:r>
              <a:t>0</a:t>
            </a:r>
            <a:r>
              <a:rPr>
                <a:solidFill>
                  <a:srgbClr val="FF2600"/>
                </a:solidFill>
              </a:rPr>
              <a:t>1</a:t>
            </a:r>
            <a:r>
              <a:t>00 = 4 [1 x 2</a:t>
            </a:r>
            <a:r>
              <a:rPr baseline="31999"/>
              <a:t>2</a:t>
            </a:r>
            <a:r>
              <a:t>; 1 in the “four’s” place]</a:t>
            </a:r>
          </a:p>
          <a:p>
            <a:pPr/>
            <a:r>
              <a:rPr>
                <a:solidFill>
                  <a:srgbClr val="FF2600"/>
                </a:solidFill>
              </a:rPr>
              <a:t>1</a:t>
            </a:r>
            <a:r>
              <a:t>000 = 8 [1 x 2</a:t>
            </a:r>
            <a:r>
              <a:rPr baseline="31999"/>
              <a:t>3</a:t>
            </a:r>
            <a:r>
              <a:t>; 1 in the eight’s place]</a:t>
            </a:r>
          </a:p>
          <a:p>
            <a:pPr/>
          </a:p>
          <a:p>
            <a:pPr/>
            <a:r>
              <a:rPr>
                <a:solidFill>
                  <a:srgbClr val="FF2600"/>
                </a:solidFill>
              </a:rPr>
              <a:t>11</a:t>
            </a:r>
            <a:r>
              <a:t>00 = 12 [1 x 2</a:t>
            </a:r>
            <a:r>
              <a:rPr baseline="31999"/>
              <a:t>3</a:t>
            </a:r>
            <a:r>
              <a:t> + 1 x 2</a:t>
            </a:r>
            <a:r>
              <a:rPr baseline="31999"/>
              <a:t>2</a:t>
            </a:r>
            <a:r>
              <a:t>; 1 in the eight’s and four’s places]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12721564" y="9258300"/>
            <a:ext cx="22357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umber representations: oc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Number representations: octal</a:t>
            </a:r>
          </a:p>
        </p:txBody>
      </p:sp>
      <p:sp>
        <p:nvSpPr>
          <p:cNvPr id="168" name="000 = 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00</a:t>
            </a:r>
            <a:r>
              <a:rPr>
                <a:solidFill>
                  <a:srgbClr val="FF2600"/>
                </a:solidFill>
              </a:rPr>
              <a:t>0</a:t>
            </a:r>
            <a:r>
              <a:t> = 0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00</a:t>
            </a:r>
            <a:r>
              <a:rPr>
                <a:solidFill>
                  <a:srgbClr val="FF2600"/>
                </a:solidFill>
              </a:rPr>
              <a:t>1</a:t>
            </a:r>
            <a:r>
              <a:t> = 1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0</a:t>
            </a:r>
            <a:r>
              <a:rPr>
                <a:solidFill>
                  <a:srgbClr val="FF2600"/>
                </a:solidFill>
              </a:rPr>
              <a:t>1</a:t>
            </a:r>
            <a:r>
              <a:t>0 = 2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0</a:t>
            </a:r>
            <a:r>
              <a:rPr>
                <a:solidFill>
                  <a:srgbClr val="FF2600"/>
                </a:solidFill>
              </a:rPr>
              <a:t>11</a:t>
            </a:r>
            <a:r>
              <a:t> = 3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rPr>
                <a:solidFill>
                  <a:srgbClr val="FF2600"/>
                </a:solidFill>
              </a:rPr>
              <a:t>1</a:t>
            </a:r>
            <a:r>
              <a:t>00 = 4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rPr>
                <a:solidFill>
                  <a:srgbClr val="FF2600"/>
                </a:solidFill>
              </a:rPr>
              <a:t>1</a:t>
            </a:r>
            <a:r>
              <a:t>0</a:t>
            </a:r>
            <a:r>
              <a:rPr>
                <a:solidFill>
                  <a:srgbClr val="FF2600"/>
                </a:solidFill>
              </a:rPr>
              <a:t>1</a:t>
            </a:r>
            <a:r>
              <a:t> = 5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0</a:t>
            </a:r>
            <a:r>
              <a:rPr>
                <a:solidFill>
                  <a:srgbClr val="FF2600"/>
                </a:solidFill>
              </a:rPr>
              <a:t>11</a:t>
            </a:r>
            <a:r>
              <a:t> = 6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rPr>
                <a:solidFill>
                  <a:srgbClr val="FF2600"/>
                </a:solidFill>
              </a:rPr>
              <a:t>111</a:t>
            </a:r>
            <a:r>
              <a:t> = 7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2729451" y="9258300"/>
            <a:ext cx="207798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Content Placeholder 5"/>
          <p:cNvSpPr txBox="1"/>
          <p:nvPr/>
        </p:nvSpPr>
        <p:spPr>
          <a:xfrm>
            <a:off x="3835509" y="2616199"/>
            <a:ext cx="6214315" cy="150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3454" indent="-203454" algn="l" defTabSz="813816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1779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Setting file permissions in octal: read, write, execute</a:t>
            </a:r>
            <a:endParaRPr sz="2492"/>
          </a:p>
          <a:p>
            <a:pPr lvl="1" marL="610361" indent="-203454" algn="l" defTabSz="813816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602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read/write 1 + 2 = 2</a:t>
            </a:r>
            <a:r>
              <a:rPr baseline="29752"/>
              <a:t>0</a:t>
            </a:r>
            <a:r>
              <a:t> + 2</a:t>
            </a:r>
            <a:r>
              <a:rPr baseline="29752"/>
              <a:t>1 </a:t>
            </a:r>
            <a:r>
              <a:t>= 3</a:t>
            </a:r>
            <a:endParaRPr sz="2136"/>
          </a:p>
          <a:p>
            <a:pPr lvl="1" marL="610361" indent="-203454" algn="l" defTabSz="813816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602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read./execute 1 + 4 = 2</a:t>
            </a:r>
            <a:r>
              <a:rPr baseline="29752"/>
              <a:t>0</a:t>
            </a:r>
            <a:r>
              <a:t> + 2</a:t>
            </a:r>
            <a:r>
              <a:rPr baseline="29752"/>
              <a:t>2  </a:t>
            </a:r>
            <a:r>
              <a:t>= 5</a:t>
            </a:r>
            <a:endParaRPr sz="2136"/>
          </a:p>
          <a:p>
            <a:pPr lvl="1" marL="610361" indent="-203454" algn="l" defTabSz="813816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602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read/write/execute 1 + 2 + 4  = 2</a:t>
            </a:r>
            <a:r>
              <a:rPr baseline="29752"/>
              <a:t>0</a:t>
            </a:r>
            <a:r>
              <a:t> + 2</a:t>
            </a:r>
            <a:r>
              <a:rPr baseline="29752"/>
              <a:t>1</a:t>
            </a:r>
            <a:r>
              <a:t> + 2</a:t>
            </a:r>
            <a:r>
              <a:rPr baseline="29752"/>
              <a:t>2</a:t>
            </a:r>
            <a:r>
              <a:t> = 7</a:t>
            </a:r>
            <a:endParaRPr sz="2136"/>
          </a:p>
          <a:p>
            <a:pPr lvl="1" marL="610361" indent="-203454" algn="l" defTabSz="813816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602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So what is 755?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0" y="4741869"/>
            <a:ext cx="6502400" cy="487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Why?…"/>
          <p:cNvSpPr txBox="1"/>
          <p:nvPr/>
        </p:nvSpPr>
        <p:spPr>
          <a:xfrm>
            <a:off x="10534042" y="4705349"/>
            <a:ext cx="2131915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i="1"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Why?</a:t>
            </a:r>
          </a:p>
          <a:p>
            <a:pPr algn="l">
              <a:defRPr i="1">
                <a:latin typeface="Tisa Sans Pro"/>
                <a:ea typeface="Tisa Sans Pro"/>
                <a:cs typeface="Tisa Sans Pro"/>
                <a:sym typeface="Tisa Sans Pro"/>
              </a:defRPr>
            </a:pPr>
            <a:r>
              <a:t>because a Turing machine can put only one symbol at a time in the tape-head position; hence need </a:t>
            </a:r>
            <a:r>
              <a:rPr i="0"/>
              <a:t>one</a:t>
            </a:r>
            <a:r>
              <a:t> symbol.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umber reps: hexadeci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Number reps: hexadecimal</a:t>
            </a:r>
          </a:p>
        </p:txBody>
      </p:sp>
      <p:sp>
        <p:nvSpPr>
          <p:cNvPr id="175" name="000 = 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000 = 0</a:t>
            </a:r>
          </a:p>
          <a:p>
            <a:pPr/>
            <a:r>
              <a:t>005 = 5 (5 x 16</a:t>
            </a:r>
            <a:r>
              <a:rPr baseline="31999"/>
              <a:t>0</a:t>
            </a:r>
            <a:r>
              <a:t>)</a:t>
            </a:r>
          </a:p>
          <a:p>
            <a:pPr/>
            <a:r>
              <a:t>050 = 16 (5 x 16</a:t>
            </a:r>
            <a:r>
              <a:rPr baseline="31999"/>
              <a:t>1</a:t>
            </a:r>
            <a:r>
              <a:t>)</a:t>
            </a:r>
          </a:p>
          <a:p>
            <a:pPr/>
            <a:r>
              <a:t>500 = 1280 (5 x 16</a:t>
            </a:r>
            <a:r>
              <a:rPr baseline="31999"/>
              <a:t>2</a:t>
            </a:r>
            <a:r>
              <a:t>)</a:t>
            </a:r>
          </a:p>
          <a:p>
            <a:pPr/>
            <a:r>
              <a:t>The alphabet is 0 1 2 3 4 5 6 7 8 9 A B C D E F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12725793" y="9258300"/>
            <a:ext cx="21511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9" name="Google Shape;202;p30"/>
          <p:cNvGrpSpPr/>
          <p:nvPr/>
        </p:nvGrpSpPr>
        <p:grpSpPr>
          <a:xfrm>
            <a:off x="762000" y="7694814"/>
            <a:ext cx="9074812" cy="1405791"/>
            <a:chOff x="0" y="0"/>
            <a:chExt cx="9074811" cy="1405789"/>
          </a:xfrm>
        </p:grpSpPr>
        <p:pic>
          <p:nvPicPr>
            <p:cNvPr id="177" name="Google Shape;202;p30" descr="Google Shape;202;p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4231" y="46998"/>
              <a:ext cx="8866350" cy="1231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oogle Shape;202;p30" descr="Google Shape;202;p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074812" cy="1405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Representations: Uni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7161"/>
            </a:lvl1pPr>
          </a:lstStyle>
          <a:p>
            <a:pPr/>
            <a:r>
              <a:t>Text Representations: Unicode</a:t>
            </a:r>
          </a:p>
        </p:txBody>
      </p:sp>
      <p:sp>
        <p:nvSpPr>
          <p:cNvPr id="182" name="Every grapheme has a unique identifying number and unique identifying name.  Can be represented in hex; some historical characters require the GID (Glyph IDentifier).…"/>
          <p:cNvSpPr txBox="1"/>
          <p:nvPr>
            <p:ph type="body" sz="half" idx="1"/>
          </p:nvPr>
        </p:nvSpPr>
        <p:spPr>
          <a:xfrm>
            <a:off x="508000" y="2349500"/>
            <a:ext cx="11988800" cy="3169913"/>
          </a:xfrm>
          <a:prstGeom prst="rect">
            <a:avLst/>
          </a:prstGeom>
        </p:spPr>
        <p:txBody>
          <a:bodyPr/>
          <a:lstStyle/>
          <a:p>
            <a:pPr/>
            <a:r>
              <a:t>Every grapheme has a unique identifying number and unique identifying name.  Can be represented in hex; some historical characters require the GID (Glyph IDentifier).</a:t>
            </a:r>
          </a:p>
          <a:p>
            <a:pPr/>
            <a:r>
              <a:t>Grapheme forms are linguistically- and culturally-sensitive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722478" y="9258300"/>
            <a:ext cx="22174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Screen Shot 2018-10-21 at 6.56.31 PM.png" descr="Screen Shot 2018-10-21 at 6.5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956" y="5436862"/>
            <a:ext cx="2860177" cy="29956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5" name="Screen Shot 2018-10-21 at 6.58.24 PM.png" descr="Screen Shot 2018-10-21 at 6.5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5117" y="6148003"/>
            <a:ext cx="2384576" cy="2406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6" name="Google Shape;161;p25" descr="Google Shape;161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3137" y="5817862"/>
            <a:ext cx="3076577" cy="148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18-10-21 at 6.56.50 PM.png" descr="Screen Shot 2018-10-21 at 6.56.5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76928" y="7174794"/>
            <a:ext cx="2424487" cy="2406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8" name="Screen Shot 2018-10-21 at 6.56.44 PM.png" descr="Screen Shot 2018-10-21 at 6.56.44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8172" y="6719385"/>
            <a:ext cx="2743202" cy="2406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9" name="Google Shape;162;p25" descr="Google Shape;162;p2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8326" y="7786362"/>
            <a:ext cx="3783388" cy="1390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