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69" r:id="rId2"/>
    <p:sldId id="270" r:id="rId3"/>
  </p:sldIdLst>
  <p:sldSz cx="9144000" cy="6858000" type="screen4x3"/>
  <p:notesSz cx="6858000" cy="9144000"/>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34" autoAdjust="0"/>
    <p:restoredTop sz="57769" autoAdjust="0"/>
  </p:normalViewPr>
  <p:slideViewPr>
    <p:cSldViewPr>
      <p:cViewPr varScale="1">
        <p:scale>
          <a:sx n="49" d="100"/>
          <a:sy n="49" d="100"/>
        </p:scale>
        <p:origin x="-1384" y="-1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tags" Target="tags/tag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matplotlib</a:t>
            </a:r>
            <a:r>
              <a:rPr lang="en-US" dirty="0" smtClean="0"/>
              <a:t> </a:t>
            </a:r>
            <a:r>
              <a:rPr lang="mr-IN" dirty="0" smtClean="0"/>
              <a:t>–</a:t>
            </a:r>
            <a:r>
              <a:rPr lang="en-US" dirty="0" smtClean="0"/>
              <a:t> this is the foundational library that you need to be familiar with.  It’s the one I use most.  You can very quickly pull up a basic graph, so it’s great for EDA.  Then you can also spend time to refine it until it’s publication quality.  If you ever have to do something really custom, you’ll use </a:t>
            </a:r>
            <a:r>
              <a:rPr lang="en-US" dirty="0" err="1" smtClean="0"/>
              <a:t>matplotlib</a:t>
            </a:r>
            <a:r>
              <a:rPr lang="en-US" dirty="0" smtClean="0"/>
              <a:t>.</a:t>
            </a:r>
          </a:p>
          <a:p>
            <a:r>
              <a:rPr lang="en-US" dirty="0" err="1" smtClean="0"/>
              <a:t>seaborn</a:t>
            </a:r>
            <a:r>
              <a:rPr lang="en-US" dirty="0" smtClean="0"/>
              <a:t> </a:t>
            </a:r>
            <a:r>
              <a:rPr lang="mr-IN" dirty="0" smtClean="0"/>
              <a:t>–</a:t>
            </a:r>
            <a:r>
              <a:rPr lang="en-US" dirty="0" smtClean="0"/>
              <a:t> built on top of </a:t>
            </a:r>
            <a:r>
              <a:rPr lang="en-US" dirty="0" err="1" smtClean="0"/>
              <a:t>matplotlib</a:t>
            </a:r>
            <a:r>
              <a:rPr lang="en-US" dirty="0" smtClean="0"/>
              <a:t> and provides user-friendly tools that are especially geared towards statistical analysis.  You often get confidence intervals automatically.  You also get a bigger variety of specialized plots than you get with </a:t>
            </a:r>
            <a:r>
              <a:rPr lang="en-US" dirty="0" err="1" smtClean="0"/>
              <a:t>matplotlib</a:t>
            </a:r>
            <a:r>
              <a:rPr lang="en-US" dirty="0" smtClean="0"/>
              <a:t>.</a:t>
            </a:r>
          </a:p>
          <a:p>
            <a:r>
              <a:rPr lang="en-US" dirty="0" err="1" smtClean="0"/>
              <a:t>bokeh</a:t>
            </a:r>
            <a:r>
              <a:rPr lang="en-US" dirty="0" smtClean="0"/>
              <a:t> and </a:t>
            </a:r>
            <a:r>
              <a:rPr lang="en-US" dirty="0" err="1" smtClean="0"/>
              <a:t>plotly</a:t>
            </a:r>
            <a:r>
              <a:rPr lang="en-US" dirty="0" smtClean="0"/>
              <a:t> are packages aimed at dynamic interactive plots for the web.</a:t>
            </a:r>
          </a:p>
          <a:p>
            <a:r>
              <a:rPr lang="en-US" dirty="0" err="1" smtClean="0"/>
              <a:t>ggplot</a:t>
            </a:r>
            <a:r>
              <a:rPr lang="en-US" dirty="0" smtClean="0"/>
              <a:t> </a:t>
            </a:r>
            <a:r>
              <a:rPr lang="mr-IN" dirty="0" smtClean="0"/>
              <a:t>–</a:t>
            </a:r>
            <a:r>
              <a:rPr lang="en-US" dirty="0" smtClean="0"/>
              <a:t> this is the beloved package for R programmers, and there is a python version.  </a:t>
            </a:r>
            <a:r>
              <a:rPr lang="en-US" dirty="0" err="1" smtClean="0"/>
              <a:t>Ggplot</a:t>
            </a:r>
            <a:r>
              <a:rPr lang="en-US" dirty="0" smtClean="0"/>
              <a:t> lets you code in a very</a:t>
            </a:r>
            <a:r>
              <a:rPr lang="en-US" baseline="0" dirty="0" smtClean="0"/>
              <a:t> declarative style </a:t>
            </a:r>
            <a:r>
              <a:rPr lang="mr-IN" baseline="0" dirty="0" smtClean="0"/>
              <a:t>–</a:t>
            </a:r>
            <a:r>
              <a:rPr lang="en-US" baseline="0" dirty="0" smtClean="0"/>
              <a:t> once you learn it, it’s really intuitive. </a:t>
            </a:r>
            <a:r>
              <a:rPr lang="en-US" dirty="0" smtClean="0"/>
              <a:t> It’s relatively new, and you will find some differences between this and the R version.</a:t>
            </a:r>
          </a:p>
          <a:p>
            <a:r>
              <a:rPr lang="en-US" dirty="0" smtClean="0"/>
              <a:t>geoplotlib </a:t>
            </a:r>
            <a:r>
              <a:rPr lang="mr-IN" dirty="0" smtClean="0"/>
              <a:t>–</a:t>
            </a:r>
            <a:r>
              <a:rPr lang="en-US" dirty="0" smtClean="0"/>
              <a:t> specialized for maps.</a:t>
            </a:r>
          </a:p>
          <a:p>
            <a:r>
              <a:rPr lang="en-US" dirty="0" smtClean="0"/>
              <a:t>And more are being developed.  Compared to R, Python plotting doesn’t have as many die-hard fans, but this may change over time.</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a:t>
            </a:fld>
            <a:endParaRPr lang="en-US"/>
          </a:p>
        </p:txBody>
      </p:sp>
    </p:spTree>
    <p:extLst>
      <p:ext uri="{BB962C8B-B14F-4D97-AF65-F5344CB8AC3E}">
        <p14:creationId xmlns:p14="http://schemas.microsoft.com/office/powerpoint/2010/main" val="410792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lstStyle>
            <a:lvl1pPr algn="l">
              <a:defRPr/>
            </a:lvl1pPr>
          </a:lstStyle>
          <a:p>
            <a:r>
              <a:rPr lang="en-US" dirty="0" smtClean="0"/>
              <a:t>Click To Edit Master Title Style</a:t>
            </a:r>
            <a:endParaRPr lang="en-US" dirty="0"/>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40944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3929123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354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8784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marL="342900" indent="-342900">
              <a:buFont typeface="Arial" charset="0"/>
              <a:buChar char="•"/>
              <a:defRPr sz="2800"/>
            </a:lvl1pPr>
            <a:lvl2pPr marL="742950" indent="-285750">
              <a:buFont typeface="Arial" charset="0"/>
              <a:buChar char="•"/>
              <a:defRPr sz="2400"/>
            </a:lvl2pPr>
            <a:lvl3pPr marL="1143000" indent="-228600">
              <a:buFont typeface="Arial" charset="0"/>
              <a:buChar char="•"/>
              <a:defRPr sz="2000"/>
            </a:lvl3pPr>
            <a:lvl4pPr marL="1600200" indent="-228600">
              <a:buFont typeface="Arial" charset="0"/>
              <a:buChar char="•"/>
              <a:defRPr sz="1800"/>
            </a:lvl4pPr>
            <a:lvl5pPr marL="2057400" indent="-228600">
              <a:buFont typeface="Arial"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marL="342900" indent="-342900">
              <a:buFont typeface="Arial" charset="0"/>
              <a:buChar char="•"/>
              <a:defRPr sz="2800"/>
            </a:lvl1pPr>
            <a:lvl2pPr marL="742950" indent="-285750">
              <a:buFont typeface="Arial" charset="0"/>
              <a:buChar char="•"/>
              <a:defRPr sz="2400"/>
            </a:lvl2pPr>
            <a:lvl3pPr marL="1143000" indent="-228600">
              <a:buFont typeface="Arial" charset="0"/>
              <a:buChar char="•"/>
              <a:defRPr sz="2000"/>
            </a:lvl3pPr>
            <a:lvl4pPr marL="1600200" indent="-228600">
              <a:buFont typeface="Arial" charset="0"/>
              <a:buChar char="•"/>
              <a:defRPr sz="1800"/>
            </a:lvl4pPr>
            <a:lvl5pPr marL="2057400" indent="-228600">
              <a:buFont typeface="Arial"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73312"/>
            <a:ext cx="4040188" cy="3951288"/>
          </a:xfrm>
        </p:spPr>
        <p:txBody>
          <a:bodyPr/>
          <a:lstStyle>
            <a:lvl1pPr marL="342900" indent="-342900">
              <a:buFont typeface="Arial" charset="0"/>
              <a:buChar char="•"/>
              <a:defRPr sz="2400"/>
            </a:lvl1pPr>
            <a:lvl2pPr marL="800100" indent="-342900">
              <a:buFont typeface="Arial" charset="0"/>
              <a:buChar char="•"/>
              <a:defRPr sz="2000"/>
            </a:lvl2pPr>
            <a:lvl3pPr marL="1200150" indent="-285750">
              <a:buFont typeface="Arial" charset="0"/>
              <a:buChar char="•"/>
              <a:defRPr sz="1800"/>
            </a:lvl3pPr>
            <a:lvl4pPr marL="1657350" indent="-285750">
              <a:buFont typeface="Arial" charset="0"/>
              <a:buChar char="•"/>
              <a:defRPr sz="1600"/>
            </a:lvl4pPr>
            <a:lvl5pPr marL="2114550" indent="-285750">
              <a:buFont typeface="Arial" charset="0"/>
              <a:buChar cha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73312"/>
            <a:ext cx="4041775" cy="3951288"/>
          </a:xfrm>
        </p:spPr>
        <p:txBody>
          <a:bodyPr/>
          <a:lstStyle>
            <a:lvl1pPr marL="342900" indent="-342900">
              <a:buFont typeface="Arial" charset="0"/>
              <a:buChar char="•"/>
              <a:defRPr sz="2400"/>
            </a:lvl1pPr>
            <a:lvl2pPr marL="800100" indent="-342900">
              <a:buFont typeface="Arial" charset="0"/>
              <a:buChar char="•"/>
              <a:defRPr sz="2000"/>
            </a:lvl2pPr>
            <a:lvl3pPr marL="1200150" indent="-285750">
              <a:buFont typeface="Arial" charset="0"/>
              <a:buChar char="•"/>
              <a:defRPr sz="1800"/>
            </a:lvl3pPr>
            <a:lvl4pPr marL="1657350" indent="-285750">
              <a:buFont typeface="Arial" charset="0"/>
              <a:buChar char="•"/>
              <a:defRPr sz="1600"/>
            </a:lvl4pPr>
            <a:lvl5pPr marL="2114550" indent="-285750">
              <a:buFont typeface="Arial" charset="0"/>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9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6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25262878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76" r:id="rId7"/>
    <p:sldLayoutId id="2147483655" r:id="rId8"/>
    <p:sldLayoutId id="2147483672" r:id="rId9"/>
    <p:sldLayoutId id="2147483673" r:id="rId10"/>
    <p:sldLayoutId id="2147483674" r:id="rId11"/>
    <p:sldLayoutId id="2147483675" r:id="rId12"/>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918854"/>
            <a:ext cx="7772400" cy="900546"/>
          </a:xfrm>
        </p:spPr>
        <p:txBody>
          <a:bodyPr>
            <a:normAutofit fontScale="90000"/>
          </a:bodyPr>
          <a:lstStyle/>
          <a:p>
            <a:r>
              <a:rPr lang="en-US" dirty="0" smtClean="0"/>
              <a:t>Python’s Visualization Libraries</a:t>
            </a:r>
            <a:endParaRPr lang="en-US" dirty="0"/>
          </a:p>
        </p:txBody>
      </p:sp>
      <p:sp>
        <p:nvSpPr>
          <p:cNvPr id="5"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4251289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Python’s Visualization Libraries</a:t>
            </a:r>
            <a:endParaRPr lang="en-US" dirty="0"/>
          </a:p>
        </p:txBody>
      </p:sp>
      <p:pic>
        <p:nvPicPr>
          <p:cNvPr id="6" name="Picture 5" descr="matplotli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943100"/>
            <a:ext cx="3494649" cy="838200"/>
          </a:xfrm>
          <a:prstGeom prst="rect">
            <a:avLst/>
          </a:prstGeom>
        </p:spPr>
      </p:pic>
      <p:pic>
        <p:nvPicPr>
          <p:cNvPr id="7" name="Picture 6"/>
          <p:cNvPicPr>
            <a:picLocks noChangeAspect="1"/>
          </p:cNvPicPr>
          <p:nvPr/>
        </p:nvPicPr>
        <p:blipFill>
          <a:blip r:embed="rId4"/>
          <a:stretch>
            <a:fillRect/>
          </a:stretch>
        </p:blipFill>
        <p:spPr>
          <a:xfrm>
            <a:off x="5181600" y="2019300"/>
            <a:ext cx="2362200" cy="569829"/>
          </a:xfrm>
          <a:prstGeom prst="rect">
            <a:avLst/>
          </a:prstGeom>
        </p:spPr>
      </p:pic>
      <p:grpSp>
        <p:nvGrpSpPr>
          <p:cNvPr id="13" name="Group 12"/>
          <p:cNvGrpSpPr/>
          <p:nvPr/>
        </p:nvGrpSpPr>
        <p:grpSpPr>
          <a:xfrm>
            <a:off x="762000" y="3314700"/>
            <a:ext cx="3048000" cy="1371600"/>
            <a:chOff x="228600" y="3429000"/>
            <a:chExt cx="4546600" cy="1930400"/>
          </a:xfrm>
        </p:grpSpPr>
        <p:pic>
          <p:nvPicPr>
            <p:cNvPr id="11" name="Picture 10" descr="bokeh.png"/>
            <p:cNvPicPr>
              <a:picLocks noChangeAspect="1"/>
            </p:cNvPicPr>
            <p:nvPr/>
          </p:nvPicPr>
          <p:blipFill rotWithShape="1">
            <a:blip r:embed="rId5">
              <a:extLst>
                <a:ext uri="{28A0092B-C50C-407E-A947-70E740481C1C}">
                  <a14:useLocalDpi xmlns:a14="http://schemas.microsoft.com/office/drawing/2010/main" val="0"/>
                </a:ext>
              </a:extLst>
            </a:blip>
            <a:srcRect b="32743"/>
            <a:stretch/>
          </p:blipFill>
          <p:spPr>
            <a:xfrm>
              <a:off x="228600" y="3429000"/>
              <a:ext cx="2413000" cy="1930400"/>
            </a:xfrm>
            <a:prstGeom prst="rect">
              <a:avLst/>
            </a:prstGeom>
          </p:spPr>
        </p:pic>
        <p:pic>
          <p:nvPicPr>
            <p:cNvPr id="12" name="Picture 11" descr="bokeh.png"/>
            <p:cNvPicPr>
              <a:picLocks noChangeAspect="1"/>
            </p:cNvPicPr>
            <p:nvPr/>
          </p:nvPicPr>
          <p:blipFill rotWithShape="1">
            <a:blip r:embed="rId5">
              <a:extLst>
                <a:ext uri="{28A0092B-C50C-407E-A947-70E740481C1C}">
                  <a14:useLocalDpi xmlns:a14="http://schemas.microsoft.com/office/drawing/2010/main" val="0"/>
                </a:ext>
              </a:extLst>
            </a:blip>
            <a:srcRect t="68879"/>
            <a:stretch/>
          </p:blipFill>
          <p:spPr>
            <a:xfrm>
              <a:off x="2362200" y="3810000"/>
              <a:ext cx="2413000" cy="893233"/>
            </a:xfrm>
            <a:prstGeom prst="rect">
              <a:avLst/>
            </a:prstGeom>
          </p:spPr>
        </p:pic>
      </p:grpSp>
      <p:pic>
        <p:nvPicPr>
          <p:cNvPr id="14" name="Picture 13"/>
          <p:cNvPicPr>
            <a:picLocks noChangeAspect="1"/>
          </p:cNvPicPr>
          <p:nvPr/>
        </p:nvPicPr>
        <p:blipFill>
          <a:blip r:embed="rId6"/>
          <a:stretch>
            <a:fillRect/>
          </a:stretch>
        </p:blipFill>
        <p:spPr>
          <a:xfrm>
            <a:off x="4876800" y="3314700"/>
            <a:ext cx="3352800" cy="1307499"/>
          </a:xfrm>
          <a:prstGeom prst="rect">
            <a:avLst/>
          </a:prstGeom>
        </p:spPr>
      </p:pic>
      <p:pic>
        <p:nvPicPr>
          <p:cNvPr id="15" name="Picture 14" descr="Screen Shot 2018-06-20 at 3.10.50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6800" y="5143500"/>
            <a:ext cx="1752600" cy="647700"/>
          </a:xfrm>
          <a:prstGeom prst="rect">
            <a:avLst/>
          </a:prstGeom>
        </p:spPr>
      </p:pic>
      <p:sp>
        <p:nvSpPr>
          <p:cNvPr id="16" name="TextBox 15"/>
          <p:cNvSpPr txBox="1"/>
          <p:nvPr/>
        </p:nvSpPr>
        <p:spPr>
          <a:xfrm>
            <a:off x="5181600" y="5029200"/>
            <a:ext cx="2387945" cy="677108"/>
          </a:xfrm>
          <a:prstGeom prst="rect">
            <a:avLst/>
          </a:prstGeom>
          <a:noFill/>
        </p:spPr>
        <p:txBody>
          <a:bodyPr wrap="none" rtlCol="0">
            <a:spAutoFit/>
          </a:bodyPr>
          <a:lstStyle/>
          <a:p>
            <a:r>
              <a:rPr lang="en-US" sz="3800" i="1" dirty="0" smtClean="0"/>
              <a:t>geoplotlib</a:t>
            </a:r>
            <a:endParaRPr lang="en-US" sz="3800" i="1" dirty="0"/>
          </a:p>
        </p:txBody>
      </p:sp>
    </p:spTree>
    <p:extLst>
      <p:ext uri="{BB962C8B-B14F-4D97-AF65-F5344CB8AC3E}">
        <p14:creationId xmlns:p14="http://schemas.microsoft.com/office/powerpoint/2010/main" val="30785147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11.0&quot;&gt;&lt;object type=&quot;1&quot; unique_id=&quot;10001&quot;&gt;&lt;object type=&quot;2&quot; unique_id=&quot;10055&quot;&gt;&lt;object type=&quot;3&quot; unique_id=&quot;10056&quot;&gt;&lt;property id=&quot;20148&quot; value=&quot;5&quot;/&gt;&lt;property id=&quot;20300&quot; value=&quot;Slide 1 - &amp;quot;Insert Title Here&amp;quot;&quot;/&gt;&lt;property id=&quot;20307&quot; value=&quot;269&quot;/&gt;&lt;/object&gt;&lt;object type=&quot;3&quot; unique_id=&quot;10057&quot;&gt;&lt;property id=&quot;20148&quot; value=&quot;5&quot;/&gt;&lt;property id=&quot;20300&quot; value=&quot;Slide 2 - &amp;quot;Header&amp;quot;&quot;/&gt;&lt;property id=&quot;20307&quot; value=&quot;266&quot;/&gt;&lt;/object&gt;&lt;object type=&quot;3&quot; unique_id=&quot;10058&quot;&gt;&lt;property id=&quot;20148&quot; value=&quot;5&quot;/&gt;&lt;property id=&quot;20300&quot; value=&quot;Slide 7&quot;/&gt;&lt;property id=&quot;20307&quot; value=&quot;267&quot;/&gt;&lt;/object&gt;&lt;object type=&quot;3&quot; unique_id=&quot;48163&quot;&gt;&lt;property id=&quot;20148&quot; value=&quot;5&quot;/&gt;&lt;property id=&quot;20300&quot; value=&quot;Slide 3&quot;/&gt;&lt;property id=&quot;20307&quot; value=&quot;270&quot;/&gt;&lt;/object&gt;&lt;object type=&quot;3&quot; unique_id=&quot;48164&quot;&gt;&lt;property id=&quot;20148&quot; value=&quot;5&quot;/&gt;&lt;property id=&quot;20300&quot; value=&quot;Slide 4&quot;/&gt;&lt;property id=&quot;20307&quot; value=&quot;271&quot;/&gt;&lt;/object&gt;&lt;object type=&quot;3&quot; unique_id=&quot;48165&quot;&gt;&lt;property id=&quot;20148&quot; value=&quot;5&quot;/&gt;&lt;property id=&quot;20300&quot; value=&quot;Slide 5&quot;/&gt;&lt;property id=&quot;20307&quot; value=&quot;272&quot;/&gt;&lt;/object&gt;&lt;object type=&quot;3&quot; unique_id=&quot;48166&quot;&gt;&lt;property id=&quot;20148&quot; value=&quot;5&quot;/&gt;&lt;property id=&quot;20300&quot; value=&quot;Slide 6&quot;/&gt;&lt;property id=&quot;20307&quot; value=&quot;273&quot;/&gt;&lt;/object&gt;&lt;/object&gt;&lt;object type=&quot;8&quot; unique_id=&quot;10063&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1461</TotalTime>
  <Words>219</Words>
  <Application>Microsoft Macintosh PowerPoint</Application>
  <PresentationFormat>On-screen Show (4:3)</PresentationFormat>
  <Paragraphs>10</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Python’s Visualization Libraries</vt:lpstr>
      <vt:lpstr>Python’s Visualization Libraries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California, Berkeley</dc:title>
  <dc:creator>Administrator</dc:creator>
  <cp:lastModifiedBy>Paul Laskowski</cp:lastModifiedBy>
  <cp:revision>95</cp:revision>
  <dcterms:created xsi:type="dcterms:W3CDTF">2016-03-21T14:12:59Z</dcterms:created>
  <dcterms:modified xsi:type="dcterms:W3CDTF">2018-06-20T22:25:59Z</dcterms:modified>
</cp:coreProperties>
</file>