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66" r:id="rId3"/>
    <p:sldId id="273" r:id="rId4"/>
    <p:sldId id="274" r:id="rId5"/>
    <p:sldId id="270" r:id="rId6"/>
    <p:sldId id="271" r:id="rId7"/>
    <p:sldId id="272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4" autoAdjust="0"/>
    <p:restoredTop sz="68233" autoAdjust="0"/>
  </p:normalViewPr>
  <p:slideViewPr>
    <p:cSldViewPr>
      <p:cViewPr varScale="1">
        <p:scale>
          <a:sx n="60" d="100"/>
          <a:sy n="60" d="100"/>
        </p:scale>
        <p:origin x="-1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it comes to communicating the findings from your data analysis, visualizations are absolutely central.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Graphs can capture so much detail and make it digestible in a way that numbers can’t.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can generate interest in your work and make people want to dig in further.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 can leave the reader with a</a:t>
            </a:r>
            <a:r>
              <a:rPr lang="en-US" baseline="0" dirty="0" smtClean="0"/>
              <a:t> lasting impression of some features in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4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Graphs can capture so much detail and make it digestible in a way that numbers can’t.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can generate interest in your work and make people want to dig in further.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 can leave the reader with a</a:t>
            </a:r>
            <a:r>
              <a:rPr lang="en-US" baseline="0" dirty="0" smtClean="0"/>
              <a:t> lasting impression of some features in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5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Graphs can capture so much detail and make it digestible in a way that numbers can’t.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can generate interest in your work and make people want to dig in further.</a:t>
            </a:r>
          </a:p>
          <a:p>
            <a:pPr marL="0" indent="0">
              <a:buNone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They can leave the reader with a</a:t>
            </a:r>
            <a:r>
              <a:rPr lang="en-US" baseline="0" dirty="0" smtClean="0"/>
              <a:t> lasting impression of some feature in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7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the same time, making effective, honest, accessible (and even beautiful) visualizations is hard. </a:t>
            </a:r>
          </a:p>
          <a:p>
            <a:pPr lvl="1"/>
            <a:r>
              <a:rPr lang="en-US" dirty="0" smtClean="0"/>
              <a:t>Graphs aren’t standard in the way that numerical summaries are.  </a:t>
            </a:r>
          </a:p>
          <a:p>
            <a:pPr lvl="2"/>
            <a:r>
              <a:rPr lang="en-US" dirty="0" smtClean="0"/>
              <a:t>Lots of choices to make.</a:t>
            </a:r>
          </a:p>
          <a:p>
            <a:pPr lvl="2"/>
            <a:r>
              <a:rPr lang="en-US" dirty="0" smtClean="0"/>
              <a:t>Need to balance competing aims.</a:t>
            </a:r>
          </a:p>
          <a:p>
            <a:pPr lvl="1"/>
            <a:r>
              <a:rPr lang="en-US" dirty="0" smtClean="0"/>
              <a:t>Our eyes can fool us.</a:t>
            </a:r>
          </a:p>
          <a:p>
            <a:pPr lvl="2"/>
            <a:r>
              <a:rPr lang="en-US" dirty="0" smtClean="0"/>
              <a:t>Consider the limits of our visual system</a:t>
            </a:r>
          </a:p>
          <a:p>
            <a:pPr lvl="1"/>
            <a:r>
              <a:rPr lang="en-US" dirty="0" smtClean="0"/>
              <a:t>Potential to distort the data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you could even say to lie - </a:t>
            </a:r>
            <a:r>
              <a:rPr lang="en-US" dirty="0" smtClean="0"/>
              <a:t>but also to bring important features to the attention</a:t>
            </a:r>
            <a:r>
              <a:rPr lang="en-US" baseline="0" dirty="0" smtClean="0"/>
              <a:t> of the reader, and to form a lasting narrative.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8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not easy to distill good visualization into a set of rules.</a:t>
            </a:r>
          </a:p>
          <a:p>
            <a:r>
              <a:rPr lang="en-US" dirty="0" smtClean="0"/>
              <a:t>One of the most influential writings about creating visualizations:</a:t>
            </a:r>
          </a:p>
          <a:p>
            <a:r>
              <a:rPr lang="en-US" dirty="0" smtClean="0"/>
              <a:t>The Visual Display of Quantitative Information, Edward Tufte </a:t>
            </a:r>
            <a:r>
              <a:rPr lang="en-US" baseline="0" dirty="0" smtClean="0"/>
              <a:t> 1983</a:t>
            </a:r>
          </a:p>
          <a:p>
            <a:r>
              <a:rPr lang="en-US" dirty="0" smtClean="0"/>
              <a:t>According to Tufte, there are certain qualities that visual displays should adhere to.</a:t>
            </a:r>
          </a:p>
          <a:p>
            <a:r>
              <a:rPr lang="en-US" dirty="0" smtClean="0"/>
              <a:t>The list (from his first chapter) is worth reading in full.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4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haven’t made many visualizations, this list might seem abstract at first.</a:t>
            </a:r>
          </a:p>
          <a:p>
            <a:r>
              <a:rPr lang="en-US" dirty="0" smtClean="0"/>
              <a:t>The more time I spend working with data, the more I appreciate how well curated these principles are - and I find them to be increasingly actionable</a:t>
            </a:r>
          </a:p>
          <a:p>
            <a:r>
              <a:rPr lang="en-US" dirty="0" smtClean="0"/>
              <a:t>We’ll go into some examples that highlight some of these principles, and show you how to apply them in your own 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1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23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800"/>
            </a:lvl1pPr>
            <a:lvl2pPr marL="742950" indent="-285750">
              <a:buFont typeface="Arial" charset="0"/>
              <a:buChar char="•"/>
              <a:defRPr sz="2400"/>
            </a:lvl2pPr>
            <a:lvl3pPr marL="1143000" indent="-228600">
              <a:buFont typeface="Arial" charset="0"/>
              <a:buChar char="•"/>
              <a:defRPr sz="2000"/>
            </a:lvl3pPr>
            <a:lvl4pPr marL="1600200" indent="-228600">
              <a:buFont typeface="Arial" charset="0"/>
              <a:buChar char="•"/>
              <a:defRPr sz="18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800"/>
            </a:lvl1pPr>
            <a:lvl2pPr marL="742950" indent="-285750">
              <a:buFont typeface="Arial" charset="0"/>
              <a:buChar char="•"/>
              <a:defRPr sz="2400"/>
            </a:lvl2pPr>
            <a:lvl3pPr marL="1143000" indent="-228600">
              <a:buFont typeface="Arial" charset="0"/>
              <a:buChar char="•"/>
              <a:defRPr sz="2000"/>
            </a:lvl3pPr>
            <a:lvl4pPr marL="1600200" indent="-228600">
              <a:buFont typeface="Arial" charset="0"/>
              <a:buChar char="•"/>
              <a:defRPr sz="18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73312"/>
            <a:ext cx="4040188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3312"/>
            <a:ext cx="4041775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9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6" r:id="rId7"/>
    <p:sldLayoutId id="2147483655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Guidelines for Visualization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" y="1066800"/>
            <a:ext cx="8610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2055"/>
          <a:stretch/>
        </p:blipFill>
        <p:spPr>
          <a:xfrm>
            <a:off x="420809" y="533400"/>
            <a:ext cx="8265991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066800"/>
            <a:ext cx="8610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57200"/>
            <a:ext cx="8103294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6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066800"/>
            <a:ext cx="8610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fhous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0"/>
            <a:ext cx="8839200" cy="58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7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Plotting </a:t>
            </a:r>
            <a:r>
              <a:rPr lang="en-US" dirty="0" smtClean="0"/>
              <a:t>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 smtClean="0"/>
              <a:t>Graphs aren’t standard.</a:t>
            </a:r>
          </a:p>
          <a:p>
            <a:r>
              <a:rPr lang="en-US" dirty="0" smtClean="0"/>
              <a:t>Our eyes can fool us.</a:t>
            </a:r>
          </a:p>
          <a:p>
            <a:r>
              <a:rPr lang="en-US" dirty="0" smtClean="0"/>
              <a:t>Data can be distorted.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8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1066800"/>
            <a:ext cx="8610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33399"/>
            <a:ext cx="4876800" cy="61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8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Tufte: Graphical Displays Should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Show </a:t>
            </a:r>
            <a:r>
              <a:rPr lang="en-US" dirty="0"/>
              <a:t>the data  </a:t>
            </a:r>
            <a:endParaRPr lang="en-US" dirty="0" smtClean="0"/>
          </a:p>
          <a:p>
            <a:r>
              <a:rPr lang="en-US" dirty="0" smtClean="0"/>
              <a:t>Induce </a:t>
            </a:r>
            <a:r>
              <a:rPr lang="en-US" dirty="0"/>
              <a:t>the viewer to think about the substance rather than about methodology, graphic </a:t>
            </a:r>
            <a:r>
              <a:rPr lang="en-US" dirty="0" smtClean="0"/>
              <a:t>design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/>
              <a:t>or something else</a:t>
            </a:r>
          </a:p>
          <a:p>
            <a:r>
              <a:rPr lang="en-US" dirty="0"/>
              <a:t>Avoid distorting what the data have to say </a:t>
            </a:r>
            <a:endParaRPr lang="en-US" dirty="0" smtClean="0"/>
          </a:p>
          <a:p>
            <a:r>
              <a:rPr lang="en-US" dirty="0" smtClean="0"/>
              <a:t>Present </a:t>
            </a:r>
            <a:r>
              <a:rPr lang="en-US" dirty="0"/>
              <a:t>many numbers in a small space  </a:t>
            </a:r>
          </a:p>
          <a:p>
            <a:r>
              <a:rPr lang="en-US" dirty="0" smtClean="0"/>
              <a:t>Make </a:t>
            </a:r>
            <a:r>
              <a:rPr lang="en-US" dirty="0"/>
              <a:t>large data sets coherent </a:t>
            </a:r>
            <a:endParaRPr lang="en-US" dirty="0" smtClean="0"/>
          </a:p>
          <a:p>
            <a:r>
              <a:rPr lang="en-US" dirty="0" smtClean="0"/>
              <a:t>Encourage </a:t>
            </a:r>
            <a:r>
              <a:rPr lang="en-US" dirty="0"/>
              <a:t>the eye to compare different pieces of data</a:t>
            </a:r>
          </a:p>
          <a:p>
            <a:r>
              <a:rPr lang="en-US" dirty="0"/>
              <a:t>Reveal the data at several levels of </a:t>
            </a:r>
            <a:r>
              <a:rPr lang="en-US" dirty="0" smtClean="0"/>
              <a:t>detail</a:t>
            </a:r>
            <a:r>
              <a:rPr lang="mr-IN" dirty="0" smtClean="0"/>
              <a:t>…</a:t>
            </a:r>
            <a:endParaRPr lang="en-US" dirty="0"/>
          </a:p>
          <a:p>
            <a:r>
              <a:rPr lang="en-US" dirty="0"/>
              <a:t>Serve a reasonably clear </a:t>
            </a:r>
            <a:r>
              <a:rPr lang="en-US" dirty="0" smtClean="0"/>
              <a:t>purpose</a:t>
            </a:r>
            <a:r>
              <a:rPr lang="mr-IN" dirty="0" smtClean="0"/>
              <a:t>…</a:t>
            </a:r>
            <a:endParaRPr lang="en-US" dirty="0"/>
          </a:p>
          <a:p>
            <a:r>
              <a:rPr lang="en-US" dirty="0"/>
              <a:t>Be closely integrated with the statistical and verbal description of a data </a:t>
            </a:r>
            <a:r>
              <a:rPr lang="en-US" dirty="0" smtClean="0"/>
              <a:t>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9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55&quot;&gt;&lt;object type=&quot;3&quot; unique_id=&quot;10056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10057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10058&quot;&gt;&lt;property id=&quot;20148&quot; value=&quot;5&quot;/&gt;&lt;property id=&quot;20300&quot; value=&quot;Slide 7&quot;/&gt;&lt;property id=&quot;20307&quot; value=&quot;267&quot;/&gt;&lt;/object&gt;&lt;object type=&quot;3&quot; unique_id=&quot;48163&quot;&gt;&lt;property id=&quot;20148&quot; value=&quot;5&quot;/&gt;&lt;property id=&quot;20300&quot; value=&quot;Slide 3&quot;/&gt;&lt;property id=&quot;20307&quot; value=&quot;270&quot;/&gt;&lt;/object&gt;&lt;object type=&quot;3&quot; unique_id=&quot;48164&quot;&gt;&lt;property id=&quot;20148&quot; value=&quot;5&quot;/&gt;&lt;property id=&quot;20300&quot; value=&quot;Slide 4&quot;/&gt;&lt;property id=&quot;20307&quot; value=&quot;271&quot;/&gt;&lt;/object&gt;&lt;object type=&quot;3&quot; unique_id=&quot;48165&quot;&gt;&lt;property id=&quot;20148&quot; value=&quot;5&quot;/&gt;&lt;property id=&quot;20300&quot; value=&quot;Slide 5&quot;/&gt;&lt;property id=&quot;20307&quot; value=&quot;272&quot;/&gt;&lt;/object&gt;&lt;object type=&quot;3&quot; unique_id=&quot;48166&quot;&gt;&lt;property id=&quot;20148&quot; value=&quot;5&quot;/&gt;&lt;property id=&quot;20300&quot; value=&quot;Slide 6&quot;/&gt;&lt;property id=&quot;20307&quot; value=&quot;273&quot;/&gt;&lt;/object&gt;&lt;/object&gt;&lt;object type=&quot;8&quot; unique_id=&quot;100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495</Words>
  <Application>Microsoft Macintosh PowerPoint</Application>
  <PresentationFormat>On-screen Show (4:3)</PresentationFormat>
  <Paragraphs>56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Guidelines for Visualization</vt:lpstr>
      <vt:lpstr>PowerPoint Presentation</vt:lpstr>
      <vt:lpstr>PowerPoint Presentation</vt:lpstr>
      <vt:lpstr>PowerPoint Presentation</vt:lpstr>
      <vt:lpstr>Plotting is Hard</vt:lpstr>
      <vt:lpstr>PowerPoint Presentation</vt:lpstr>
      <vt:lpstr>Tufte: Graphical Displays Should…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California, Berkeley</dc:title>
  <dc:creator>Administrator</dc:creator>
  <cp:lastModifiedBy>Paul Laskowski</cp:lastModifiedBy>
  <cp:revision>99</cp:revision>
  <dcterms:created xsi:type="dcterms:W3CDTF">2016-03-21T14:12:59Z</dcterms:created>
  <dcterms:modified xsi:type="dcterms:W3CDTF">2018-06-21T00:05:03Z</dcterms:modified>
</cp:coreProperties>
</file>