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66" r:id="rId3"/>
    <p:sldId id="270" r:id="rId4"/>
    <p:sldId id="271" r:id="rId5"/>
    <p:sldId id="272" r:id="rId6"/>
    <p:sldId id="273" r:id="rId7"/>
    <p:sldId id="274" r:id="rId8"/>
    <p:sldId id="275" r:id="rId9"/>
    <p:sldId id="276" r:id="rId10"/>
    <p:sldId id="277" r:id="rId11"/>
    <p:sldId id="278" r:id="rId12"/>
    <p:sldId id="279" r:id="rId13"/>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34" autoAdjust="0"/>
    <p:restoredTop sz="64510" autoAdjust="0"/>
  </p:normalViewPr>
  <p:slideViewPr>
    <p:cSldViewPr>
      <p:cViewPr varScale="1">
        <p:scale>
          <a:sx n="58" d="100"/>
          <a:sy n="58" d="100"/>
        </p:scale>
        <p:origin x="-600"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6/21/18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 already recognize that to be a responsible data scientist, you should strive to present an honest picture of what’s in your data.</a:t>
            </a:r>
          </a:p>
          <a:p>
            <a:r>
              <a:rPr lang="en-US" dirty="0" smtClean="0"/>
              <a:t>It’s worth thinking about all the ways visualizations can present a distorted picture of data</a:t>
            </a:r>
          </a:p>
          <a:p>
            <a:pPr lvl="1"/>
            <a:r>
              <a:rPr lang="en-US" dirty="0" smtClean="0"/>
              <a:t>Some of these may be overt and deliberate, and some may be accidental.</a:t>
            </a:r>
          </a:p>
          <a:p>
            <a:pPr lvl="1"/>
            <a:r>
              <a:rPr lang="en-US" dirty="0" smtClean="0"/>
              <a:t>It takes vigilance and effort to lower the amount of distortion in your plots.</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272286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types of distortion result from limits of our visual system</a:t>
            </a:r>
          </a:p>
          <a:p>
            <a:r>
              <a:rPr lang="en-US" dirty="0" smtClean="0"/>
              <a:t>While we’re on that topic, we should mention pie charts.</a:t>
            </a:r>
          </a:p>
          <a:p>
            <a:r>
              <a:rPr lang="en-US" dirty="0" smtClean="0"/>
              <a:t>Pie charts are everywhere, appearing in </a:t>
            </a:r>
            <a:r>
              <a:rPr lang="en-US" dirty="0" err="1" smtClean="0"/>
              <a:t>powerpoint</a:t>
            </a:r>
            <a:r>
              <a:rPr lang="en-US" dirty="0" smtClean="0"/>
              <a:t> presentations around the world </a:t>
            </a:r>
            <a:r>
              <a:rPr lang="mr-IN" dirty="0" smtClean="0"/>
              <a:t>–</a:t>
            </a:r>
            <a:r>
              <a:rPr lang="en-US" dirty="0" smtClean="0"/>
              <a:t> even immortalized in </a:t>
            </a:r>
            <a:r>
              <a:rPr lang="en-US" dirty="0" err="1" smtClean="0"/>
              <a:t>xkcd</a:t>
            </a:r>
            <a:r>
              <a:rPr lang="en-US" dirty="0" smtClean="0"/>
              <a:t> cartoons.</a:t>
            </a:r>
          </a:p>
          <a:p>
            <a:r>
              <a:rPr lang="en-US" dirty="0" smtClean="0"/>
              <a:t>They are so ubiquitous that students often use them without asking whether they are the best tool.</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169466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researchers have shown that humans are just not good at interpreting pie charts.</a:t>
            </a:r>
          </a:p>
          <a:p>
            <a:r>
              <a:rPr lang="en-US" dirty="0" smtClean="0"/>
              <a:t>Our eyes are not adept at comparing slices of a circle.</a:t>
            </a:r>
          </a:p>
          <a:p>
            <a:r>
              <a:rPr lang="en-US" dirty="0" smtClean="0"/>
              <a:t>In this example, you can see how much easier it is to see small differences in a bar chart.</a:t>
            </a:r>
          </a:p>
          <a:p>
            <a:r>
              <a:rPr lang="en-US" dirty="0" smtClean="0"/>
              <a:t>Because of effects like this, pie charts should almost always be avoided in rigorous data analysis.</a:t>
            </a:r>
          </a:p>
          <a:p>
            <a:r>
              <a:rPr lang="en-US" dirty="0" smtClean="0"/>
              <a:t>If at all possible, try a bar chart or some other plot.</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cautionary example of a plot, which appears in </a:t>
            </a:r>
            <a:r>
              <a:rPr lang="en-US" dirty="0" err="1" smtClean="0"/>
              <a:t>Tufte’s</a:t>
            </a:r>
            <a:r>
              <a:rPr lang="en-US" dirty="0" smtClean="0"/>
              <a:t> seminal book.</a:t>
            </a:r>
          </a:p>
          <a:p>
            <a:r>
              <a:rPr lang="en-US" dirty="0" smtClean="0"/>
              <a:t>It originally appeared in the New York Times</a:t>
            </a:r>
          </a:p>
          <a:p>
            <a:r>
              <a:rPr lang="en-US" dirty="0" smtClean="0"/>
              <a:t>This graph tries to show how fuel economy standards increase from year to year.</a:t>
            </a:r>
          </a:p>
          <a:p>
            <a:r>
              <a:rPr lang="en-US" dirty="0" smtClean="0"/>
              <a:t>For example, at the top, in 1979, the federal standard was 18 mpg.</a:t>
            </a:r>
          </a:p>
          <a:p>
            <a:r>
              <a:rPr lang="en-US" dirty="0" smtClean="0"/>
              <a:t>At the bottom, In 1985, it was 27.5 mpg.</a:t>
            </a:r>
          </a:p>
          <a:p>
            <a:r>
              <a:rPr lang="en-US" dirty="0" smtClean="0"/>
              <a:t>Those numbers are correct, but the way they are graphically presented is distorting.</a:t>
            </a:r>
          </a:p>
          <a:p>
            <a:r>
              <a:rPr lang="en-US" dirty="0" smtClean="0"/>
              <a:t>Take</a:t>
            </a:r>
            <a:r>
              <a:rPr lang="en-US" baseline="0" dirty="0" smtClean="0"/>
              <a:t> a moment to look at the graph, and see if you notice anything wrong.</a:t>
            </a:r>
            <a:endParaRPr lang="en-US"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Please copy and use this slide each time you are pausing your lecture to ask students a </a:t>
            </a:r>
            <a:r>
              <a:rPr lang="en-US" b="1" dirty="0" smtClean="0"/>
              <a:t>question</a:t>
            </a:r>
            <a:r>
              <a:rPr lang="en-US" dirty="0" smtClean="0"/>
              <a:t>. Please delete this slide if you do not need to use it.</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11354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have noticed</a:t>
            </a:r>
            <a:r>
              <a:rPr lang="en-US" baseline="0" dirty="0" smtClean="0"/>
              <a:t> that the lengths of the lines are not proportional to the quantities they represent.</a:t>
            </a:r>
            <a:endParaRPr lang="en-US"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Tufte introduces the idea of the lie factor to measure how distorting a graph is </a:t>
            </a:r>
          </a:p>
          <a:p>
            <a:endParaRPr lang="en-US" dirty="0" smtClean="0"/>
          </a:p>
          <a:p>
            <a:r>
              <a:rPr lang="en-US" dirty="0" smtClean="0"/>
              <a:t>Remember: If you draw a line on your plot, readers expect its magnitude to be meaningful</a:t>
            </a:r>
          </a:p>
          <a:p>
            <a:r>
              <a:rPr lang="en-US" dirty="0" smtClean="0"/>
              <a:t>They may also expect its slope to be meaningful</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202237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more to notice about this graph</a:t>
            </a:r>
          </a:p>
          <a:p>
            <a:r>
              <a:rPr lang="en-US" dirty="0" smtClean="0"/>
              <a:t>The 3D perspective tricks our eyes, making it seem like the top line is further away.  Is it actually the same length, just the width of the road?  That would suggest no change in fuel economy.</a:t>
            </a:r>
          </a:p>
          <a:p>
            <a:r>
              <a:rPr lang="en-US" dirty="0" smtClean="0"/>
              <a:t>The road, and the offset border further distracts our eyes</a:t>
            </a:r>
          </a:p>
          <a:p>
            <a:r>
              <a:rPr lang="en-US" dirty="0" smtClean="0"/>
              <a:t>Tufte has a name for extra stuff like this that distracts from the data </a:t>
            </a:r>
            <a:r>
              <a:rPr lang="mr-IN" dirty="0" smtClean="0"/>
              <a:t>–</a:t>
            </a:r>
            <a:r>
              <a:rPr lang="en-US" dirty="0" smtClean="0"/>
              <a:t> chart junk.</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move to some less dramatic, but more immediately useful examples.</a:t>
            </a:r>
          </a:p>
          <a:p>
            <a:r>
              <a:rPr lang="en-US" dirty="0" smtClean="0"/>
              <a:t>Here’s an example of a kernel-density plot.</a:t>
            </a:r>
          </a:p>
          <a:p>
            <a:r>
              <a:rPr lang="en-US" dirty="0" smtClean="0"/>
              <a:t>You see this and get excited about the bimodal distribution.</a:t>
            </a:r>
          </a:p>
          <a:p>
            <a:r>
              <a:rPr lang="en-US" dirty="0" smtClean="0"/>
              <a:t>Perhaps you even start wondering about the slope of the curve.  The author put the line there, so the slope must mean something</a:t>
            </a:r>
            <a:r>
              <a:rPr lang="mr-IN" dirty="0" smtClean="0"/>
              <a:t>…</a:t>
            </a:r>
            <a:endParaRPr lang="en-US" dirty="0" smtClean="0"/>
          </a:p>
          <a:p>
            <a:r>
              <a:rPr lang="en-US" dirty="0" smtClean="0"/>
              <a:t>In fact, this is a true story: past students have turned in graphs almost exactly like this on statistics labs. </a:t>
            </a:r>
          </a:p>
          <a:p>
            <a:r>
              <a:rPr lang="en-US" dirty="0" smtClean="0"/>
              <a:t>When I see one, I start to wonder what the raw data looks like.</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the histogram reveals that the only values are zero and one!</a:t>
            </a:r>
          </a:p>
          <a:p>
            <a:r>
              <a:rPr lang="en-US" dirty="0" smtClean="0"/>
              <a:t>The kernel density plot </a:t>
            </a:r>
            <a:r>
              <a:rPr lang="en-US" dirty="0" err="1" smtClean="0"/>
              <a:t>smooths</a:t>
            </a:r>
            <a:r>
              <a:rPr lang="en-US" dirty="0" smtClean="0"/>
              <a:t> out these peaks (that’s the job of the kernel function).</a:t>
            </a:r>
          </a:p>
          <a:p>
            <a:r>
              <a:rPr lang="en-US" dirty="0" smtClean="0"/>
              <a:t>In this case, that totally distorts the underlying data!</a:t>
            </a:r>
          </a:p>
          <a:p>
            <a:r>
              <a:rPr lang="en-US" dirty="0" smtClean="0"/>
              <a:t>You think the slope of the curve is meaningful, but it’s just an artifact of the kernel function.</a:t>
            </a:r>
          </a:p>
          <a:p>
            <a:r>
              <a:rPr lang="en-US" dirty="0" smtClean="0"/>
              <a:t>I think there’s another lesson to be had here: As Tufte says, “Above all else show the data”</a:t>
            </a:r>
          </a:p>
          <a:p>
            <a:r>
              <a:rPr lang="en-US" dirty="0" smtClean="0"/>
              <a:t>Remember that the data is most important.</a:t>
            </a:r>
          </a:p>
          <a:p>
            <a:r>
              <a:rPr lang="en-US" dirty="0" smtClean="0"/>
              <a:t>The kernel density smoother is really a simple model for the data.</a:t>
            </a:r>
          </a:p>
          <a:p>
            <a:pPr lvl="1"/>
            <a:r>
              <a:rPr lang="en-US" dirty="0" smtClean="0"/>
              <a:t>Sometimes you want to plot both the data and the model you fit to the data.</a:t>
            </a:r>
          </a:p>
          <a:p>
            <a:pPr lvl="1"/>
            <a:r>
              <a:rPr lang="en-US" dirty="0" smtClean="0"/>
              <a:t>But you still need the data</a:t>
            </a:r>
            <a:r>
              <a:rPr lang="mr-IN" dirty="0" smtClean="0"/>
              <a:t>…</a:t>
            </a:r>
            <a:r>
              <a:rPr lang="en-US" dirty="0" smtClean="0"/>
              <a:t> or some way to assess how well the model fits the data.</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217480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a:t>
            </a:r>
            <a:r>
              <a:rPr lang="en-US" baseline="0" dirty="0" smtClean="0"/>
              <a:t> else to think about:  How do you set the y-axis range?</a:t>
            </a:r>
          </a:p>
          <a:p>
            <a:r>
              <a:rPr lang="en-US" dirty="0" smtClean="0"/>
              <a:t>Here’s a graphic about the number of students going into law schools.  If you just take a quick glance</a:t>
            </a:r>
            <a:r>
              <a:rPr lang="en-US" baseline="0" dirty="0" smtClean="0"/>
              <a:t> at it</a:t>
            </a:r>
            <a:r>
              <a:rPr lang="en-US" dirty="0" smtClean="0"/>
              <a:t>, it looks like the number of new students plummeted in 2013.</a:t>
            </a:r>
          </a:p>
          <a:p>
            <a:r>
              <a:rPr lang="en-US" dirty="0" smtClean="0"/>
              <a:t>The y-axis doesn’t start from zero, which makes slopes look a lot more dramatic.</a:t>
            </a:r>
          </a:p>
          <a:p>
            <a:r>
              <a:rPr lang="en-US" dirty="0" smtClean="0"/>
              <a:t>Our eyes tend</a:t>
            </a:r>
            <a:r>
              <a:rPr lang="en-US" baseline="0" dirty="0" smtClean="0"/>
              <a:t> to notice the distance from the line to the bottom axis.</a:t>
            </a:r>
            <a:endParaRPr lang="en-US" dirty="0" smtClean="0"/>
          </a:p>
          <a:p>
            <a:r>
              <a:rPr lang="en-US" dirty="0" smtClean="0"/>
              <a:t>I’m not saying that</a:t>
            </a:r>
            <a:r>
              <a:rPr lang="en-US" baseline="0" dirty="0" smtClean="0"/>
              <a:t> you have to start your y-axis at zero in 100% of cases</a:t>
            </a:r>
          </a:p>
          <a:p>
            <a:r>
              <a:rPr lang="en-US" baseline="0" dirty="0" smtClean="0"/>
              <a:t>But you should </a:t>
            </a:r>
            <a:r>
              <a:rPr lang="en-US" dirty="0" smtClean="0"/>
              <a:t>consider whether zero is really</a:t>
            </a:r>
            <a:r>
              <a:rPr lang="en-US" baseline="0" dirty="0" smtClean="0"/>
              <a:t> the most relevant baseline for comparison.</a:t>
            </a:r>
            <a:endParaRPr lang="en-US" dirty="0" smtClean="0"/>
          </a:p>
          <a:p>
            <a:r>
              <a:rPr lang="en-US" dirty="0" smtClean="0"/>
              <a:t>In cases like this, the resulting graph may look flat </a:t>
            </a:r>
            <a:r>
              <a:rPr lang="mr-IN" dirty="0" smtClean="0"/>
              <a:t>–</a:t>
            </a:r>
            <a:r>
              <a:rPr lang="en-US" dirty="0" smtClean="0"/>
              <a:t> but that’s the point. The data is telling you there isn’t much change.</a:t>
            </a:r>
          </a:p>
          <a:p>
            <a:r>
              <a:rPr lang="en-US" dirty="0" smtClean="0"/>
              <a:t>Here the title is “Empty Classrooms,” which makes it especially relevant to compare against zero.</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217480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40944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392912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35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342900" indent="-342900">
              <a:buFont typeface="Arial" charset="0"/>
              <a:buChar char="•"/>
              <a:defRPr sz="2800"/>
            </a:lvl1pPr>
            <a:lvl2pPr marL="742950" indent="-285750">
              <a:buFont typeface="Arial" charset="0"/>
              <a:buChar char="•"/>
              <a:defRPr sz="2400"/>
            </a:lvl2pPr>
            <a:lvl3pPr marL="1143000" indent="-228600">
              <a:buFont typeface="Arial" charset="0"/>
              <a:buChar char="•"/>
              <a:defRPr sz="2000"/>
            </a:lvl3pPr>
            <a:lvl4pPr marL="1600200" indent="-228600">
              <a:buFont typeface="Arial" charset="0"/>
              <a:buChar char="•"/>
              <a:defRPr sz="18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marL="342900" indent="-342900">
              <a:buFont typeface="Arial" charset="0"/>
              <a:buChar char="•"/>
              <a:defRPr sz="2800"/>
            </a:lvl1pPr>
            <a:lvl2pPr marL="742950" indent="-285750">
              <a:buFont typeface="Arial" charset="0"/>
              <a:buChar char="•"/>
              <a:defRPr sz="2400"/>
            </a:lvl2pPr>
            <a:lvl3pPr marL="1143000" indent="-228600">
              <a:buFont typeface="Arial" charset="0"/>
              <a:buChar char="•"/>
              <a:defRPr sz="2000"/>
            </a:lvl3pPr>
            <a:lvl4pPr marL="1600200" indent="-228600">
              <a:buFont typeface="Arial" charset="0"/>
              <a:buChar char="•"/>
              <a:defRPr sz="18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73312"/>
            <a:ext cx="4040188"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3312"/>
            <a:ext cx="4041775"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25262878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55" r:id="rId8"/>
    <p:sldLayoutId id="2147483672" r:id="rId9"/>
    <p:sldLayoutId id="2147483673" r:id="rId10"/>
    <p:sldLayoutId id="2147483674" r:id="rId11"/>
    <p:sldLayoutId id="2147483675" r:id="rId1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How to Lie with Plots</a:t>
            </a:r>
            <a:endParaRPr lang="en-US" dirty="0"/>
          </a:p>
        </p:txBody>
      </p:sp>
      <p:sp>
        <p:nvSpPr>
          <p:cNvPr id="5"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25128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228600" y="1066800"/>
            <a:ext cx="8587521" cy="5313441"/>
          </a:xfrm>
          <a:prstGeom prst="rect">
            <a:avLst/>
          </a:prstGeom>
        </p:spPr>
      </p:pic>
    </p:spTree>
    <p:extLst>
      <p:ext uri="{BB962C8B-B14F-4D97-AF65-F5344CB8AC3E}">
        <p14:creationId xmlns:p14="http://schemas.microsoft.com/office/powerpoint/2010/main" val="10967191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Charts</a:t>
            </a:r>
            <a:endParaRPr lang="en-US" dirty="0"/>
          </a:p>
        </p:txBody>
      </p:sp>
      <p:pic>
        <p:nvPicPr>
          <p:cNvPr id="4" name="Picture 12" descr="http://www.blogcdn.com/www.engadget.com/media/2008/01/dsc_01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3542207" cy="23507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029200" y="1371600"/>
            <a:ext cx="3260912" cy="2590321"/>
          </a:xfrm>
          <a:prstGeom prst="rect">
            <a:avLst/>
          </a:prstGeom>
        </p:spPr>
      </p:pic>
      <p:pic>
        <p:nvPicPr>
          <p:cNvPr id="6" name="Picture 16" descr="http://www.jgc.org/blog/uploaded_images/FeaturesByVersion-77705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962400"/>
            <a:ext cx="4128955" cy="267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8247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689px-Piecharts.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762000"/>
            <a:ext cx="8077200" cy="5791199"/>
          </a:xfrm>
          <a:prstGeom prst="rect">
            <a:avLst/>
          </a:prstGeom>
        </p:spPr>
      </p:pic>
    </p:spTree>
    <p:extLst>
      <p:ext uri="{BB962C8B-B14F-4D97-AF65-F5344CB8AC3E}">
        <p14:creationId xmlns:p14="http://schemas.microsoft.com/office/powerpoint/2010/main" val="2502649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28600" y="1371600"/>
            <a:ext cx="8686800" cy="4691690"/>
          </a:xfrm>
          <a:prstGeom prst="rect">
            <a:avLst/>
          </a:prstGeom>
        </p:spPr>
      </p:pic>
    </p:spTree>
    <p:extLst>
      <p:ext uri="{BB962C8B-B14F-4D97-AF65-F5344CB8AC3E}">
        <p14:creationId xmlns:p14="http://schemas.microsoft.com/office/powerpoint/2010/main" val="34206335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9165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28600" y="1371600"/>
            <a:ext cx="8686800" cy="4691690"/>
          </a:xfrm>
          <a:prstGeom prst="rect">
            <a:avLst/>
          </a:prstGeom>
        </p:spPr>
      </p:pic>
    </p:spTree>
    <p:extLst>
      <p:ext uri="{BB962C8B-B14F-4D97-AF65-F5344CB8AC3E}">
        <p14:creationId xmlns:p14="http://schemas.microsoft.com/office/powerpoint/2010/main" val="23346425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Misrepresenting Fuel Economy</a:t>
            </a:r>
            <a:endParaRPr lang="en-US" dirty="0"/>
          </a:p>
        </p:txBody>
      </p:sp>
      <p:pic>
        <p:nvPicPr>
          <p:cNvPr id="10" name="Picture 9" descr="text_length_inc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6172200" cy="821519"/>
          </a:xfrm>
          <a:prstGeom prst="rect">
            <a:avLst/>
          </a:prstGeom>
        </p:spPr>
      </p:pic>
      <p:pic>
        <p:nvPicPr>
          <p:cNvPr id="11" name="Picture 10" descr="text_fuel_econo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43200"/>
            <a:ext cx="8229600" cy="823977"/>
          </a:xfrm>
          <a:prstGeom prst="rect">
            <a:avLst/>
          </a:prstGeom>
        </p:spPr>
      </p:pic>
    </p:spTree>
    <p:extLst>
      <p:ext uri="{BB962C8B-B14F-4D97-AF65-F5344CB8AC3E}">
        <p14:creationId xmlns:p14="http://schemas.microsoft.com/office/powerpoint/2010/main" val="962223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Lie Factor</a:t>
            </a:r>
            <a:endParaRPr lang="en-US" dirty="0"/>
          </a:p>
        </p:txBody>
      </p:sp>
      <p:pic>
        <p:nvPicPr>
          <p:cNvPr id="7" name="Picture 6" descr="text_Lie_Factor_.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57500"/>
            <a:ext cx="7277100" cy="952500"/>
          </a:xfrm>
          <a:prstGeom prst="rect">
            <a:avLst/>
          </a:prstGeom>
        </p:spPr>
      </p:pic>
      <p:pic>
        <p:nvPicPr>
          <p:cNvPr id="4" name="Picture 3" descr="text_Lie_Factor_.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00" y="4784434"/>
            <a:ext cx="4965700" cy="939800"/>
          </a:xfrm>
          <a:prstGeom prst="rect">
            <a:avLst/>
          </a:prstGeom>
        </p:spPr>
      </p:pic>
    </p:spTree>
    <p:extLst>
      <p:ext uri="{BB962C8B-B14F-4D97-AF65-F5344CB8AC3E}">
        <p14:creationId xmlns:p14="http://schemas.microsoft.com/office/powerpoint/2010/main" val="1326675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28600" y="1371600"/>
            <a:ext cx="8686800" cy="4691690"/>
          </a:xfrm>
          <a:prstGeom prst="rect">
            <a:avLst/>
          </a:prstGeom>
        </p:spPr>
      </p:pic>
    </p:spTree>
    <p:extLst>
      <p:ext uri="{BB962C8B-B14F-4D97-AF65-F5344CB8AC3E}">
        <p14:creationId xmlns:p14="http://schemas.microsoft.com/office/powerpoint/2010/main" val="39296786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creen Shot 2018-05-24 at 3.52.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27072"/>
            <a:ext cx="7620000" cy="5398226"/>
          </a:xfrm>
          <a:prstGeom prst="rect">
            <a:avLst/>
          </a:prstGeom>
        </p:spPr>
      </p:pic>
    </p:spTree>
    <p:extLst>
      <p:ext uri="{BB962C8B-B14F-4D97-AF65-F5344CB8AC3E}">
        <p14:creationId xmlns:p14="http://schemas.microsoft.com/office/powerpoint/2010/main" val="1116698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53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 Shot 2018-05-24 at 4.06.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50" y="838200"/>
            <a:ext cx="7858154" cy="5638800"/>
          </a:xfrm>
          <a:prstGeom prst="rect">
            <a:avLst/>
          </a:prstGeom>
        </p:spPr>
      </p:pic>
    </p:spTree>
    <p:extLst>
      <p:ext uri="{BB962C8B-B14F-4D97-AF65-F5344CB8AC3E}">
        <p14:creationId xmlns:p14="http://schemas.microsoft.com/office/powerpoint/2010/main" val="148416722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55&quot;&gt;&lt;object type=&quot;3&quot; unique_id=&quot;10056&quot;&gt;&lt;property id=&quot;20148&quot; value=&quot;5&quot;/&gt;&lt;property id=&quot;20300&quot; value=&quot;Slide 1 - &amp;quot;Insert Title Here&amp;quot;&quot;/&gt;&lt;property id=&quot;20307&quot; value=&quot;269&quot;/&gt;&lt;/object&gt;&lt;object type=&quot;3&quot; unique_id=&quot;10057&quot;&gt;&lt;property id=&quot;20148&quot; value=&quot;5&quot;/&gt;&lt;property id=&quot;20300&quot; value=&quot;Slide 2 - &amp;quot;Header&amp;quot;&quot;/&gt;&lt;property id=&quot;20307&quot; value=&quot;266&quot;/&gt;&lt;/object&gt;&lt;object type=&quot;3&quot; unique_id=&quot;10058&quot;&gt;&lt;property id=&quot;20148&quot; value=&quot;5&quot;/&gt;&lt;property id=&quot;20300&quot; value=&quot;Slide 7&quot;/&gt;&lt;property id=&quot;20307&quot; value=&quot;267&quot;/&gt;&lt;/object&gt;&lt;object type=&quot;3&quot; unique_id=&quot;48163&quot;&gt;&lt;property id=&quot;20148&quot; value=&quot;5&quot;/&gt;&lt;property id=&quot;20300&quot; value=&quot;Slide 3&quot;/&gt;&lt;property id=&quot;20307&quot; value=&quot;270&quot;/&gt;&lt;/object&gt;&lt;object type=&quot;3&quot; unique_id=&quot;48164&quot;&gt;&lt;property id=&quot;20148&quot; value=&quot;5&quot;/&gt;&lt;property id=&quot;20300&quot; value=&quot;Slide 4&quot;/&gt;&lt;property id=&quot;20307&quot; value=&quot;271&quot;/&gt;&lt;/object&gt;&lt;object type=&quot;3&quot; unique_id=&quot;48165&quot;&gt;&lt;property id=&quot;20148&quot; value=&quot;5&quot;/&gt;&lt;property id=&quot;20300&quot; value=&quot;Slide 5&quot;/&gt;&lt;property id=&quot;20307&quot; value=&quot;272&quot;/&gt;&lt;/object&gt;&lt;object type=&quot;3&quot; unique_id=&quot;48166&quot;&gt;&lt;property id=&quot;20148&quot; value=&quot;5&quot;/&gt;&lt;property id=&quot;20300&quot; value=&quot;Slide 6&quot;/&gt;&lt;property id=&quot;20307&quot; value=&quot;273&quot;/&gt;&lt;/object&gt;&lt;/object&gt;&lt;object type=&quot;8&quot; unique_id=&quot;1006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1506</TotalTime>
  <Words>914</Words>
  <Application>Microsoft Macintosh PowerPoint</Application>
  <PresentationFormat>On-screen Show (4:3)</PresentationFormat>
  <Paragraphs>68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How to Lie with Plots</vt:lpstr>
      <vt:lpstr>PowerPoint Presentation</vt:lpstr>
      <vt:lpstr>PowerPoint Presentation</vt:lpstr>
      <vt:lpstr>PowerPoint Presentation</vt:lpstr>
      <vt:lpstr>Misrepresenting Fuel Economy</vt:lpstr>
      <vt:lpstr>The Lie Factor</vt:lpstr>
      <vt:lpstr>PowerPoint Presentation</vt:lpstr>
      <vt:lpstr>PowerPoint Presentation</vt:lpstr>
      <vt:lpstr>PowerPoint Presentation</vt:lpstr>
      <vt:lpstr>PowerPoint Presentation</vt:lpstr>
      <vt:lpstr>Pie Charts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California, Berkeley</dc:title>
  <dc:creator>Administrator</dc:creator>
  <cp:lastModifiedBy>Paul Laskowski</cp:lastModifiedBy>
  <cp:revision>101</cp:revision>
  <dcterms:created xsi:type="dcterms:W3CDTF">2016-03-21T14:12:59Z</dcterms:created>
  <dcterms:modified xsi:type="dcterms:W3CDTF">2018-06-21T22:24:05Z</dcterms:modified>
</cp:coreProperties>
</file>