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Lst>
  <p:notesMasterIdLst>
    <p:notesMasterId r:id="rId35"/>
  </p:notesMasterIdLst>
  <p:sldIdLst>
    <p:sldId id="281" r:id="rId4"/>
    <p:sldId id="282" r:id="rId5"/>
    <p:sldId id="283" r:id="rId6"/>
    <p:sldId id="284" r:id="rId7"/>
    <p:sldId id="285" r:id="rId8"/>
    <p:sldId id="279" r:id="rId9"/>
    <p:sldId id="303" r:id="rId10"/>
    <p:sldId id="308" r:id="rId11"/>
    <p:sldId id="317" r:id="rId12"/>
    <p:sldId id="310" r:id="rId13"/>
    <p:sldId id="318" r:id="rId14"/>
    <p:sldId id="306" r:id="rId15"/>
    <p:sldId id="309" r:id="rId16"/>
    <p:sldId id="288" r:id="rId17"/>
    <p:sldId id="290" r:id="rId18"/>
    <p:sldId id="298" r:id="rId19"/>
    <p:sldId id="311" r:id="rId20"/>
    <p:sldId id="307" r:id="rId21"/>
    <p:sldId id="305" r:id="rId22"/>
    <p:sldId id="314" r:id="rId23"/>
    <p:sldId id="315" r:id="rId24"/>
    <p:sldId id="259" r:id="rId25"/>
    <p:sldId id="316" r:id="rId26"/>
    <p:sldId id="264" r:id="rId27"/>
    <p:sldId id="319" r:id="rId28"/>
    <p:sldId id="276" r:id="rId29"/>
    <p:sldId id="272" r:id="rId30"/>
    <p:sldId id="275" r:id="rId31"/>
    <p:sldId id="277" r:id="rId32"/>
    <p:sldId id="312" r:id="rId33"/>
    <p:sldId id="280" r:id="rId3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A3B3"/>
    <a:srgbClr val="92D050"/>
    <a:srgbClr val="C6E6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25" d="100"/>
          <a:sy n="125" d="100"/>
        </p:scale>
        <p:origin x="1224" y="3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1B61B-2882-4B92-96AD-4FE656C5E6FF}" type="datetimeFigureOut">
              <a:rPr kumimoji="1" lang="ja-JP" altLang="en-US" smtClean="0"/>
              <a:t>2017/6/6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CA11E-DD2D-49F7-9AFD-3E7C9C95F753}" type="slidenum">
              <a:rPr kumimoji="1" lang="ja-JP" altLang="en-US" smtClean="0"/>
              <a:t>‹#›</a:t>
            </a:fld>
            <a:endParaRPr kumimoji="1" lang="ja-JP" altLang="en-US"/>
          </a:p>
        </p:txBody>
      </p:sp>
    </p:spTree>
    <p:extLst>
      <p:ext uri="{BB962C8B-B14F-4D97-AF65-F5344CB8AC3E}">
        <p14:creationId xmlns:p14="http://schemas.microsoft.com/office/powerpoint/2010/main" val="16080012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枝廣研究室　佐合</a:t>
            </a:r>
            <a:endParaRPr kumimoji="1" lang="en-US" altLang="ja-JP" dirty="0" smtClean="0"/>
          </a:p>
          <a:p>
            <a:r>
              <a:rPr kumimoji="1" lang="ja-JP" altLang="en-US" dirty="0" smtClean="0"/>
              <a:t>・・・と称して卒業研究の発表をさせていただきます。</a:t>
            </a:r>
            <a:endParaRPr kumimoji="1" lang="ja-JP" altLang="en-US" dirty="0"/>
          </a:p>
        </p:txBody>
      </p:sp>
      <p:sp>
        <p:nvSpPr>
          <p:cNvPr id="4" name="スライド番号プレースホルダー 3"/>
          <p:cNvSpPr>
            <a:spLocks noGrp="1"/>
          </p:cNvSpPr>
          <p:nvPr>
            <p:ph type="sldNum" sz="quarter" idx="10"/>
          </p:nvPr>
        </p:nvSpPr>
        <p:spPr/>
        <p:txBody>
          <a:bodyPr/>
          <a:lstStyle/>
          <a:p>
            <a:fld id="{191979B2-32C7-42EC-B503-6BF34AF86B88}" type="slidenum">
              <a:rPr lang="ja-JP" altLang="en-US" smtClean="0">
                <a:solidFill>
                  <a:prstClr val="black"/>
                </a:solidFill>
              </a:rPr>
              <a:pPr/>
              <a:t>1</a:t>
            </a:fld>
            <a:endParaRPr lang="ja-JP" altLang="en-US">
              <a:solidFill>
                <a:prstClr val="black"/>
              </a:solidFill>
            </a:endParaRPr>
          </a:p>
        </p:txBody>
      </p:sp>
    </p:spTree>
    <p:extLst>
      <p:ext uri="{BB962C8B-B14F-4D97-AF65-F5344CB8AC3E}">
        <p14:creationId xmlns:p14="http://schemas.microsoft.com/office/powerpoint/2010/main" val="268740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近年，車載</a:t>
            </a:r>
            <a:r>
              <a:rPr kumimoji="1" lang="en-US" altLang="ja-JP" dirty="0" smtClean="0"/>
              <a:t>ECU</a:t>
            </a:r>
            <a:r>
              <a:rPr kumimoji="1" lang="ja-JP" altLang="en-US" dirty="0" smtClean="0"/>
              <a:t>向けマイコンに求められる性能の向上や機能安全などにより，組込みシステムのマルチコア化が進んでいます．</a:t>
            </a:r>
            <a:endParaRPr kumimoji="1" lang="en-US" altLang="ja-JP" dirty="0" smtClean="0"/>
          </a:p>
          <a:p>
            <a:r>
              <a:rPr kumimoji="1" lang="ja-JP" altLang="en-US" dirty="0" smtClean="0"/>
              <a:t>また</a:t>
            </a:r>
            <a:r>
              <a:rPr kumimoji="1" lang="en-US" altLang="ja-JP" dirty="0" smtClean="0"/>
              <a:t>,</a:t>
            </a:r>
            <a:r>
              <a:rPr kumimoji="1" lang="ja-JP" altLang="en-US" dirty="0" smtClean="0"/>
              <a:t>機能安全規格を満たす開発手法としてモデルベース開発の需要が高まっており，今後の組込みシステム開発では</a:t>
            </a:r>
            <a:endParaRPr kumimoji="1" lang="en-US" altLang="ja-JP" dirty="0" smtClean="0"/>
          </a:p>
          <a:p>
            <a:r>
              <a:rPr kumimoji="1" lang="ja-JP" altLang="en-US" dirty="0" smtClean="0"/>
              <a:t>モデルベース開発のマルチコア対応が必要となっています．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191979B2-32C7-42EC-B503-6BF34AF86B88}"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1766473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しかし，現在のモデルベース開発をそのままマルチコアに適応させるには課題が存在します．</a:t>
            </a:r>
            <a:endParaRPr kumimoji="1" lang="en-US" altLang="ja-JP" dirty="0" smtClean="0"/>
          </a:p>
          <a:p>
            <a:r>
              <a:rPr kumimoji="1" lang="ja-JP" altLang="en-US" dirty="0" smtClean="0"/>
              <a:t>それは，多くの開発現場において設計と実装が別会社あるいは別部門に分離されていることで，</a:t>
            </a:r>
            <a:endParaRPr kumimoji="1" lang="en-US" altLang="ja-JP" dirty="0" smtClean="0"/>
          </a:p>
          <a:p>
            <a:r>
              <a:rPr kumimoji="1" lang="ja-JP" altLang="en-US" dirty="0" smtClean="0"/>
              <a:t>実装時に性能要求を満たさなかった場合に，仕様の変更にコストがかかりすぎるなどの問題が存在します．</a:t>
            </a:r>
            <a:endParaRPr kumimoji="1" lang="en-US" altLang="ja-JP" dirty="0" smtClean="0"/>
          </a:p>
          <a:p>
            <a:r>
              <a:rPr kumimoji="1" lang="ja-JP" altLang="en-US" dirty="0" smtClean="0"/>
              <a:t>そこで枝廣研究室ではこのようなモデルベース並列化設計フローを提案しています．</a:t>
            </a:r>
            <a:endParaRPr kumimoji="1" lang="en-US" altLang="ja-JP" dirty="0" smtClean="0"/>
          </a:p>
          <a:p>
            <a:r>
              <a:rPr kumimoji="1" lang="ja-JP" altLang="en-US" dirty="0" smtClean="0"/>
              <a:t>このフローでは</a:t>
            </a:r>
            <a:r>
              <a:rPr kumimoji="1" lang="en-US" altLang="ja-JP" dirty="0" smtClean="0"/>
              <a:t>MATLAB/Simulink</a:t>
            </a:r>
            <a:r>
              <a:rPr kumimoji="1" lang="ja-JP" altLang="en-US" dirty="0" smtClean="0"/>
              <a:t>モデルをベースとした設計と実装の協調設計が可能になります．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91979B2-32C7-42EC-B503-6BF34AF86B88}" type="slidenum">
              <a:rPr lang="ja-JP" altLang="en-US" smtClean="0">
                <a:solidFill>
                  <a:prstClr val="black"/>
                </a:solidFill>
              </a:rPr>
              <a:pPr/>
              <a:t>3</a:t>
            </a:fld>
            <a:endParaRPr lang="ja-JP" altLang="en-US">
              <a:solidFill>
                <a:prstClr val="black"/>
              </a:solidFill>
            </a:endParaRPr>
          </a:p>
        </p:txBody>
      </p:sp>
    </p:spTree>
    <p:extLst>
      <p:ext uri="{BB962C8B-B14F-4D97-AF65-F5344CB8AC3E}">
        <p14:creationId xmlns:p14="http://schemas.microsoft.com/office/powerpoint/2010/main" val="1479517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このモデルベース並列化設計フローでは，</a:t>
            </a:r>
            <a:r>
              <a:rPr kumimoji="1" lang="en-US" altLang="ja-JP" dirty="0" smtClean="0"/>
              <a:t>MATLAB/Simulink</a:t>
            </a:r>
            <a:r>
              <a:rPr kumimoji="1" lang="ja-JP" altLang="en-US" dirty="0" smtClean="0"/>
              <a:t>モデルのブロックレベルでの並列化を行いますが，</a:t>
            </a:r>
            <a:endParaRPr kumimoji="1" lang="en-US" altLang="ja-JP" dirty="0" smtClean="0"/>
          </a:p>
          <a:p>
            <a:r>
              <a:rPr kumimoji="1" lang="ja-JP" altLang="en-US" dirty="0" smtClean="0"/>
              <a:t>高い並列度を出すために，各ブロックの粒度を考慮する必要があります．</a:t>
            </a:r>
            <a:endParaRPr kumimoji="1" lang="en-US" altLang="ja-JP" dirty="0" smtClean="0"/>
          </a:p>
          <a:p>
            <a:r>
              <a:rPr kumimoji="1" lang="ja-JP" altLang="en-US" dirty="0" smtClean="0"/>
              <a:t>ブロックの粒度は実機を使用することで高精度の計測を行えますが，</a:t>
            </a:r>
            <a:endParaRPr kumimoji="1" lang="en-US" altLang="ja-JP" dirty="0" smtClean="0"/>
          </a:p>
          <a:p>
            <a:r>
              <a:rPr kumimoji="1" lang="ja-JP" altLang="en-US" dirty="0" smtClean="0"/>
              <a:t>・・・</a:t>
            </a:r>
            <a:endParaRPr kumimoji="1" lang="en-US" altLang="ja-JP" dirty="0" smtClean="0"/>
          </a:p>
          <a:p>
            <a:r>
              <a:rPr kumimoji="1" lang="ja-JP" altLang="en-US" dirty="0" smtClean="0"/>
              <a:t>などの制約が存在します．</a:t>
            </a:r>
            <a:endParaRPr kumimoji="1" lang="en-US" altLang="ja-JP" dirty="0" smtClean="0"/>
          </a:p>
          <a:p>
            <a:r>
              <a:rPr kumimoji="1" lang="ja-JP" altLang="en-US" dirty="0" smtClean="0"/>
              <a:t>そこで，実機がなくても高精度の計測を行いたい，実記の特徴を最大限に利用したいという要求があります．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91979B2-32C7-42EC-B503-6BF34AF86B88}" type="slidenum">
              <a:rPr lang="ja-JP" altLang="en-US" smtClean="0">
                <a:solidFill>
                  <a:prstClr val="black"/>
                </a:solidFill>
              </a:rPr>
              <a:pPr/>
              <a:t>4</a:t>
            </a:fld>
            <a:endParaRPr lang="ja-JP" altLang="en-US">
              <a:solidFill>
                <a:prstClr val="black"/>
              </a:solidFill>
            </a:endParaRPr>
          </a:p>
        </p:txBody>
      </p:sp>
    </p:spTree>
    <p:extLst>
      <p:ext uri="{BB962C8B-B14F-4D97-AF65-F5344CB8AC3E}">
        <p14:creationId xmlns:p14="http://schemas.microsoft.com/office/powerpoint/2010/main" val="704007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そこで本研究では</a:t>
            </a:r>
            <a:r>
              <a:rPr kumimoji="1" lang="en-US" altLang="ja-JP" dirty="0" smtClean="0"/>
              <a:t>SHIM</a:t>
            </a:r>
            <a:r>
              <a:rPr kumimoji="1" lang="ja-JP" altLang="en-US" dirty="0" smtClean="0"/>
              <a:t>による性能見積フローとして</a:t>
            </a:r>
            <a:r>
              <a:rPr kumimoji="1" lang="en-US" altLang="ja-JP" dirty="0" smtClean="0"/>
              <a:t>LLVM-IR</a:t>
            </a:r>
            <a:r>
              <a:rPr kumimoji="1" lang="ja-JP" altLang="en-US" dirty="0" smtClean="0"/>
              <a:t>シミュレータを利用した新しい見積フローを提案します．</a:t>
            </a:r>
            <a:endParaRPr kumimoji="1" lang="en-US" altLang="ja-JP" dirty="0" smtClean="0"/>
          </a:p>
          <a:p>
            <a:r>
              <a:rPr kumimoji="1" lang="ja-JP" altLang="en-US" dirty="0" smtClean="0"/>
              <a:t>また，</a:t>
            </a:r>
            <a:r>
              <a:rPr kumimoji="1" lang="en-US" altLang="ja-JP" dirty="0" smtClean="0"/>
              <a:t>LLVM-IR</a:t>
            </a:r>
            <a:r>
              <a:rPr kumimoji="1" lang="ja-JP" altLang="en-US" dirty="0" smtClean="0"/>
              <a:t>シミュレータ開発の初歩的な取り組みとして，</a:t>
            </a:r>
            <a:r>
              <a:rPr kumimoji="1" lang="en-US" altLang="ja-JP" dirty="0" smtClean="0"/>
              <a:t>LLVM-IR</a:t>
            </a:r>
            <a:r>
              <a:rPr kumimoji="1" lang="ja-JP" altLang="en-US" dirty="0" smtClean="0"/>
              <a:t>シミュレータの一部機能を作成しました．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91979B2-32C7-42EC-B503-6BF34AF86B88}" type="slidenum">
              <a:rPr lang="ja-JP" altLang="en-US" smtClean="0">
                <a:solidFill>
                  <a:prstClr val="black"/>
                </a:solidFill>
              </a:rPr>
              <a:pPr/>
              <a:t>5</a:t>
            </a:fld>
            <a:endParaRPr lang="ja-JP" altLang="en-US">
              <a:solidFill>
                <a:prstClr val="black"/>
              </a:solidFill>
            </a:endParaRPr>
          </a:p>
        </p:txBody>
      </p:sp>
    </p:spTree>
    <p:extLst>
      <p:ext uri="{BB962C8B-B14F-4D97-AF65-F5344CB8AC3E}">
        <p14:creationId xmlns:p14="http://schemas.microsoft.com/office/powerpoint/2010/main" val="2833225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本研究が提案する新しい</a:t>
            </a:r>
            <a:r>
              <a:rPr kumimoji="1" lang="en-US" altLang="ja-JP" dirty="0" smtClean="0"/>
              <a:t>SHIM</a:t>
            </a:r>
            <a:r>
              <a:rPr kumimoji="1" lang="ja-JP" altLang="en-US" dirty="0" smtClean="0"/>
              <a:t>見積フローはこのようになっています．</a:t>
            </a:r>
            <a:endParaRPr kumimoji="1" lang="en-US" altLang="ja-JP" dirty="0" smtClean="0"/>
          </a:p>
          <a:p>
            <a:r>
              <a:rPr kumimoji="1" lang="ja-JP" altLang="en-US" dirty="0" smtClean="0"/>
              <a:t>１．測定・・・を</a:t>
            </a:r>
            <a:r>
              <a:rPr kumimoji="1" lang="en-US" altLang="ja-JP" dirty="0" smtClean="0"/>
              <a:t>LLVM-IR</a:t>
            </a:r>
            <a:r>
              <a:rPr kumimoji="1" lang="ja-JP" altLang="en-US" dirty="0" smtClean="0"/>
              <a:t>に変換</a:t>
            </a:r>
            <a:endParaRPr kumimoji="1" lang="en-US" altLang="ja-JP" dirty="0" smtClean="0"/>
          </a:p>
          <a:p>
            <a:r>
              <a:rPr kumimoji="1" lang="ja-JP" altLang="en-US" dirty="0" smtClean="0"/>
              <a:t>２．</a:t>
            </a:r>
            <a:r>
              <a:rPr kumimoji="1" lang="en-US" altLang="ja-JP" dirty="0" smtClean="0"/>
              <a:t>SHIM</a:t>
            </a:r>
            <a:r>
              <a:rPr kumimoji="1" lang="ja-JP" altLang="en-US" dirty="0" smtClean="0"/>
              <a:t>と</a:t>
            </a:r>
            <a:r>
              <a:rPr kumimoji="1" lang="en-US" altLang="ja-JP" dirty="0" smtClean="0"/>
              <a:t>LLVM-IR</a:t>
            </a:r>
            <a:r>
              <a:rPr kumimoji="1" lang="ja-JP" altLang="en-US" dirty="0" smtClean="0"/>
              <a:t>をシミュレータに入力</a:t>
            </a:r>
            <a:endParaRPr kumimoji="1" lang="en-US" altLang="ja-JP" dirty="0" smtClean="0"/>
          </a:p>
          <a:p>
            <a:r>
              <a:rPr kumimoji="1" lang="ja-JP" altLang="en-US" dirty="0" smtClean="0"/>
              <a:t>３．シミュレータを実行</a:t>
            </a:r>
            <a:endParaRPr kumimoji="1" lang="en-US" altLang="ja-JP" dirty="0" smtClean="0"/>
          </a:p>
          <a:p>
            <a:r>
              <a:rPr kumimoji="1" lang="ja-JP" altLang="en-US" dirty="0" smtClean="0"/>
              <a:t>４．シミュレータ結果から</a:t>
            </a:r>
            <a:r>
              <a:rPr kumimoji="1" lang="en-US" altLang="ja-JP" dirty="0" smtClean="0"/>
              <a:t>SHIM</a:t>
            </a:r>
            <a:r>
              <a:rPr kumimoji="1" lang="ja-JP" altLang="en-US" dirty="0" smtClean="0"/>
              <a:t>見積を出力</a:t>
            </a:r>
            <a:endParaRPr kumimoji="1" lang="en-US" altLang="ja-JP" dirty="0" smtClean="0"/>
          </a:p>
          <a:p>
            <a:r>
              <a:rPr kumimoji="1" lang="ja-JP" altLang="en-US" dirty="0" smtClean="0"/>
              <a:t>このフローの特徴は</a:t>
            </a:r>
            <a:endParaRPr kumimoji="1" lang="en-US" altLang="ja-JP" dirty="0" smtClean="0"/>
          </a:p>
          <a:p>
            <a:r>
              <a:rPr kumimoji="1" lang="ja-JP" altLang="en-US" dirty="0" smtClean="0"/>
              <a:t>カバレッジ結果の取得・・・を一本化したこと，</a:t>
            </a:r>
            <a:endParaRPr kumimoji="1" lang="en-US" altLang="ja-JP" dirty="0" smtClean="0"/>
          </a:p>
          <a:p>
            <a:r>
              <a:rPr kumimoji="1" lang="en-US" altLang="ja-JP" dirty="0" smtClean="0"/>
              <a:t>LLVM-IR</a:t>
            </a:r>
            <a:r>
              <a:rPr kumimoji="1" lang="ja-JP" altLang="en-US" dirty="0" smtClean="0"/>
              <a:t>シミュレータによる</a:t>
            </a:r>
            <a:r>
              <a:rPr kumimoji="1" lang="en-US" altLang="ja-JP" dirty="0" smtClean="0"/>
              <a:t>LLVM-IR</a:t>
            </a:r>
            <a:r>
              <a:rPr kumimoji="1" lang="ja-JP" altLang="en-US" dirty="0" smtClean="0"/>
              <a:t>ベースの動的解析が可能になったこと</a:t>
            </a:r>
            <a:endParaRPr kumimoji="1" lang="en-US" altLang="ja-JP" dirty="0" smtClean="0"/>
          </a:p>
          <a:p>
            <a:r>
              <a:rPr kumimoji="1" lang="ja-JP" altLang="en-US" dirty="0" smtClean="0"/>
              <a:t>実行中のシミュレータに対する入出力方法として</a:t>
            </a:r>
            <a:r>
              <a:rPr kumimoji="1" lang="en-US" altLang="ja-JP" dirty="0" smtClean="0"/>
              <a:t>MATLAB/Simulink</a:t>
            </a:r>
            <a:r>
              <a:rPr kumimoji="1" lang="ja-JP" altLang="en-US" dirty="0" smtClean="0"/>
              <a:t>シミュレーション環境が使用可能であること</a:t>
            </a:r>
            <a:endParaRPr kumimoji="1" lang="ja-JP" altLang="en-US" dirty="0"/>
          </a:p>
        </p:txBody>
      </p:sp>
      <p:sp>
        <p:nvSpPr>
          <p:cNvPr id="4" name="スライド番号プレースホルダー 3"/>
          <p:cNvSpPr>
            <a:spLocks noGrp="1"/>
          </p:cNvSpPr>
          <p:nvPr>
            <p:ph type="sldNum" sz="quarter" idx="10"/>
          </p:nvPr>
        </p:nvSpPr>
        <p:spPr/>
        <p:txBody>
          <a:bodyPr/>
          <a:lstStyle/>
          <a:p>
            <a:fld id="{191979B2-32C7-42EC-B503-6BF34AF86B88}" type="slidenum">
              <a:rPr lang="ja-JP" altLang="en-US" smtClean="0">
                <a:solidFill>
                  <a:prstClr val="black"/>
                </a:solidFill>
              </a:rPr>
              <a:pPr/>
              <a:t>14</a:t>
            </a:fld>
            <a:endParaRPr lang="ja-JP" altLang="en-US">
              <a:solidFill>
                <a:prstClr val="black"/>
              </a:solidFill>
            </a:endParaRPr>
          </a:p>
        </p:txBody>
      </p:sp>
    </p:spTree>
    <p:extLst>
      <p:ext uri="{BB962C8B-B14F-4D97-AF65-F5344CB8AC3E}">
        <p14:creationId xmlns:p14="http://schemas.microsoft.com/office/powerpoint/2010/main" val="312980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シミュレータと</a:t>
            </a:r>
            <a:r>
              <a:rPr kumimoji="1" lang="en-US" altLang="ja-JP" dirty="0" smtClean="0"/>
              <a:t>MATLAB/Simulink</a:t>
            </a:r>
            <a:r>
              <a:rPr kumimoji="1" lang="ja-JP" altLang="en-US" dirty="0" smtClean="0"/>
              <a:t>の連携の概要としては</a:t>
            </a:r>
            <a:r>
              <a:rPr kumimoji="1" lang="en-US" altLang="ja-JP" dirty="0" smtClean="0"/>
              <a:t>MATLAB/Simulink</a:t>
            </a:r>
            <a:r>
              <a:rPr kumimoji="1" lang="ja-JP" altLang="en-US" dirty="0" smtClean="0"/>
              <a:t>の</a:t>
            </a:r>
            <a:r>
              <a:rPr kumimoji="1" lang="en-US" altLang="ja-JP" dirty="0" smtClean="0"/>
              <a:t>PILS</a:t>
            </a:r>
            <a:r>
              <a:rPr kumimoji="1" lang="ja-JP" altLang="en-US" dirty="0" smtClean="0"/>
              <a:t>機能・・・</a:t>
            </a:r>
            <a:endParaRPr kumimoji="1" lang="en-US" altLang="ja-JP" dirty="0" smtClean="0"/>
          </a:p>
          <a:p>
            <a:r>
              <a:rPr kumimoji="1" lang="ja-JP" altLang="en-US" dirty="0" smtClean="0"/>
              <a:t>１．モデルを分割</a:t>
            </a:r>
            <a:endParaRPr kumimoji="1" lang="en-US" altLang="ja-JP" dirty="0" smtClean="0"/>
          </a:p>
          <a:p>
            <a:r>
              <a:rPr kumimoji="1" lang="ja-JP" altLang="en-US" dirty="0" smtClean="0"/>
              <a:t>２．コード生成</a:t>
            </a:r>
            <a:endParaRPr kumimoji="1" lang="en-US" altLang="ja-JP" dirty="0" smtClean="0"/>
          </a:p>
          <a:p>
            <a:r>
              <a:rPr kumimoji="1" lang="ja-JP" altLang="en-US" dirty="0" smtClean="0"/>
              <a:t>３．シミュレーション開始</a:t>
            </a:r>
            <a:endParaRPr kumimoji="1" lang="en-US" altLang="ja-JP" dirty="0" smtClean="0"/>
          </a:p>
          <a:p>
            <a:r>
              <a:rPr kumimoji="1" lang="ja-JP" altLang="en-US" dirty="0" smtClean="0"/>
              <a:t>４．シミュレーション起動プロセス起動</a:t>
            </a:r>
            <a:endParaRPr kumimoji="1" lang="en-US" altLang="ja-JP" dirty="0" smtClean="0"/>
          </a:p>
          <a:p>
            <a:r>
              <a:rPr kumimoji="1" lang="ja-JP" altLang="en-US" dirty="0" smtClean="0"/>
              <a:t>５．実行</a:t>
            </a:r>
            <a:endParaRPr kumimoji="1" lang="en-US" altLang="ja-JP" dirty="0" smtClean="0"/>
          </a:p>
          <a:p>
            <a:r>
              <a:rPr kumimoji="1" lang="ja-JP" altLang="en-US" dirty="0" smtClean="0"/>
              <a:t>６．終了</a:t>
            </a:r>
            <a:endParaRPr kumimoji="1" lang="en-US" altLang="ja-JP" dirty="0" smtClean="0"/>
          </a:p>
          <a:p>
            <a:r>
              <a:rPr kumimoji="1" lang="en-US" altLang="ja-JP" dirty="0" smtClean="0"/>
              <a:t>MATLAB/Simulink</a:t>
            </a:r>
            <a:r>
              <a:rPr kumimoji="1" lang="ja-JP" altLang="en-US" dirty="0" smtClean="0"/>
              <a:t>との連携を実装するにあたり，</a:t>
            </a:r>
            <a:endParaRPr kumimoji="1" lang="en-US" altLang="ja-JP" dirty="0" smtClean="0"/>
          </a:p>
          <a:p>
            <a:r>
              <a:rPr kumimoji="1" lang="en-US" altLang="ja-JP" dirty="0" smtClean="0"/>
              <a:t>MATLAB/Simulink</a:t>
            </a:r>
            <a:r>
              <a:rPr kumimoji="1" lang="ja-JP" altLang="en-US" dirty="0" smtClean="0"/>
              <a:t>と</a:t>
            </a:r>
            <a:r>
              <a:rPr kumimoji="1" lang="en-US" altLang="ja-JP" dirty="0" smtClean="0"/>
              <a:t>LLVM-IR</a:t>
            </a:r>
            <a:r>
              <a:rPr kumimoji="1" lang="ja-JP" altLang="en-US" dirty="0" smtClean="0"/>
              <a:t>シミュレータとの通信が必要になったため，通信の解析のための予備実験を行った．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91979B2-32C7-42EC-B503-6BF34AF86B88}" type="slidenum">
              <a:rPr lang="ja-JP" altLang="en-US" smtClean="0">
                <a:solidFill>
                  <a:prstClr val="black"/>
                </a:solidFill>
              </a:rPr>
              <a:pPr/>
              <a:t>15</a:t>
            </a:fld>
            <a:endParaRPr lang="ja-JP" altLang="en-US">
              <a:solidFill>
                <a:prstClr val="black"/>
              </a:solidFill>
            </a:endParaRPr>
          </a:p>
        </p:txBody>
      </p:sp>
    </p:spTree>
    <p:extLst>
      <p:ext uri="{BB962C8B-B14F-4D97-AF65-F5344CB8AC3E}">
        <p14:creationId xmlns:p14="http://schemas.microsoft.com/office/powerpoint/2010/main" val="2882032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1">
        <a:schemeClr val="bg1"/>
      </p:bgRef>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7"/>
            <a:ext cx="7772400" cy="1470025"/>
          </a:xfrm>
        </p:spPr>
        <p:txBody>
          <a:body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sp>
        <p:nvSpPr>
          <p:cNvPr id="5" name="フッター プレースホルダ 4"/>
          <p:cNvSpPr>
            <a:spLocks noGrp="1"/>
          </p:cNvSpPr>
          <p:nvPr>
            <p:ph type="ftr" sz="quarter" idx="11"/>
          </p:nvPr>
        </p:nvSpPr>
        <p:spPr/>
        <p:txBody>
          <a:bodyPr/>
          <a:lstStyle>
            <a:lvl1pPr>
              <a:defRPr>
                <a:solidFill>
                  <a:srgbClr val="FFFFFF"/>
                </a:solidFill>
              </a:defRPr>
            </a:lvl1pPr>
          </a:lstStyle>
          <a:p>
            <a:endParaRPr kumimoji="1" lang="ja-JP" altLang="en-US"/>
          </a:p>
        </p:txBody>
      </p:sp>
    </p:spTree>
    <p:extLst>
      <p:ext uri="{BB962C8B-B14F-4D97-AF65-F5344CB8AC3E}">
        <p14:creationId xmlns:p14="http://schemas.microsoft.com/office/powerpoint/2010/main" val="17245385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0"/>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 2"/>
          <p:cNvSpPr>
            <a:spLocks noGrp="1"/>
          </p:cNvSpPr>
          <p:nvPr>
            <p:ph type="body" orient="vert" idx="1"/>
          </p:nvPr>
        </p:nvSpPr>
        <p:spPr>
          <a:xfrm>
            <a:off x="457200" y="274640"/>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1056962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セクション見出し">
    <p:bg>
      <p:bgPr>
        <a:solidFill>
          <a:schemeClr val="tx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71602" y="2132860"/>
            <a:ext cx="7039597" cy="1362075"/>
          </a:xfrm>
        </p:spPr>
        <p:txBody>
          <a:bodyPr anchor="b"/>
          <a:lstStyle>
            <a:lvl1pPr algn="l">
              <a:defRPr sz="4000" b="0" cap="none" baseline="0">
                <a:solidFill>
                  <a:schemeClr val="accent1"/>
                </a:solidFill>
              </a:defRPr>
            </a:lvl1pPr>
          </a:lstStyle>
          <a:p>
            <a:r>
              <a:rPr kumimoji="1" lang="ja-JP" altLang="en-US" smtClean="0"/>
              <a:t>マスター タイトルの書式設定</a:t>
            </a:r>
            <a:endParaRPr kumimoji="1" lang="ja-JP" altLang="en-US" dirty="0"/>
          </a:p>
        </p:txBody>
      </p:sp>
      <p:sp>
        <p:nvSpPr>
          <p:cNvPr id="3" name="テキスト プレースホルダ 2"/>
          <p:cNvSpPr>
            <a:spLocks noGrp="1"/>
          </p:cNvSpPr>
          <p:nvPr>
            <p:ph type="body" idx="1"/>
          </p:nvPr>
        </p:nvSpPr>
        <p:spPr>
          <a:xfrm>
            <a:off x="971601" y="3717036"/>
            <a:ext cx="7039598" cy="1500187"/>
          </a:xfrm>
        </p:spPr>
        <p:txBody>
          <a:bodyPr anchor="t"/>
          <a:lstStyle>
            <a:lvl1pPr marL="0" indent="0">
              <a:buNone/>
              <a:defRPr sz="2000">
                <a:solidFill>
                  <a:schemeClr val="bg1">
                    <a:lumMod val="50000"/>
                    <a:lumOff val="50000"/>
                  </a:schemeClr>
                </a:solidFill>
              </a:defRPr>
            </a:lvl1pPr>
            <a:lvl2pPr marL="457177" indent="0">
              <a:buNone/>
              <a:defRPr sz="1800">
                <a:solidFill>
                  <a:schemeClr val="tx1">
                    <a:tint val="75000"/>
                  </a:schemeClr>
                </a:solidFill>
              </a:defRPr>
            </a:lvl2pPr>
            <a:lvl3pPr marL="914353" indent="0">
              <a:buNone/>
              <a:defRPr sz="1600">
                <a:solidFill>
                  <a:schemeClr val="tx1">
                    <a:tint val="75000"/>
                  </a:schemeClr>
                </a:solidFill>
              </a:defRPr>
            </a:lvl3pPr>
            <a:lvl4pPr marL="1371530" indent="0">
              <a:buNone/>
              <a:defRPr sz="1400">
                <a:solidFill>
                  <a:schemeClr val="tx1">
                    <a:tint val="75000"/>
                  </a:schemeClr>
                </a:solidFill>
              </a:defRPr>
            </a:lvl4pPr>
            <a:lvl5pPr marL="1828706" indent="0">
              <a:buNone/>
              <a:defRPr sz="1400">
                <a:solidFill>
                  <a:schemeClr val="tx1">
                    <a:tint val="75000"/>
                  </a:schemeClr>
                </a:solidFill>
              </a:defRPr>
            </a:lvl5pPr>
            <a:lvl6pPr marL="2285883" indent="0">
              <a:buNone/>
              <a:defRPr sz="1400">
                <a:solidFill>
                  <a:schemeClr val="tx1">
                    <a:tint val="75000"/>
                  </a:schemeClr>
                </a:solidFill>
              </a:defRPr>
            </a:lvl6pPr>
            <a:lvl7pPr marL="2743060" indent="0">
              <a:buNone/>
              <a:defRPr sz="1400">
                <a:solidFill>
                  <a:schemeClr val="tx1">
                    <a:tint val="75000"/>
                  </a:schemeClr>
                </a:solidFill>
              </a:defRPr>
            </a:lvl7pPr>
            <a:lvl8pPr marL="3200236" indent="0">
              <a:buNone/>
              <a:defRPr sz="1400">
                <a:solidFill>
                  <a:schemeClr val="tx1">
                    <a:tint val="75000"/>
                  </a:schemeClr>
                </a:solidFill>
              </a:defRPr>
            </a:lvl8pPr>
            <a:lvl9pPr marL="3657413" indent="0">
              <a:buNone/>
              <a:defRPr sz="1400">
                <a:solidFill>
                  <a:schemeClr val="tx1">
                    <a:tint val="75000"/>
                  </a:schemeClr>
                </a:solidFill>
              </a:defRPr>
            </a:lvl9pPr>
          </a:lstStyle>
          <a:p>
            <a:pPr lvl="0"/>
            <a:r>
              <a:rPr kumimoji="1" lang="ja-JP" altLang="en-US" smtClean="0"/>
              <a:t>マスター テキストの書式設定</a:t>
            </a:r>
          </a:p>
        </p:txBody>
      </p:sp>
      <p:sp>
        <p:nvSpPr>
          <p:cNvPr id="5" name="フッター プレースホルダ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5841217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1">
        <a:schemeClr val="bg1"/>
      </p:bgRef>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9"/>
            <a:ext cx="7772400" cy="1470025"/>
          </a:xfrm>
        </p:spPr>
        <p:txBody>
          <a:body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sp>
        <p:nvSpPr>
          <p:cNvPr id="5" name="フッター プレースホルダ 4"/>
          <p:cNvSpPr>
            <a:spLocks noGrp="1"/>
          </p:cNvSpPr>
          <p:nvPr>
            <p:ph type="ftr" sz="quarter" idx="11"/>
          </p:nvPr>
        </p:nvSpPr>
        <p:spPr/>
        <p:txBody>
          <a:bodyPr/>
          <a:lstStyle>
            <a:lvl1pPr>
              <a:defRPr>
                <a:solidFill>
                  <a:srgbClr val="FFFFFF"/>
                </a:solidFill>
              </a:defRPr>
            </a:lvl1pPr>
          </a:lstStyle>
          <a:p>
            <a:endParaRPr lang="ja-JP" altLang="en-US"/>
          </a:p>
        </p:txBody>
      </p:sp>
    </p:spTree>
    <p:extLst>
      <p:ext uri="{BB962C8B-B14F-4D97-AF65-F5344CB8AC3E}">
        <p14:creationId xmlns:p14="http://schemas.microsoft.com/office/powerpoint/2010/main" val="30764853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Ref idx="1001">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118547"/>
            <a:ext cx="6984776" cy="706090"/>
          </a:xfrm>
        </p:spPr>
        <p:txBody>
          <a:bodyPr>
            <a:normAutofit/>
          </a:bodyPr>
          <a:lstStyle>
            <a:lvl1pPr>
              <a:defRPr sz="3000" b="0">
                <a:solidFill>
                  <a:schemeClr val="accent1"/>
                </a:solidFill>
                <a:latin typeface="+mn-ea"/>
                <a:ea typeface="+mn-ea"/>
              </a:defRPr>
            </a:lvl1pPr>
          </a:lstStyle>
          <a:p>
            <a:r>
              <a:rPr kumimoji="1" lang="ja-JP" altLang="en-US" smtClean="0"/>
              <a:t>マスター タイトルの書式設定</a:t>
            </a:r>
            <a:endParaRPr kumimoji="1" lang="ja-JP" altLang="en-US" dirty="0"/>
          </a:p>
        </p:txBody>
      </p:sp>
      <p:sp>
        <p:nvSpPr>
          <p:cNvPr id="3" name="コンテンツ プレースホルダ 2"/>
          <p:cNvSpPr>
            <a:spLocks noGrp="1"/>
          </p:cNvSpPr>
          <p:nvPr>
            <p:ph idx="1"/>
          </p:nvPr>
        </p:nvSpPr>
        <p:spPr>
          <a:xfrm>
            <a:off x="457200" y="1124744"/>
            <a:ext cx="8229600" cy="5184576"/>
          </a:xfrm>
        </p:spPr>
        <p:txBody>
          <a:bodyPr/>
          <a:lstStyle>
            <a:lvl1pPr marL="342900" indent="-342900">
              <a:buFont typeface="Arial"/>
              <a:buChar char="•"/>
              <a:defRPr b="0"/>
            </a:lvl1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5" name="フッター プレースホルダ 4"/>
          <p:cNvSpPr>
            <a:spLocks noGrp="1"/>
          </p:cNvSpPr>
          <p:nvPr>
            <p:ph type="ftr" sz="quarter" idx="11"/>
          </p:nvPr>
        </p:nvSpPr>
        <p:spPr/>
        <p:txBody>
          <a:bodyPr/>
          <a:lstStyle/>
          <a:p>
            <a:endParaRPr lang="ja-JP" altLang="en-US">
              <a:solidFill>
                <a:srgbClr val="FFFFFF"/>
              </a:solidFill>
            </a:endParaRPr>
          </a:p>
        </p:txBody>
      </p:sp>
      <p:cxnSp>
        <p:nvCxnSpPr>
          <p:cNvPr id="6" name="直線コネクタ 5"/>
          <p:cNvCxnSpPr/>
          <p:nvPr/>
        </p:nvCxnSpPr>
        <p:spPr>
          <a:xfrm>
            <a:off x="457200" y="974690"/>
            <a:ext cx="86868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4236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つのコンテンツ">
    <p:spTree>
      <p:nvGrpSpPr>
        <p:cNvPr id="1" name=""/>
        <p:cNvGrpSpPr/>
        <p:nvPr/>
      </p:nvGrpSpPr>
      <p:grpSpPr>
        <a:xfrm>
          <a:off x="0" y="0"/>
          <a:ext cx="0" cy="0"/>
          <a:chOff x="0" y="0"/>
          <a:chExt cx="0" cy="0"/>
        </a:xfrm>
      </p:grpSpPr>
      <p:sp>
        <p:nvSpPr>
          <p:cNvPr id="3" name="コンテンツ プレースホルダ 2"/>
          <p:cNvSpPr>
            <a:spLocks noGrp="1"/>
          </p:cNvSpPr>
          <p:nvPr>
            <p:ph sz="half" idx="1"/>
          </p:nvPr>
        </p:nvSpPr>
        <p:spPr>
          <a:xfrm>
            <a:off x="457200" y="1124744"/>
            <a:ext cx="4038600" cy="518457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124744"/>
            <a:ext cx="4038600" cy="518457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11"/>
          </p:nvPr>
        </p:nvSpPr>
        <p:spPr/>
        <p:txBody>
          <a:bodyPr/>
          <a:lstStyle/>
          <a:p>
            <a:endParaRPr lang="ja-JP" altLang="en-US">
              <a:solidFill>
                <a:srgbClr val="FFFFFF"/>
              </a:solidFill>
            </a:endParaRPr>
          </a:p>
        </p:txBody>
      </p:sp>
      <p:sp>
        <p:nvSpPr>
          <p:cNvPr id="8" name="タイトル 1"/>
          <p:cNvSpPr>
            <a:spLocks noGrp="1"/>
          </p:cNvSpPr>
          <p:nvPr>
            <p:ph type="title"/>
          </p:nvPr>
        </p:nvSpPr>
        <p:spPr>
          <a:xfrm>
            <a:off x="457201" y="118547"/>
            <a:ext cx="6984776" cy="706090"/>
          </a:xfrm>
        </p:spPr>
        <p:txBody>
          <a:bodyPr>
            <a:normAutofit/>
          </a:bodyPr>
          <a:lstStyle>
            <a:lvl1pPr>
              <a:defRPr sz="3000" b="0">
                <a:solidFill>
                  <a:schemeClr val="accent1"/>
                </a:solidFill>
                <a:latin typeface="+mn-ea"/>
                <a:ea typeface="+mn-ea"/>
              </a:defRPr>
            </a:lvl1pPr>
          </a:lstStyle>
          <a:p>
            <a:r>
              <a:rPr kumimoji="1" lang="ja-JP" altLang="en-US" smtClean="0"/>
              <a:t>マスター タイトルの書式設定</a:t>
            </a:r>
            <a:endParaRPr kumimoji="1" lang="ja-JP" altLang="en-US" dirty="0"/>
          </a:p>
        </p:txBody>
      </p:sp>
      <p:cxnSp>
        <p:nvCxnSpPr>
          <p:cNvPr id="10" name="直線コネクタ 9"/>
          <p:cNvCxnSpPr/>
          <p:nvPr/>
        </p:nvCxnSpPr>
        <p:spPr>
          <a:xfrm>
            <a:off x="457200" y="974690"/>
            <a:ext cx="86868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05874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124744"/>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 3"/>
          <p:cNvSpPr>
            <a:spLocks noGrp="1"/>
          </p:cNvSpPr>
          <p:nvPr>
            <p:ph sz="half" idx="2"/>
          </p:nvPr>
        </p:nvSpPr>
        <p:spPr>
          <a:xfrm>
            <a:off x="457200" y="1772816"/>
            <a:ext cx="4040188" cy="4353347"/>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7" y="1124744"/>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 5"/>
          <p:cNvSpPr>
            <a:spLocks noGrp="1"/>
          </p:cNvSpPr>
          <p:nvPr>
            <p:ph sz="quarter" idx="4"/>
          </p:nvPr>
        </p:nvSpPr>
        <p:spPr>
          <a:xfrm>
            <a:off x="4645027" y="1772816"/>
            <a:ext cx="4041775" cy="4353347"/>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8" name="フッター プレースホルダ 7"/>
          <p:cNvSpPr>
            <a:spLocks noGrp="1"/>
          </p:cNvSpPr>
          <p:nvPr>
            <p:ph type="ftr" sz="quarter" idx="11"/>
          </p:nvPr>
        </p:nvSpPr>
        <p:spPr/>
        <p:txBody>
          <a:bodyPr/>
          <a:lstStyle/>
          <a:p>
            <a:endParaRPr lang="ja-JP" altLang="en-US">
              <a:solidFill>
                <a:srgbClr val="FFFFFF"/>
              </a:solidFill>
            </a:endParaRPr>
          </a:p>
        </p:txBody>
      </p:sp>
      <p:sp>
        <p:nvSpPr>
          <p:cNvPr id="11" name="タイトル 1"/>
          <p:cNvSpPr>
            <a:spLocks noGrp="1"/>
          </p:cNvSpPr>
          <p:nvPr>
            <p:ph type="title"/>
          </p:nvPr>
        </p:nvSpPr>
        <p:spPr>
          <a:xfrm>
            <a:off x="457201" y="111037"/>
            <a:ext cx="6984776" cy="706090"/>
          </a:xfrm>
        </p:spPr>
        <p:txBody>
          <a:bodyPr>
            <a:normAutofit/>
          </a:bodyPr>
          <a:lstStyle>
            <a:lvl1pPr>
              <a:defRPr sz="3000" b="0">
                <a:solidFill>
                  <a:schemeClr val="accent1"/>
                </a:solidFill>
                <a:latin typeface="+mn-ea"/>
                <a:ea typeface="+mn-ea"/>
              </a:defRPr>
            </a:lvl1pPr>
          </a:lstStyle>
          <a:p>
            <a:r>
              <a:rPr kumimoji="1" lang="ja-JP" altLang="en-US" smtClean="0"/>
              <a:t>マスター タイトルの書式設定</a:t>
            </a:r>
            <a:endParaRPr kumimoji="1" lang="ja-JP" altLang="en-US" dirty="0"/>
          </a:p>
        </p:txBody>
      </p:sp>
      <p:cxnSp>
        <p:nvCxnSpPr>
          <p:cNvPr id="13" name="直線コネクタ 12"/>
          <p:cNvCxnSpPr/>
          <p:nvPr/>
        </p:nvCxnSpPr>
        <p:spPr>
          <a:xfrm>
            <a:off x="457200" y="974690"/>
            <a:ext cx="86868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53285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4" name="フッター プレースホルダ 3"/>
          <p:cNvSpPr>
            <a:spLocks noGrp="1"/>
          </p:cNvSpPr>
          <p:nvPr>
            <p:ph type="ftr" sz="quarter" idx="11"/>
          </p:nvPr>
        </p:nvSpPr>
        <p:spPr/>
        <p:txBody>
          <a:bodyPr/>
          <a:lstStyle/>
          <a:p>
            <a:endParaRPr lang="ja-JP" altLang="en-US">
              <a:solidFill>
                <a:srgbClr val="FFFFFF"/>
              </a:solidFill>
            </a:endParaRPr>
          </a:p>
        </p:txBody>
      </p:sp>
      <p:sp>
        <p:nvSpPr>
          <p:cNvPr id="6" name="タイトル 1"/>
          <p:cNvSpPr>
            <a:spLocks noGrp="1"/>
          </p:cNvSpPr>
          <p:nvPr>
            <p:ph type="title"/>
          </p:nvPr>
        </p:nvSpPr>
        <p:spPr>
          <a:xfrm>
            <a:off x="453301" y="134217"/>
            <a:ext cx="6984776" cy="706090"/>
          </a:xfrm>
        </p:spPr>
        <p:txBody>
          <a:bodyPr>
            <a:normAutofit/>
          </a:bodyPr>
          <a:lstStyle>
            <a:lvl1pPr>
              <a:defRPr sz="3000" b="0">
                <a:solidFill>
                  <a:schemeClr val="accent1"/>
                </a:solidFill>
                <a:latin typeface="+mn-ea"/>
                <a:ea typeface="+mn-ea"/>
              </a:defRPr>
            </a:lvl1pPr>
          </a:lstStyle>
          <a:p>
            <a:r>
              <a:rPr kumimoji="1" lang="ja-JP" altLang="en-US" smtClean="0"/>
              <a:t>マスター タイトルの書式設定</a:t>
            </a:r>
            <a:endParaRPr kumimoji="1" lang="ja-JP" altLang="en-US" dirty="0"/>
          </a:p>
        </p:txBody>
      </p:sp>
      <p:cxnSp>
        <p:nvCxnSpPr>
          <p:cNvPr id="8" name="直線コネクタ 7"/>
          <p:cNvCxnSpPr/>
          <p:nvPr/>
        </p:nvCxnSpPr>
        <p:spPr>
          <a:xfrm>
            <a:off x="457200" y="974690"/>
            <a:ext cx="86868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73763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フッター プレースホルダ 2"/>
          <p:cNvSpPr>
            <a:spLocks noGrp="1"/>
          </p:cNvSpPr>
          <p:nvPr>
            <p:ph type="ftr" sz="quarter" idx="11"/>
          </p:nvPr>
        </p:nvSpPr>
        <p:spPr/>
        <p:txBody>
          <a:bodyPr/>
          <a:lstStyle/>
          <a:p>
            <a:endParaRPr lang="ja-JP" altLang="en-US">
              <a:solidFill>
                <a:srgbClr val="FFFFFF"/>
              </a:solidFill>
            </a:endParaRPr>
          </a:p>
        </p:txBody>
      </p:sp>
    </p:spTree>
    <p:extLst>
      <p:ext uri="{BB962C8B-B14F-4D97-AF65-F5344CB8AC3E}">
        <p14:creationId xmlns:p14="http://schemas.microsoft.com/office/powerpoint/2010/main" val="172793058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73050"/>
            <a:ext cx="3008313" cy="1162050"/>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コンテンツ プレースホルダ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6" name="フッター プレースホルダ 5"/>
          <p:cNvSpPr>
            <a:spLocks noGrp="1"/>
          </p:cNvSpPr>
          <p:nvPr>
            <p:ph type="ftr" sz="quarter" idx="11"/>
          </p:nvPr>
        </p:nvSpPr>
        <p:spPr/>
        <p:txBody>
          <a:bodyPr/>
          <a:lstStyle/>
          <a:p>
            <a:endParaRPr lang="ja-JP" altLang="en-US">
              <a:solidFill>
                <a:srgbClr val="FFFFFF"/>
              </a:solidFill>
            </a:endParaRPr>
          </a:p>
        </p:txBody>
      </p:sp>
    </p:spTree>
    <p:extLst>
      <p:ext uri="{BB962C8B-B14F-4D97-AF65-F5344CB8AC3E}">
        <p14:creationId xmlns:p14="http://schemas.microsoft.com/office/powerpoint/2010/main" val="33127807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1500" b="1"/>
            </a:lvl1pPr>
          </a:lstStyle>
          <a:p>
            <a:r>
              <a:rPr kumimoji="1" lang="ja-JP" altLang="en-US" smtClean="0"/>
              <a:t>マスター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smtClean="0"/>
              <a:t>図を追加</a:t>
            </a:r>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kumimoji="1" lang="ja-JP" altLang="en-US" smtClean="0"/>
              <a:t>マスター テキストの書式設定</a:t>
            </a:r>
          </a:p>
        </p:txBody>
      </p:sp>
      <p:sp>
        <p:nvSpPr>
          <p:cNvPr id="6" name="フッター プレースホルダ 5"/>
          <p:cNvSpPr>
            <a:spLocks noGrp="1"/>
          </p:cNvSpPr>
          <p:nvPr>
            <p:ph type="ftr" sz="quarter" idx="11"/>
          </p:nvPr>
        </p:nvSpPr>
        <p:spPr/>
        <p:txBody>
          <a:bodyPr/>
          <a:lstStyle/>
          <a:p>
            <a:endParaRPr lang="ja-JP" altLang="en-US">
              <a:solidFill>
                <a:srgbClr val="FFFFFF"/>
              </a:solidFill>
            </a:endParaRPr>
          </a:p>
        </p:txBody>
      </p:sp>
    </p:spTree>
    <p:extLst>
      <p:ext uri="{BB962C8B-B14F-4D97-AF65-F5344CB8AC3E}">
        <p14:creationId xmlns:p14="http://schemas.microsoft.com/office/powerpoint/2010/main" val="25691126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Ref idx="1001">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118547"/>
            <a:ext cx="6984776" cy="706090"/>
          </a:xfrm>
        </p:spPr>
        <p:txBody>
          <a:bodyPr>
            <a:normAutofit/>
          </a:bodyPr>
          <a:lstStyle>
            <a:lvl1pPr>
              <a:defRPr sz="4000" b="0">
                <a:solidFill>
                  <a:schemeClr val="accent1"/>
                </a:solidFill>
                <a:latin typeface="+mn-ea"/>
                <a:ea typeface="+mn-ea"/>
              </a:defRPr>
            </a:lvl1pPr>
          </a:lstStyle>
          <a:p>
            <a:r>
              <a:rPr kumimoji="1" lang="ja-JP" altLang="en-US" smtClean="0"/>
              <a:t>マスター タイトルの書式設定</a:t>
            </a:r>
            <a:endParaRPr kumimoji="1" lang="ja-JP" altLang="en-US" dirty="0"/>
          </a:p>
        </p:txBody>
      </p:sp>
      <p:sp>
        <p:nvSpPr>
          <p:cNvPr id="3" name="コンテンツ プレースホルダ 2"/>
          <p:cNvSpPr>
            <a:spLocks noGrp="1"/>
          </p:cNvSpPr>
          <p:nvPr>
            <p:ph idx="1"/>
          </p:nvPr>
        </p:nvSpPr>
        <p:spPr>
          <a:xfrm>
            <a:off x="457200" y="1124744"/>
            <a:ext cx="8229600" cy="5184576"/>
          </a:xfrm>
        </p:spPr>
        <p:txBody>
          <a:bodyPr/>
          <a:lstStyle>
            <a:lvl1pPr marL="457200" indent="-457200">
              <a:buFont typeface="Arial"/>
              <a:buChar char="•"/>
              <a:defRPr b="0"/>
            </a:lvl1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a:p>
        </p:txBody>
      </p:sp>
      <p:cxnSp>
        <p:nvCxnSpPr>
          <p:cNvPr id="6" name="直線コネクタ 5"/>
          <p:cNvCxnSpPr/>
          <p:nvPr/>
        </p:nvCxnSpPr>
        <p:spPr>
          <a:xfrm>
            <a:off x="457200" y="974690"/>
            <a:ext cx="86868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8164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タイトルと縦書きテキスト">
    <p:spTree>
      <p:nvGrpSpPr>
        <p:cNvPr id="1" name=""/>
        <p:cNvGrpSpPr/>
        <p:nvPr/>
      </p:nvGrpSpPr>
      <p:grpSpPr>
        <a:xfrm>
          <a:off x="0" y="0"/>
          <a:ext cx="0" cy="0"/>
          <a:chOff x="0" y="0"/>
          <a:chExt cx="0" cy="0"/>
        </a:xfrm>
      </p:grpSpPr>
      <p:sp>
        <p:nvSpPr>
          <p:cNvPr id="3" name="縦書きテキスト プレースホルダ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フッター プレースホルダ 4"/>
          <p:cNvSpPr>
            <a:spLocks noGrp="1"/>
          </p:cNvSpPr>
          <p:nvPr>
            <p:ph type="ftr" sz="quarter" idx="11"/>
          </p:nvPr>
        </p:nvSpPr>
        <p:spPr/>
        <p:txBody>
          <a:bodyPr/>
          <a:lstStyle/>
          <a:p>
            <a:endParaRPr lang="ja-JP" altLang="en-US">
              <a:solidFill>
                <a:srgbClr val="FFFFFF"/>
              </a:solidFill>
            </a:endParaRPr>
          </a:p>
        </p:txBody>
      </p:sp>
      <p:sp>
        <p:nvSpPr>
          <p:cNvPr id="6" name="タイトル 1"/>
          <p:cNvSpPr>
            <a:spLocks noGrp="1"/>
          </p:cNvSpPr>
          <p:nvPr>
            <p:ph type="title"/>
          </p:nvPr>
        </p:nvSpPr>
        <p:spPr>
          <a:xfrm>
            <a:off x="457201" y="118547"/>
            <a:ext cx="6984776" cy="706090"/>
          </a:xfrm>
        </p:spPr>
        <p:txBody>
          <a:bodyPr>
            <a:normAutofit/>
          </a:bodyPr>
          <a:lstStyle>
            <a:lvl1pPr>
              <a:defRPr sz="3000" b="0">
                <a:solidFill>
                  <a:schemeClr val="accent1"/>
                </a:solidFill>
                <a:latin typeface="+mn-ea"/>
                <a:ea typeface="+mn-ea"/>
              </a:defRPr>
            </a:lvl1pPr>
          </a:lstStyle>
          <a:p>
            <a:r>
              <a:rPr kumimoji="1" lang="ja-JP" altLang="en-US" smtClean="0"/>
              <a:t>マスター タイトルの書式設定</a:t>
            </a:r>
            <a:endParaRPr kumimoji="1" lang="ja-JP" altLang="en-US" dirty="0"/>
          </a:p>
        </p:txBody>
      </p:sp>
      <p:cxnSp>
        <p:nvCxnSpPr>
          <p:cNvPr id="10" name="直線コネクタ 9"/>
          <p:cNvCxnSpPr/>
          <p:nvPr/>
        </p:nvCxnSpPr>
        <p:spPr>
          <a:xfrm>
            <a:off x="457200" y="974690"/>
            <a:ext cx="86868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33762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2"/>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 2"/>
          <p:cNvSpPr>
            <a:spLocks noGrp="1"/>
          </p:cNvSpPr>
          <p:nvPr>
            <p:ph type="body" orient="vert" idx="1"/>
          </p:nvPr>
        </p:nvSpPr>
        <p:spPr>
          <a:xfrm>
            <a:off x="457200" y="274642"/>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フッター プレースホルダ 4"/>
          <p:cNvSpPr>
            <a:spLocks noGrp="1"/>
          </p:cNvSpPr>
          <p:nvPr>
            <p:ph type="ftr" sz="quarter" idx="11"/>
          </p:nvPr>
        </p:nvSpPr>
        <p:spPr/>
        <p:txBody>
          <a:bodyPr/>
          <a:lstStyle/>
          <a:p>
            <a:endParaRPr lang="ja-JP" altLang="en-US">
              <a:solidFill>
                <a:srgbClr val="FFFFFF"/>
              </a:solidFill>
            </a:endParaRPr>
          </a:p>
        </p:txBody>
      </p:sp>
    </p:spTree>
    <p:extLst>
      <p:ext uri="{BB962C8B-B14F-4D97-AF65-F5344CB8AC3E}">
        <p14:creationId xmlns:p14="http://schemas.microsoft.com/office/powerpoint/2010/main" val="23546781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cSld name="セクション見出し">
    <p:bg>
      <p:bgPr>
        <a:solidFill>
          <a:schemeClr val="tx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71603" y="2132862"/>
            <a:ext cx="7039597" cy="1362075"/>
          </a:xfrm>
        </p:spPr>
        <p:txBody>
          <a:bodyPr anchor="b"/>
          <a:lstStyle>
            <a:lvl1pPr algn="l">
              <a:defRPr sz="3000" b="0" cap="none" baseline="0">
                <a:solidFill>
                  <a:schemeClr val="accent1"/>
                </a:solidFill>
              </a:defRPr>
            </a:lvl1pPr>
          </a:lstStyle>
          <a:p>
            <a:r>
              <a:rPr kumimoji="1" lang="ja-JP" altLang="en-US" smtClean="0"/>
              <a:t>マスター タイトルの書式設定</a:t>
            </a:r>
            <a:endParaRPr kumimoji="1" lang="ja-JP" altLang="en-US" dirty="0"/>
          </a:p>
        </p:txBody>
      </p:sp>
      <p:sp>
        <p:nvSpPr>
          <p:cNvPr id="3" name="テキスト プレースホルダ 2"/>
          <p:cNvSpPr>
            <a:spLocks noGrp="1"/>
          </p:cNvSpPr>
          <p:nvPr>
            <p:ph type="body" idx="1"/>
          </p:nvPr>
        </p:nvSpPr>
        <p:spPr>
          <a:xfrm>
            <a:off x="971602" y="3717038"/>
            <a:ext cx="7039598" cy="1500187"/>
          </a:xfrm>
        </p:spPr>
        <p:txBody>
          <a:bodyPr anchor="t"/>
          <a:lstStyle>
            <a:lvl1pPr marL="0" indent="0">
              <a:buNone/>
              <a:defRPr sz="1500">
                <a:solidFill>
                  <a:schemeClr val="bg1">
                    <a:lumMod val="50000"/>
                    <a:lumOff val="50000"/>
                  </a:schemeClr>
                </a:solidFill>
              </a:defRPr>
            </a:lvl1pPr>
            <a:lvl2pPr marL="342883" indent="0">
              <a:buNone/>
              <a:defRPr sz="1350">
                <a:solidFill>
                  <a:schemeClr val="tx1">
                    <a:tint val="75000"/>
                  </a:schemeClr>
                </a:solidFill>
              </a:defRPr>
            </a:lvl2pPr>
            <a:lvl3pPr marL="685765" indent="0">
              <a:buNone/>
              <a:defRPr sz="1200">
                <a:solidFill>
                  <a:schemeClr val="tx1">
                    <a:tint val="75000"/>
                  </a:schemeClr>
                </a:solidFill>
              </a:defRPr>
            </a:lvl3pPr>
            <a:lvl4pPr marL="1028648" indent="0">
              <a:buNone/>
              <a:defRPr sz="1050">
                <a:solidFill>
                  <a:schemeClr val="tx1">
                    <a:tint val="75000"/>
                  </a:schemeClr>
                </a:solidFill>
              </a:defRPr>
            </a:lvl4pPr>
            <a:lvl5pPr marL="1371530" indent="0">
              <a:buNone/>
              <a:defRPr sz="1050">
                <a:solidFill>
                  <a:schemeClr val="tx1">
                    <a:tint val="75000"/>
                  </a:schemeClr>
                </a:solidFill>
              </a:defRPr>
            </a:lvl5pPr>
            <a:lvl6pPr marL="1714412" indent="0">
              <a:buNone/>
              <a:defRPr sz="1050">
                <a:solidFill>
                  <a:schemeClr val="tx1">
                    <a:tint val="75000"/>
                  </a:schemeClr>
                </a:solidFill>
              </a:defRPr>
            </a:lvl6pPr>
            <a:lvl7pPr marL="2057295" indent="0">
              <a:buNone/>
              <a:defRPr sz="1050">
                <a:solidFill>
                  <a:schemeClr val="tx1">
                    <a:tint val="75000"/>
                  </a:schemeClr>
                </a:solidFill>
              </a:defRPr>
            </a:lvl7pPr>
            <a:lvl8pPr marL="2400177" indent="0">
              <a:buNone/>
              <a:defRPr sz="1050">
                <a:solidFill>
                  <a:schemeClr val="tx1">
                    <a:tint val="75000"/>
                  </a:schemeClr>
                </a:solidFill>
              </a:defRPr>
            </a:lvl8pPr>
            <a:lvl9pPr marL="2743060" indent="0">
              <a:buNone/>
              <a:defRPr sz="1050">
                <a:solidFill>
                  <a:schemeClr val="tx1">
                    <a:tint val="75000"/>
                  </a:schemeClr>
                </a:solidFill>
              </a:defRPr>
            </a:lvl9pPr>
          </a:lstStyle>
          <a:p>
            <a:pPr lvl="0"/>
            <a:r>
              <a:rPr kumimoji="1" lang="ja-JP" altLang="en-US" smtClean="0"/>
              <a:t>マスター テキストの書式設定</a:t>
            </a:r>
          </a:p>
        </p:txBody>
      </p:sp>
      <p:sp>
        <p:nvSpPr>
          <p:cNvPr id="5" name="フッター プレースホルダ 4"/>
          <p:cNvSpPr>
            <a:spLocks noGrp="1"/>
          </p:cNvSpPr>
          <p:nvPr>
            <p:ph type="ftr" sz="quarter" idx="11"/>
          </p:nvPr>
        </p:nvSpPr>
        <p:spPr/>
        <p:txBody>
          <a:bodyPr/>
          <a:lstStyle/>
          <a:p>
            <a:endParaRPr lang="ja-JP" altLang="en-US">
              <a:solidFill>
                <a:srgbClr val="323232"/>
              </a:solidFill>
            </a:endParaRPr>
          </a:p>
        </p:txBody>
      </p:sp>
    </p:spTree>
    <p:extLst>
      <p:ext uri="{BB962C8B-B14F-4D97-AF65-F5344CB8AC3E}">
        <p14:creationId xmlns:p14="http://schemas.microsoft.com/office/powerpoint/2010/main" val="7538198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1">
        <a:schemeClr val="bg1"/>
      </p:bgRef>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9"/>
            <a:ext cx="7772400" cy="1470025"/>
          </a:xfrm>
        </p:spPr>
        <p:txBody>
          <a:body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sp>
        <p:nvSpPr>
          <p:cNvPr id="5" name="フッター プレースホルダ 4"/>
          <p:cNvSpPr>
            <a:spLocks noGrp="1"/>
          </p:cNvSpPr>
          <p:nvPr>
            <p:ph type="ftr" sz="quarter" idx="11"/>
          </p:nvPr>
        </p:nvSpPr>
        <p:spPr/>
        <p:txBody>
          <a:bodyPr/>
          <a:lstStyle>
            <a:lvl1pPr>
              <a:defRPr>
                <a:solidFill>
                  <a:srgbClr val="FFFFFF"/>
                </a:solidFill>
              </a:defRPr>
            </a:lvl1pPr>
          </a:lstStyle>
          <a:p>
            <a:endParaRPr lang="ja-JP" altLang="en-US"/>
          </a:p>
        </p:txBody>
      </p:sp>
    </p:spTree>
    <p:extLst>
      <p:ext uri="{BB962C8B-B14F-4D97-AF65-F5344CB8AC3E}">
        <p14:creationId xmlns:p14="http://schemas.microsoft.com/office/powerpoint/2010/main" val="7392427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Ref idx="1001">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118547"/>
            <a:ext cx="6984776" cy="706090"/>
          </a:xfrm>
        </p:spPr>
        <p:txBody>
          <a:bodyPr>
            <a:normAutofit/>
          </a:bodyPr>
          <a:lstStyle>
            <a:lvl1pPr>
              <a:defRPr sz="4000" b="0">
                <a:solidFill>
                  <a:schemeClr val="accent1"/>
                </a:solidFill>
                <a:latin typeface="+mn-ea"/>
                <a:ea typeface="+mn-ea"/>
              </a:defRPr>
            </a:lvl1pPr>
          </a:lstStyle>
          <a:p>
            <a:r>
              <a:rPr kumimoji="1" lang="ja-JP" altLang="en-US" smtClean="0"/>
              <a:t>マスター タイトルの書式設定</a:t>
            </a:r>
            <a:endParaRPr kumimoji="1" lang="ja-JP" altLang="en-US" dirty="0"/>
          </a:p>
        </p:txBody>
      </p:sp>
      <p:sp>
        <p:nvSpPr>
          <p:cNvPr id="3" name="コンテンツ プレースホルダ 2"/>
          <p:cNvSpPr>
            <a:spLocks noGrp="1"/>
          </p:cNvSpPr>
          <p:nvPr>
            <p:ph idx="1"/>
          </p:nvPr>
        </p:nvSpPr>
        <p:spPr>
          <a:xfrm>
            <a:off x="457200" y="1124744"/>
            <a:ext cx="8229600" cy="5184576"/>
          </a:xfrm>
        </p:spPr>
        <p:txBody>
          <a:bodyPr/>
          <a:lstStyle>
            <a:lvl1pPr marL="457200" indent="-457200">
              <a:buFont typeface="Arial"/>
              <a:buChar char="•"/>
              <a:defRPr b="0"/>
            </a:lvl1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5" name="フッター プレースホルダ 4"/>
          <p:cNvSpPr>
            <a:spLocks noGrp="1"/>
          </p:cNvSpPr>
          <p:nvPr>
            <p:ph type="ftr" sz="quarter" idx="11"/>
          </p:nvPr>
        </p:nvSpPr>
        <p:spPr/>
        <p:txBody>
          <a:bodyPr/>
          <a:lstStyle/>
          <a:p>
            <a:endParaRPr lang="ja-JP" altLang="en-US">
              <a:solidFill>
                <a:srgbClr val="FFFFFF"/>
              </a:solidFill>
            </a:endParaRPr>
          </a:p>
        </p:txBody>
      </p:sp>
      <p:cxnSp>
        <p:nvCxnSpPr>
          <p:cNvPr id="6" name="直線コネクタ 5"/>
          <p:cNvCxnSpPr/>
          <p:nvPr/>
        </p:nvCxnSpPr>
        <p:spPr>
          <a:xfrm>
            <a:off x="457200" y="974690"/>
            <a:ext cx="86868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8798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 つのコンテンツ">
    <p:spTree>
      <p:nvGrpSpPr>
        <p:cNvPr id="1" name=""/>
        <p:cNvGrpSpPr/>
        <p:nvPr/>
      </p:nvGrpSpPr>
      <p:grpSpPr>
        <a:xfrm>
          <a:off x="0" y="0"/>
          <a:ext cx="0" cy="0"/>
          <a:chOff x="0" y="0"/>
          <a:chExt cx="0" cy="0"/>
        </a:xfrm>
      </p:grpSpPr>
      <p:sp>
        <p:nvSpPr>
          <p:cNvPr id="3" name="コンテンツ プレースホルダ 2"/>
          <p:cNvSpPr>
            <a:spLocks noGrp="1"/>
          </p:cNvSpPr>
          <p:nvPr>
            <p:ph sz="half" idx="1"/>
          </p:nvPr>
        </p:nvSpPr>
        <p:spPr>
          <a:xfrm>
            <a:off x="457200" y="1124744"/>
            <a:ext cx="4038600" cy="518457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124744"/>
            <a:ext cx="4038600" cy="518457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11"/>
          </p:nvPr>
        </p:nvSpPr>
        <p:spPr/>
        <p:txBody>
          <a:bodyPr/>
          <a:lstStyle/>
          <a:p>
            <a:endParaRPr lang="ja-JP" altLang="en-US">
              <a:solidFill>
                <a:srgbClr val="FFFFFF"/>
              </a:solidFill>
            </a:endParaRPr>
          </a:p>
        </p:txBody>
      </p:sp>
      <p:sp>
        <p:nvSpPr>
          <p:cNvPr id="8" name="タイトル 1"/>
          <p:cNvSpPr>
            <a:spLocks noGrp="1"/>
          </p:cNvSpPr>
          <p:nvPr>
            <p:ph type="title"/>
          </p:nvPr>
        </p:nvSpPr>
        <p:spPr>
          <a:xfrm>
            <a:off x="457201" y="118547"/>
            <a:ext cx="6984776" cy="706090"/>
          </a:xfrm>
        </p:spPr>
        <p:txBody>
          <a:bodyPr>
            <a:normAutofit/>
          </a:bodyPr>
          <a:lstStyle>
            <a:lvl1pPr>
              <a:defRPr sz="4000" b="0">
                <a:solidFill>
                  <a:schemeClr val="accent1"/>
                </a:solidFill>
                <a:latin typeface="+mn-ea"/>
                <a:ea typeface="+mn-ea"/>
              </a:defRPr>
            </a:lvl1pPr>
          </a:lstStyle>
          <a:p>
            <a:r>
              <a:rPr kumimoji="1" lang="ja-JP" altLang="en-US" smtClean="0"/>
              <a:t>マスター タイトルの書式設定</a:t>
            </a:r>
            <a:endParaRPr kumimoji="1" lang="ja-JP" altLang="en-US" dirty="0"/>
          </a:p>
        </p:txBody>
      </p:sp>
      <p:cxnSp>
        <p:nvCxnSpPr>
          <p:cNvPr id="10" name="直線コネクタ 9"/>
          <p:cNvCxnSpPr/>
          <p:nvPr/>
        </p:nvCxnSpPr>
        <p:spPr>
          <a:xfrm>
            <a:off x="457200" y="974690"/>
            <a:ext cx="86868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370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12474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 3"/>
          <p:cNvSpPr>
            <a:spLocks noGrp="1"/>
          </p:cNvSpPr>
          <p:nvPr>
            <p:ph sz="half" idx="2"/>
          </p:nvPr>
        </p:nvSpPr>
        <p:spPr>
          <a:xfrm>
            <a:off x="457200" y="1772816"/>
            <a:ext cx="4040188" cy="435334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7" y="112474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 5"/>
          <p:cNvSpPr>
            <a:spLocks noGrp="1"/>
          </p:cNvSpPr>
          <p:nvPr>
            <p:ph sz="quarter" idx="4"/>
          </p:nvPr>
        </p:nvSpPr>
        <p:spPr>
          <a:xfrm>
            <a:off x="4645027" y="1772816"/>
            <a:ext cx="4041775" cy="435334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8" name="フッター プレースホルダ 7"/>
          <p:cNvSpPr>
            <a:spLocks noGrp="1"/>
          </p:cNvSpPr>
          <p:nvPr>
            <p:ph type="ftr" sz="quarter" idx="11"/>
          </p:nvPr>
        </p:nvSpPr>
        <p:spPr/>
        <p:txBody>
          <a:bodyPr/>
          <a:lstStyle/>
          <a:p>
            <a:endParaRPr lang="ja-JP" altLang="en-US">
              <a:solidFill>
                <a:srgbClr val="FFFFFF"/>
              </a:solidFill>
            </a:endParaRPr>
          </a:p>
        </p:txBody>
      </p:sp>
      <p:sp>
        <p:nvSpPr>
          <p:cNvPr id="11" name="タイトル 1"/>
          <p:cNvSpPr>
            <a:spLocks noGrp="1"/>
          </p:cNvSpPr>
          <p:nvPr>
            <p:ph type="title"/>
          </p:nvPr>
        </p:nvSpPr>
        <p:spPr>
          <a:xfrm>
            <a:off x="457201" y="111037"/>
            <a:ext cx="6984776" cy="706090"/>
          </a:xfrm>
        </p:spPr>
        <p:txBody>
          <a:bodyPr>
            <a:normAutofit/>
          </a:bodyPr>
          <a:lstStyle>
            <a:lvl1pPr>
              <a:defRPr sz="4000" b="0">
                <a:solidFill>
                  <a:schemeClr val="accent1"/>
                </a:solidFill>
                <a:latin typeface="+mn-ea"/>
                <a:ea typeface="+mn-ea"/>
              </a:defRPr>
            </a:lvl1pPr>
          </a:lstStyle>
          <a:p>
            <a:r>
              <a:rPr kumimoji="1" lang="ja-JP" altLang="en-US" smtClean="0"/>
              <a:t>マスター タイトルの書式設定</a:t>
            </a:r>
            <a:endParaRPr kumimoji="1" lang="ja-JP" altLang="en-US" dirty="0"/>
          </a:p>
        </p:txBody>
      </p:sp>
      <p:cxnSp>
        <p:nvCxnSpPr>
          <p:cNvPr id="13" name="直線コネクタ 12"/>
          <p:cNvCxnSpPr/>
          <p:nvPr/>
        </p:nvCxnSpPr>
        <p:spPr>
          <a:xfrm>
            <a:off x="457200" y="974690"/>
            <a:ext cx="86868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14687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4" name="フッター プレースホルダ 3"/>
          <p:cNvSpPr>
            <a:spLocks noGrp="1"/>
          </p:cNvSpPr>
          <p:nvPr>
            <p:ph type="ftr" sz="quarter" idx="11"/>
          </p:nvPr>
        </p:nvSpPr>
        <p:spPr/>
        <p:txBody>
          <a:bodyPr/>
          <a:lstStyle/>
          <a:p>
            <a:endParaRPr lang="ja-JP" altLang="en-US">
              <a:solidFill>
                <a:srgbClr val="FFFFFF"/>
              </a:solidFill>
            </a:endParaRPr>
          </a:p>
        </p:txBody>
      </p:sp>
      <p:sp>
        <p:nvSpPr>
          <p:cNvPr id="6" name="タイトル 1"/>
          <p:cNvSpPr>
            <a:spLocks noGrp="1"/>
          </p:cNvSpPr>
          <p:nvPr>
            <p:ph type="title"/>
          </p:nvPr>
        </p:nvSpPr>
        <p:spPr>
          <a:xfrm>
            <a:off x="453301" y="134217"/>
            <a:ext cx="6984776" cy="706090"/>
          </a:xfrm>
        </p:spPr>
        <p:txBody>
          <a:bodyPr>
            <a:normAutofit/>
          </a:bodyPr>
          <a:lstStyle>
            <a:lvl1pPr>
              <a:defRPr sz="4000" b="0">
                <a:solidFill>
                  <a:schemeClr val="accent1"/>
                </a:solidFill>
                <a:latin typeface="+mn-ea"/>
                <a:ea typeface="+mn-ea"/>
              </a:defRPr>
            </a:lvl1pPr>
          </a:lstStyle>
          <a:p>
            <a:r>
              <a:rPr kumimoji="1" lang="ja-JP" altLang="en-US" smtClean="0"/>
              <a:t>マスター タイトルの書式設定</a:t>
            </a:r>
            <a:endParaRPr kumimoji="1" lang="ja-JP" altLang="en-US" dirty="0"/>
          </a:p>
        </p:txBody>
      </p:sp>
      <p:cxnSp>
        <p:nvCxnSpPr>
          <p:cNvPr id="8" name="直線コネクタ 7"/>
          <p:cNvCxnSpPr/>
          <p:nvPr/>
        </p:nvCxnSpPr>
        <p:spPr>
          <a:xfrm>
            <a:off x="457200" y="974690"/>
            <a:ext cx="86868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55204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フッター プレースホルダ 2"/>
          <p:cNvSpPr>
            <a:spLocks noGrp="1"/>
          </p:cNvSpPr>
          <p:nvPr>
            <p:ph type="ftr" sz="quarter" idx="11"/>
          </p:nvPr>
        </p:nvSpPr>
        <p:spPr/>
        <p:txBody>
          <a:bodyPr/>
          <a:lstStyle/>
          <a:p>
            <a:endParaRPr lang="ja-JP" altLang="en-US">
              <a:solidFill>
                <a:srgbClr val="FFFFFF"/>
              </a:solidFill>
            </a:endParaRPr>
          </a:p>
        </p:txBody>
      </p:sp>
    </p:spTree>
    <p:extLst>
      <p:ext uri="{BB962C8B-B14F-4D97-AF65-F5344CB8AC3E}">
        <p14:creationId xmlns:p14="http://schemas.microsoft.com/office/powerpoint/2010/main" val="30472896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6" name="フッター プレースホルダ 5"/>
          <p:cNvSpPr>
            <a:spLocks noGrp="1"/>
          </p:cNvSpPr>
          <p:nvPr>
            <p:ph type="ftr" sz="quarter" idx="11"/>
          </p:nvPr>
        </p:nvSpPr>
        <p:spPr/>
        <p:txBody>
          <a:bodyPr/>
          <a:lstStyle/>
          <a:p>
            <a:endParaRPr lang="ja-JP" altLang="en-US">
              <a:solidFill>
                <a:srgbClr val="FFFFFF"/>
              </a:solidFill>
            </a:endParaRPr>
          </a:p>
        </p:txBody>
      </p:sp>
    </p:spTree>
    <p:extLst>
      <p:ext uri="{BB962C8B-B14F-4D97-AF65-F5344CB8AC3E}">
        <p14:creationId xmlns:p14="http://schemas.microsoft.com/office/powerpoint/2010/main" val="12997155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つのコンテンツ">
    <p:spTree>
      <p:nvGrpSpPr>
        <p:cNvPr id="1" name=""/>
        <p:cNvGrpSpPr/>
        <p:nvPr/>
      </p:nvGrpSpPr>
      <p:grpSpPr>
        <a:xfrm>
          <a:off x="0" y="0"/>
          <a:ext cx="0" cy="0"/>
          <a:chOff x="0" y="0"/>
          <a:chExt cx="0" cy="0"/>
        </a:xfrm>
      </p:grpSpPr>
      <p:sp>
        <p:nvSpPr>
          <p:cNvPr id="3" name="コンテンツ プレースホルダ 2"/>
          <p:cNvSpPr>
            <a:spLocks noGrp="1"/>
          </p:cNvSpPr>
          <p:nvPr>
            <p:ph sz="half" idx="1"/>
          </p:nvPr>
        </p:nvSpPr>
        <p:spPr>
          <a:xfrm>
            <a:off x="457200" y="1124744"/>
            <a:ext cx="4038600" cy="518457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124744"/>
            <a:ext cx="4038600" cy="518457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8" name="タイトル 1"/>
          <p:cNvSpPr>
            <a:spLocks noGrp="1"/>
          </p:cNvSpPr>
          <p:nvPr>
            <p:ph type="title"/>
          </p:nvPr>
        </p:nvSpPr>
        <p:spPr>
          <a:xfrm>
            <a:off x="457201" y="118547"/>
            <a:ext cx="6984776" cy="706090"/>
          </a:xfrm>
        </p:spPr>
        <p:txBody>
          <a:bodyPr>
            <a:normAutofit/>
          </a:bodyPr>
          <a:lstStyle>
            <a:lvl1pPr>
              <a:defRPr sz="4000" b="0">
                <a:solidFill>
                  <a:schemeClr val="accent1"/>
                </a:solidFill>
                <a:latin typeface="+mn-ea"/>
                <a:ea typeface="+mn-ea"/>
              </a:defRPr>
            </a:lvl1pPr>
          </a:lstStyle>
          <a:p>
            <a:r>
              <a:rPr kumimoji="1" lang="ja-JP" altLang="en-US" smtClean="0"/>
              <a:t>マスター タイトルの書式設定</a:t>
            </a:r>
            <a:endParaRPr kumimoji="1" lang="ja-JP" altLang="en-US" dirty="0"/>
          </a:p>
        </p:txBody>
      </p:sp>
      <p:cxnSp>
        <p:nvCxnSpPr>
          <p:cNvPr id="10" name="直線コネクタ 9"/>
          <p:cNvCxnSpPr/>
          <p:nvPr/>
        </p:nvCxnSpPr>
        <p:spPr>
          <a:xfrm>
            <a:off x="457200" y="974690"/>
            <a:ext cx="86868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96930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図を追加</a:t>
            </a:r>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6" name="フッター プレースホルダ 5"/>
          <p:cNvSpPr>
            <a:spLocks noGrp="1"/>
          </p:cNvSpPr>
          <p:nvPr>
            <p:ph type="ftr" sz="quarter" idx="11"/>
          </p:nvPr>
        </p:nvSpPr>
        <p:spPr/>
        <p:txBody>
          <a:bodyPr/>
          <a:lstStyle/>
          <a:p>
            <a:endParaRPr lang="ja-JP" altLang="en-US">
              <a:solidFill>
                <a:srgbClr val="FFFFFF"/>
              </a:solidFill>
            </a:endParaRPr>
          </a:p>
        </p:txBody>
      </p:sp>
    </p:spTree>
    <p:extLst>
      <p:ext uri="{BB962C8B-B14F-4D97-AF65-F5344CB8AC3E}">
        <p14:creationId xmlns:p14="http://schemas.microsoft.com/office/powerpoint/2010/main" val="286297050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タイトルと縦書きテキスト">
    <p:spTree>
      <p:nvGrpSpPr>
        <p:cNvPr id="1" name=""/>
        <p:cNvGrpSpPr/>
        <p:nvPr/>
      </p:nvGrpSpPr>
      <p:grpSpPr>
        <a:xfrm>
          <a:off x="0" y="0"/>
          <a:ext cx="0" cy="0"/>
          <a:chOff x="0" y="0"/>
          <a:chExt cx="0" cy="0"/>
        </a:xfrm>
      </p:grpSpPr>
      <p:sp>
        <p:nvSpPr>
          <p:cNvPr id="3" name="縦書きテキスト プレースホルダ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フッター プレースホルダ 4"/>
          <p:cNvSpPr>
            <a:spLocks noGrp="1"/>
          </p:cNvSpPr>
          <p:nvPr>
            <p:ph type="ftr" sz="quarter" idx="11"/>
          </p:nvPr>
        </p:nvSpPr>
        <p:spPr/>
        <p:txBody>
          <a:bodyPr/>
          <a:lstStyle/>
          <a:p>
            <a:endParaRPr lang="ja-JP" altLang="en-US">
              <a:solidFill>
                <a:srgbClr val="FFFFFF"/>
              </a:solidFill>
            </a:endParaRPr>
          </a:p>
        </p:txBody>
      </p:sp>
      <p:sp>
        <p:nvSpPr>
          <p:cNvPr id="6" name="タイトル 1"/>
          <p:cNvSpPr>
            <a:spLocks noGrp="1"/>
          </p:cNvSpPr>
          <p:nvPr>
            <p:ph type="title"/>
          </p:nvPr>
        </p:nvSpPr>
        <p:spPr>
          <a:xfrm>
            <a:off x="457201" y="118547"/>
            <a:ext cx="6984776" cy="706090"/>
          </a:xfrm>
        </p:spPr>
        <p:txBody>
          <a:bodyPr>
            <a:normAutofit/>
          </a:bodyPr>
          <a:lstStyle>
            <a:lvl1pPr>
              <a:defRPr sz="4000" b="0">
                <a:solidFill>
                  <a:schemeClr val="accent1"/>
                </a:solidFill>
                <a:latin typeface="+mn-ea"/>
                <a:ea typeface="+mn-ea"/>
              </a:defRPr>
            </a:lvl1pPr>
          </a:lstStyle>
          <a:p>
            <a:r>
              <a:rPr kumimoji="1" lang="ja-JP" altLang="en-US" smtClean="0"/>
              <a:t>マスター タイトルの書式設定</a:t>
            </a:r>
            <a:endParaRPr kumimoji="1" lang="ja-JP" altLang="en-US" dirty="0"/>
          </a:p>
        </p:txBody>
      </p:sp>
      <p:cxnSp>
        <p:nvCxnSpPr>
          <p:cNvPr id="10" name="直線コネクタ 9"/>
          <p:cNvCxnSpPr/>
          <p:nvPr/>
        </p:nvCxnSpPr>
        <p:spPr>
          <a:xfrm>
            <a:off x="457200" y="974690"/>
            <a:ext cx="86868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86840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2"/>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 2"/>
          <p:cNvSpPr>
            <a:spLocks noGrp="1"/>
          </p:cNvSpPr>
          <p:nvPr>
            <p:ph type="body" orient="vert" idx="1"/>
          </p:nvPr>
        </p:nvSpPr>
        <p:spPr>
          <a:xfrm>
            <a:off x="457200" y="274642"/>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フッター プレースホルダ 4"/>
          <p:cNvSpPr>
            <a:spLocks noGrp="1"/>
          </p:cNvSpPr>
          <p:nvPr>
            <p:ph type="ftr" sz="quarter" idx="11"/>
          </p:nvPr>
        </p:nvSpPr>
        <p:spPr/>
        <p:txBody>
          <a:bodyPr/>
          <a:lstStyle/>
          <a:p>
            <a:endParaRPr lang="ja-JP" altLang="en-US">
              <a:solidFill>
                <a:srgbClr val="FFFFFF"/>
              </a:solidFill>
            </a:endParaRPr>
          </a:p>
        </p:txBody>
      </p:sp>
    </p:spTree>
    <p:extLst>
      <p:ext uri="{BB962C8B-B14F-4D97-AF65-F5344CB8AC3E}">
        <p14:creationId xmlns:p14="http://schemas.microsoft.com/office/powerpoint/2010/main" val="136526168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cSld name="セクション見出し">
    <p:bg>
      <p:bgPr>
        <a:solidFill>
          <a:schemeClr val="tx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71603" y="2132862"/>
            <a:ext cx="7039597" cy="1362075"/>
          </a:xfrm>
        </p:spPr>
        <p:txBody>
          <a:bodyPr anchor="b"/>
          <a:lstStyle>
            <a:lvl1pPr algn="l">
              <a:defRPr sz="4000" b="0" cap="none" baseline="0">
                <a:solidFill>
                  <a:schemeClr val="accent1"/>
                </a:solidFill>
              </a:defRPr>
            </a:lvl1pPr>
          </a:lstStyle>
          <a:p>
            <a:r>
              <a:rPr kumimoji="1" lang="ja-JP" altLang="en-US" smtClean="0"/>
              <a:t>マスター タイトルの書式設定</a:t>
            </a:r>
            <a:endParaRPr kumimoji="1" lang="ja-JP" altLang="en-US" dirty="0"/>
          </a:p>
        </p:txBody>
      </p:sp>
      <p:sp>
        <p:nvSpPr>
          <p:cNvPr id="3" name="テキスト プレースホルダ 2"/>
          <p:cNvSpPr>
            <a:spLocks noGrp="1"/>
          </p:cNvSpPr>
          <p:nvPr>
            <p:ph type="body" idx="1"/>
          </p:nvPr>
        </p:nvSpPr>
        <p:spPr>
          <a:xfrm>
            <a:off x="971602" y="3717038"/>
            <a:ext cx="7039598" cy="1500187"/>
          </a:xfrm>
        </p:spPr>
        <p:txBody>
          <a:bodyPr anchor="t"/>
          <a:lstStyle>
            <a:lvl1pPr marL="0" indent="0">
              <a:buNone/>
              <a:defRPr sz="2000">
                <a:solidFill>
                  <a:schemeClr val="bg1">
                    <a:lumMod val="50000"/>
                    <a:lumOff val="50000"/>
                  </a:schemeClr>
                </a:solidFill>
              </a:defRPr>
            </a:lvl1pPr>
            <a:lvl2pPr marL="457177" indent="0">
              <a:buNone/>
              <a:defRPr sz="1800">
                <a:solidFill>
                  <a:schemeClr val="tx1">
                    <a:tint val="75000"/>
                  </a:schemeClr>
                </a:solidFill>
              </a:defRPr>
            </a:lvl2pPr>
            <a:lvl3pPr marL="914353" indent="0">
              <a:buNone/>
              <a:defRPr sz="1600">
                <a:solidFill>
                  <a:schemeClr val="tx1">
                    <a:tint val="75000"/>
                  </a:schemeClr>
                </a:solidFill>
              </a:defRPr>
            </a:lvl3pPr>
            <a:lvl4pPr marL="1371530" indent="0">
              <a:buNone/>
              <a:defRPr sz="1400">
                <a:solidFill>
                  <a:schemeClr val="tx1">
                    <a:tint val="75000"/>
                  </a:schemeClr>
                </a:solidFill>
              </a:defRPr>
            </a:lvl4pPr>
            <a:lvl5pPr marL="1828706" indent="0">
              <a:buNone/>
              <a:defRPr sz="1400">
                <a:solidFill>
                  <a:schemeClr val="tx1">
                    <a:tint val="75000"/>
                  </a:schemeClr>
                </a:solidFill>
              </a:defRPr>
            </a:lvl5pPr>
            <a:lvl6pPr marL="2285883" indent="0">
              <a:buNone/>
              <a:defRPr sz="1400">
                <a:solidFill>
                  <a:schemeClr val="tx1">
                    <a:tint val="75000"/>
                  </a:schemeClr>
                </a:solidFill>
              </a:defRPr>
            </a:lvl6pPr>
            <a:lvl7pPr marL="2743060" indent="0">
              <a:buNone/>
              <a:defRPr sz="1400">
                <a:solidFill>
                  <a:schemeClr val="tx1">
                    <a:tint val="75000"/>
                  </a:schemeClr>
                </a:solidFill>
              </a:defRPr>
            </a:lvl7pPr>
            <a:lvl8pPr marL="3200236" indent="0">
              <a:buNone/>
              <a:defRPr sz="1400">
                <a:solidFill>
                  <a:schemeClr val="tx1">
                    <a:tint val="75000"/>
                  </a:schemeClr>
                </a:solidFill>
              </a:defRPr>
            </a:lvl8pPr>
            <a:lvl9pPr marL="3657413" indent="0">
              <a:buNone/>
              <a:defRPr sz="1400">
                <a:solidFill>
                  <a:schemeClr val="tx1">
                    <a:tint val="75000"/>
                  </a:schemeClr>
                </a:solidFill>
              </a:defRPr>
            </a:lvl9pPr>
          </a:lstStyle>
          <a:p>
            <a:pPr lvl="0"/>
            <a:r>
              <a:rPr kumimoji="1" lang="ja-JP" altLang="en-US" smtClean="0"/>
              <a:t>マスター テキストの書式設定</a:t>
            </a:r>
          </a:p>
        </p:txBody>
      </p:sp>
      <p:sp>
        <p:nvSpPr>
          <p:cNvPr id="5" name="フッター プレースホルダ 4"/>
          <p:cNvSpPr>
            <a:spLocks noGrp="1"/>
          </p:cNvSpPr>
          <p:nvPr>
            <p:ph type="ftr" sz="quarter" idx="11"/>
          </p:nvPr>
        </p:nvSpPr>
        <p:spPr/>
        <p:txBody>
          <a:bodyPr/>
          <a:lstStyle/>
          <a:p>
            <a:endParaRPr lang="ja-JP" altLang="en-US">
              <a:solidFill>
                <a:srgbClr val="323232"/>
              </a:solidFill>
            </a:endParaRPr>
          </a:p>
        </p:txBody>
      </p:sp>
    </p:spTree>
    <p:extLst>
      <p:ext uri="{BB962C8B-B14F-4D97-AF65-F5344CB8AC3E}">
        <p14:creationId xmlns:p14="http://schemas.microsoft.com/office/powerpoint/2010/main" val="41179696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12474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 3"/>
          <p:cNvSpPr>
            <a:spLocks noGrp="1"/>
          </p:cNvSpPr>
          <p:nvPr>
            <p:ph sz="half" idx="2"/>
          </p:nvPr>
        </p:nvSpPr>
        <p:spPr>
          <a:xfrm>
            <a:off x="457200" y="1772816"/>
            <a:ext cx="4040188" cy="435334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6" y="112474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 5"/>
          <p:cNvSpPr>
            <a:spLocks noGrp="1"/>
          </p:cNvSpPr>
          <p:nvPr>
            <p:ph sz="quarter" idx="4"/>
          </p:nvPr>
        </p:nvSpPr>
        <p:spPr>
          <a:xfrm>
            <a:off x="4645026" y="1772816"/>
            <a:ext cx="4041775" cy="435334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11" name="タイトル 1"/>
          <p:cNvSpPr>
            <a:spLocks noGrp="1"/>
          </p:cNvSpPr>
          <p:nvPr>
            <p:ph type="title"/>
          </p:nvPr>
        </p:nvSpPr>
        <p:spPr>
          <a:xfrm>
            <a:off x="457201" y="111037"/>
            <a:ext cx="6984776" cy="706090"/>
          </a:xfrm>
        </p:spPr>
        <p:txBody>
          <a:bodyPr>
            <a:normAutofit/>
          </a:bodyPr>
          <a:lstStyle>
            <a:lvl1pPr>
              <a:defRPr sz="4000" b="0">
                <a:solidFill>
                  <a:schemeClr val="accent1"/>
                </a:solidFill>
                <a:latin typeface="+mn-ea"/>
                <a:ea typeface="+mn-ea"/>
              </a:defRPr>
            </a:lvl1pPr>
          </a:lstStyle>
          <a:p>
            <a:r>
              <a:rPr kumimoji="1" lang="ja-JP" altLang="en-US" smtClean="0"/>
              <a:t>マスター タイトルの書式設定</a:t>
            </a:r>
            <a:endParaRPr kumimoji="1" lang="ja-JP" altLang="en-US" dirty="0"/>
          </a:p>
        </p:txBody>
      </p:sp>
      <p:cxnSp>
        <p:nvCxnSpPr>
          <p:cNvPr id="13" name="直線コネクタ 12"/>
          <p:cNvCxnSpPr/>
          <p:nvPr/>
        </p:nvCxnSpPr>
        <p:spPr>
          <a:xfrm>
            <a:off x="457200" y="974690"/>
            <a:ext cx="86868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9198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4" name="フッター プレースホルダ 3"/>
          <p:cNvSpPr>
            <a:spLocks noGrp="1"/>
          </p:cNvSpPr>
          <p:nvPr>
            <p:ph type="ftr" sz="quarter" idx="11"/>
          </p:nvPr>
        </p:nvSpPr>
        <p:spPr/>
        <p:txBody>
          <a:bodyPr/>
          <a:lstStyle/>
          <a:p>
            <a:endParaRPr kumimoji="1" lang="ja-JP" altLang="en-US"/>
          </a:p>
        </p:txBody>
      </p:sp>
      <p:sp>
        <p:nvSpPr>
          <p:cNvPr id="6" name="タイトル 1"/>
          <p:cNvSpPr>
            <a:spLocks noGrp="1"/>
          </p:cNvSpPr>
          <p:nvPr>
            <p:ph type="title"/>
          </p:nvPr>
        </p:nvSpPr>
        <p:spPr>
          <a:xfrm>
            <a:off x="453300" y="134217"/>
            <a:ext cx="6984776" cy="706090"/>
          </a:xfrm>
        </p:spPr>
        <p:txBody>
          <a:bodyPr>
            <a:normAutofit/>
          </a:bodyPr>
          <a:lstStyle>
            <a:lvl1pPr>
              <a:defRPr sz="4000" b="0">
                <a:solidFill>
                  <a:schemeClr val="accent1"/>
                </a:solidFill>
                <a:latin typeface="+mn-ea"/>
                <a:ea typeface="+mn-ea"/>
              </a:defRPr>
            </a:lvl1pPr>
          </a:lstStyle>
          <a:p>
            <a:r>
              <a:rPr kumimoji="1" lang="ja-JP" altLang="en-US" smtClean="0"/>
              <a:t>マスター タイトルの書式設定</a:t>
            </a:r>
            <a:endParaRPr kumimoji="1" lang="ja-JP" altLang="en-US" dirty="0"/>
          </a:p>
        </p:txBody>
      </p:sp>
      <p:cxnSp>
        <p:nvCxnSpPr>
          <p:cNvPr id="8" name="直線コネクタ 7"/>
          <p:cNvCxnSpPr/>
          <p:nvPr/>
        </p:nvCxnSpPr>
        <p:spPr>
          <a:xfrm>
            <a:off x="457200" y="974690"/>
            <a:ext cx="86868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6749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フッター プレースホルダ 2"/>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5798064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6" name="フッター プレースホルダ 5"/>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9350303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図を追加</a:t>
            </a:r>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6" name="フッター プレースホルダ 5"/>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2047313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タイトルと縦書きテキスト">
    <p:spTree>
      <p:nvGrpSpPr>
        <p:cNvPr id="1" name=""/>
        <p:cNvGrpSpPr/>
        <p:nvPr/>
      </p:nvGrpSpPr>
      <p:grpSpPr>
        <a:xfrm>
          <a:off x="0" y="0"/>
          <a:ext cx="0" cy="0"/>
          <a:chOff x="0" y="0"/>
          <a:chExt cx="0" cy="0"/>
        </a:xfrm>
      </p:grpSpPr>
      <p:sp>
        <p:nvSpPr>
          <p:cNvPr id="3" name="縦書きテキスト プレースホルダ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タイトル 1"/>
          <p:cNvSpPr>
            <a:spLocks noGrp="1"/>
          </p:cNvSpPr>
          <p:nvPr>
            <p:ph type="title"/>
          </p:nvPr>
        </p:nvSpPr>
        <p:spPr>
          <a:xfrm>
            <a:off x="457201" y="118547"/>
            <a:ext cx="6984776" cy="706090"/>
          </a:xfrm>
        </p:spPr>
        <p:txBody>
          <a:bodyPr>
            <a:normAutofit/>
          </a:bodyPr>
          <a:lstStyle>
            <a:lvl1pPr>
              <a:defRPr sz="4000" b="0">
                <a:solidFill>
                  <a:schemeClr val="accent1"/>
                </a:solidFill>
                <a:latin typeface="+mn-ea"/>
                <a:ea typeface="+mn-ea"/>
              </a:defRPr>
            </a:lvl1pPr>
          </a:lstStyle>
          <a:p>
            <a:r>
              <a:rPr kumimoji="1" lang="ja-JP" altLang="en-US" smtClean="0"/>
              <a:t>マスター タイトルの書式設定</a:t>
            </a:r>
            <a:endParaRPr kumimoji="1" lang="ja-JP" altLang="en-US" dirty="0"/>
          </a:p>
        </p:txBody>
      </p:sp>
      <p:cxnSp>
        <p:nvCxnSpPr>
          <p:cNvPr id="10" name="直線コネクタ 9"/>
          <p:cNvCxnSpPr/>
          <p:nvPr/>
        </p:nvCxnSpPr>
        <p:spPr>
          <a:xfrm>
            <a:off x="457200" y="974690"/>
            <a:ext cx="86868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0309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正方形/長方形 3"/>
          <p:cNvSpPr/>
          <p:nvPr/>
        </p:nvSpPr>
        <p:spPr>
          <a:xfrm>
            <a:off x="8316763" y="6469406"/>
            <a:ext cx="468000" cy="3885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 name="タイトル プレースホルダ 1"/>
          <p:cNvSpPr>
            <a:spLocks noGrp="1"/>
          </p:cNvSpPr>
          <p:nvPr>
            <p:ph type="title"/>
          </p:nvPr>
        </p:nvSpPr>
        <p:spPr>
          <a:xfrm>
            <a:off x="457200" y="116632"/>
            <a:ext cx="8229600" cy="70609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124744"/>
            <a:ext cx="8229600" cy="5184576"/>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フッター プレースホルダ 4"/>
          <p:cNvSpPr>
            <a:spLocks noGrp="1"/>
          </p:cNvSpPr>
          <p:nvPr>
            <p:ph type="ftr" sz="quarter" idx="3"/>
          </p:nvPr>
        </p:nvSpPr>
        <p:spPr>
          <a:xfrm>
            <a:off x="1" y="6469406"/>
            <a:ext cx="2880320" cy="388594"/>
          </a:xfrm>
          <a:prstGeom prst="rect">
            <a:avLst/>
          </a:prstGeom>
        </p:spPr>
        <p:txBody>
          <a:bodyPr vert="horz" lIns="91440" tIns="45720" rIns="91440" bIns="45720" rtlCol="0" anchor="ctr"/>
          <a:lstStyle>
            <a:lvl1pPr algn="ctr">
              <a:defRPr sz="1200">
                <a:solidFill>
                  <a:schemeClr val="bg1"/>
                </a:solidFill>
              </a:defRPr>
            </a:lvl1pPr>
          </a:lstStyle>
          <a:p>
            <a:endParaRPr kumimoji="1" lang="ja-JP" altLang="en-US"/>
          </a:p>
        </p:txBody>
      </p:sp>
      <p:sp>
        <p:nvSpPr>
          <p:cNvPr id="11" name="テキスト ボックス 10"/>
          <p:cNvSpPr txBox="1"/>
          <p:nvPr/>
        </p:nvSpPr>
        <p:spPr>
          <a:xfrm>
            <a:off x="8316763" y="6512240"/>
            <a:ext cx="468000" cy="369332"/>
          </a:xfrm>
          <a:prstGeom prst="rect">
            <a:avLst/>
          </a:prstGeom>
          <a:noFill/>
        </p:spPr>
        <p:txBody>
          <a:bodyPr wrap="square" rtlCol="0">
            <a:spAutoFit/>
          </a:bodyPr>
          <a:lstStyle/>
          <a:p>
            <a:pPr algn="ctr"/>
            <a:fld id="{A447BA73-0413-4151-9D66-1E1C5AB6E912}" type="slidenum">
              <a:rPr kumimoji="1" lang="ja-JP" altLang="en-US" sz="1800" smtClean="0">
                <a:solidFill>
                  <a:srgbClr val="FFFFFF"/>
                </a:solidFill>
              </a:rPr>
              <a:pPr algn="ctr"/>
              <a:t>‹#›</a:t>
            </a:fld>
            <a:endParaRPr kumimoji="1" lang="ja-JP" altLang="en-US" sz="1800" dirty="0">
              <a:solidFill>
                <a:srgbClr val="FFFFFF"/>
              </a:solidFill>
            </a:endParaRPr>
          </a:p>
        </p:txBody>
      </p:sp>
      <p:grpSp>
        <p:nvGrpSpPr>
          <p:cNvPr id="14" name="図形グループ 13"/>
          <p:cNvGrpSpPr/>
          <p:nvPr/>
        </p:nvGrpSpPr>
        <p:grpSpPr>
          <a:xfrm>
            <a:off x="3806665" y="6503399"/>
            <a:ext cx="4222270" cy="292143"/>
            <a:chOff x="3831388" y="6503399"/>
            <a:chExt cx="4222270" cy="292143"/>
          </a:xfrm>
        </p:grpSpPr>
        <p:grpSp>
          <p:nvGrpSpPr>
            <p:cNvPr id="15" name="グループ化 5"/>
            <p:cNvGrpSpPr/>
            <p:nvPr/>
          </p:nvGrpSpPr>
          <p:grpSpPr>
            <a:xfrm>
              <a:off x="3831388" y="6512240"/>
              <a:ext cx="4222270" cy="283302"/>
              <a:chOff x="3018718" y="6510611"/>
              <a:chExt cx="4222270" cy="283302"/>
            </a:xfrm>
            <a:solidFill>
              <a:schemeClr val="bg1"/>
            </a:solidFill>
          </p:grpSpPr>
          <p:sp>
            <p:nvSpPr>
              <p:cNvPr id="17" name="テキスト ボックス 16"/>
              <p:cNvSpPr txBox="1"/>
              <p:nvPr/>
            </p:nvSpPr>
            <p:spPr>
              <a:xfrm>
                <a:off x="3018718" y="6529225"/>
                <a:ext cx="3007876" cy="264688"/>
              </a:xfrm>
              <a:prstGeom prst="rect">
                <a:avLst/>
              </a:prstGeom>
              <a:noFill/>
            </p:spPr>
            <p:txBody>
              <a:bodyPr wrap="none" rtlCol="0">
                <a:spAutoFit/>
              </a:bodyPr>
              <a:lstStyle/>
              <a:p>
                <a:pPr algn="r">
                  <a:lnSpc>
                    <a:spcPct val="80000"/>
                  </a:lnSpc>
                </a:pPr>
                <a:r>
                  <a:rPr kumimoji="1" lang="en-US" altLang="ja-JP" sz="1400" b="0" baseline="0" dirty="0" smtClean="0">
                    <a:solidFill>
                      <a:schemeClr val="accent1"/>
                    </a:solidFill>
                    <a:latin typeface="Avenir Next" charset="0"/>
                    <a:ea typeface="Avenir Next" charset="0"/>
                    <a:cs typeface="Avenir Next" charset="0"/>
                  </a:rPr>
                  <a:t>Parallel &amp; Distributed Systems Lab.</a:t>
                </a:r>
                <a:endParaRPr kumimoji="1" lang="ja-JP" altLang="en-US" sz="1400" b="0" dirty="0" smtClean="0">
                  <a:solidFill>
                    <a:schemeClr val="accent1"/>
                  </a:solidFill>
                  <a:latin typeface="Avenir Next" charset="0"/>
                  <a:ea typeface="Avenir Next" charset="0"/>
                  <a:cs typeface="Avenir Next" charset="0"/>
                </a:endParaRPr>
              </a:p>
            </p:txBody>
          </p:sp>
          <p:grpSp>
            <p:nvGrpSpPr>
              <p:cNvPr id="18" name="グループ化 7"/>
              <p:cNvGrpSpPr/>
              <p:nvPr/>
            </p:nvGrpSpPr>
            <p:grpSpPr>
              <a:xfrm>
                <a:off x="6113500" y="6510611"/>
                <a:ext cx="1127488" cy="278500"/>
                <a:chOff x="7369720" y="6464162"/>
                <a:chExt cx="1458942" cy="360372"/>
              </a:xfrm>
              <a:grpFill/>
            </p:grpSpPr>
            <p:sp>
              <p:nvSpPr>
                <p:cNvPr id="19" name="Freeform 93"/>
                <p:cNvSpPr>
                  <a:spLocks/>
                </p:cNvSpPr>
                <p:nvPr/>
              </p:nvSpPr>
              <p:spPr bwMode="auto">
                <a:xfrm>
                  <a:off x="7369720" y="6464162"/>
                  <a:ext cx="357196" cy="360372"/>
                </a:xfrm>
                <a:custGeom>
                  <a:avLst/>
                  <a:gdLst/>
                  <a:ahLst/>
                  <a:cxnLst>
                    <a:cxn ang="0">
                      <a:pos x="648" y="0"/>
                    </a:cxn>
                    <a:cxn ang="0">
                      <a:pos x="709" y="9"/>
                    </a:cxn>
                    <a:cxn ang="0">
                      <a:pos x="768" y="27"/>
                    </a:cxn>
                    <a:cxn ang="0">
                      <a:pos x="937" y="161"/>
                    </a:cxn>
                    <a:cxn ang="0">
                      <a:pos x="994" y="371"/>
                    </a:cxn>
                    <a:cxn ang="0">
                      <a:pos x="931" y="587"/>
                    </a:cxn>
                    <a:cxn ang="0">
                      <a:pos x="746" y="715"/>
                    </a:cxn>
                    <a:cxn ang="0">
                      <a:pos x="702" y="728"/>
                    </a:cxn>
                    <a:cxn ang="0">
                      <a:pos x="658" y="734"/>
                    </a:cxn>
                    <a:cxn ang="0">
                      <a:pos x="260" y="734"/>
                    </a:cxn>
                    <a:cxn ang="0">
                      <a:pos x="260" y="519"/>
                    </a:cxn>
                    <a:cxn ang="0">
                      <a:pos x="640" y="519"/>
                    </a:cxn>
                    <a:cxn ang="0">
                      <a:pos x="656" y="517"/>
                    </a:cxn>
                    <a:cxn ang="0">
                      <a:pos x="679" y="510"/>
                    </a:cxn>
                    <a:cxn ang="0">
                      <a:pos x="754" y="458"/>
                    </a:cxn>
                    <a:cxn ang="0">
                      <a:pos x="778" y="368"/>
                    </a:cxn>
                    <a:cxn ang="0">
                      <a:pos x="754" y="277"/>
                    </a:cxn>
                    <a:cxn ang="0">
                      <a:pos x="674" y="224"/>
                    </a:cxn>
                    <a:cxn ang="0">
                      <a:pos x="664" y="223"/>
                    </a:cxn>
                    <a:cxn ang="0">
                      <a:pos x="651" y="219"/>
                    </a:cxn>
                    <a:cxn ang="0">
                      <a:pos x="642" y="218"/>
                    </a:cxn>
                    <a:cxn ang="0">
                      <a:pos x="635" y="216"/>
                    </a:cxn>
                    <a:cxn ang="0">
                      <a:pos x="215" y="216"/>
                    </a:cxn>
                    <a:cxn ang="0">
                      <a:pos x="215" y="994"/>
                    </a:cxn>
                    <a:cxn ang="0">
                      <a:pos x="0" y="994"/>
                    </a:cxn>
                    <a:cxn ang="0">
                      <a:pos x="0" y="0"/>
                    </a:cxn>
                    <a:cxn ang="0">
                      <a:pos x="648" y="0"/>
                    </a:cxn>
                  </a:cxnLst>
                  <a:rect l="0" t="0" r="r" b="b"/>
                  <a:pathLst>
                    <a:path w="994" h="994">
                      <a:moveTo>
                        <a:pt x="648" y="0"/>
                      </a:moveTo>
                      <a:cubicBezTo>
                        <a:pt x="668" y="0"/>
                        <a:pt x="688" y="3"/>
                        <a:pt x="709" y="9"/>
                      </a:cubicBezTo>
                      <a:cubicBezTo>
                        <a:pt x="730" y="14"/>
                        <a:pt x="749" y="20"/>
                        <a:pt x="768" y="27"/>
                      </a:cubicBezTo>
                      <a:cubicBezTo>
                        <a:pt x="844" y="56"/>
                        <a:pt x="900" y="101"/>
                        <a:pt x="937" y="161"/>
                      </a:cubicBezTo>
                      <a:cubicBezTo>
                        <a:pt x="975" y="221"/>
                        <a:pt x="994" y="290"/>
                        <a:pt x="994" y="371"/>
                      </a:cubicBezTo>
                      <a:cubicBezTo>
                        <a:pt x="994" y="455"/>
                        <a:pt x="973" y="527"/>
                        <a:pt x="931" y="587"/>
                      </a:cubicBezTo>
                      <a:cubicBezTo>
                        <a:pt x="889" y="646"/>
                        <a:pt x="828" y="689"/>
                        <a:pt x="746" y="715"/>
                      </a:cubicBezTo>
                      <a:cubicBezTo>
                        <a:pt x="733" y="719"/>
                        <a:pt x="718" y="723"/>
                        <a:pt x="702" y="728"/>
                      </a:cubicBezTo>
                      <a:cubicBezTo>
                        <a:pt x="687" y="732"/>
                        <a:pt x="673" y="734"/>
                        <a:pt x="658" y="734"/>
                      </a:cubicBezTo>
                      <a:lnTo>
                        <a:pt x="260" y="734"/>
                      </a:lnTo>
                      <a:lnTo>
                        <a:pt x="260" y="519"/>
                      </a:lnTo>
                      <a:lnTo>
                        <a:pt x="640" y="519"/>
                      </a:lnTo>
                      <a:cubicBezTo>
                        <a:pt x="640" y="519"/>
                        <a:pt x="646" y="518"/>
                        <a:pt x="656" y="517"/>
                      </a:cubicBezTo>
                      <a:cubicBezTo>
                        <a:pt x="666" y="514"/>
                        <a:pt x="674" y="512"/>
                        <a:pt x="679" y="510"/>
                      </a:cubicBezTo>
                      <a:cubicBezTo>
                        <a:pt x="713" y="501"/>
                        <a:pt x="738" y="483"/>
                        <a:pt x="754" y="458"/>
                      </a:cubicBezTo>
                      <a:cubicBezTo>
                        <a:pt x="770" y="431"/>
                        <a:pt x="778" y="401"/>
                        <a:pt x="778" y="368"/>
                      </a:cubicBezTo>
                      <a:cubicBezTo>
                        <a:pt x="778" y="331"/>
                        <a:pt x="770" y="300"/>
                        <a:pt x="754" y="277"/>
                      </a:cubicBezTo>
                      <a:cubicBezTo>
                        <a:pt x="738" y="252"/>
                        <a:pt x="711" y="235"/>
                        <a:pt x="674" y="224"/>
                      </a:cubicBezTo>
                      <a:cubicBezTo>
                        <a:pt x="673" y="224"/>
                        <a:pt x="669" y="223"/>
                        <a:pt x="664" y="223"/>
                      </a:cubicBezTo>
                      <a:cubicBezTo>
                        <a:pt x="658" y="221"/>
                        <a:pt x="653" y="220"/>
                        <a:pt x="651" y="219"/>
                      </a:cubicBezTo>
                      <a:cubicBezTo>
                        <a:pt x="649" y="218"/>
                        <a:pt x="646" y="218"/>
                        <a:pt x="642" y="218"/>
                      </a:cubicBezTo>
                      <a:cubicBezTo>
                        <a:pt x="638" y="217"/>
                        <a:pt x="635" y="216"/>
                        <a:pt x="635" y="216"/>
                      </a:cubicBezTo>
                      <a:lnTo>
                        <a:pt x="215" y="216"/>
                      </a:lnTo>
                      <a:lnTo>
                        <a:pt x="215" y="994"/>
                      </a:lnTo>
                      <a:lnTo>
                        <a:pt x="0" y="994"/>
                      </a:lnTo>
                      <a:lnTo>
                        <a:pt x="0" y="0"/>
                      </a:lnTo>
                      <a:lnTo>
                        <a:pt x="648" y="0"/>
                      </a:lnTo>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sz="1200">
                    <a:solidFill>
                      <a:schemeClr val="tx1">
                        <a:lumMod val="25000"/>
                        <a:lumOff val="75000"/>
                      </a:schemeClr>
                    </a:solidFill>
                    <a:effectLst/>
                  </a:endParaRPr>
                </a:p>
              </p:txBody>
            </p:sp>
            <p:sp>
              <p:nvSpPr>
                <p:cNvPr id="20" name="Freeform 94"/>
                <p:cNvSpPr>
                  <a:spLocks/>
                </p:cNvSpPr>
                <p:nvPr/>
              </p:nvSpPr>
              <p:spPr bwMode="auto">
                <a:xfrm>
                  <a:off x="7736441" y="6464162"/>
                  <a:ext cx="358782" cy="360372"/>
                </a:xfrm>
                <a:custGeom>
                  <a:avLst/>
                  <a:gdLst/>
                  <a:ahLst/>
                  <a:cxnLst>
                    <a:cxn ang="0">
                      <a:pos x="640" y="779"/>
                    </a:cxn>
                    <a:cxn ang="0">
                      <a:pos x="656" y="777"/>
                    </a:cxn>
                    <a:cxn ang="0">
                      <a:pos x="679" y="770"/>
                    </a:cxn>
                    <a:cxn ang="0">
                      <a:pos x="716" y="755"/>
                    </a:cxn>
                    <a:cxn ang="0">
                      <a:pos x="748" y="729"/>
                    </a:cxn>
                    <a:cxn ang="0">
                      <a:pos x="769" y="694"/>
                    </a:cxn>
                    <a:cxn ang="0">
                      <a:pos x="778" y="653"/>
                    </a:cxn>
                    <a:cxn ang="0">
                      <a:pos x="778" y="355"/>
                    </a:cxn>
                    <a:cxn ang="0">
                      <a:pos x="767" y="303"/>
                    </a:cxn>
                    <a:cxn ang="0">
                      <a:pos x="738" y="259"/>
                    </a:cxn>
                    <a:cxn ang="0">
                      <a:pos x="696" y="228"/>
                    </a:cxn>
                    <a:cxn ang="0">
                      <a:pos x="645" y="216"/>
                    </a:cxn>
                    <a:cxn ang="0">
                      <a:pos x="215" y="216"/>
                    </a:cxn>
                    <a:cxn ang="0">
                      <a:pos x="215" y="734"/>
                    </a:cxn>
                    <a:cxn ang="0">
                      <a:pos x="0" y="734"/>
                    </a:cxn>
                    <a:cxn ang="0">
                      <a:pos x="0" y="0"/>
                    </a:cxn>
                    <a:cxn ang="0">
                      <a:pos x="658" y="0"/>
                    </a:cxn>
                    <a:cxn ang="0">
                      <a:pos x="767" y="20"/>
                    </a:cxn>
                    <a:cxn ang="0">
                      <a:pos x="859" y="76"/>
                    </a:cxn>
                    <a:cxn ang="0">
                      <a:pos x="932" y="159"/>
                    </a:cxn>
                    <a:cxn ang="0">
                      <a:pos x="979" y="258"/>
                    </a:cxn>
                    <a:cxn ang="0">
                      <a:pos x="984" y="280"/>
                    </a:cxn>
                    <a:cxn ang="0">
                      <a:pos x="989" y="302"/>
                    </a:cxn>
                    <a:cxn ang="0">
                      <a:pos x="991" y="322"/>
                    </a:cxn>
                    <a:cxn ang="0">
                      <a:pos x="994" y="338"/>
                    </a:cxn>
                    <a:cxn ang="0">
                      <a:pos x="994" y="666"/>
                    </a:cxn>
                    <a:cxn ang="0">
                      <a:pos x="990" y="705"/>
                    </a:cxn>
                    <a:cxn ang="0">
                      <a:pos x="981" y="741"/>
                    </a:cxn>
                    <a:cxn ang="0">
                      <a:pos x="887" y="895"/>
                    </a:cxn>
                    <a:cxn ang="0">
                      <a:pos x="729" y="981"/>
                    </a:cxn>
                    <a:cxn ang="0">
                      <a:pos x="694" y="989"/>
                    </a:cxn>
                    <a:cxn ang="0">
                      <a:pos x="658" y="994"/>
                    </a:cxn>
                    <a:cxn ang="0">
                      <a:pos x="0" y="994"/>
                    </a:cxn>
                    <a:cxn ang="0">
                      <a:pos x="0" y="779"/>
                    </a:cxn>
                    <a:cxn ang="0">
                      <a:pos x="640" y="779"/>
                    </a:cxn>
                  </a:cxnLst>
                  <a:rect l="0" t="0" r="r" b="b"/>
                  <a:pathLst>
                    <a:path w="994" h="994">
                      <a:moveTo>
                        <a:pt x="640" y="779"/>
                      </a:moveTo>
                      <a:cubicBezTo>
                        <a:pt x="640" y="779"/>
                        <a:pt x="646" y="778"/>
                        <a:pt x="656" y="777"/>
                      </a:cubicBezTo>
                      <a:cubicBezTo>
                        <a:pt x="666" y="774"/>
                        <a:pt x="674" y="772"/>
                        <a:pt x="679" y="770"/>
                      </a:cubicBezTo>
                      <a:cubicBezTo>
                        <a:pt x="692" y="767"/>
                        <a:pt x="705" y="762"/>
                        <a:pt x="716" y="755"/>
                      </a:cubicBezTo>
                      <a:cubicBezTo>
                        <a:pt x="728" y="748"/>
                        <a:pt x="738" y="739"/>
                        <a:pt x="748" y="729"/>
                      </a:cubicBezTo>
                      <a:cubicBezTo>
                        <a:pt x="757" y="718"/>
                        <a:pt x="764" y="706"/>
                        <a:pt x="769" y="694"/>
                      </a:cubicBezTo>
                      <a:cubicBezTo>
                        <a:pt x="775" y="681"/>
                        <a:pt x="778" y="668"/>
                        <a:pt x="778" y="653"/>
                      </a:cubicBezTo>
                      <a:lnTo>
                        <a:pt x="778" y="355"/>
                      </a:lnTo>
                      <a:cubicBezTo>
                        <a:pt x="778" y="337"/>
                        <a:pt x="774" y="320"/>
                        <a:pt x="767" y="303"/>
                      </a:cubicBezTo>
                      <a:cubicBezTo>
                        <a:pt x="760" y="286"/>
                        <a:pt x="750" y="272"/>
                        <a:pt x="738" y="259"/>
                      </a:cubicBezTo>
                      <a:cubicBezTo>
                        <a:pt x="726" y="246"/>
                        <a:pt x="712" y="235"/>
                        <a:pt x="696" y="228"/>
                      </a:cubicBezTo>
                      <a:cubicBezTo>
                        <a:pt x="680" y="220"/>
                        <a:pt x="663" y="216"/>
                        <a:pt x="645" y="216"/>
                      </a:cubicBezTo>
                      <a:lnTo>
                        <a:pt x="215" y="216"/>
                      </a:lnTo>
                      <a:lnTo>
                        <a:pt x="215" y="734"/>
                      </a:lnTo>
                      <a:lnTo>
                        <a:pt x="0" y="734"/>
                      </a:lnTo>
                      <a:lnTo>
                        <a:pt x="0" y="0"/>
                      </a:lnTo>
                      <a:lnTo>
                        <a:pt x="658" y="0"/>
                      </a:lnTo>
                      <a:cubicBezTo>
                        <a:pt x="696" y="0"/>
                        <a:pt x="732" y="7"/>
                        <a:pt x="767" y="20"/>
                      </a:cubicBezTo>
                      <a:cubicBezTo>
                        <a:pt x="801" y="34"/>
                        <a:pt x="832" y="52"/>
                        <a:pt x="859" y="76"/>
                      </a:cubicBezTo>
                      <a:cubicBezTo>
                        <a:pt x="888" y="99"/>
                        <a:pt x="912" y="127"/>
                        <a:pt x="932" y="159"/>
                      </a:cubicBezTo>
                      <a:cubicBezTo>
                        <a:pt x="953" y="190"/>
                        <a:pt x="969" y="223"/>
                        <a:pt x="979" y="258"/>
                      </a:cubicBezTo>
                      <a:cubicBezTo>
                        <a:pt x="980" y="261"/>
                        <a:pt x="981" y="269"/>
                        <a:pt x="984" y="280"/>
                      </a:cubicBezTo>
                      <a:cubicBezTo>
                        <a:pt x="986" y="291"/>
                        <a:pt x="988" y="298"/>
                        <a:pt x="989" y="302"/>
                      </a:cubicBezTo>
                      <a:cubicBezTo>
                        <a:pt x="990" y="306"/>
                        <a:pt x="990" y="313"/>
                        <a:pt x="991" y="322"/>
                      </a:cubicBezTo>
                      <a:cubicBezTo>
                        <a:pt x="993" y="331"/>
                        <a:pt x="994" y="337"/>
                        <a:pt x="994" y="338"/>
                      </a:cubicBezTo>
                      <a:lnTo>
                        <a:pt x="994" y="666"/>
                      </a:lnTo>
                      <a:cubicBezTo>
                        <a:pt x="994" y="679"/>
                        <a:pt x="993" y="692"/>
                        <a:pt x="990" y="705"/>
                      </a:cubicBezTo>
                      <a:cubicBezTo>
                        <a:pt x="988" y="718"/>
                        <a:pt x="985" y="730"/>
                        <a:pt x="981" y="741"/>
                      </a:cubicBezTo>
                      <a:cubicBezTo>
                        <a:pt x="963" y="802"/>
                        <a:pt x="931" y="854"/>
                        <a:pt x="887" y="895"/>
                      </a:cubicBezTo>
                      <a:cubicBezTo>
                        <a:pt x="843" y="936"/>
                        <a:pt x="790" y="965"/>
                        <a:pt x="729" y="981"/>
                      </a:cubicBezTo>
                      <a:cubicBezTo>
                        <a:pt x="721" y="983"/>
                        <a:pt x="710" y="985"/>
                        <a:pt x="694" y="989"/>
                      </a:cubicBezTo>
                      <a:cubicBezTo>
                        <a:pt x="678" y="992"/>
                        <a:pt x="666" y="994"/>
                        <a:pt x="658" y="994"/>
                      </a:cubicBezTo>
                      <a:lnTo>
                        <a:pt x="0" y="994"/>
                      </a:lnTo>
                      <a:lnTo>
                        <a:pt x="0" y="779"/>
                      </a:lnTo>
                      <a:lnTo>
                        <a:pt x="640" y="779"/>
                      </a:lnTo>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sz="1200">
                    <a:solidFill>
                      <a:schemeClr val="tx1">
                        <a:lumMod val="25000"/>
                        <a:lumOff val="75000"/>
                      </a:schemeClr>
                    </a:solidFill>
                    <a:effectLst/>
                  </a:endParaRPr>
                </a:p>
              </p:txBody>
            </p:sp>
            <p:sp>
              <p:nvSpPr>
                <p:cNvPr id="21" name="Freeform 95"/>
                <p:cNvSpPr>
                  <a:spLocks/>
                </p:cNvSpPr>
                <p:nvPr/>
              </p:nvSpPr>
              <p:spPr bwMode="auto">
                <a:xfrm>
                  <a:off x="8103160" y="6464162"/>
                  <a:ext cx="358782" cy="360372"/>
                </a:xfrm>
                <a:custGeom>
                  <a:avLst/>
                  <a:gdLst/>
                  <a:ahLst/>
                  <a:cxnLst>
                    <a:cxn ang="0">
                      <a:pos x="640" y="779"/>
                    </a:cxn>
                    <a:cxn ang="0">
                      <a:pos x="656" y="777"/>
                    </a:cxn>
                    <a:cxn ang="0">
                      <a:pos x="679" y="770"/>
                    </a:cxn>
                    <a:cxn ang="0">
                      <a:pos x="701" y="761"/>
                    </a:cxn>
                    <a:cxn ang="0">
                      <a:pos x="730" y="745"/>
                    </a:cxn>
                    <a:cxn ang="0">
                      <a:pos x="753" y="725"/>
                    </a:cxn>
                    <a:cxn ang="0">
                      <a:pos x="763" y="704"/>
                    </a:cxn>
                    <a:cxn ang="0">
                      <a:pos x="763" y="702"/>
                    </a:cxn>
                    <a:cxn ang="0">
                      <a:pos x="760" y="700"/>
                    </a:cxn>
                    <a:cxn ang="0">
                      <a:pos x="5" y="447"/>
                    </a:cxn>
                    <a:cxn ang="0">
                      <a:pos x="0" y="445"/>
                    </a:cxn>
                    <a:cxn ang="0">
                      <a:pos x="0" y="401"/>
                    </a:cxn>
                    <a:cxn ang="0">
                      <a:pos x="9" y="282"/>
                    </a:cxn>
                    <a:cxn ang="0">
                      <a:pos x="43" y="181"/>
                    </a:cxn>
                    <a:cxn ang="0">
                      <a:pos x="107" y="100"/>
                    </a:cxn>
                    <a:cxn ang="0">
                      <a:pos x="209" y="34"/>
                    </a:cxn>
                    <a:cxn ang="0">
                      <a:pos x="275" y="10"/>
                    </a:cxn>
                    <a:cxn ang="0">
                      <a:pos x="346" y="0"/>
                    </a:cxn>
                    <a:cxn ang="0">
                      <a:pos x="994" y="0"/>
                    </a:cxn>
                    <a:cxn ang="0">
                      <a:pos x="994" y="215"/>
                    </a:cxn>
                    <a:cxn ang="0">
                      <a:pos x="362" y="215"/>
                    </a:cxn>
                    <a:cxn ang="0">
                      <a:pos x="345" y="219"/>
                    </a:cxn>
                    <a:cxn ang="0">
                      <a:pos x="321" y="224"/>
                    </a:cxn>
                    <a:cxn ang="0">
                      <a:pos x="296" y="233"/>
                    </a:cxn>
                    <a:cxn ang="0">
                      <a:pos x="267" y="249"/>
                    </a:cxn>
                    <a:cxn ang="0">
                      <a:pos x="242" y="269"/>
                    </a:cxn>
                    <a:cxn ang="0">
                      <a:pos x="231" y="292"/>
                    </a:cxn>
                    <a:cxn ang="0">
                      <a:pos x="231" y="294"/>
                    </a:cxn>
                    <a:cxn ang="0">
                      <a:pos x="994" y="549"/>
                    </a:cxn>
                    <a:cxn ang="0">
                      <a:pos x="994" y="666"/>
                    </a:cxn>
                    <a:cxn ang="0">
                      <a:pos x="986" y="721"/>
                    </a:cxn>
                    <a:cxn ang="0">
                      <a:pos x="970" y="773"/>
                    </a:cxn>
                    <a:cxn ang="0">
                      <a:pos x="882" y="900"/>
                    </a:cxn>
                    <a:cxn ang="0">
                      <a:pos x="746" y="976"/>
                    </a:cxn>
                    <a:cxn ang="0">
                      <a:pos x="702" y="989"/>
                    </a:cxn>
                    <a:cxn ang="0">
                      <a:pos x="658" y="994"/>
                    </a:cxn>
                    <a:cxn ang="0">
                      <a:pos x="0" y="994"/>
                    </a:cxn>
                    <a:cxn ang="0">
                      <a:pos x="0" y="779"/>
                    </a:cxn>
                    <a:cxn ang="0">
                      <a:pos x="640" y="779"/>
                    </a:cxn>
                  </a:cxnLst>
                  <a:rect l="0" t="0" r="r" b="b"/>
                  <a:pathLst>
                    <a:path w="994" h="994">
                      <a:moveTo>
                        <a:pt x="640" y="779"/>
                      </a:moveTo>
                      <a:cubicBezTo>
                        <a:pt x="640" y="779"/>
                        <a:pt x="646" y="778"/>
                        <a:pt x="656" y="777"/>
                      </a:cubicBezTo>
                      <a:cubicBezTo>
                        <a:pt x="666" y="774"/>
                        <a:pt x="674" y="772"/>
                        <a:pt x="679" y="770"/>
                      </a:cubicBezTo>
                      <a:cubicBezTo>
                        <a:pt x="684" y="769"/>
                        <a:pt x="692" y="766"/>
                        <a:pt x="701" y="761"/>
                      </a:cubicBezTo>
                      <a:cubicBezTo>
                        <a:pt x="711" y="756"/>
                        <a:pt x="721" y="751"/>
                        <a:pt x="730" y="745"/>
                      </a:cubicBezTo>
                      <a:cubicBezTo>
                        <a:pt x="739" y="738"/>
                        <a:pt x="747" y="732"/>
                        <a:pt x="753" y="725"/>
                      </a:cubicBezTo>
                      <a:cubicBezTo>
                        <a:pt x="759" y="718"/>
                        <a:pt x="763" y="710"/>
                        <a:pt x="763" y="704"/>
                      </a:cubicBezTo>
                      <a:lnTo>
                        <a:pt x="763" y="702"/>
                      </a:lnTo>
                      <a:cubicBezTo>
                        <a:pt x="762" y="702"/>
                        <a:pt x="761" y="702"/>
                        <a:pt x="760" y="700"/>
                      </a:cubicBezTo>
                      <a:lnTo>
                        <a:pt x="5" y="447"/>
                      </a:lnTo>
                      <a:lnTo>
                        <a:pt x="0" y="445"/>
                      </a:lnTo>
                      <a:lnTo>
                        <a:pt x="0" y="401"/>
                      </a:lnTo>
                      <a:cubicBezTo>
                        <a:pt x="0" y="357"/>
                        <a:pt x="3" y="318"/>
                        <a:pt x="9" y="282"/>
                      </a:cubicBezTo>
                      <a:cubicBezTo>
                        <a:pt x="16" y="245"/>
                        <a:pt x="27" y="211"/>
                        <a:pt x="43" y="181"/>
                      </a:cubicBezTo>
                      <a:cubicBezTo>
                        <a:pt x="59" y="151"/>
                        <a:pt x="80" y="124"/>
                        <a:pt x="107" y="100"/>
                      </a:cubicBezTo>
                      <a:cubicBezTo>
                        <a:pt x="134" y="75"/>
                        <a:pt x="168" y="54"/>
                        <a:pt x="209" y="34"/>
                      </a:cubicBezTo>
                      <a:cubicBezTo>
                        <a:pt x="230" y="25"/>
                        <a:pt x="252" y="17"/>
                        <a:pt x="275" y="10"/>
                      </a:cubicBezTo>
                      <a:cubicBezTo>
                        <a:pt x="300" y="4"/>
                        <a:pt x="323" y="0"/>
                        <a:pt x="346" y="0"/>
                      </a:cubicBezTo>
                      <a:lnTo>
                        <a:pt x="994" y="0"/>
                      </a:lnTo>
                      <a:lnTo>
                        <a:pt x="994" y="215"/>
                      </a:lnTo>
                      <a:lnTo>
                        <a:pt x="362" y="215"/>
                      </a:lnTo>
                      <a:cubicBezTo>
                        <a:pt x="361" y="215"/>
                        <a:pt x="355" y="216"/>
                        <a:pt x="345" y="219"/>
                      </a:cubicBezTo>
                      <a:cubicBezTo>
                        <a:pt x="334" y="221"/>
                        <a:pt x="326" y="222"/>
                        <a:pt x="321" y="224"/>
                      </a:cubicBezTo>
                      <a:cubicBezTo>
                        <a:pt x="314" y="226"/>
                        <a:pt x="306" y="229"/>
                        <a:pt x="296" y="233"/>
                      </a:cubicBezTo>
                      <a:cubicBezTo>
                        <a:pt x="285" y="237"/>
                        <a:pt x="276" y="242"/>
                        <a:pt x="267" y="249"/>
                      </a:cubicBezTo>
                      <a:cubicBezTo>
                        <a:pt x="257" y="255"/>
                        <a:pt x="249" y="262"/>
                        <a:pt x="242" y="269"/>
                      </a:cubicBezTo>
                      <a:cubicBezTo>
                        <a:pt x="235" y="277"/>
                        <a:pt x="231" y="284"/>
                        <a:pt x="231" y="292"/>
                      </a:cubicBezTo>
                      <a:lnTo>
                        <a:pt x="231" y="294"/>
                      </a:lnTo>
                      <a:lnTo>
                        <a:pt x="994" y="549"/>
                      </a:lnTo>
                      <a:lnTo>
                        <a:pt x="994" y="666"/>
                      </a:lnTo>
                      <a:cubicBezTo>
                        <a:pt x="994" y="684"/>
                        <a:pt x="991" y="703"/>
                        <a:pt x="986" y="721"/>
                      </a:cubicBezTo>
                      <a:cubicBezTo>
                        <a:pt x="982" y="739"/>
                        <a:pt x="977" y="756"/>
                        <a:pt x="970" y="773"/>
                      </a:cubicBezTo>
                      <a:cubicBezTo>
                        <a:pt x="952" y="823"/>
                        <a:pt x="923" y="865"/>
                        <a:pt x="882" y="900"/>
                      </a:cubicBezTo>
                      <a:cubicBezTo>
                        <a:pt x="842" y="934"/>
                        <a:pt x="797" y="959"/>
                        <a:pt x="746" y="976"/>
                      </a:cubicBezTo>
                      <a:cubicBezTo>
                        <a:pt x="733" y="980"/>
                        <a:pt x="718" y="985"/>
                        <a:pt x="702" y="989"/>
                      </a:cubicBezTo>
                      <a:cubicBezTo>
                        <a:pt x="687" y="992"/>
                        <a:pt x="673" y="994"/>
                        <a:pt x="658" y="994"/>
                      </a:cubicBezTo>
                      <a:lnTo>
                        <a:pt x="0" y="994"/>
                      </a:lnTo>
                      <a:lnTo>
                        <a:pt x="0" y="779"/>
                      </a:lnTo>
                      <a:lnTo>
                        <a:pt x="640" y="779"/>
                      </a:lnTo>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sz="1200">
                    <a:solidFill>
                      <a:schemeClr val="tx1">
                        <a:lumMod val="25000"/>
                        <a:lumOff val="75000"/>
                      </a:schemeClr>
                    </a:solidFill>
                    <a:effectLst/>
                  </a:endParaRPr>
                </a:p>
              </p:txBody>
            </p:sp>
            <p:sp>
              <p:nvSpPr>
                <p:cNvPr id="22" name="Freeform 96"/>
                <p:cNvSpPr>
                  <a:spLocks/>
                </p:cNvSpPr>
                <p:nvPr/>
              </p:nvSpPr>
              <p:spPr bwMode="auto">
                <a:xfrm>
                  <a:off x="8469880" y="6464162"/>
                  <a:ext cx="358782" cy="360372"/>
                </a:xfrm>
                <a:custGeom>
                  <a:avLst/>
                  <a:gdLst/>
                  <a:ahLst/>
                  <a:cxnLst>
                    <a:cxn ang="0">
                      <a:pos x="49" y="0"/>
                    </a:cxn>
                    <a:cxn ang="0">
                      <a:pos x="49" y="178"/>
                    </a:cxn>
                    <a:cxn ang="0">
                      <a:pos x="226" y="178"/>
                    </a:cxn>
                    <a:cxn ang="0">
                      <a:pos x="226" y="227"/>
                    </a:cxn>
                    <a:cxn ang="0">
                      <a:pos x="0" y="227"/>
                    </a:cxn>
                    <a:cxn ang="0">
                      <a:pos x="0" y="0"/>
                    </a:cxn>
                    <a:cxn ang="0">
                      <a:pos x="49" y="0"/>
                    </a:cxn>
                  </a:cxnLst>
                  <a:rect l="0" t="0" r="r" b="b"/>
                  <a:pathLst>
                    <a:path w="226" h="227">
                      <a:moveTo>
                        <a:pt x="49" y="0"/>
                      </a:moveTo>
                      <a:lnTo>
                        <a:pt x="49" y="178"/>
                      </a:lnTo>
                      <a:lnTo>
                        <a:pt x="226" y="178"/>
                      </a:lnTo>
                      <a:lnTo>
                        <a:pt x="226" y="227"/>
                      </a:lnTo>
                      <a:lnTo>
                        <a:pt x="0" y="227"/>
                      </a:lnTo>
                      <a:lnTo>
                        <a:pt x="0" y="0"/>
                      </a:lnTo>
                      <a:lnTo>
                        <a:pt x="49"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sz="1200">
                    <a:solidFill>
                      <a:schemeClr val="tx1">
                        <a:lumMod val="25000"/>
                        <a:lumOff val="75000"/>
                      </a:schemeClr>
                    </a:solidFill>
                    <a:effectLst/>
                  </a:endParaRPr>
                </a:p>
              </p:txBody>
            </p:sp>
          </p:grpSp>
        </p:grpSp>
        <p:cxnSp>
          <p:nvCxnSpPr>
            <p:cNvPr id="16" name="直線コネクタ 15"/>
            <p:cNvCxnSpPr/>
            <p:nvPr/>
          </p:nvCxnSpPr>
          <p:spPr>
            <a:xfrm>
              <a:off x="6839264" y="6503399"/>
              <a:ext cx="0" cy="28734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96691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spcBef>
          <a:spcPct val="0"/>
        </a:spcBef>
        <a:buNone/>
        <a:defRPr kumimoji="1" sz="4000" b="0" kern="1200">
          <a:solidFill>
            <a:schemeClr val="accent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正方形/長方形 3"/>
          <p:cNvSpPr/>
          <p:nvPr/>
        </p:nvSpPr>
        <p:spPr>
          <a:xfrm>
            <a:off x="8316763" y="6469406"/>
            <a:ext cx="468000" cy="3885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srgbClr val="FFFFFF"/>
              </a:solidFill>
            </a:endParaRPr>
          </a:p>
        </p:txBody>
      </p:sp>
      <p:sp>
        <p:nvSpPr>
          <p:cNvPr id="2" name="タイトル プレースホルダ 1"/>
          <p:cNvSpPr>
            <a:spLocks noGrp="1"/>
          </p:cNvSpPr>
          <p:nvPr>
            <p:ph type="title"/>
          </p:nvPr>
        </p:nvSpPr>
        <p:spPr>
          <a:xfrm>
            <a:off x="457200" y="116632"/>
            <a:ext cx="8229600" cy="70609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124744"/>
            <a:ext cx="8229600" cy="5184576"/>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フッター プレースホルダ 4"/>
          <p:cNvSpPr>
            <a:spLocks noGrp="1"/>
          </p:cNvSpPr>
          <p:nvPr>
            <p:ph type="ftr" sz="quarter" idx="3"/>
          </p:nvPr>
        </p:nvSpPr>
        <p:spPr>
          <a:xfrm>
            <a:off x="1" y="6469406"/>
            <a:ext cx="2880320" cy="388594"/>
          </a:xfrm>
          <a:prstGeom prst="rect">
            <a:avLst/>
          </a:prstGeom>
        </p:spPr>
        <p:txBody>
          <a:bodyPr vert="horz" lIns="91440" tIns="45720" rIns="91440" bIns="45720" rtlCol="0" anchor="ctr"/>
          <a:lstStyle>
            <a:lvl1pPr algn="ctr">
              <a:defRPr sz="900">
                <a:solidFill>
                  <a:schemeClr val="bg1"/>
                </a:solidFill>
              </a:defRPr>
            </a:lvl1pPr>
          </a:lstStyle>
          <a:p>
            <a:endParaRPr lang="ja-JP" altLang="en-US">
              <a:solidFill>
                <a:srgbClr val="FFFFFF"/>
              </a:solidFill>
            </a:endParaRPr>
          </a:p>
        </p:txBody>
      </p:sp>
      <p:sp>
        <p:nvSpPr>
          <p:cNvPr id="11" name="テキスト ボックス 10"/>
          <p:cNvSpPr txBox="1"/>
          <p:nvPr/>
        </p:nvSpPr>
        <p:spPr>
          <a:xfrm>
            <a:off x="8316763" y="6512241"/>
            <a:ext cx="468000" cy="300082"/>
          </a:xfrm>
          <a:prstGeom prst="rect">
            <a:avLst/>
          </a:prstGeom>
          <a:noFill/>
        </p:spPr>
        <p:txBody>
          <a:bodyPr wrap="square" rtlCol="0">
            <a:spAutoFit/>
          </a:bodyPr>
          <a:lstStyle/>
          <a:p>
            <a:pPr algn="ctr"/>
            <a:fld id="{A447BA73-0413-4151-9D66-1E1C5AB6E912}" type="slidenum">
              <a:rPr lang="ja-JP" altLang="en-US" sz="1350">
                <a:solidFill>
                  <a:srgbClr val="FFFFFF"/>
                </a:solidFill>
              </a:rPr>
              <a:pPr algn="ctr"/>
              <a:t>‹#›</a:t>
            </a:fld>
            <a:endParaRPr lang="ja-JP" altLang="en-US" sz="1350" dirty="0">
              <a:solidFill>
                <a:srgbClr val="FFFFFF"/>
              </a:solidFill>
            </a:endParaRPr>
          </a:p>
        </p:txBody>
      </p:sp>
      <p:grpSp>
        <p:nvGrpSpPr>
          <p:cNvPr id="14" name="図形グループ 13"/>
          <p:cNvGrpSpPr/>
          <p:nvPr/>
        </p:nvGrpSpPr>
        <p:grpSpPr>
          <a:xfrm>
            <a:off x="4635739" y="6503401"/>
            <a:ext cx="3393196" cy="287341"/>
            <a:chOff x="4660462" y="6503399"/>
            <a:chExt cx="3393196" cy="287341"/>
          </a:xfrm>
        </p:grpSpPr>
        <p:grpSp>
          <p:nvGrpSpPr>
            <p:cNvPr id="15" name="グループ化 5"/>
            <p:cNvGrpSpPr/>
            <p:nvPr/>
          </p:nvGrpSpPr>
          <p:grpSpPr>
            <a:xfrm>
              <a:off x="4660462" y="6512240"/>
              <a:ext cx="3393196" cy="278500"/>
              <a:chOff x="3847792" y="6510611"/>
              <a:chExt cx="3393196" cy="278500"/>
            </a:xfrm>
            <a:solidFill>
              <a:schemeClr val="bg1"/>
            </a:solidFill>
          </p:grpSpPr>
          <p:sp>
            <p:nvSpPr>
              <p:cNvPr id="17" name="テキスト ボックス 16"/>
              <p:cNvSpPr txBox="1"/>
              <p:nvPr/>
            </p:nvSpPr>
            <p:spPr>
              <a:xfrm>
                <a:off x="3847792" y="6529225"/>
                <a:ext cx="2178802" cy="221599"/>
              </a:xfrm>
              <a:prstGeom prst="rect">
                <a:avLst/>
              </a:prstGeom>
              <a:noFill/>
            </p:spPr>
            <p:txBody>
              <a:bodyPr wrap="none" rtlCol="0">
                <a:spAutoFit/>
              </a:bodyPr>
              <a:lstStyle/>
              <a:p>
                <a:pPr algn="r">
                  <a:lnSpc>
                    <a:spcPct val="80000"/>
                  </a:lnSpc>
                </a:pPr>
                <a:r>
                  <a:rPr lang="en-US" altLang="ja-JP" sz="1050" dirty="0">
                    <a:solidFill>
                      <a:srgbClr val="30A3B3"/>
                    </a:solidFill>
                    <a:ea typeface="Avenir Next" charset="0"/>
                    <a:cs typeface="Avenir Next" charset="0"/>
                  </a:rPr>
                  <a:t>Parallel &amp; Distributed Systems Lab.</a:t>
                </a:r>
                <a:endParaRPr lang="ja-JP" altLang="en-US" sz="1050" dirty="0">
                  <a:solidFill>
                    <a:srgbClr val="30A3B3"/>
                  </a:solidFill>
                  <a:ea typeface="Avenir Next" charset="0"/>
                  <a:cs typeface="Avenir Next" charset="0"/>
                </a:endParaRPr>
              </a:p>
            </p:txBody>
          </p:sp>
          <p:grpSp>
            <p:nvGrpSpPr>
              <p:cNvPr id="18" name="グループ化 7"/>
              <p:cNvGrpSpPr/>
              <p:nvPr/>
            </p:nvGrpSpPr>
            <p:grpSpPr>
              <a:xfrm>
                <a:off x="6113500" y="6510611"/>
                <a:ext cx="1127488" cy="278500"/>
                <a:chOff x="7369720" y="6464162"/>
                <a:chExt cx="1458942" cy="360372"/>
              </a:xfrm>
              <a:grpFill/>
            </p:grpSpPr>
            <p:sp>
              <p:nvSpPr>
                <p:cNvPr id="19" name="Freeform 93"/>
                <p:cNvSpPr>
                  <a:spLocks/>
                </p:cNvSpPr>
                <p:nvPr/>
              </p:nvSpPr>
              <p:spPr bwMode="auto">
                <a:xfrm>
                  <a:off x="7369720" y="6464162"/>
                  <a:ext cx="357196" cy="360372"/>
                </a:xfrm>
                <a:custGeom>
                  <a:avLst/>
                  <a:gdLst/>
                  <a:ahLst/>
                  <a:cxnLst>
                    <a:cxn ang="0">
                      <a:pos x="648" y="0"/>
                    </a:cxn>
                    <a:cxn ang="0">
                      <a:pos x="709" y="9"/>
                    </a:cxn>
                    <a:cxn ang="0">
                      <a:pos x="768" y="27"/>
                    </a:cxn>
                    <a:cxn ang="0">
                      <a:pos x="937" y="161"/>
                    </a:cxn>
                    <a:cxn ang="0">
                      <a:pos x="994" y="371"/>
                    </a:cxn>
                    <a:cxn ang="0">
                      <a:pos x="931" y="587"/>
                    </a:cxn>
                    <a:cxn ang="0">
                      <a:pos x="746" y="715"/>
                    </a:cxn>
                    <a:cxn ang="0">
                      <a:pos x="702" y="728"/>
                    </a:cxn>
                    <a:cxn ang="0">
                      <a:pos x="658" y="734"/>
                    </a:cxn>
                    <a:cxn ang="0">
                      <a:pos x="260" y="734"/>
                    </a:cxn>
                    <a:cxn ang="0">
                      <a:pos x="260" y="519"/>
                    </a:cxn>
                    <a:cxn ang="0">
                      <a:pos x="640" y="519"/>
                    </a:cxn>
                    <a:cxn ang="0">
                      <a:pos x="656" y="517"/>
                    </a:cxn>
                    <a:cxn ang="0">
                      <a:pos x="679" y="510"/>
                    </a:cxn>
                    <a:cxn ang="0">
                      <a:pos x="754" y="458"/>
                    </a:cxn>
                    <a:cxn ang="0">
                      <a:pos x="778" y="368"/>
                    </a:cxn>
                    <a:cxn ang="0">
                      <a:pos x="754" y="277"/>
                    </a:cxn>
                    <a:cxn ang="0">
                      <a:pos x="674" y="224"/>
                    </a:cxn>
                    <a:cxn ang="0">
                      <a:pos x="664" y="223"/>
                    </a:cxn>
                    <a:cxn ang="0">
                      <a:pos x="651" y="219"/>
                    </a:cxn>
                    <a:cxn ang="0">
                      <a:pos x="642" y="218"/>
                    </a:cxn>
                    <a:cxn ang="0">
                      <a:pos x="635" y="216"/>
                    </a:cxn>
                    <a:cxn ang="0">
                      <a:pos x="215" y="216"/>
                    </a:cxn>
                    <a:cxn ang="0">
                      <a:pos x="215" y="994"/>
                    </a:cxn>
                    <a:cxn ang="0">
                      <a:pos x="0" y="994"/>
                    </a:cxn>
                    <a:cxn ang="0">
                      <a:pos x="0" y="0"/>
                    </a:cxn>
                    <a:cxn ang="0">
                      <a:pos x="648" y="0"/>
                    </a:cxn>
                  </a:cxnLst>
                  <a:rect l="0" t="0" r="r" b="b"/>
                  <a:pathLst>
                    <a:path w="994" h="994">
                      <a:moveTo>
                        <a:pt x="648" y="0"/>
                      </a:moveTo>
                      <a:cubicBezTo>
                        <a:pt x="668" y="0"/>
                        <a:pt x="688" y="3"/>
                        <a:pt x="709" y="9"/>
                      </a:cubicBezTo>
                      <a:cubicBezTo>
                        <a:pt x="730" y="14"/>
                        <a:pt x="749" y="20"/>
                        <a:pt x="768" y="27"/>
                      </a:cubicBezTo>
                      <a:cubicBezTo>
                        <a:pt x="844" y="56"/>
                        <a:pt x="900" y="101"/>
                        <a:pt x="937" y="161"/>
                      </a:cubicBezTo>
                      <a:cubicBezTo>
                        <a:pt x="975" y="221"/>
                        <a:pt x="994" y="290"/>
                        <a:pt x="994" y="371"/>
                      </a:cubicBezTo>
                      <a:cubicBezTo>
                        <a:pt x="994" y="455"/>
                        <a:pt x="973" y="527"/>
                        <a:pt x="931" y="587"/>
                      </a:cubicBezTo>
                      <a:cubicBezTo>
                        <a:pt x="889" y="646"/>
                        <a:pt x="828" y="689"/>
                        <a:pt x="746" y="715"/>
                      </a:cubicBezTo>
                      <a:cubicBezTo>
                        <a:pt x="733" y="719"/>
                        <a:pt x="718" y="723"/>
                        <a:pt x="702" y="728"/>
                      </a:cubicBezTo>
                      <a:cubicBezTo>
                        <a:pt x="687" y="732"/>
                        <a:pt x="673" y="734"/>
                        <a:pt x="658" y="734"/>
                      </a:cubicBezTo>
                      <a:lnTo>
                        <a:pt x="260" y="734"/>
                      </a:lnTo>
                      <a:lnTo>
                        <a:pt x="260" y="519"/>
                      </a:lnTo>
                      <a:lnTo>
                        <a:pt x="640" y="519"/>
                      </a:lnTo>
                      <a:cubicBezTo>
                        <a:pt x="640" y="519"/>
                        <a:pt x="646" y="518"/>
                        <a:pt x="656" y="517"/>
                      </a:cubicBezTo>
                      <a:cubicBezTo>
                        <a:pt x="666" y="514"/>
                        <a:pt x="674" y="512"/>
                        <a:pt x="679" y="510"/>
                      </a:cubicBezTo>
                      <a:cubicBezTo>
                        <a:pt x="713" y="501"/>
                        <a:pt x="738" y="483"/>
                        <a:pt x="754" y="458"/>
                      </a:cubicBezTo>
                      <a:cubicBezTo>
                        <a:pt x="770" y="431"/>
                        <a:pt x="778" y="401"/>
                        <a:pt x="778" y="368"/>
                      </a:cubicBezTo>
                      <a:cubicBezTo>
                        <a:pt x="778" y="331"/>
                        <a:pt x="770" y="300"/>
                        <a:pt x="754" y="277"/>
                      </a:cubicBezTo>
                      <a:cubicBezTo>
                        <a:pt x="738" y="252"/>
                        <a:pt x="711" y="235"/>
                        <a:pt x="674" y="224"/>
                      </a:cubicBezTo>
                      <a:cubicBezTo>
                        <a:pt x="673" y="224"/>
                        <a:pt x="669" y="223"/>
                        <a:pt x="664" y="223"/>
                      </a:cubicBezTo>
                      <a:cubicBezTo>
                        <a:pt x="658" y="221"/>
                        <a:pt x="653" y="220"/>
                        <a:pt x="651" y="219"/>
                      </a:cubicBezTo>
                      <a:cubicBezTo>
                        <a:pt x="649" y="218"/>
                        <a:pt x="646" y="218"/>
                        <a:pt x="642" y="218"/>
                      </a:cubicBezTo>
                      <a:cubicBezTo>
                        <a:pt x="638" y="217"/>
                        <a:pt x="635" y="216"/>
                        <a:pt x="635" y="216"/>
                      </a:cubicBezTo>
                      <a:lnTo>
                        <a:pt x="215" y="216"/>
                      </a:lnTo>
                      <a:lnTo>
                        <a:pt x="215" y="994"/>
                      </a:lnTo>
                      <a:lnTo>
                        <a:pt x="0" y="994"/>
                      </a:lnTo>
                      <a:lnTo>
                        <a:pt x="0" y="0"/>
                      </a:lnTo>
                      <a:lnTo>
                        <a:pt x="648" y="0"/>
                      </a:lnTo>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sz="900">
                    <a:solidFill>
                      <a:srgbClr val="323232">
                        <a:lumMod val="25000"/>
                        <a:lumOff val="75000"/>
                      </a:srgbClr>
                    </a:solidFill>
                  </a:endParaRPr>
                </a:p>
              </p:txBody>
            </p:sp>
            <p:sp>
              <p:nvSpPr>
                <p:cNvPr id="20" name="Freeform 94"/>
                <p:cNvSpPr>
                  <a:spLocks/>
                </p:cNvSpPr>
                <p:nvPr/>
              </p:nvSpPr>
              <p:spPr bwMode="auto">
                <a:xfrm>
                  <a:off x="7736441" y="6464162"/>
                  <a:ext cx="358782" cy="360372"/>
                </a:xfrm>
                <a:custGeom>
                  <a:avLst/>
                  <a:gdLst/>
                  <a:ahLst/>
                  <a:cxnLst>
                    <a:cxn ang="0">
                      <a:pos x="640" y="779"/>
                    </a:cxn>
                    <a:cxn ang="0">
                      <a:pos x="656" y="777"/>
                    </a:cxn>
                    <a:cxn ang="0">
                      <a:pos x="679" y="770"/>
                    </a:cxn>
                    <a:cxn ang="0">
                      <a:pos x="716" y="755"/>
                    </a:cxn>
                    <a:cxn ang="0">
                      <a:pos x="748" y="729"/>
                    </a:cxn>
                    <a:cxn ang="0">
                      <a:pos x="769" y="694"/>
                    </a:cxn>
                    <a:cxn ang="0">
                      <a:pos x="778" y="653"/>
                    </a:cxn>
                    <a:cxn ang="0">
                      <a:pos x="778" y="355"/>
                    </a:cxn>
                    <a:cxn ang="0">
                      <a:pos x="767" y="303"/>
                    </a:cxn>
                    <a:cxn ang="0">
                      <a:pos x="738" y="259"/>
                    </a:cxn>
                    <a:cxn ang="0">
                      <a:pos x="696" y="228"/>
                    </a:cxn>
                    <a:cxn ang="0">
                      <a:pos x="645" y="216"/>
                    </a:cxn>
                    <a:cxn ang="0">
                      <a:pos x="215" y="216"/>
                    </a:cxn>
                    <a:cxn ang="0">
                      <a:pos x="215" y="734"/>
                    </a:cxn>
                    <a:cxn ang="0">
                      <a:pos x="0" y="734"/>
                    </a:cxn>
                    <a:cxn ang="0">
                      <a:pos x="0" y="0"/>
                    </a:cxn>
                    <a:cxn ang="0">
                      <a:pos x="658" y="0"/>
                    </a:cxn>
                    <a:cxn ang="0">
                      <a:pos x="767" y="20"/>
                    </a:cxn>
                    <a:cxn ang="0">
                      <a:pos x="859" y="76"/>
                    </a:cxn>
                    <a:cxn ang="0">
                      <a:pos x="932" y="159"/>
                    </a:cxn>
                    <a:cxn ang="0">
                      <a:pos x="979" y="258"/>
                    </a:cxn>
                    <a:cxn ang="0">
                      <a:pos x="984" y="280"/>
                    </a:cxn>
                    <a:cxn ang="0">
                      <a:pos x="989" y="302"/>
                    </a:cxn>
                    <a:cxn ang="0">
                      <a:pos x="991" y="322"/>
                    </a:cxn>
                    <a:cxn ang="0">
                      <a:pos x="994" y="338"/>
                    </a:cxn>
                    <a:cxn ang="0">
                      <a:pos x="994" y="666"/>
                    </a:cxn>
                    <a:cxn ang="0">
                      <a:pos x="990" y="705"/>
                    </a:cxn>
                    <a:cxn ang="0">
                      <a:pos x="981" y="741"/>
                    </a:cxn>
                    <a:cxn ang="0">
                      <a:pos x="887" y="895"/>
                    </a:cxn>
                    <a:cxn ang="0">
                      <a:pos x="729" y="981"/>
                    </a:cxn>
                    <a:cxn ang="0">
                      <a:pos x="694" y="989"/>
                    </a:cxn>
                    <a:cxn ang="0">
                      <a:pos x="658" y="994"/>
                    </a:cxn>
                    <a:cxn ang="0">
                      <a:pos x="0" y="994"/>
                    </a:cxn>
                    <a:cxn ang="0">
                      <a:pos x="0" y="779"/>
                    </a:cxn>
                    <a:cxn ang="0">
                      <a:pos x="640" y="779"/>
                    </a:cxn>
                  </a:cxnLst>
                  <a:rect l="0" t="0" r="r" b="b"/>
                  <a:pathLst>
                    <a:path w="994" h="994">
                      <a:moveTo>
                        <a:pt x="640" y="779"/>
                      </a:moveTo>
                      <a:cubicBezTo>
                        <a:pt x="640" y="779"/>
                        <a:pt x="646" y="778"/>
                        <a:pt x="656" y="777"/>
                      </a:cubicBezTo>
                      <a:cubicBezTo>
                        <a:pt x="666" y="774"/>
                        <a:pt x="674" y="772"/>
                        <a:pt x="679" y="770"/>
                      </a:cubicBezTo>
                      <a:cubicBezTo>
                        <a:pt x="692" y="767"/>
                        <a:pt x="705" y="762"/>
                        <a:pt x="716" y="755"/>
                      </a:cubicBezTo>
                      <a:cubicBezTo>
                        <a:pt x="728" y="748"/>
                        <a:pt x="738" y="739"/>
                        <a:pt x="748" y="729"/>
                      </a:cubicBezTo>
                      <a:cubicBezTo>
                        <a:pt x="757" y="718"/>
                        <a:pt x="764" y="706"/>
                        <a:pt x="769" y="694"/>
                      </a:cubicBezTo>
                      <a:cubicBezTo>
                        <a:pt x="775" y="681"/>
                        <a:pt x="778" y="668"/>
                        <a:pt x="778" y="653"/>
                      </a:cubicBezTo>
                      <a:lnTo>
                        <a:pt x="778" y="355"/>
                      </a:lnTo>
                      <a:cubicBezTo>
                        <a:pt x="778" y="337"/>
                        <a:pt x="774" y="320"/>
                        <a:pt x="767" y="303"/>
                      </a:cubicBezTo>
                      <a:cubicBezTo>
                        <a:pt x="760" y="286"/>
                        <a:pt x="750" y="272"/>
                        <a:pt x="738" y="259"/>
                      </a:cubicBezTo>
                      <a:cubicBezTo>
                        <a:pt x="726" y="246"/>
                        <a:pt x="712" y="235"/>
                        <a:pt x="696" y="228"/>
                      </a:cubicBezTo>
                      <a:cubicBezTo>
                        <a:pt x="680" y="220"/>
                        <a:pt x="663" y="216"/>
                        <a:pt x="645" y="216"/>
                      </a:cubicBezTo>
                      <a:lnTo>
                        <a:pt x="215" y="216"/>
                      </a:lnTo>
                      <a:lnTo>
                        <a:pt x="215" y="734"/>
                      </a:lnTo>
                      <a:lnTo>
                        <a:pt x="0" y="734"/>
                      </a:lnTo>
                      <a:lnTo>
                        <a:pt x="0" y="0"/>
                      </a:lnTo>
                      <a:lnTo>
                        <a:pt x="658" y="0"/>
                      </a:lnTo>
                      <a:cubicBezTo>
                        <a:pt x="696" y="0"/>
                        <a:pt x="732" y="7"/>
                        <a:pt x="767" y="20"/>
                      </a:cubicBezTo>
                      <a:cubicBezTo>
                        <a:pt x="801" y="34"/>
                        <a:pt x="832" y="52"/>
                        <a:pt x="859" y="76"/>
                      </a:cubicBezTo>
                      <a:cubicBezTo>
                        <a:pt x="888" y="99"/>
                        <a:pt x="912" y="127"/>
                        <a:pt x="932" y="159"/>
                      </a:cubicBezTo>
                      <a:cubicBezTo>
                        <a:pt x="953" y="190"/>
                        <a:pt x="969" y="223"/>
                        <a:pt x="979" y="258"/>
                      </a:cubicBezTo>
                      <a:cubicBezTo>
                        <a:pt x="980" y="261"/>
                        <a:pt x="981" y="269"/>
                        <a:pt x="984" y="280"/>
                      </a:cubicBezTo>
                      <a:cubicBezTo>
                        <a:pt x="986" y="291"/>
                        <a:pt x="988" y="298"/>
                        <a:pt x="989" y="302"/>
                      </a:cubicBezTo>
                      <a:cubicBezTo>
                        <a:pt x="990" y="306"/>
                        <a:pt x="990" y="313"/>
                        <a:pt x="991" y="322"/>
                      </a:cubicBezTo>
                      <a:cubicBezTo>
                        <a:pt x="993" y="331"/>
                        <a:pt x="994" y="337"/>
                        <a:pt x="994" y="338"/>
                      </a:cubicBezTo>
                      <a:lnTo>
                        <a:pt x="994" y="666"/>
                      </a:lnTo>
                      <a:cubicBezTo>
                        <a:pt x="994" y="679"/>
                        <a:pt x="993" y="692"/>
                        <a:pt x="990" y="705"/>
                      </a:cubicBezTo>
                      <a:cubicBezTo>
                        <a:pt x="988" y="718"/>
                        <a:pt x="985" y="730"/>
                        <a:pt x="981" y="741"/>
                      </a:cubicBezTo>
                      <a:cubicBezTo>
                        <a:pt x="963" y="802"/>
                        <a:pt x="931" y="854"/>
                        <a:pt x="887" y="895"/>
                      </a:cubicBezTo>
                      <a:cubicBezTo>
                        <a:pt x="843" y="936"/>
                        <a:pt x="790" y="965"/>
                        <a:pt x="729" y="981"/>
                      </a:cubicBezTo>
                      <a:cubicBezTo>
                        <a:pt x="721" y="983"/>
                        <a:pt x="710" y="985"/>
                        <a:pt x="694" y="989"/>
                      </a:cubicBezTo>
                      <a:cubicBezTo>
                        <a:pt x="678" y="992"/>
                        <a:pt x="666" y="994"/>
                        <a:pt x="658" y="994"/>
                      </a:cubicBezTo>
                      <a:lnTo>
                        <a:pt x="0" y="994"/>
                      </a:lnTo>
                      <a:lnTo>
                        <a:pt x="0" y="779"/>
                      </a:lnTo>
                      <a:lnTo>
                        <a:pt x="640" y="779"/>
                      </a:lnTo>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sz="900">
                    <a:solidFill>
                      <a:srgbClr val="323232">
                        <a:lumMod val="25000"/>
                        <a:lumOff val="75000"/>
                      </a:srgbClr>
                    </a:solidFill>
                  </a:endParaRPr>
                </a:p>
              </p:txBody>
            </p:sp>
            <p:sp>
              <p:nvSpPr>
                <p:cNvPr id="21" name="Freeform 95"/>
                <p:cNvSpPr>
                  <a:spLocks/>
                </p:cNvSpPr>
                <p:nvPr/>
              </p:nvSpPr>
              <p:spPr bwMode="auto">
                <a:xfrm>
                  <a:off x="8103160" y="6464162"/>
                  <a:ext cx="358782" cy="360372"/>
                </a:xfrm>
                <a:custGeom>
                  <a:avLst/>
                  <a:gdLst/>
                  <a:ahLst/>
                  <a:cxnLst>
                    <a:cxn ang="0">
                      <a:pos x="640" y="779"/>
                    </a:cxn>
                    <a:cxn ang="0">
                      <a:pos x="656" y="777"/>
                    </a:cxn>
                    <a:cxn ang="0">
                      <a:pos x="679" y="770"/>
                    </a:cxn>
                    <a:cxn ang="0">
                      <a:pos x="701" y="761"/>
                    </a:cxn>
                    <a:cxn ang="0">
                      <a:pos x="730" y="745"/>
                    </a:cxn>
                    <a:cxn ang="0">
                      <a:pos x="753" y="725"/>
                    </a:cxn>
                    <a:cxn ang="0">
                      <a:pos x="763" y="704"/>
                    </a:cxn>
                    <a:cxn ang="0">
                      <a:pos x="763" y="702"/>
                    </a:cxn>
                    <a:cxn ang="0">
                      <a:pos x="760" y="700"/>
                    </a:cxn>
                    <a:cxn ang="0">
                      <a:pos x="5" y="447"/>
                    </a:cxn>
                    <a:cxn ang="0">
                      <a:pos x="0" y="445"/>
                    </a:cxn>
                    <a:cxn ang="0">
                      <a:pos x="0" y="401"/>
                    </a:cxn>
                    <a:cxn ang="0">
                      <a:pos x="9" y="282"/>
                    </a:cxn>
                    <a:cxn ang="0">
                      <a:pos x="43" y="181"/>
                    </a:cxn>
                    <a:cxn ang="0">
                      <a:pos x="107" y="100"/>
                    </a:cxn>
                    <a:cxn ang="0">
                      <a:pos x="209" y="34"/>
                    </a:cxn>
                    <a:cxn ang="0">
                      <a:pos x="275" y="10"/>
                    </a:cxn>
                    <a:cxn ang="0">
                      <a:pos x="346" y="0"/>
                    </a:cxn>
                    <a:cxn ang="0">
                      <a:pos x="994" y="0"/>
                    </a:cxn>
                    <a:cxn ang="0">
                      <a:pos x="994" y="215"/>
                    </a:cxn>
                    <a:cxn ang="0">
                      <a:pos x="362" y="215"/>
                    </a:cxn>
                    <a:cxn ang="0">
                      <a:pos x="345" y="219"/>
                    </a:cxn>
                    <a:cxn ang="0">
                      <a:pos x="321" y="224"/>
                    </a:cxn>
                    <a:cxn ang="0">
                      <a:pos x="296" y="233"/>
                    </a:cxn>
                    <a:cxn ang="0">
                      <a:pos x="267" y="249"/>
                    </a:cxn>
                    <a:cxn ang="0">
                      <a:pos x="242" y="269"/>
                    </a:cxn>
                    <a:cxn ang="0">
                      <a:pos x="231" y="292"/>
                    </a:cxn>
                    <a:cxn ang="0">
                      <a:pos x="231" y="294"/>
                    </a:cxn>
                    <a:cxn ang="0">
                      <a:pos x="994" y="549"/>
                    </a:cxn>
                    <a:cxn ang="0">
                      <a:pos x="994" y="666"/>
                    </a:cxn>
                    <a:cxn ang="0">
                      <a:pos x="986" y="721"/>
                    </a:cxn>
                    <a:cxn ang="0">
                      <a:pos x="970" y="773"/>
                    </a:cxn>
                    <a:cxn ang="0">
                      <a:pos x="882" y="900"/>
                    </a:cxn>
                    <a:cxn ang="0">
                      <a:pos x="746" y="976"/>
                    </a:cxn>
                    <a:cxn ang="0">
                      <a:pos x="702" y="989"/>
                    </a:cxn>
                    <a:cxn ang="0">
                      <a:pos x="658" y="994"/>
                    </a:cxn>
                    <a:cxn ang="0">
                      <a:pos x="0" y="994"/>
                    </a:cxn>
                    <a:cxn ang="0">
                      <a:pos x="0" y="779"/>
                    </a:cxn>
                    <a:cxn ang="0">
                      <a:pos x="640" y="779"/>
                    </a:cxn>
                  </a:cxnLst>
                  <a:rect l="0" t="0" r="r" b="b"/>
                  <a:pathLst>
                    <a:path w="994" h="994">
                      <a:moveTo>
                        <a:pt x="640" y="779"/>
                      </a:moveTo>
                      <a:cubicBezTo>
                        <a:pt x="640" y="779"/>
                        <a:pt x="646" y="778"/>
                        <a:pt x="656" y="777"/>
                      </a:cubicBezTo>
                      <a:cubicBezTo>
                        <a:pt x="666" y="774"/>
                        <a:pt x="674" y="772"/>
                        <a:pt x="679" y="770"/>
                      </a:cubicBezTo>
                      <a:cubicBezTo>
                        <a:pt x="684" y="769"/>
                        <a:pt x="692" y="766"/>
                        <a:pt x="701" y="761"/>
                      </a:cubicBezTo>
                      <a:cubicBezTo>
                        <a:pt x="711" y="756"/>
                        <a:pt x="721" y="751"/>
                        <a:pt x="730" y="745"/>
                      </a:cubicBezTo>
                      <a:cubicBezTo>
                        <a:pt x="739" y="738"/>
                        <a:pt x="747" y="732"/>
                        <a:pt x="753" y="725"/>
                      </a:cubicBezTo>
                      <a:cubicBezTo>
                        <a:pt x="759" y="718"/>
                        <a:pt x="763" y="710"/>
                        <a:pt x="763" y="704"/>
                      </a:cubicBezTo>
                      <a:lnTo>
                        <a:pt x="763" y="702"/>
                      </a:lnTo>
                      <a:cubicBezTo>
                        <a:pt x="762" y="702"/>
                        <a:pt x="761" y="702"/>
                        <a:pt x="760" y="700"/>
                      </a:cubicBezTo>
                      <a:lnTo>
                        <a:pt x="5" y="447"/>
                      </a:lnTo>
                      <a:lnTo>
                        <a:pt x="0" y="445"/>
                      </a:lnTo>
                      <a:lnTo>
                        <a:pt x="0" y="401"/>
                      </a:lnTo>
                      <a:cubicBezTo>
                        <a:pt x="0" y="357"/>
                        <a:pt x="3" y="318"/>
                        <a:pt x="9" y="282"/>
                      </a:cubicBezTo>
                      <a:cubicBezTo>
                        <a:pt x="16" y="245"/>
                        <a:pt x="27" y="211"/>
                        <a:pt x="43" y="181"/>
                      </a:cubicBezTo>
                      <a:cubicBezTo>
                        <a:pt x="59" y="151"/>
                        <a:pt x="80" y="124"/>
                        <a:pt x="107" y="100"/>
                      </a:cubicBezTo>
                      <a:cubicBezTo>
                        <a:pt x="134" y="75"/>
                        <a:pt x="168" y="54"/>
                        <a:pt x="209" y="34"/>
                      </a:cubicBezTo>
                      <a:cubicBezTo>
                        <a:pt x="230" y="25"/>
                        <a:pt x="252" y="17"/>
                        <a:pt x="275" y="10"/>
                      </a:cubicBezTo>
                      <a:cubicBezTo>
                        <a:pt x="300" y="4"/>
                        <a:pt x="323" y="0"/>
                        <a:pt x="346" y="0"/>
                      </a:cubicBezTo>
                      <a:lnTo>
                        <a:pt x="994" y="0"/>
                      </a:lnTo>
                      <a:lnTo>
                        <a:pt x="994" y="215"/>
                      </a:lnTo>
                      <a:lnTo>
                        <a:pt x="362" y="215"/>
                      </a:lnTo>
                      <a:cubicBezTo>
                        <a:pt x="361" y="215"/>
                        <a:pt x="355" y="216"/>
                        <a:pt x="345" y="219"/>
                      </a:cubicBezTo>
                      <a:cubicBezTo>
                        <a:pt x="334" y="221"/>
                        <a:pt x="326" y="222"/>
                        <a:pt x="321" y="224"/>
                      </a:cubicBezTo>
                      <a:cubicBezTo>
                        <a:pt x="314" y="226"/>
                        <a:pt x="306" y="229"/>
                        <a:pt x="296" y="233"/>
                      </a:cubicBezTo>
                      <a:cubicBezTo>
                        <a:pt x="285" y="237"/>
                        <a:pt x="276" y="242"/>
                        <a:pt x="267" y="249"/>
                      </a:cubicBezTo>
                      <a:cubicBezTo>
                        <a:pt x="257" y="255"/>
                        <a:pt x="249" y="262"/>
                        <a:pt x="242" y="269"/>
                      </a:cubicBezTo>
                      <a:cubicBezTo>
                        <a:pt x="235" y="277"/>
                        <a:pt x="231" y="284"/>
                        <a:pt x="231" y="292"/>
                      </a:cubicBezTo>
                      <a:lnTo>
                        <a:pt x="231" y="294"/>
                      </a:lnTo>
                      <a:lnTo>
                        <a:pt x="994" y="549"/>
                      </a:lnTo>
                      <a:lnTo>
                        <a:pt x="994" y="666"/>
                      </a:lnTo>
                      <a:cubicBezTo>
                        <a:pt x="994" y="684"/>
                        <a:pt x="991" y="703"/>
                        <a:pt x="986" y="721"/>
                      </a:cubicBezTo>
                      <a:cubicBezTo>
                        <a:pt x="982" y="739"/>
                        <a:pt x="977" y="756"/>
                        <a:pt x="970" y="773"/>
                      </a:cubicBezTo>
                      <a:cubicBezTo>
                        <a:pt x="952" y="823"/>
                        <a:pt x="923" y="865"/>
                        <a:pt x="882" y="900"/>
                      </a:cubicBezTo>
                      <a:cubicBezTo>
                        <a:pt x="842" y="934"/>
                        <a:pt x="797" y="959"/>
                        <a:pt x="746" y="976"/>
                      </a:cubicBezTo>
                      <a:cubicBezTo>
                        <a:pt x="733" y="980"/>
                        <a:pt x="718" y="985"/>
                        <a:pt x="702" y="989"/>
                      </a:cubicBezTo>
                      <a:cubicBezTo>
                        <a:pt x="687" y="992"/>
                        <a:pt x="673" y="994"/>
                        <a:pt x="658" y="994"/>
                      </a:cubicBezTo>
                      <a:lnTo>
                        <a:pt x="0" y="994"/>
                      </a:lnTo>
                      <a:lnTo>
                        <a:pt x="0" y="779"/>
                      </a:lnTo>
                      <a:lnTo>
                        <a:pt x="640" y="779"/>
                      </a:lnTo>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sz="900">
                    <a:solidFill>
                      <a:srgbClr val="323232">
                        <a:lumMod val="25000"/>
                        <a:lumOff val="75000"/>
                      </a:srgbClr>
                    </a:solidFill>
                  </a:endParaRPr>
                </a:p>
              </p:txBody>
            </p:sp>
            <p:sp>
              <p:nvSpPr>
                <p:cNvPr id="22" name="Freeform 96"/>
                <p:cNvSpPr>
                  <a:spLocks/>
                </p:cNvSpPr>
                <p:nvPr/>
              </p:nvSpPr>
              <p:spPr bwMode="auto">
                <a:xfrm>
                  <a:off x="8469880" y="6464162"/>
                  <a:ext cx="358782" cy="360372"/>
                </a:xfrm>
                <a:custGeom>
                  <a:avLst/>
                  <a:gdLst/>
                  <a:ahLst/>
                  <a:cxnLst>
                    <a:cxn ang="0">
                      <a:pos x="49" y="0"/>
                    </a:cxn>
                    <a:cxn ang="0">
                      <a:pos x="49" y="178"/>
                    </a:cxn>
                    <a:cxn ang="0">
                      <a:pos x="226" y="178"/>
                    </a:cxn>
                    <a:cxn ang="0">
                      <a:pos x="226" y="227"/>
                    </a:cxn>
                    <a:cxn ang="0">
                      <a:pos x="0" y="227"/>
                    </a:cxn>
                    <a:cxn ang="0">
                      <a:pos x="0" y="0"/>
                    </a:cxn>
                    <a:cxn ang="0">
                      <a:pos x="49" y="0"/>
                    </a:cxn>
                  </a:cxnLst>
                  <a:rect l="0" t="0" r="r" b="b"/>
                  <a:pathLst>
                    <a:path w="226" h="227">
                      <a:moveTo>
                        <a:pt x="49" y="0"/>
                      </a:moveTo>
                      <a:lnTo>
                        <a:pt x="49" y="178"/>
                      </a:lnTo>
                      <a:lnTo>
                        <a:pt x="226" y="178"/>
                      </a:lnTo>
                      <a:lnTo>
                        <a:pt x="226" y="227"/>
                      </a:lnTo>
                      <a:lnTo>
                        <a:pt x="0" y="227"/>
                      </a:lnTo>
                      <a:lnTo>
                        <a:pt x="0" y="0"/>
                      </a:lnTo>
                      <a:lnTo>
                        <a:pt x="49"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sz="900">
                    <a:solidFill>
                      <a:srgbClr val="323232">
                        <a:lumMod val="25000"/>
                        <a:lumOff val="75000"/>
                      </a:srgbClr>
                    </a:solidFill>
                  </a:endParaRPr>
                </a:p>
              </p:txBody>
            </p:sp>
          </p:grpSp>
        </p:grpSp>
        <p:cxnSp>
          <p:nvCxnSpPr>
            <p:cNvPr id="16" name="直線コネクタ 15"/>
            <p:cNvCxnSpPr/>
            <p:nvPr/>
          </p:nvCxnSpPr>
          <p:spPr>
            <a:xfrm>
              <a:off x="6839264" y="6503399"/>
              <a:ext cx="0" cy="28734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0745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defTabSz="685800" rtl="0" eaLnBrk="1" latinLnBrk="0" hangingPunct="1">
        <a:spcBef>
          <a:spcPct val="0"/>
        </a:spcBef>
        <a:buNone/>
        <a:defRPr kumimoji="1" sz="3000" b="0" kern="1200">
          <a:solidFill>
            <a:schemeClr val="accent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正方形/長方形 3"/>
          <p:cNvSpPr/>
          <p:nvPr/>
        </p:nvSpPr>
        <p:spPr>
          <a:xfrm>
            <a:off x="8316763" y="6469406"/>
            <a:ext cx="468000" cy="3885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 name="タイトル プレースホルダ 1"/>
          <p:cNvSpPr>
            <a:spLocks noGrp="1"/>
          </p:cNvSpPr>
          <p:nvPr>
            <p:ph type="title"/>
          </p:nvPr>
        </p:nvSpPr>
        <p:spPr>
          <a:xfrm>
            <a:off x="457200" y="116632"/>
            <a:ext cx="8229600" cy="70609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124744"/>
            <a:ext cx="8229600" cy="5184576"/>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フッター プレースホルダ 4"/>
          <p:cNvSpPr>
            <a:spLocks noGrp="1"/>
          </p:cNvSpPr>
          <p:nvPr>
            <p:ph type="ftr" sz="quarter" idx="3"/>
          </p:nvPr>
        </p:nvSpPr>
        <p:spPr>
          <a:xfrm>
            <a:off x="1" y="6469406"/>
            <a:ext cx="2880320" cy="388594"/>
          </a:xfrm>
          <a:prstGeom prst="rect">
            <a:avLst/>
          </a:prstGeom>
        </p:spPr>
        <p:txBody>
          <a:bodyPr vert="horz" lIns="91440" tIns="45720" rIns="91440" bIns="45720" rtlCol="0" anchor="ctr"/>
          <a:lstStyle>
            <a:lvl1pPr algn="ctr">
              <a:defRPr sz="1200">
                <a:solidFill>
                  <a:schemeClr val="bg1"/>
                </a:solidFill>
              </a:defRPr>
            </a:lvl1pPr>
          </a:lstStyle>
          <a:p>
            <a:endParaRPr lang="ja-JP" altLang="en-US">
              <a:solidFill>
                <a:srgbClr val="FFFFFF"/>
              </a:solidFill>
            </a:endParaRPr>
          </a:p>
        </p:txBody>
      </p:sp>
      <p:sp>
        <p:nvSpPr>
          <p:cNvPr id="11" name="テキスト ボックス 10"/>
          <p:cNvSpPr txBox="1"/>
          <p:nvPr/>
        </p:nvSpPr>
        <p:spPr>
          <a:xfrm>
            <a:off x="8316763" y="6512241"/>
            <a:ext cx="468000" cy="646331"/>
          </a:xfrm>
          <a:prstGeom prst="rect">
            <a:avLst/>
          </a:prstGeom>
          <a:noFill/>
        </p:spPr>
        <p:txBody>
          <a:bodyPr wrap="square" rtlCol="0">
            <a:spAutoFit/>
          </a:bodyPr>
          <a:lstStyle/>
          <a:p>
            <a:pPr algn="ctr"/>
            <a:fld id="{A447BA73-0413-4151-9D66-1E1C5AB6E912}" type="slidenum">
              <a:rPr lang="ja-JP" altLang="en-US" smtClean="0">
                <a:solidFill>
                  <a:srgbClr val="FFFFFF"/>
                </a:solidFill>
              </a:rPr>
              <a:pPr algn="ctr"/>
              <a:t>‹#›</a:t>
            </a:fld>
            <a:endParaRPr lang="ja-JP" altLang="en-US" dirty="0">
              <a:solidFill>
                <a:srgbClr val="FFFFFF"/>
              </a:solidFill>
            </a:endParaRPr>
          </a:p>
        </p:txBody>
      </p:sp>
      <p:grpSp>
        <p:nvGrpSpPr>
          <p:cNvPr id="14" name="図形グループ 13"/>
          <p:cNvGrpSpPr/>
          <p:nvPr/>
        </p:nvGrpSpPr>
        <p:grpSpPr>
          <a:xfrm>
            <a:off x="3981712" y="6503401"/>
            <a:ext cx="4047222" cy="292143"/>
            <a:chOff x="4006435" y="6503399"/>
            <a:chExt cx="4047223" cy="292143"/>
          </a:xfrm>
        </p:grpSpPr>
        <p:grpSp>
          <p:nvGrpSpPr>
            <p:cNvPr id="15" name="グループ化 5"/>
            <p:cNvGrpSpPr/>
            <p:nvPr/>
          </p:nvGrpSpPr>
          <p:grpSpPr>
            <a:xfrm>
              <a:off x="4006435" y="6512240"/>
              <a:ext cx="4047223" cy="283302"/>
              <a:chOff x="3193765" y="6510611"/>
              <a:chExt cx="4047223" cy="283302"/>
            </a:xfrm>
            <a:solidFill>
              <a:schemeClr val="bg1"/>
            </a:solidFill>
          </p:grpSpPr>
          <p:sp>
            <p:nvSpPr>
              <p:cNvPr id="17" name="テキスト ボックス 16"/>
              <p:cNvSpPr txBox="1"/>
              <p:nvPr/>
            </p:nvSpPr>
            <p:spPr>
              <a:xfrm>
                <a:off x="3193765" y="6529225"/>
                <a:ext cx="2832829" cy="264688"/>
              </a:xfrm>
              <a:prstGeom prst="rect">
                <a:avLst/>
              </a:prstGeom>
              <a:noFill/>
            </p:spPr>
            <p:txBody>
              <a:bodyPr wrap="none" rtlCol="0">
                <a:spAutoFit/>
              </a:bodyPr>
              <a:lstStyle/>
              <a:p>
                <a:pPr algn="r">
                  <a:lnSpc>
                    <a:spcPct val="80000"/>
                  </a:lnSpc>
                </a:pPr>
                <a:r>
                  <a:rPr lang="en-US" altLang="ja-JP" sz="1400" dirty="0" smtClean="0">
                    <a:solidFill>
                      <a:srgbClr val="30A3B3"/>
                    </a:solidFill>
                    <a:ea typeface="Avenir Next" charset="0"/>
                    <a:cs typeface="Avenir Next" charset="0"/>
                  </a:rPr>
                  <a:t>Parallel &amp; Distributed Systems Lab.</a:t>
                </a:r>
                <a:endParaRPr lang="ja-JP" altLang="en-US" sz="1400" dirty="0" smtClean="0">
                  <a:solidFill>
                    <a:srgbClr val="30A3B3"/>
                  </a:solidFill>
                  <a:ea typeface="Avenir Next" charset="0"/>
                  <a:cs typeface="Avenir Next" charset="0"/>
                </a:endParaRPr>
              </a:p>
            </p:txBody>
          </p:sp>
          <p:grpSp>
            <p:nvGrpSpPr>
              <p:cNvPr id="18" name="グループ化 7"/>
              <p:cNvGrpSpPr/>
              <p:nvPr/>
            </p:nvGrpSpPr>
            <p:grpSpPr>
              <a:xfrm>
                <a:off x="6113500" y="6510611"/>
                <a:ext cx="1127488" cy="278500"/>
                <a:chOff x="7369720" y="6464162"/>
                <a:chExt cx="1458942" cy="360372"/>
              </a:xfrm>
              <a:grpFill/>
            </p:grpSpPr>
            <p:sp>
              <p:nvSpPr>
                <p:cNvPr id="19" name="Freeform 93"/>
                <p:cNvSpPr>
                  <a:spLocks/>
                </p:cNvSpPr>
                <p:nvPr/>
              </p:nvSpPr>
              <p:spPr bwMode="auto">
                <a:xfrm>
                  <a:off x="7369720" y="6464162"/>
                  <a:ext cx="357196" cy="360372"/>
                </a:xfrm>
                <a:custGeom>
                  <a:avLst/>
                  <a:gdLst/>
                  <a:ahLst/>
                  <a:cxnLst>
                    <a:cxn ang="0">
                      <a:pos x="648" y="0"/>
                    </a:cxn>
                    <a:cxn ang="0">
                      <a:pos x="709" y="9"/>
                    </a:cxn>
                    <a:cxn ang="0">
                      <a:pos x="768" y="27"/>
                    </a:cxn>
                    <a:cxn ang="0">
                      <a:pos x="937" y="161"/>
                    </a:cxn>
                    <a:cxn ang="0">
                      <a:pos x="994" y="371"/>
                    </a:cxn>
                    <a:cxn ang="0">
                      <a:pos x="931" y="587"/>
                    </a:cxn>
                    <a:cxn ang="0">
                      <a:pos x="746" y="715"/>
                    </a:cxn>
                    <a:cxn ang="0">
                      <a:pos x="702" y="728"/>
                    </a:cxn>
                    <a:cxn ang="0">
                      <a:pos x="658" y="734"/>
                    </a:cxn>
                    <a:cxn ang="0">
                      <a:pos x="260" y="734"/>
                    </a:cxn>
                    <a:cxn ang="0">
                      <a:pos x="260" y="519"/>
                    </a:cxn>
                    <a:cxn ang="0">
                      <a:pos x="640" y="519"/>
                    </a:cxn>
                    <a:cxn ang="0">
                      <a:pos x="656" y="517"/>
                    </a:cxn>
                    <a:cxn ang="0">
                      <a:pos x="679" y="510"/>
                    </a:cxn>
                    <a:cxn ang="0">
                      <a:pos x="754" y="458"/>
                    </a:cxn>
                    <a:cxn ang="0">
                      <a:pos x="778" y="368"/>
                    </a:cxn>
                    <a:cxn ang="0">
                      <a:pos x="754" y="277"/>
                    </a:cxn>
                    <a:cxn ang="0">
                      <a:pos x="674" y="224"/>
                    </a:cxn>
                    <a:cxn ang="0">
                      <a:pos x="664" y="223"/>
                    </a:cxn>
                    <a:cxn ang="0">
                      <a:pos x="651" y="219"/>
                    </a:cxn>
                    <a:cxn ang="0">
                      <a:pos x="642" y="218"/>
                    </a:cxn>
                    <a:cxn ang="0">
                      <a:pos x="635" y="216"/>
                    </a:cxn>
                    <a:cxn ang="0">
                      <a:pos x="215" y="216"/>
                    </a:cxn>
                    <a:cxn ang="0">
                      <a:pos x="215" y="994"/>
                    </a:cxn>
                    <a:cxn ang="0">
                      <a:pos x="0" y="994"/>
                    </a:cxn>
                    <a:cxn ang="0">
                      <a:pos x="0" y="0"/>
                    </a:cxn>
                    <a:cxn ang="0">
                      <a:pos x="648" y="0"/>
                    </a:cxn>
                  </a:cxnLst>
                  <a:rect l="0" t="0" r="r" b="b"/>
                  <a:pathLst>
                    <a:path w="994" h="994">
                      <a:moveTo>
                        <a:pt x="648" y="0"/>
                      </a:moveTo>
                      <a:cubicBezTo>
                        <a:pt x="668" y="0"/>
                        <a:pt x="688" y="3"/>
                        <a:pt x="709" y="9"/>
                      </a:cubicBezTo>
                      <a:cubicBezTo>
                        <a:pt x="730" y="14"/>
                        <a:pt x="749" y="20"/>
                        <a:pt x="768" y="27"/>
                      </a:cubicBezTo>
                      <a:cubicBezTo>
                        <a:pt x="844" y="56"/>
                        <a:pt x="900" y="101"/>
                        <a:pt x="937" y="161"/>
                      </a:cubicBezTo>
                      <a:cubicBezTo>
                        <a:pt x="975" y="221"/>
                        <a:pt x="994" y="290"/>
                        <a:pt x="994" y="371"/>
                      </a:cubicBezTo>
                      <a:cubicBezTo>
                        <a:pt x="994" y="455"/>
                        <a:pt x="973" y="527"/>
                        <a:pt x="931" y="587"/>
                      </a:cubicBezTo>
                      <a:cubicBezTo>
                        <a:pt x="889" y="646"/>
                        <a:pt x="828" y="689"/>
                        <a:pt x="746" y="715"/>
                      </a:cubicBezTo>
                      <a:cubicBezTo>
                        <a:pt x="733" y="719"/>
                        <a:pt x="718" y="723"/>
                        <a:pt x="702" y="728"/>
                      </a:cubicBezTo>
                      <a:cubicBezTo>
                        <a:pt x="687" y="732"/>
                        <a:pt x="673" y="734"/>
                        <a:pt x="658" y="734"/>
                      </a:cubicBezTo>
                      <a:lnTo>
                        <a:pt x="260" y="734"/>
                      </a:lnTo>
                      <a:lnTo>
                        <a:pt x="260" y="519"/>
                      </a:lnTo>
                      <a:lnTo>
                        <a:pt x="640" y="519"/>
                      </a:lnTo>
                      <a:cubicBezTo>
                        <a:pt x="640" y="519"/>
                        <a:pt x="646" y="518"/>
                        <a:pt x="656" y="517"/>
                      </a:cubicBezTo>
                      <a:cubicBezTo>
                        <a:pt x="666" y="514"/>
                        <a:pt x="674" y="512"/>
                        <a:pt x="679" y="510"/>
                      </a:cubicBezTo>
                      <a:cubicBezTo>
                        <a:pt x="713" y="501"/>
                        <a:pt x="738" y="483"/>
                        <a:pt x="754" y="458"/>
                      </a:cubicBezTo>
                      <a:cubicBezTo>
                        <a:pt x="770" y="431"/>
                        <a:pt x="778" y="401"/>
                        <a:pt x="778" y="368"/>
                      </a:cubicBezTo>
                      <a:cubicBezTo>
                        <a:pt x="778" y="331"/>
                        <a:pt x="770" y="300"/>
                        <a:pt x="754" y="277"/>
                      </a:cubicBezTo>
                      <a:cubicBezTo>
                        <a:pt x="738" y="252"/>
                        <a:pt x="711" y="235"/>
                        <a:pt x="674" y="224"/>
                      </a:cubicBezTo>
                      <a:cubicBezTo>
                        <a:pt x="673" y="224"/>
                        <a:pt x="669" y="223"/>
                        <a:pt x="664" y="223"/>
                      </a:cubicBezTo>
                      <a:cubicBezTo>
                        <a:pt x="658" y="221"/>
                        <a:pt x="653" y="220"/>
                        <a:pt x="651" y="219"/>
                      </a:cubicBezTo>
                      <a:cubicBezTo>
                        <a:pt x="649" y="218"/>
                        <a:pt x="646" y="218"/>
                        <a:pt x="642" y="218"/>
                      </a:cubicBezTo>
                      <a:cubicBezTo>
                        <a:pt x="638" y="217"/>
                        <a:pt x="635" y="216"/>
                        <a:pt x="635" y="216"/>
                      </a:cubicBezTo>
                      <a:lnTo>
                        <a:pt x="215" y="216"/>
                      </a:lnTo>
                      <a:lnTo>
                        <a:pt x="215" y="994"/>
                      </a:lnTo>
                      <a:lnTo>
                        <a:pt x="0" y="994"/>
                      </a:lnTo>
                      <a:lnTo>
                        <a:pt x="0" y="0"/>
                      </a:lnTo>
                      <a:lnTo>
                        <a:pt x="648" y="0"/>
                      </a:lnTo>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sz="1200">
                    <a:solidFill>
                      <a:srgbClr val="323232">
                        <a:lumMod val="25000"/>
                        <a:lumOff val="75000"/>
                      </a:srgbClr>
                    </a:solidFill>
                  </a:endParaRPr>
                </a:p>
              </p:txBody>
            </p:sp>
            <p:sp>
              <p:nvSpPr>
                <p:cNvPr id="20" name="Freeform 94"/>
                <p:cNvSpPr>
                  <a:spLocks/>
                </p:cNvSpPr>
                <p:nvPr/>
              </p:nvSpPr>
              <p:spPr bwMode="auto">
                <a:xfrm>
                  <a:off x="7736441" y="6464162"/>
                  <a:ext cx="358782" cy="360372"/>
                </a:xfrm>
                <a:custGeom>
                  <a:avLst/>
                  <a:gdLst/>
                  <a:ahLst/>
                  <a:cxnLst>
                    <a:cxn ang="0">
                      <a:pos x="640" y="779"/>
                    </a:cxn>
                    <a:cxn ang="0">
                      <a:pos x="656" y="777"/>
                    </a:cxn>
                    <a:cxn ang="0">
                      <a:pos x="679" y="770"/>
                    </a:cxn>
                    <a:cxn ang="0">
                      <a:pos x="716" y="755"/>
                    </a:cxn>
                    <a:cxn ang="0">
                      <a:pos x="748" y="729"/>
                    </a:cxn>
                    <a:cxn ang="0">
                      <a:pos x="769" y="694"/>
                    </a:cxn>
                    <a:cxn ang="0">
                      <a:pos x="778" y="653"/>
                    </a:cxn>
                    <a:cxn ang="0">
                      <a:pos x="778" y="355"/>
                    </a:cxn>
                    <a:cxn ang="0">
                      <a:pos x="767" y="303"/>
                    </a:cxn>
                    <a:cxn ang="0">
                      <a:pos x="738" y="259"/>
                    </a:cxn>
                    <a:cxn ang="0">
                      <a:pos x="696" y="228"/>
                    </a:cxn>
                    <a:cxn ang="0">
                      <a:pos x="645" y="216"/>
                    </a:cxn>
                    <a:cxn ang="0">
                      <a:pos x="215" y="216"/>
                    </a:cxn>
                    <a:cxn ang="0">
                      <a:pos x="215" y="734"/>
                    </a:cxn>
                    <a:cxn ang="0">
                      <a:pos x="0" y="734"/>
                    </a:cxn>
                    <a:cxn ang="0">
                      <a:pos x="0" y="0"/>
                    </a:cxn>
                    <a:cxn ang="0">
                      <a:pos x="658" y="0"/>
                    </a:cxn>
                    <a:cxn ang="0">
                      <a:pos x="767" y="20"/>
                    </a:cxn>
                    <a:cxn ang="0">
                      <a:pos x="859" y="76"/>
                    </a:cxn>
                    <a:cxn ang="0">
                      <a:pos x="932" y="159"/>
                    </a:cxn>
                    <a:cxn ang="0">
                      <a:pos x="979" y="258"/>
                    </a:cxn>
                    <a:cxn ang="0">
                      <a:pos x="984" y="280"/>
                    </a:cxn>
                    <a:cxn ang="0">
                      <a:pos x="989" y="302"/>
                    </a:cxn>
                    <a:cxn ang="0">
                      <a:pos x="991" y="322"/>
                    </a:cxn>
                    <a:cxn ang="0">
                      <a:pos x="994" y="338"/>
                    </a:cxn>
                    <a:cxn ang="0">
                      <a:pos x="994" y="666"/>
                    </a:cxn>
                    <a:cxn ang="0">
                      <a:pos x="990" y="705"/>
                    </a:cxn>
                    <a:cxn ang="0">
                      <a:pos x="981" y="741"/>
                    </a:cxn>
                    <a:cxn ang="0">
                      <a:pos x="887" y="895"/>
                    </a:cxn>
                    <a:cxn ang="0">
                      <a:pos x="729" y="981"/>
                    </a:cxn>
                    <a:cxn ang="0">
                      <a:pos x="694" y="989"/>
                    </a:cxn>
                    <a:cxn ang="0">
                      <a:pos x="658" y="994"/>
                    </a:cxn>
                    <a:cxn ang="0">
                      <a:pos x="0" y="994"/>
                    </a:cxn>
                    <a:cxn ang="0">
                      <a:pos x="0" y="779"/>
                    </a:cxn>
                    <a:cxn ang="0">
                      <a:pos x="640" y="779"/>
                    </a:cxn>
                  </a:cxnLst>
                  <a:rect l="0" t="0" r="r" b="b"/>
                  <a:pathLst>
                    <a:path w="994" h="994">
                      <a:moveTo>
                        <a:pt x="640" y="779"/>
                      </a:moveTo>
                      <a:cubicBezTo>
                        <a:pt x="640" y="779"/>
                        <a:pt x="646" y="778"/>
                        <a:pt x="656" y="777"/>
                      </a:cubicBezTo>
                      <a:cubicBezTo>
                        <a:pt x="666" y="774"/>
                        <a:pt x="674" y="772"/>
                        <a:pt x="679" y="770"/>
                      </a:cubicBezTo>
                      <a:cubicBezTo>
                        <a:pt x="692" y="767"/>
                        <a:pt x="705" y="762"/>
                        <a:pt x="716" y="755"/>
                      </a:cubicBezTo>
                      <a:cubicBezTo>
                        <a:pt x="728" y="748"/>
                        <a:pt x="738" y="739"/>
                        <a:pt x="748" y="729"/>
                      </a:cubicBezTo>
                      <a:cubicBezTo>
                        <a:pt x="757" y="718"/>
                        <a:pt x="764" y="706"/>
                        <a:pt x="769" y="694"/>
                      </a:cubicBezTo>
                      <a:cubicBezTo>
                        <a:pt x="775" y="681"/>
                        <a:pt x="778" y="668"/>
                        <a:pt x="778" y="653"/>
                      </a:cubicBezTo>
                      <a:lnTo>
                        <a:pt x="778" y="355"/>
                      </a:lnTo>
                      <a:cubicBezTo>
                        <a:pt x="778" y="337"/>
                        <a:pt x="774" y="320"/>
                        <a:pt x="767" y="303"/>
                      </a:cubicBezTo>
                      <a:cubicBezTo>
                        <a:pt x="760" y="286"/>
                        <a:pt x="750" y="272"/>
                        <a:pt x="738" y="259"/>
                      </a:cubicBezTo>
                      <a:cubicBezTo>
                        <a:pt x="726" y="246"/>
                        <a:pt x="712" y="235"/>
                        <a:pt x="696" y="228"/>
                      </a:cubicBezTo>
                      <a:cubicBezTo>
                        <a:pt x="680" y="220"/>
                        <a:pt x="663" y="216"/>
                        <a:pt x="645" y="216"/>
                      </a:cubicBezTo>
                      <a:lnTo>
                        <a:pt x="215" y="216"/>
                      </a:lnTo>
                      <a:lnTo>
                        <a:pt x="215" y="734"/>
                      </a:lnTo>
                      <a:lnTo>
                        <a:pt x="0" y="734"/>
                      </a:lnTo>
                      <a:lnTo>
                        <a:pt x="0" y="0"/>
                      </a:lnTo>
                      <a:lnTo>
                        <a:pt x="658" y="0"/>
                      </a:lnTo>
                      <a:cubicBezTo>
                        <a:pt x="696" y="0"/>
                        <a:pt x="732" y="7"/>
                        <a:pt x="767" y="20"/>
                      </a:cubicBezTo>
                      <a:cubicBezTo>
                        <a:pt x="801" y="34"/>
                        <a:pt x="832" y="52"/>
                        <a:pt x="859" y="76"/>
                      </a:cubicBezTo>
                      <a:cubicBezTo>
                        <a:pt x="888" y="99"/>
                        <a:pt x="912" y="127"/>
                        <a:pt x="932" y="159"/>
                      </a:cubicBezTo>
                      <a:cubicBezTo>
                        <a:pt x="953" y="190"/>
                        <a:pt x="969" y="223"/>
                        <a:pt x="979" y="258"/>
                      </a:cubicBezTo>
                      <a:cubicBezTo>
                        <a:pt x="980" y="261"/>
                        <a:pt x="981" y="269"/>
                        <a:pt x="984" y="280"/>
                      </a:cubicBezTo>
                      <a:cubicBezTo>
                        <a:pt x="986" y="291"/>
                        <a:pt x="988" y="298"/>
                        <a:pt x="989" y="302"/>
                      </a:cubicBezTo>
                      <a:cubicBezTo>
                        <a:pt x="990" y="306"/>
                        <a:pt x="990" y="313"/>
                        <a:pt x="991" y="322"/>
                      </a:cubicBezTo>
                      <a:cubicBezTo>
                        <a:pt x="993" y="331"/>
                        <a:pt x="994" y="337"/>
                        <a:pt x="994" y="338"/>
                      </a:cubicBezTo>
                      <a:lnTo>
                        <a:pt x="994" y="666"/>
                      </a:lnTo>
                      <a:cubicBezTo>
                        <a:pt x="994" y="679"/>
                        <a:pt x="993" y="692"/>
                        <a:pt x="990" y="705"/>
                      </a:cubicBezTo>
                      <a:cubicBezTo>
                        <a:pt x="988" y="718"/>
                        <a:pt x="985" y="730"/>
                        <a:pt x="981" y="741"/>
                      </a:cubicBezTo>
                      <a:cubicBezTo>
                        <a:pt x="963" y="802"/>
                        <a:pt x="931" y="854"/>
                        <a:pt x="887" y="895"/>
                      </a:cubicBezTo>
                      <a:cubicBezTo>
                        <a:pt x="843" y="936"/>
                        <a:pt x="790" y="965"/>
                        <a:pt x="729" y="981"/>
                      </a:cubicBezTo>
                      <a:cubicBezTo>
                        <a:pt x="721" y="983"/>
                        <a:pt x="710" y="985"/>
                        <a:pt x="694" y="989"/>
                      </a:cubicBezTo>
                      <a:cubicBezTo>
                        <a:pt x="678" y="992"/>
                        <a:pt x="666" y="994"/>
                        <a:pt x="658" y="994"/>
                      </a:cubicBezTo>
                      <a:lnTo>
                        <a:pt x="0" y="994"/>
                      </a:lnTo>
                      <a:lnTo>
                        <a:pt x="0" y="779"/>
                      </a:lnTo>
                      <a:lnTo>
                        <a:pt x="640" y="779"/>
                      </a:lnTo>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sz="1200">
                    <a:solidFill>
                      <a:srgbClr val="323232">
                        <a:lumMod val="25000"/>
                        <a:lumOff val="75000"/>
                      </a:srgbClr>
                    </a:solidFill>
                  </a:endParaRPr>
                </a:p>
              </p:txBody>
            </p:sp>
            <p:sp>
              <p:nvSpPr>
                <p:cNvPr id="21" name="Freeform 95"/>
                <p:cNvSpPr>
                  <a:spLocks/>
                </p:cNvSpPr>
                <p:nvPr/>
              </p:nvSpPr>
              <p:spPr bwMode="auto">
                <a:xfrm>
                  <a:off x="8103160" y="6464162"/>
                  <a:ext cx="358782" cy="360372"/>
                </a:xfrm>
                <a:custGeom>
                  <a:avLst/>
                  <a:gdLst/>
                  <a:ahLst/>
                  <a:cxnLst>
                    <a:cxn ang="0">
                      <a:pos x="640" y="779"/>
                    </a:cxn>
                    <a:cxn ang="0">
                      <a:pos x="656" y="777"/>
                    </a:cxn>
                    <a:cxn ang="0">
                      <a:pos x="679" y="770"/>
                    </a:cxn>
                    <a:cxn ang="0">
                      <a:pos x="701" y="761"/>
                    </a:cxn>
                    <a:cxn ang="0">
                      <a:pos x="730" y="745"/>
                    </a:cxn>
                    <a:cxn ang="0">
                      <a:pos x="753" y="725"/>
                    </a:cxn>
                    <a:cxn ang="0">
                      <a:pos x="763" y="704"/>
                    </a:cxn>
                    <a:cxn ang="0">
                      <a:pos x="763" y="702"/>
                    </a:cxn>
                    <a:cxn ang="0">
                      <a:pos x="760" y="700"/>
                    </a:cxn>
                    <a:cxn ang="0">
                      <a:pos x="5" y="447"/>
                    </a:cxn>
                    <a:cxn ang="0">
                      <a:pos x="0" y="445"/>
                    </a:cxn>
                    <a:cxn ang="0">
                      <a:pos x="0" y="401"/>
                    </a:cxn>
                    <a:cxn ang="0">
                      <a:pos x="9" y="282"/>
                    </a:cxn>
                    <a:cxn ang="0">
                      <a:pos x="43" y="181"/>
                    </a:cxn>
                    <a:cxn ang="0">
                      <a:pos x="107" y="100"/>
                    </a:cxn>
                    <a:cxn ang="0">
                      <a:pos x="209" y="34"/>
                    </a:cxn>
                    <a:cxn ang="0">
                      <a:pos x="275" y="10"/>
                    </a:cxn>
                    <a:cxn ang="0">
                      <a:pos x="346" y="0"/>
                    </a:cxn>
                    <a:cxn ang="0">
                      <a:pos x="994" y="0"/>
                    </a:cxn>
                    <a:cxn ang="0">
                      <a:pos x="994" y="215"/>
                    </a:cxn>
                    <a:cxn ang="0">
                      <a:pos x="362" y="215"/>
                    </a:cxn>
                    <a:cxn ang="0">
                      <a:pos x="345" y="219"/>
                    </a:cxn>
                    <a:cxn ang="0">
                      <a:pos x="321" y="224"/>
                    </a:cxn>
                    <a:cxn ang="0">
                      <a:pos x="296" y="233"/>
                    </a:cxn>
                    <a:cxn ang="0">
                      <a:pos x="267" y="249"/>
                    </a:cxn>
                    <a:cxn ang="0">
                      <a:pos x="242" y="269"/>
                    </a:cxn>
                    <a:cxn ang="0">
                      <a:pos x="231" y="292"/>
                    </a:cxn>
                    <a:cxn ang="0">
                      <a:pos x="231" y="294"/>
                    </a:cxn>
                    <a:cxn ang="0">
                      <a:pos x="994" y="549"/>
                    </a:cxn>
                    <a:cxn ang="0">
                      <a:pos x="994" y="666"/>
                    </a:cxn>
                    <a:cxn ang="0">
                      <a:pos x="986" y="721"/>
                    </a:cxn>
                    <a:cxn ang="0">
                      <a:pos x="970" y="773"/>
                    </a:cxn>
                    <a:cxn ang="0">
                      <a:pos x="882" y="900"/>
                    </a:cxn>
                    <a:cxn ang="0">
                      <a:pos x="746" y="976"/>
                    </a:cxn>
                    <a:cxn ang="0">
                      <a:pos x="702" y="989"/>
                    </a:cxn>
                    <a:cxn ang="0">
                      <a:pos x="658" y="994"/>
                    </a:cxn>
                    <a:cxn ang="0">
                      <a:pos x="0" y="994"/>
                    </a:cxn>
                    <a:cxn ang="0">
                      <a:pos x="0" y="779"/>
                    </a:cxn>
                    <a:cxn ang="0">
                      <a:pos x="640" y="779"/>
                    </a:cxn>
                  </a:cxnLst>
                  <a:rect l="0" t="0" r="r" b="b"/>
                  <a:pathLst>
                    <a:path w="994" h="994">
                      <a:moveTo>
                        <a:pt x="640" y="779"/>
                      </a:moveTo>
                      <a:cubicBezTo>
                        <a:pt x="640" y="779"/>
                        <a:pt x="646" y="778"/>
                        <a:pt x="656" y="777"/>
                      </a:cubicBezTo>
                      <a:cubicBezTo>
                        <a:pt x="666" y="774"/>
                        <a:pt x="674" y="772"/>
                        <a:pt x="679" y="770"/>
                      </a:cubicBezTo>
                      <a:cubicBezTo>
                        <a:pt x="684" y="769"/>
                        <a:pt x="692" y="766"/>
                        <a:pt x="701" y="761"/>
                      </a:cubicBezTo>
                      <a:cubicBezTo>
                        <a:pt x="711" y="756"/>
                        <a:pt x="721" y="751"/>
                        <a:pt x="730" y="745"/>
                      </a:cubicBezTo>
                      <a:cubicBezTo>
                        <a:pt x="739" y="738"/>
                        <a:pt x="747" y="732"/>
                        <a:pt x="753" y="725"/>
                      </a:cubicBezTo>
                      <a:cubicBezTo>
                        <a:pt x="759" y="718"/>
                        <a:pt x="763" y="710"/>
                        <a:pt x="763" y="704"/>
                      </a:cubicBezTo>
                      <a:lnTo>
                        <a:pt x="763" y="702"/>
                      </a:lnTo>
                      <a:cubicBezTo>
                        <a:pt x="762" y="702"/>
                        <a:pt x="761" y="702"/>
                        <a:pt x="760" y="700"/>
                      </a:cubicBezTo>
                      <a:lnTo>
                        <a:pt x="5" y="447"/>
                      </a:lnTo>
                      <a:lnTo>
                        <a:pt x="0" y="445"/>
                      </a:lnTo>
                      <a:lnTo>
                        <a:pt x="0" y="401"/>
                      </a:lnTo>
                      <a:cubicBezTo>
                        <a:pt x="0" y="357"/>
                        <a:pt x="3" y="318"/>
                        <a:pt x="9" y="282"/>
                      </a:cubicBezTo>
                      <a:cubicBezTo>
                        <a:pt x="16" y="245"/>
                        <a:pt x="27" y="211"/>
                        <a:pt x="43" y="181"/>
                      </a:cubicBezTo>
                      <a:cubicBezTo>
                        <a:pt x="59" y="151"/>
                        <a:pt x="80" y="124"/>
                        <a:pt x="107" y="100"/>
                      </a:cubicBezTo>
                      <a:cubicBezTo>
                        <a:pt x="134" y="75"/>
                        <a:pt x="168" y="54"/>
                        <a:pt x="209" y="34"/>
                      </a:cubicBezTo>
                      <a:cubicBezTo>
                        <a:pt x="230" y="25"/>
                        <a:pt x="252" y="17"/>
                        <a:pt x="275" y="10"/>
                      </a:cubicBezTo>
                      <a:cubicBezTo>
                        <a:pt x="300" y="4"/>
                        <a:pt x="323" y="0"/>
                        <a:pt x="346" y="0"/>
                      </a:cubicBezTo>
                      <a:lnTo>
                        <a:pt x="994" y="0"/>
                      </a:lnTo>
                      <a:lnTo>
                        <a:pt x="994" y="215"/>
                      </a:lnTo>
                      <a:lnTo>
                        <a:pt x="362" y="215"/>
                      </a:lnTo>
                      <a:cubicBezTo>
                        <a:pt x="361" y="215"/>
                        <a:pt x="355" y="216"/>
                        <a:pt x="345" y="219"/>
                      </a:cubicBezTo>
                      <a:cubicBezTo>
                        <a:pt x="334" y="221"/>
                        <a:pt x="326" y="222"/>
                        <a:pt x="321" y="224"/>
                      </a:cubicBezTo>
                      <a:cubicBezTo>
                        <a:pt x="314" y="226"/>
                        <a:pt x="306" y="229"/>
                        <a:pt x="296" y="233"/>
                      </a:cubicBezTo>
                      <a:cubicBezTo>
                        <a:pt x="285" y="237"/>
                        <a:pt x="276" y="242"/>
                        <a:pt x="267" y="249"/>
                      </a:cubicBezTo>
                      <a:cubicBezTo>
                        <a:pt x="257" y="255"/>
                        <a:pt x="249" y="262"/>
                        <a:pt x="242" y="269"/>
                      </a:cubicBezTo>
                      <a:cubicBezTo>
                        <a:pt x="235" y="277"/>
                        <a:pt x="231" y="284"/>
                        <a:pt x="231" y="292"/>
                      </a:cubicBezTo>
                      <a:lnTo>
                        <a:pt x="231" y="294"/>
                      </a:lnTo>
                      <a:lnTo>
                        <a:pt x="994" y="549"/>
                      </a:lnTo>
                      <a:lnTo>
                        <a:pt x="994" y="666"/>
                      </a:lnTo>
                      <a:cubicBezTo>
                        <a:pt x="994" y="684"/>
                        <a:pt x="991" y="703"/>
                        <a:pt x="986" y="721"/>
                      </a:cubicBezTo>
                      <a:cubicBezTo>
                        <a:pt x="982" y="739"/>
                        <a:pt x="977" y="756"/>
                        <a:pt x="970" y="773"/>
                      </a:cubicBezTo>
                      <a:cubicBezTo>
                        <a:pt x="952" y="823"/>
                        <a:pt x="923" y="865"/>
                        <a:pt x="882" y="900"/>
                      </a:cubicBezTo>
                      <a:cubicBezTo>
                        <a:pt x="842" y="934"/>
                        <a:pt x="797" y="959"/>
                        <a:pt x="746" y="976"/>
                      </a:cubicBezTo>
                      <a:cubicBezTo>
                        <a:pt x="733" y="980"/>
                        <a:pt x="718" y="985"/>
                        <a:pt x="702" y="989"/>
                      </a:cubicBezTo>
                      <a:cubicBezTo>
                        <a:pt x="687" y="992"/>
                        <a:pt x="673" y="994"/>
                        <a:pt x="658" y="994"/>
                      </a:cubicBezTo>
                      <a:lnTo>
                        <a:pt x="0" y="994"/>
                      </a:lnTo>
                      <a:lnTo>
                        <a:pt x="0" y="779"/>
                      </a:lnTo>
                      <a:lnTo>
                        <a:pt x="640" y="779"/>
                      </a:lnTo>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sz="1200">
                    <a:solidFill>
                      <a:srgbClr val="323232">
                        <a:lumMod val="25000"/>
                        <a:lumOff val="75000"/>
                      </a:srgbClr>
                    </a:solidFill>
                  </a:endParaRPr>
                </a:p>
              </p:txBody>
            </p:sp>
            <p:sp>
              <p:nvSpPr>
                <p:cNvPr id="22" name="Freeform 96"/>
                <p:cNvSpPr>
                  <a:spLocks/>
                </p:cNvSpPr>
                <p:nvPr/>
              </p:nvSpPr>
              <p:spPr bwMode="auto">
                <a:xfrm>
                  <a:off x="8469880" y="6464162"/>
                  <a:ext cx="358782" cy="360372"/>
                </a:xfrm>
                <a:custGeom>
                  <a:avLst/>
                  <a:gdLst/>
                  <a:ahLst/>
                  <a:cxnLst>
                    <a:cxn ang="0">
                      <a:pos x="49" y="0"/>
                    </a:cxn>
                    <a:cxn ang="0">
                      <a:pos x="49" y="178"/>
                    </a:cxn>
                    <a:cxn ang="0">
                      <a:pos x="226" y="178"/>
                    </a:cxn>
                    <a:cxn ang="0">
                      <a:pos x="226" y="227"/>
                    </a:cxn>
                    <a:cxn ang="0">
                      <a:pos x="0" y="227"/>
                    </a:cxn>
                    <a:cxn ang="0">
                      <a:pos x="0" y="0"/>
                    </a:cxn>
                    <a:cxn ang="0">
                      <a:pos x="49" y="0"/>
                    </a:cxn>
                  </a:cxnLst>
                  <a:rect l="0" t="0" r="r" b="b"/>
                  <a:pathLst>
                    <a:path w="226" h="227">
                      <a:moveTo>
                        <a:pt x="49" y="0"/>
                      </a:moveTo>
                      <a:lnTo>
                        <a:pt x="49" y="178"/>
                      </a:lnTo>
                      <a:lnTo>
                        <a:pt x="226" y="178"/>
                      </a:lnTo>
                      <a:lnTo>
                        <a:pt x="226" y="227"/>
                      </a:lnTo>
                      <a:lnTo>
                        <a:pt x="0" y="227"/>
                      </a:lnTo>
                      <a:lnTo>
                        <a:pt x="0" y="0"/>
                      </a:lnTo>
                      <a:lnTo>
                        <a:pt x="49"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sz="1200">
                    <a:solidFill>
                      <a:srgbClr val="323232">
                        <a:lumMod val="25000"/>
                        <a:lumOff val="75000"/>
                      </a:srgbClr>
                    </a:solidFill>
                  </a:endParaRPr>
                </a:p>
              </p:txBody>
            </p:sp>
          </p:grpSp>
        </p:grpSp>
        <p:cxnSp>
          <p:nvCxnSpPr>
            <p:cNvPr id="16" name="直線コネクタ 15"/>
            <p:cNvCxnSpPr/>
            <p:nvPr/>
          </p:nvCxnSpPr>
          <p:spPr>
            <a:xfrm>
              <a:off x="6839264" y="6503399"/>
              <a:ext cx="0" cy="28734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307629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l" defTabSz="914400" rtl="0" eaLnBrk="1" latinLnBrk="0" hangingPunct="1">
        <a:spcBef>
          <a:spcPct val="0"/>
        </a:spcBef>
        <a:buNone/>
        <a:defRPr kumimoji="1" sz="4000" b="0" kern="1200">
          <a:solidFill>
            <a:schemeClr val="accent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hyperlink" Target="http://www.multicore-association.org/workgroup/shim.php" TargetMode="External"/><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ctr"/>
            <a:r>
              <a:rPr kumimoji="1" lang="en-US" altLang="ja-JP" sz="3600" dirty="0" smtClean="0"/>
              <a:t>SHIM</a:t>
            </a:r>
            <a:r>
              <a:rPr kumimoji="1" lang="ja-JP" altLang="en-US" sz="3600" dirty="0" smtClean="0"/>
              <a:t>ベース</a:t>
            </a:r>
            <a:r>
              <a:rPr lang="ja-JP" altLang="en-US" sz="3600" dirty="0" smtClean="0"/>
              <a:t>シミュレータを用いた</a:t>
            </a:r>
            <a:r>
              <a:rPr lang="en-US" altLang="ja-JP" sz="3600" dirty="0" smtClean="0"/>
              <a:t/>
            </a:r>
            <a:br>
              <a:rPr lang="en-US" altLang="ja-JP" sz="3600" dirty="0" smtClean="0"/>
            </a:br>
            <a:r>
              <a:rPr lang="ja-JP" altLang="en-US" sz="3600" dirty="0" smtClean="0"/>
              <a:t>性能見積に関する研究</a:t>
            </a:r>
            <a:endParaRPr kumimoji="1" lang="ja-JP" altLang="en-US" sz="3600" dirty="0"/>
          </a:p>
        </p:txBody>
      </p:sp>
      <p:sp>
        <p:nvSpPr>
          <p:cNvPr id="3" name="サブタイトル 2"/>
          <p:cNvSpPr>
            <a:spLocks noGrp="1"/>
          </p:cNvSpPr>
          <p:nvPr>
            <p:ph type="subTitle" idx="1"/>
          </p:nvPr>
        </p:nvSpPr>
        <p:spPr/>
        <p:txBody>
          <a:bodyPr>
            <a:normAutofit/>
          </a:bodyPr>
          <a:lstStyle/>
          <a:p>
            <a:r>
              <a:rPr kumimoji="1" lang="ja-JP" altLang="en-US" dirty="0" smtClean="0"/>
              <a:t>名古屋大学</a:t>
            </a:r>
            <a:r>
              <a:rPr kumimoji="1" lang="en-US" altLang="ja-JP" dirty="0" smtClean="0"/>
              <a:t/>
            </a:r>
            <a:br>
              <a:rPr kumimoji="1" lang="en-US" altLang="ja-JP" dirty="0" smtClean="0"/>
            </a:br>
            <a:r>
              <a:rPr kumimoji="1" lang="ja-JP" altLang="en-US" dirty="0" smtClean="0"/>
              <a:t>枝廣研究室</a:t>
            </a:r>
            <a:endParaRPr kumimoji="1" lang="en-US" altLang="ja-JP" dirty="0" smtClean="0"/>
          </a:p>
          <a:p>
            <a:r>
              <a:rPr lang="en-US" altLang="ja-JP" smtClean="0"/>
              <a:t>M1</a:t>
            </a:r>
            <a:r>
              <a:rPr kumimoji="1" lang="ja-JP" altLang="en-US" smtClean="0"/>
              <a:t> </a:t>
            </a:r>
            <a:r>
              <a:rPr kumimoji="1" lang="ja-JP" altLang="en-US" dirty="0" smtClean="0"/>
              <a:t>佐合 惇</a:t>
            </a:r>
            <a:endParaRPr kumimoji="1" lang="ja-JP" altLang="en-US" dirty="0"/>
          </a:p>
        </p:txBody>
      </p:sp>
    </p:spTree>
    <p:extLst>
      <p:ext uri="{BB962C8B-B14F-4D97-AF65-F5344CB8AC3E}">
        <p14:creationId xmlns:p14="http://schemas.microsoft.com/office/powerpoint/2010/main" val="584028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LLVM-IR</a:t>
            </a:r>
            <a:r>
              <a:rPr kumimoji="1" lang="ja-JP" altLang="en-US" dirty="0" smtClean="0"/>
              <a:t>とは</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57200" y="1124744"/>
                <a:ext cx="8229600" cy="3243144"/>
              </a:xfrm>
            </p:spPr>
            <p:txBody>
              <a:bodyPr>
                <a:normAutofit lnSpcReduction="10000"/>
              </a:bodyPr>
              <a:lstStyle/>
              <a:p>
                <a:r>
                  <a:rPr lang="en-US" altLang="ja-JP" sz="2800" dirty="0" smtClean="0"/>
                  <a:t>LLVM</a:t>
                </a:r>
                <a:r>
                  <a:rPr lang="ja-JP" altLang="en-US" sz="2800" dirty="0" smtClean="0"/>
                  <a:t>独自のプログラミング言語的な表現</a:t>
                </a:r>
                <a:endParaRPr lang="en-US" altLang="ja-JP" sz="2800" dirty="0" smtClean="0"/>
              </a:p>
              <a:p>
                <a:pPr lvl="1"/>
                <a:r>
                  <a:rPr lang="ja-JP" altLang="en-US" sz="2500" dirty="0" smtClean="0"/>
                  <a:t>様々なプログラミング言語から変換可能</a:t>
                </a:r>
                <a:endParaRPr lang="en-US" altLang="ja-JP" sz="2500" dirty="0" smtClean="0"/>
              </a:p>
              <a:p>
                <a:pPr lvl="1"/>
                <a:r>
                  <a:rPr lang="ja-JP" altLang="en-US" sz="2500" dirty="0"/>
                  <a:t>特定</a:t>
                </a:r>
                <a:r>
                  <a:rPr lang="ja-JP" altLang="en-US" sz="2500" dirty="0" smtClean="0"/>
                  <a:t>のアーキテクチャのマシン語に依存しない</a:t>
                </a:r>
                <a:endParaRPr lang="en-US" altLang="ja-JP" sz="2500" dirty="0" smtClean="0"/>
              </a:p>
              <a:p>
                <a:pPr lvl="1"/>
                <a:r>
                  <a:rPr lang="ja-JP" altLang="en-US" sz="2500" dirty="0" smtClean="0"/>
                  <a:t>ある程度マシン語に近い低水準な表現</a:t>
                </a:r>
                <a:endParaRPr lang="en-US" altLang="ja-JP" sz="2500" dirty="0"/>
              </a:p>
              <a:p>
                <a:pPr marL="342900" lvl="1" indent="0">
                  <a:buNone/>
                </a:pPr>
                <a:endParaRPr lang="en-US" altLang="ja-JP" sz="2500" dirty="0" smtClean="0"/>
              </a:p>
              <a:p>
                <a:pPr marL="342900" lvl="1" indent="0">
                  <a:buNone/>
                </a:pPr>
                <a:r>
                  <a:rPr lang="en-US" altLang="ja-JP" sz="2500" dirty="0" smtClean="0"/>
                  <a:t>LLVM-IR</a:t>
                </a:r>
                <a:r>
                  <a:rPr lang="ja-JP" altLang="en-US" sz="2500" dirty="0" smtClean="0"/>
                  <a:t>ベースの見積</a:t>
                </a:r>
                <a:endParaRPr lang="en-US" altLang="ja-JP" sz="2500" dirty="0"/>
              </a:p>
              <a:p>
                <a:pPr marL="342900" lvl="1" indent="0">
                  <a:buNone/>
                </a:pPr>
                <a14:m>
                  <m:oMath xmlns:m="http://schemas.openxmlformats.org/officeDocument/2006/math">
                    <m:r>
                      <a:rPr lang="en-US" altLang="ja-JP" sz="2500" i="1" smtClean="0">
                        <a:solidFill>
                          <a:srgbClr val="FF0000"/>
                        </a:solidFill>
                        <a:latin typeface="Cambria Math" panose="02040503050406030204" pitchFamily="18" charset="0"/>
                        <a:ea typeface="Cambria Math" panose="02040503050406030204" pitchFamily="18" charset="0"/>
                      </a:rPr>
                      <m:t>⟹</m:t>
                    </m:r>
                  </m:oMath>
                </a14:m>
                <a:r>
                  <a:rPr lang="ja-JP" altLang="en-US" sz="2500" dirty="0" smtClean="0">
                    <a:solidFill>
                      <a:srgbClr val="FF0000"/>
                    </a:solidFill>
                  </a:rPr>
                  <a:t>プログラミング言語やマシンから独立した見積</a:t>
                </a:r>
                <a:endParaRPr lang="en-US" altLang="ja-JP" sz="25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57200" y="1124744"/>
                <a:ext cx="8229600" cy="3243144"/>
              </a:xfrm>
              <a:blipFill rotWithShape="0">
                <a:blip r:embed="rId2"/>
                <a:stretch>
                  <a:fillRect l="-1333" t="-3383"/>
                </a:stretch>
              </a:blipFill>
            </p:spPr>
            <p:txBody>
              <a:bodyPr/>
              <a:lstStyle/>
              <a:p>
                <a:r>
                  <a:rPr lang="ja-JP" altLang="en-US">
                    <a:noFill/>
                  </a:rPr>
                  <a:t> </a:t>
                </a:r>
              </a:p>
            </p:txBody>
          </p:sp>
        </mc:Fallback>
      </mc:AlternateContent>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4536" y="4422844"/>
            <a:ext cx="2350105" cy="827237"/>
          </a:xfrm>
          <a:prstGeom prst="rect">
            <a:avLst/>
          </a:prstGeom>
        </p:spPr>
      </p:pic>
      <p:sp>
        <p:nvSpPr>
          <p:cNvPr id="5" name="正方形/長方形 4"/>
          <p:cNvSpPr/>
          <p:nvPr/>
        </p:nvSpPr>
        <p:spPr>
          <a:xfrm>
            <a:off x="654710" y="5309416"/>
            <a:ext cx="7808976" cy="826618"/>
          </a:xfrm>
          <a:prstGeom prst="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lvl="1" algn="ctr"/>
            <a:endParaRPr lang="en-US" altLang="ja-JP" sz="2400" dirty="0">
              <a:latin typeface="HGP教科書体" panose="02020600000000000000" pitchFamily="18" charset="-128"/>
              <a:ea typeface="HGP教科書体" panose="02020600000000000000" pitchFamily="18" charset="-128"/>
            </a:endParaRPr>
          </a:p>
        </p:txBody>
      </p:sp>
      <p:sp>
        <p:nvSpPr>
          <p:cNvPr id="6" name="テキスト ボックス 5"/>
          <p:cNvSpPr txBox="1"/>
          <p:nvPr/>
        </p:nvSpPr>
        <p:spPr>
          <a:xfrm>
            <a:off x="457200" y="5305037"/>
            <a:ext cx="7783372" cy="830997"/>
          </a:xfrm>
          <a:prstGeom prst="rect">
            <a:avLst/>
          </a:prstGeom>
          <a:noFill/>
        </p:spPr>
        <p:txBody>
          <a:bodyPr wrap="square" rtlCol="0">
            <a:spAutoFit/>
          </a:bodyPr>
          <a:lstStyle/>
          <a:p>
            <a:pPr lvl="1" algn="ctr"/>
            <a:r>
              <a:rPr lang="ja-JP" altLang="en-US" sz="2400" dirty="0">
                <a:latin typeface="HGP教科書体" panose="02020600000000000000" pitchFamily="18" charset="-128"/>
                <a:ea typeface="HGP教科書体" panose="02020600000000000000" pitchFamily="18" charset="-128"/>
              </a:rPr>
              <a:t>コンパイラとツールチェーン開発のオープンソースプロジェクト</a:t>
            </a:r>
            <a:endParaRPr lang="en-US" altLang="ja-JP" sz="2400" dirty="0">
              <a:latin typeface="HGP教科書体" panose="02020600000000000000" pitchFamily="18" charset="-128"/>
              <a:ea typeface="HGP教科書体" panose="02020600000000000000" pitchFamily="18" charset="-128"/>
            </a:endParaRPr>
          </a:p>
          <a:p>
            <a:pPr lvl="1" algn="ctr"/>
            <a:r>
              <a:rPr lang="ja-JP" altLang="en-US" sz="2400" dirty="0">
                <a:latin typeface="HGP教科書体" panose="02020600000000000000" pitchFamily="18" charset="-128"/>
                <a:ea typeface="HGP教科書体" panose="02020600000000000000" pitchFamily="18" charset="-128"/>
              </a:rPr>
              <a:t>機能的で拡張性と再利用性が高いライブラリを</a:t>
            </a:r>
            <a:r>
              <a:rPr lang="ja-JP" altLang="en-US" sz="2400" dirty="0" smtClean="0">
                <a:latin typeface="HGP教科書体" panose="02020600000000000000" pitchFamily="18" charset="-128"/>
                <a:ea typeface="HGP教科書体" panose="02020600000000000000" pitchFamily="18" charset="-128"/>
              </a:rPr>
              <a:t>もつ</a:t>
            </a:r>
            <a:endParaRPr lang="en-US" altLang="ja-JP" sz="2400" dirty="0">
              <a:latin typeface="HGP教科書体" panose="02020600000000000000" pitchFamily="18" charset="-128"/>
              <a:ea typeface="HGP教科書体" panose="02020600000000000000" pitchFamily="18" charset="-128"/>
            </a:endParaRPr>
          </a:p>
        </p:txBody>
      </p:sp>
      <p:sp>
        <p:nvSpPr>
          <p:cNvPr id="7" name="正方形/長方形 6"/>
          <p:cNvSpPr/>
          <p:nvPr/>
        </p:nvSpPr>
        <p:spPr>
          <a:xfrm>
            <a:off x="654710" y="4941466"/>
            <a:ext cx="2084832" cy="361381"/>
          </a:xfrm>
          <a:prstGeom prst="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2400" dirty="0" smtClean="0">
                <a:latin typeface="HGP教科書体" panose="02020600000000000000" pitchFamily="18" charset="-128"/>
                <a:ea typeface="HGP教科書体" panose="02020600000000000000" pitchFamily="18" charset="-128"/>
              </a:rPr>
              <a:t>LLVM</a:t>
            </a:r>
            <a:r>
              <a:rPr kumimoji="1" lang="ja-JP" altLang="en-US" sz="2400" dirty="0" smtClean="0">
                <a:latin typeface="HGP教科書体" panose="02020600000000000000" pitchFamily="18" charset="-128"/>
                <a:ea typeface="HGP教科書体" panose="02020600000000000000" pitchFamily="18" charset="-128"/>
              </a:rPr>
              <a:t>とは</a:t>
            </a:r>
            <a:endParaRPr kumimoji="1" lang="ja-JP" altLang="en-US" dirty="0" smtClean="0">
              <a:latin typeface="HGP教科書体" panose="02020600000000000000" pitchFamily="18" charset="-128"/>
              <a:ea typeface="HGP教科書体" panose="02020600000000000000" pitchFamily="18" charset="-128"/>
            </a:endParaRPr>
          </a:p>
        </p:txBody>
      </p:sp>
    </p:spTree>
    <p:extLst>
      <p:ext uri="{BB962C8B-B14F-4D97-AF65-F5344CB8AC3E}">
        <p14:creationId xmlns:p14="http://schemas.microsoft.com/office/powerpoint/2010/main" val="446093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LLVM-IR</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800" dirty="0" smtClean="0"/>
              <a:t>LLVM-IR</a:t>
            </a:r>
            <a:r>
              <a:rPr kumimoji="1" lang="ja-JP" altLang="en-US" sz="2800" dirty="0" smtClean="0"/>
              <a:t>はアセンブリ言語に似た記法を用いる</a:t>
            </a:r>
            <a:endParaRPr kumimoji="1" lang="en-US" altLang="ja-JP" sz="2800" dirty="0" smtClean="0"/>
          </a:p>
          <a:p>
            <a:pPr lvl="1"/>
            <a:r>
              <a:rPr lang="ja-JP" altLang="en-US" sz="2500" dirty="0" smtClean="0"/>
              <a:t>レジスタ</a:t>
            </a:r>
            <a:r>
              <a:rPr lang="en-US" altLang="ja-JP" sz="2500" dirty="0" smtClean="0"/>
              <a:t>%1</a:t>
            </a:r>
            <a:r>
              <a:rPr lang="ja-JP" altLang="en-US" sz="2500" dirty="0" smtClean="0"/>
              <a:t>と</a:t>
            </a:r>
            <a:r>
              <a:rPr lang="en-US" altLang="ja-JP" sz="2500" dirty="0" smtClean="0"/>
              <a:t>%2</a:t>
            </a:r>
            <a:r>
              <a:rPr lang="ja-JP" altLang="en-US" sz="2500" dirty="0" smtClean="0"/>
              <a:t>の和を</a:t>
            </a:r>
            <a:r>
              <a:rPr lang="en-US" altLang="ja-JP" sz="2500" dirty="0" smtClean="0"/>
              <a:t>%a</a:t>
            </a:r>
            <a:r>
              <a:rPr lang="ja-JP" altLang="en-US" sz="2500" dirty="0" smtClean="0"/>
              <a:t>に格納する</a:t>
            </a:r>
            <a:r>
              <a:rPr lang="en-US" altLang="ja-JP" sz="2500" dirty="0" smtClean="0"/>
              <a:t/>
            </a:r>
            <a:br>
              <a:rPr lang="en-US" altLang="ja-JP" sz="2500" dirty="0" smtClean="0"/>
            </a:br>
            <a:endParaRPr lang="en-US" altLang="ja-JP" sz="2500" dirty="0" smtClean="0"/>
          </a:p>
          <a:p>
            <a:pPr lvl="1"/>
            <a:endParaRPr kumimoji="1" lang="en-US" altLang="ja-JP" sz="2500" dirty="0"/>
          </a:p>
          <a:p>
            <a:r>
              <a:rPr kumimoji="1" lang="ja-JP" altLang="en-US" sz="2800" dirty="0" smtClean="0"/>
              <a:t>アセンブリ言語との最大の違いは</a:t>
            </a:r>
            <a:r>
              <a:rPr lang="ja-JP" altLang="en-US" sz="2800" dirty="0" smtClean="0">
                <a:solidFill>
                  <a:schemeClr val="accent2">
                    <a:lumMod val="75000"/>
                  </a:schemeClr>
                </a:solidFill>
              </a:rPr>
              <a:t>無限個のレジスタ</a:t>
            </a:r>
            <a:endParaRPr lang="en-US" altLang="ja-JP" sz="2800" dirty="0">
              <a:solidFill>
                <a:schemeClr val="accent2">
                  <a:lumMod val="75000"/>
                </a:schemeClr>
              </a:solidFill>
            </a:endParaRPr>
          </a:p>
          <a:p>
            <a:pPr lvl="1"/>
            <a:r>
              <a:rPr lang="ja-JP" altLang="en-US" sz="2400" dirty="0" smtClean="0"/>
              <a:t>アセンブリ言語ではレジスタの値をメモリに退避する</a:t>
            </a:r>
            <a:endParaRPr lang="en-US" altLang="ja-JP" sz="2400" dirty="0" smtClean="0"/>
          </a:p>
          <a:p>
            <a:pPr lvl="1"/>
            <a:r>
              <a:rPr lang="en-US" altLang="ja-JP" sz="2400" dirty="0" smtClean="0"/>
              <a:t>LLVM-IR</a:t>
            </a:r>
            <a:r>
              <a:rPr lang="ja-JP" altLang="en-US" sz="2400" dirty="0" smtClean="0"/>
              <a:t>では</a:t>
            </a:r>
            <a:r>
              <a:rPr lang="en-US" altLang="ja-JP" sz="2400" dirty="0" smtClean="0"/>
              <a:t>1</a:t>
            </a:r>
            <a:r>
              <a:rPr lang="ja-JP" altLang="en-US" sz="2400" dirty="0" err="1" smtClean="0"/>
              <a:t>つの</a:t>
            </a:r>
            <a:r>
              <a:rPr lang="ja-JP" altLang="en-US" sz="2400" dirty="0" smtClean="0"/>
              <a:t>値ごとに</a:t>
            </a:r>
            <a:r>
              <a:rPr lang="en-US" altLang="ja-JP" sz="2400" dirty="0" smtClean="0"/>
              <a:t>1</a:t>
            </a:r>
            <a:r>
              <a:rPr lang="ja-JP" altLang="en-US" sz="2400" dirty="0" err="1" smtClean="0"/>
              <a:t>つの</a:t>
            </a:r>
            <a:r>
              <a:rPr lang="ja-JP" altLang="en-US" sz="2400" dirty="0" smtClean="0"/>
              <a:t>レジスタを使用する</a:t>
            </a:r>
            <a:endParaRPr lang="en-US" altLang="ja-JP" sz="2400" dirty="0"/>
          </a:p>
        </p:txBody>
      </p:sp>
      <p:sp>
        <p:nvSpPr>
          <p:cNvPr id="4" name="テキスト ボックス 3"/>
          <p:cNvSpPr txBox="1"/>
          <p:nvPr/>
        </p:nvSpPr>
        <p:spPr>
          <a:xfrm>
            <a:off x="1622783" y="2292222"/>
            <a:ext cx="3228975" cy="461665"/>
          </a:xfrm>
          <a:prstGeom prst="rect">
            <a:avLst/>
          </a:prstGeom>
          <a:noFill/>
          <a:ln>
            <a:solidFill>
              <a:schemeClr val="tx1"/>
            </a:solidFill>
          </a:ln>
        </p:spPr>
        <p:txBody>
          <a:bodyPr wrap="square" rtlCol="0">
            <a:spAutoFit/>
          </a:bodyPr>
          <a:lstStyle/>
          <a:p>
            <a:r>
              <a:rPr kumimoji="1" lang="en-US" altLang="ja-JP" sz="2400" dirty="0" smtClean="0"/>
              <a:t>%a = add </a:t>
            </a:r>
            <a:r>
              <a:rPr kumimoji="1" lang="en-US" altLang="ja-JP" sz="2400" dirty="0" err="1" smtClean="0"/>
              <a:t>nsw</a:t>
            </a:r>
            <a:r>
              <a:rPr kumimoji="1" lang="en-US" altLang="ja-JP" sz="2400" dirty="0" smtClean="0"/>
              <a:t> i32 %1, %2</a:t>
            </a:r>
            <a:endParaRPr kumimoji="1" lang="ja-JP" altLang="en-US" sz="2400" dirty="0"/>
          </a:p>
        </p:txBody>
      </p:sp>
      <p:sp>
        <p:nvSpPr>
          <p:cNvPr id="9" name="テキスト ボックス 8"/>
          <p:cNvSpPr txBox="1"/>
          <p:nvPr/>
        </p:nvSpPr>
        <p:spPr>
          <a:xfrm>
            <a:off x="1622783" y="4491218"/>
            <a:ext cx="2679001" cy="1785104"/>
          </a:xfrm>
          <a:prstGeom prst="rect">
            <a:avLst/>
          </a:prstGeom>
          <a:noFill/>
          <a:ln>
            <a:solidFill>
              <a:schemeClr val="tx1"/>
            </a:solidFill>
          </a:ln>
        </p:spPr>
        <p:txBody>
          <a:bodyPr wrap="square" rtlCol="0">
            <a:spAutoFit/>
          </a:bodyPr>
          <a:lstStyle/>
          <a:p>
            <a:r>
              <a:rPr kumimoji="1" lang="en-US" altLang="ja-JP" sz="2200" dirty="0" err="1" smtClean="0"/>
              <a:t>st.w</a:t>
            </a:r>
            <a:r>
              <a:rPr kumimoji="1" lang="en-US" altLang="ja-JP" sz="2200" dirty="0" smtClean="0"/>
              <a:t> r10, 88[r29]</a:t>
            </a:r>
          </a:p>
          <a:p>
            <a:r>
              <a:rPr lang="en-US" altLang="ja-JP" sz="2200" dirty="0" err="1" smtClean="0"/>
              <a:t>st.w</a:t>
            </a:r>
            <a:r>
              <a:rPr lang="en-US" altLang="ja-JP" sz="2200" dirty="0" smtClean="0"/>
              <a:t> r11, 84[r29]</a:t>
            </a:r>
          </a:p>
          <a:p>
            <a:r>
              <a:rPr kumimoji="1" lang="en-US" altLang="ja-JP" sz="2200" dirty="0" err="1" smtClean="0"/>
              <a:t>ld.w</a:t>
            </a:r>
            <a:r>
              <a:rPr kumimoji="1" lang="en-US" altLang="ja-JP" sz="2200" dirty="0" smtClean="0"/>
              <a:t> 88[r28] r10</a:t>
            </a:r>
          </a:p>
          <a:p>
            <a:r>
              <a:rPr lang="en-US" altLang="ja-JP" sz="2200" dirty="0" err="1" smtClean="0"/>
              <a:t>ld.w</a:t>
            </a:r>
            <a:r>
              <a:rPr lang="en-US" altLang="ja-JP" sz="2200" dirty="0" smtClean="0"/>
              <a:t> 84[r28] r11</a:t>
            </a:r>
          </a:p>
          <a:p>
            <a:r>
              <a:rPr lang="en-US" altLang="ja-JP" sz="2200" dirty="0" smtClean="0"/>
              <a:t>add r11, </a:t>
            </a:r>
            <a:r>
              <a:rPr lang="en-US" altLang="ja-JP" sz="2200" dirty="0" smtClean="0"/>
              <a:t>r10</a:t>
            </a:r>
            <a:endParaRPr lang="en-US" altLang="ja-JP" sz="2200" dirty="0" smtClean="0"/>
          </a:p>
        </p:txBody>
      </p:sp>
      <p:sp>
        <p:nvSpPr>
          <p:cNvPr id="13" name="円形吹き出し 12"/>
          <p:cNvSpPr/>
          <p:nvPr/>
        </p:nvSpPr>
        <p:spPr>
          <a:xfrm>
            <a:off x="4704736" y="4491218"/>
            <a:ext cx="3790335" cy="1150374"/>
          </a:xfrm>
          <a:prstGeom prst="wedgeEllipseCallout">
            <a:avLst>
              <a:gd name="adj1" fmla="val -60281"/>
              <a:gd name="adj2" fmla="val 28526"/>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dirty="0" smtClean="0"/>
              <a:t>レジスタ</a:t>
            </a:r>
            <a:r>
              <a:rPr kumimoji="1" lang="en-US" altLang="ja-JP" dirty="0" smtClean="0"/>
              <a:t>r10</a:t>
            </a:r>
            <a:r>
              <a:rPr kumimoji="1" lang="ja-JP" altLang="en-US" dirty="0" smtClean="0"/>
              <a:t>と</a:t>
            </a:r>
            <a:r>
              <a:rPr kumimoji="1" lang="en-US" altLang="ja-JP" dirty="0" smtClean="0"/>
              <a:t>r11</a:t>
            </a:r>
            <a:r>
              <a:rPr kumimoji="1" lang="ja-JP" altLang="en-US" dirty="0" smtClean="0"/>
              <a:t>の値を</a:t>
            </a:r>
            <a:r>
              <a:rPr kumimoji="1" lang="en-US" altLang="ja-JP" dirty="0" smtClean="0"/>
              <a:t/>
            </a:r>
            <a:br>
              <a:rPr kumimoji="1" lang="en-US" altLang="ja-JP" dirty="0" smtClean="0"/>
            </a:br>
            <a:r>
              <a:rPr kumimoji="1" lang="ja-JP" altLang="en-US" dirty="0" smtClean="0"/>
              <a:t>メモリに退避してから</a:t>
            </a:r>
            <a:endParaRPr kumimoji="1" lang="en-US" altLang="ja-JP" dirty="0" smtClean="0"/>
          </a:p>
          <a:p>
            <a:pPr algn="ctr"/>
            <a:r>
              <a:rPr lang="en-US" altLang="ja-JP" dirty="0"/>
              <a:t>a</a:t>
            </a:r>
            <a:r>
              <a:rPr kumimoji="1" lang="en-US" altLang="ja-JP" dirty="0" smtClean="0"/>
              <a:t>dd</a:t>
            </a:r>
            <a:r>
              <a:rPr kumimoji="1" lang="ja-JP" altLang="en-US" dirty="0" smtClean="0"/>
              <a:t>命令を実行</a:t>
            </a:r>
            <a:endParaRPr kumimoji="1" lang="ja-JP" altLang="en-US" dirty="0" smtClean="0"/>
          </a:p>
        </p:txBody>
      </p:sp>
    </p:spTree>
    <p:extLst>
      <p:ext uri="{BB962C8B-B14F-4D97-AF65-F5344CB8AC3E}">
        <p14:creationId xmlns:p14="http://schemas.microsoft.com/office/powerpoint/2010/main" val="2374039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LLVM-IR</a:t>
            </a:r>
            <a:r>
              <a:rPr kumimoji="1" lang="ja-JP" altLang="en-US" dirty="0" smtClean="0"/>
              <a:t>シミュレータ</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normAutofit/>
              </a:bodyPr>
              <a:lstStyle/>
              <a:p>
                <a:r>
                  <a:rPr kumimoji="1" lang="en-US" altLang="ja-JP" sz="2800" dirty="0" smtClean="0"/>
                  <a:t>LLVM-IR</a:t>
                </a:r>
                <a:r>
                  <a:rPr kumimoji="1" lang="ja-JP" altLang="en-US" sz="2800" dirty="0" smtClean="0"/>
                  <a:t>の動的解析の結果を性能見積に活用する</a:t>
                </a:r>
                <a:endParaRPr kumimoji="1" lang="en-US" altLang="ja-JP" sz="2800" dirty="0" smtClean="0"/>
              </a:p>
              <a:p>
                <a:pPr lvl="1"/>
                <a:r>
                  <a:rPr kumimoji="1" lang="ja-JP" altLang="en-US" sz="2800" dirty="0" smtClean="0"/>
                  <a:t>動的解析が行える環境が必要</a:t>
                </a:r>
                <a:endParaRPr lang="en-US" altLang="ja-JP" sz="2800" dirty="0"/>
              </a:p>
              <a:p>
                <a:pPr lvl="1"/>
                <a:r>
                  <a:rPr kumimoji="1" lang="en-US" altLang="ja-JP" sz="2800" dirty="0" smtClean="0"/>
                  <a:t>LLVM</a:t>
                </a:r>
                <a:r>
                  <a:rPr kumimoji="1" lang="ja-JP" altLang="en-US" sz="2800" dirty="0" smtClean="0"/>
                  <a:t>ライブラリにはインタプリタが付属している</a:t>
                </a:r>
                <a:r>
                  <a:rPr lang="en-US" altLang="ja-JP" sz="2800" dirty="0"/>
                  <a:t/>
                </a:r>
                <a:br>
                  <a:rPr lang="en-US" altLang="ja-JP" sz="2800" dirty="0"/>
                </a:br>
                <a14:m>
                  <m:oMath xmlns:m="http://schemas.openxmlformats.org/officeDocument/2006/math">
                    <m:r>
                      <a:rPr lang="en-US" altLang="ja-JP" sz="2800" i="1" smtClean="0">
                        <a:latin typeface="Cambria Math" panose="02040503050406030204" pitchFamily="18" charset="0"/>
                        <a:ea typeface="Cambria Math" panose="02040503050406030204" pitchFamily="18" charset="0"/>
                      </a:rPr>
                      <m:t>⟹</m:t>
                    </m:r>
                  </m:oMath>
                </a14:m>
                <a:r>
                  <a:rPr lang="ja-JP" altLang="en-US" sz="2800" dirty="0" smtClean="0"/>
                  <a:t>内部構造が複雑で改造が難しい</a:t>
                </a:r>
                <a:r>
                  <a:rPr lang="en-US" altLang="ja-JP" sz="2800" dirty="0"/>
                  <a:t/>
                </a:r>
                <a:br>
                  <a:rPr lang="en-US" altLang="ja-JP" sz="2800" dirty="0"/>
                </a:br>
                <a14:m>
                  <m:oMath xmlns:m="http://schemas.openxmlformats.org/officeDocument/2006/math">
                    <m:r>
                      <a:rPr lang="en-US" altLang="ja-JP" sz="2800" i="1">
                        <a:latin typeface="Cambria Math" panose="02040503050406030204" pitchFamily="18" charset="0"/>
                        <a:ea typeface="Cambria Math" panose="02040503050406030204" pitchFamily="18" charset="0"/>
                      </a:rPr>
                      <m:t>⟹</m:t>
                    </m:r>
                  </m:oMath>
                </a14:m>
                <a:r>
                  <a:rPr lang="ja-JP" altLang="en-US" sz="2500" dirty="0" smtClean="0"/>
                  <a:t>そこ</a:t>
                </a:r>
                <a:r>
                  <a:rPr lang="ja-JP" altLang="en-US" sz="2500" dirty="0" smtClean="0"/>
                  <a:t>まで</a:t>
                </a:r>
                <a:r>
                  <a:rPr lang="ja-JP" altLang="en-US" sz="2500" dirty="0"/>
                  <a:t>正確</a:t>
                </a:r>
                <a:r>
                  <a:rPr lang="ja-JP" altLang="en-US" sz="2500" dirty="0" smtClean="0"/>
                  <a:t>な</a:t>
                </a:r>
                <a:r>
                  <a:rPr lang="ja-JP" altLang="en-US" sz="2500" dirty="0" smtClean="0"/>
                  <a:t>シミュレーションは必要ない</a:t>
                </a:r>
                <a:endParaRPr lang="en-US" altLang="ja-JP" sz="2500" dirty="0" smtClean="0"/>
              </a:p>
              <a:p>
                <a:pPr marL="342900" lvl="1" indent="0" algn="ctr">
                  <a:buNone/>
                </a:pPr>
                <a:r>
                  <a:rPr lang="en-US" altLang="ja-JP" sz="2800" dirty="0" smtClean="0"/>
                  <a:t/>
                </a:r>
                <a:br>
                  <a:rPr lang="en-US" altLang="ja-JP" sz="2800" dirty="0" smtClean="0"/>
                </a:br>
                <a:r>
                  <a:rPr lang="ja-JP" altLang="en-US" sz="2800" dirty="0" smtClean="0"/>
                  <a:t>単純な構造＆ある程度</a:t>
                </a:r>
                <a:r>
                  <a:rPr lang="ja-JP" altLang="en-US" sz="2800" dirty="0" smtClean="0"/>
                  <a:t>の</a:t>
                </a:r>
                <a:r>
                  <a:rPr lang="ja-JP" altLang="en-US" sz="2800" dirty="0"/>
                  <a:t>正確</a:t>
                </a:r>
                <a:r>
                  <a:rPr lang="ja-JP" altLang="en-US" sz="2800" dirty="0" smtClean="0"/>
                  <a:t>さを</a:t>
                </a:r>
                <a:r>
                  <a:rPr lang="ja-JP" altLang="en-US" sz="2800" dirty="0" smtClean="0"/>
                  <a:t>持った</a:t>
                </a:r>
                <a:r>
                  <a:rPr lang="en-US" altLang="ja-JP" sz="2800" dirty="0" smtClean="0"/>
                  <a:t/>
                </a:r>
                <a:br>
                  <a:rPr lang="en-US" altLang="ja-JP" sz="2800" dirty="0" smtClean="0"/>
                </a:br>
                <a:r>
                  <a:rPr lang="ja-JP" altLang="en-US" sz="2800" dirty="0" smtClean="0"/>
                  <a:t>シミュレータを作成する</a:t>
                </a:r>
                <a:endParaRPr lang="en-US" altLang="ja-JP" sz="2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333" t="-1294" r="-14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65305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SHIM</a:t>
            </a:r>
            <a:r>
              <a:rPr kumimoji="1" lang="ja-JP" altLang="en-US" dirty="0" smtClean="0"/>
              <a:t>による性能見積</a:t>
            </a:r>
            <a:endParaRPr kumimoji="1" lang="ja-JP" altLang="en-US" dirty="0"/>
          </a:p>
        </p:txBody>
      </p:sp>
      <p:sp>
        <p:nvSpPr>
          <p:cNvPr id="3" name="コンテンツ プレースホルダー 2"/>
          <p:cNvSpPr>
            <a:spLocks noGrp="1"/>
          </p:cNvSpPr>
          <p:nvPr>
            <p:ph idx="1"/>
          </p:nvPr>
        </p:nvSpPr>
        <p:spPr>
          <a:xfrm>
            <a:off x="457200" y="1124744"/>
            <a:ext cx="8229600" cy="2133187"/>
          </a:xfrm>
        </p:spPr>
        <p:txBody>
          <a:bodyPr>
            <a:normAutofit/>
          </a:bodyPr>
          <a:lstStyle/>
          <a:p>
            <a:r>
              <a:rPr lang="ja-JP" altLang="en-US" sz="2800" dirty="0" smtClean="0"/>
              <a:t>見積の対象のプログラムは</a:t>
            </a:r>
            <a:r>
              <a:rPr lang="en-US" altLang="ja-JP" sz="2800" dirty="0" smtClean="0"/>
              <a:t>LLVM-IR</a:t>
            </a:r>
            <a:r>
              <a:rPr lang="ja-JP" altLang="en-US" sz="2800" dirty="0" smtClean="0"/>
              <a:t>に変換される</a:t>
            </a:r>
            <a:r>
              <a:rPr lang="en-US" altLang="ja-JP" sz="2800" dirty="0" smtClean="0"/>
              <a:t/>
            </a:r>
            <a:br>
              <a:rPr lang="en-US" altLang="ja-JP" sz="2800" dirty="0" smtClean="0"/>
            </a:br>
            <a:r>
              <a:rPr lang="ja-JP" altLang="en-US" sz="2800" dirty="0" smtClean="0"/>
              <a:t>変換することで見積が</a:t>
            </a:r>
            <a:endParaRPr lang="en-US" altLang="ja-JP" sz="2800" dirty="0" smtClean="0"/>
          </a:p>
          <a:p>
            <a:pPr lvl="1"/>
            <a:r>
              <a:rPr lang="ja-JP" altLang="en-US" sz="2500" dirty="0" smtClean="0"/>
              <a:t>プログラムの言語に依存しない</a:t>
            </a:r>
            <a:endParaRPr lang="en-US" altLang="ja-JP" sz="2500" dirty="0" smtClean="0"/>
          </a:p>
          <a:p>
            <a:pPr lvl="1"/>
            <a:r>
              <a:rPr lang="ja-JP" altLang="en-US" sz="2500" dirty="0" smtClean="0"/>
              <a:t>プログラムが実行される環境に依存しない</a:t>
            </a:r>
            <a:endParaRPr lang="en-US" altLang="ja-JP" sz="2500" dirty="0" smtClean="0"/>
          </a:p>
        </p:txBody>
      </p:sp>
      <p:sp>
        <p:nvSpPr>
          <p:cNvPr id="32" name="角丸四角形 31"/>
          <p:cNvSpPr/>
          <p:nvPr/>
        </p:nvSpPr>
        <p:spPr>
          <a:xfrm>
            <a:off x="769620" y="3645287"/>
            <a:ext cx="7627620" cy="2747893"/>
          </a:xfrm>
          <a:prstGeom prst="round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a:solidFill>
                <a:srgbClr val="323232"/>
              </a:solidFill>
            </a:endParaRPr>
          </a:p>
        </p:txBody>
      </p:sp>
      <p:sp>
        <p:nvSpPr>
          <p:cNvPr id="33" name="テキスト ボックス 32"/>
          <p:cNvSpPr txBox="1"/>
          <p:nvPr/>
        </p:nvSpPr>
        <p:spPr>
          <a:xfrm>
            <a:off x="1110514" y="4234398"/>
            <a:ext cx="2187047" cy="1569660"/>
          </a:xfrm>
          <a:prstGeom prst="rect">
            <a:avLst/>
          </a:prstGeom>
          <a:solidFill>
            <a:srgbClr val="CCCCFF"/>
          </a:solidFill>
          <a:ln>
            <a:solidFill>
              <a:srgbClr val="8528EC"/>
            </a:solidFill>
          </a:ln>
        </p:spPr>
        <p:txBody>
          <a:bodyPr wrap="square" rtlCol="0">
            <a:spAutoFit/>
          </a:bodyPr>
          <a:lstStyle/>
          <a:p>
            <a:r>
              <a:rPr lang="en-US" altLang="ja-JP" sz="1600" dirty="0" err="1">
                <a:solidFill>
                  <a:srgbClr val="323232"/>
                </a:solidFill>
              </a:rPr>
              <a:t>int</a:t>
            </a:r>
            <a:r>
              <a:rPr lang="en-US" altLang="ja-JP" sz="1600" dirty="0">
                <a:solidFill>
                  <a:srgbClr val="323232"/>
                </a:solidFill>
              </a:rPr>
              <a:t> main(){</a:t>
            </a:r>
          </a:p>
          <a:p>
            <a:r>
              <a:rPr lang="en-US" altLang="ja-JP" sz="1600" dirty="0">
                <a:solidFill>
                  <a:srgbClr val="323232"/>
                </a:solidFill>
              </a:rPr>
              <a:t>  </a:t>
            </a:r>
            <a:r>
              <a:rPr lang="en-US" altLang="ja-JP" sz="1600" dirty="0" err="1">
                <a:solidFill>
                  <a:srgbClr val="323232"/>
                </a:solidFill>
              </a:rPr>
              <a:t>int</a:t>
            </a:r>
            <a:r>
              <a:rPr lang="en-US" altLang="ja-JP" sz="1600" dirty="0">
                <a:solidFill>
                  <a:srgbClr val="323232"/>
                </a:solidFill>
              </a:rPr>
              <a:t> a = 1,b = 2;</a:t>
            </a:r>
          </a:p>
          <a:p>
            <a:endParaRPr lang="en-US" altLang="ja-JP" sz="1600" dirty="0">
              <a:solidFill>
                <a:srgbClr val="323232"/>
              </a:solidFill>
            </a:endParaRPr>
          </a:p>
          <a:p>
            <a:r>
              <a:rPr lang="en-US" altLang="ja-JP" sz="1600" dirty="0">
                <a:solidFill>
                  <a:srgbClr val="323232"/>
                </a:solidFill>
              </a:rPr>
              <a:t>  a = </a:t>
            </a:r>
            <a:r>
              <a:rPr lang="en-US" altLang="ja-JP" sz="1600" dirty="0" err="1">
                <a:solidFill>
                  <a:srgbClr val="323232"/>
                </a:solidFill>
              </a:rPr>
              <a:t>b+b</a:t>
            </a:r>
            <a:r>
              <a:rPr lang="en-US" altLang="ja-JP" sz="1600" dirty="0">
                <a:solidFill>
                  <a:srgbClr val="323232"/>
                </a:solidFill>
              </a:rPr>
              <a:t>;</a:t>
            </a:r>
          </a:p>
          <a:p>
            <a:r>
              <a:rPr lang="en-US" altLang="ja-JP" sz="1600" dirty="0">
                <a:solidFill>
                  <a:srgbClr val="323232"/>
                </a:solidFill>
              </a:rPr>
              <a:t>  return 0;</a:t>
            </a:r>
          </a:p>
          <a:p>
            <a:r>
              <a:rPr lang="en-US" altLang="ja-JP" sz="1600" dirty="0">
                <a:solidFill>
                  <a:srgbClr val="323232"/>
                </a:solidFill>
              </a:rPr>
              <a:t>}</a:t>
            </a:r>
            <a:endParaRPr lang="ja-JP" altLang="en-US" sz="1600" dirty="0">
              <a:solidFill>
                <a:srgbClr val="323232"/>
              </a:solidFill>
            </a:endParaRPr>
          </a:p>
        </p:txBody>
      </p:sp>
      <p:sp>
        <p:nvSpPr>
          <p:cNvPr id="34" name="テキスト ボックス 33"/>
          <p:cNvSpPr txBox="1"/>
          <p:nvPr/>
        </p:nvSpPr>
        <p:spPr>
          <a:xfrm>
            <a:off x="4794463" y="3788122"/>
            <a:ext cx="3381338" cy="2462213"/>
          </a:xfrm>
          <a:prstGeom prst="rect">
            <a:avLst/>
          </a:prstGeom>
          <a:solidFill>
            <a:schemeClr val="accent2">
              <a:lumMod val="40000"/>
              <a:lumOff val="60000"/>
            </a:schemeClr>
          </a:solidFill>
          <a:ln>
            <a:solidFill>
              <a:schemeClr val="accent2">
                <a:lumMod val="75000"/>
              </a:schemeClr>
            </a:solidFill>
          </a:ln>
        </p:spPr>
        <p:txBody>
          <a:bodyPr wrap="square" rtlCol="0">
            <a:spAutoFit/>
          </a:bodyPr>
          <a:lstStyle/>
          <a:p>
            <a:r>
              <a:rPr lang="en-US" altLang="ja-JP" sz="1400" b="1" dirty="0">
                <a:solidFill>
                  <a:srgbClr val="323232"/>
                </a:solidFill>
              </a:rPr>
              <a:t>define i32 @main() #0 {</a:t>
            </a:r>
          </a:p>
          <a:p>
            <a:r>
              <a:rPr lang="en-US" altLang="ja-JP" sz="1400" b="1" dirty="0">
                <a:solidFill>
                  <a:srgbClr val="323232"/>
                </a:solidFill>
              </a:rPr>
              <a:t>entry:</a:t>
            </a:r>
          </a:p>
          <a:p>
            <a:r>
              <a:rPr lang="en-US" altLang="ja-JP" sz="1400" b="1" dirty="0">
                <a:solidFill>
                  <a:srgbClr val="323232"/>
                </a:solidFill>
              </a:rPr>
              <a:t>  %a = </a:t>
            </a:r>
            <a:r>
              <a:rPr lang="en-US" altLang="ja-JP" sz="1400" b="1" dirty="0" err="1">
                <a:solidFill>
                  <a:srgbClr val="323232"/>
                </a:solidFill>
              </a:rPr>
              <a:t>alloca</a:t>
            </a:r>
            <a:r>
              <a:rPr lang="en-US" altLang="ja-JP" sz="1400" b="1" dirty="0">
                <a:solidFill>
                  <a:srgbClr val="323232"/>
                </a:solidFill>
              </a:rPr>
              <a:t> i32, align 4</a:t>
            </a:r>
          </a:p>
          <a:p>
            <a:r>
              <a:rPr lang="en-US" altLang="ja-JP" sz="1400" b="1" dirty="0">
                <a:solidFill>
                  <a:srgbClr val="323232"/>
                </a:solidFill>
              </a:rPr>
              <a:t>  %b = </a:t>
            </a:r>
            <a:r>
              <a:rPr lang="en-US" altLang="ja-JP" sz="1400" b="1" dirty="0" err="1">
                <a:solidFill>
                  <a:srgbClr val="323232"/>
                </a:solidFill>
              </a:rPr>
              <a:t>alloca</a:t>
            </a:r>
            <a:r>
              <a:rPr lang="en-US" altLang="ja-JP" sz="1400" b="1" dirty="0">
                <a:solidFill>
                  <a:srgbClr val="323232"/>
                </a:solidFill>
              </a:rPr>
              <a:t> i32, align 4</a:t>
            </a:r>
          </a:p>
          <a:p>
            <a:r>
              <a:rPr lang="en-US" altLang="ja-JP" sz="1400" b="1" dirty="0">
                <a:solidFill>
                  <a:srgbClr val="323232"/>
                </a:solidFill>
              </a:rPr>
              <a:t>  store i32 1, i32* %a, align 4</a:t>
            </a:r>
          </a:p>
          <a:p>
            <a:r>
              <a:rPr lang="en-US" altLang="ja-JP" sz="1400" b="1" dirty="0">
                <a:solidFill>
                  <a:srgbClr val="323232"/>
                </a:solidFill>
              </a:rPr>
              <a:t>  store i32 2, i32* %b, align 4</a:t>
            </a:r>
          </a:p>
          <a:p>
            <a:r>
              <a:rPr lang="en-US" altLang="ja-JP" sz="1400" b="1" dirty="0">
                <a:solidFill>
                  <a:srgbClr val="323232"/>
                </a:solidFill>
              </a:rPr>
              <a:t>  %0 = load i32* %b, align 4</a:t>
            </a:r>
          </a:p>
          <a:p>
            <a:r>
              <a:rPr lang="en-US" altLang="ja-JP" sz="1400" b="1" dirty="0">
                <a:solidFill>
                  <a:srgbClr val="323232"/>
                </a:solidFill>
              </a:rPr>
              <a:t>  %add = add </a:t>
            </a:r>
            <a:r>
              <a:rPr lang="en-US" altLang="ja-JP" sz="1400" b="1" dirty="0" err="1">
                <a:solidFill>
                  <a:srgbClr val="323232"/>
                </a:solidFill>
              </a:rPr>
              <a:t>nsw</a:t>
            </a:r>
            <a:r>
              <a:rPr lang="en-US" altLang="ja-JP" sz="1400" b="1" dirty="0">
                <a:solidFill>
                  <a:srgbClr val="323232"/>
                </a:solidFill>
              </a:rPr>
              <a:t> i32 %0, %0</a:t>
            </a:r>
          </a:p>
          <a:p>
            <a:r>
              <a:rPr lang="en-US" altLang="ja-JP" sz="1400" b="1" dirty="0">
                <a:solidFill>
                  <a:srgbClr val="323232"/>
                </a:solidFill>
              </a:rPr>
              <a:t>  store i32 %add, i32* %a, align 4</a:t>
            </a:r>
          </a:p>
          <a:p>
            <a:r>
              <a:rPr lang="en-US" altLang="ja-JP" sz="1400" b="1" dirty="0">
                <a:solidFill>
                  <a:srgbClr val="323232"/>
                </a:solidFill>
              </a:rPr>
              <a:t>  ret i32 0</a:t>
            </a:r>
          </a:p>
          <a:p>
            <a:r>
              <a:rPr lang="en-US" altLang="ja-JP" sz="1400" b="1" dirty="0">
                <a:solidFill>
                  <a:srgbClr val="323232"/>
                </a:solidFill>
              </a:rPr>
              <a:t>}</a:t>
            </a:r>
            <a:endParaRPr lang="ja-JP" altLang="en-US" sz="1400" b="1" dirty="0">
              <a:solidFill>
                <a:srgbClr val="323232"/>
              </a:solidFill>
            </a:endParaRPr>
          </a:p>
        </p:txBody>
      </p:sp>
      <p:sp>
        <p:nvSpPr>
          <p:cNvPr id="35" name="テキスト ボックス 34"/>
          <p:cNvSpPr txBox="1"/>
          <p:nvPr/>
        </p:nvSpPr>
        <p:spPr>
          <a:xfrm>
            <a:off x="2907030" y="3257931"/>
            <a:ext cx="2667000" cy="369332"/>
          </a:xfrm>
          <a:prstGeom prst="rect">
            <a:avLst/>
          </a:prstGeom>
          <a:noFill/>
        </p:spPr>
        <p:txBody>
          <a:bodyPr wrap="square" rtlCol="0">
            <a:spAutoFit/>
          </a:bodyPr>
          <a:lstStyle/>
          <a:p>
            <a:r>
              <a:rPr lang="en-US" altLang="ja-JP" dirty="0">
                <a:solidFill>
                  <a:srgbClr val="323232"/>
                </a:solidFill>
              </a:rPr>
              <a:t>LLVM-IR</a:t>
            </a:r>
            <a:r>
              <a:rPr lang="ja-JP" altLang="en-US" dirty="0" err="1">
                <a:solidFill>
                  <a:srgbClr val="323232"/>
                </a:solidFill>
              </a:rPr>
              <a:t>への</a:t>
            </a:r>
            <a:r>
              <a:rPr lang="ja-JP" altLang="en-US" dirty="0">
                <a:solidFill>
                  <a:srgbClr val="323232"/>
                </a:solidFill>
              </a:rPr>
              <a:t>変換の例</a:t>
            </a:r>
          </a:p>
        </p:txBody>
      </p:sp>
      <p:sp>
        <p:nvSpPr>
          <p:cNvPr id="36" name="右矢印 35"/>
          <p:cNvSpPr/>
          <p:nvPr/>
        </p:nvSpPr>
        <p:spPr>
          <a:xfrm>
            <a:off x="3638135" y="4766697"/>
            <a:ext cx="815754" cy="505061"/>
          </a:xfrm>
          <a:prstGeom prst="rightArrow">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dirty="0">
              <a:solidFill>
                <a:srgbClr val="323232"/>
              </a:solidFill>
            </a:endParaRPr>
          </a:p>
        </p:txBody>
      </p:sp>
    </p:spTree>
    <p:extLst>
      <p:ext uri="{BB962C8B-B14F-4D97-AF65-F5344CB8AC3E}">
        <p14:creationId xmlns:p14="http://schemas.microsoft.com/office/powerpoint/2010/main" val="2261870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p:nvPr>
        </p:nvSpPr>
        <p:spPr>
          <a:xfrm>
            <a:off x="457201" y="118547"/>
            <a:ext cx="6984776" cy="706090"/>
          </a:xfrm>
        </p:spPr>
        <p:txBody>
          <a:bodyPr>
            <a:normAutofit/>
          </a:bodyPr>
          <a:lstStyle/>
          <a:p>
            <a:r>
              <a:rPr lang="ja-JP" altLang="en-US" sz="3200" dirty="0" smtClean="0"/>
              <a:t>提案する見積フロー</a:t>
            </a:r>
            <a:endParaRPr kumimoji="1" lang="ja-JP" altLang="en-US" sz="3200" dirty="0"/>
          </a:p>
        </p:txBody>
      </p:sp>
      <p:pic>
        <p:nvPicPr>
          <p:cNvPr id="5" name="コンテンツ プレースホルダー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937" y="1480024"/>
            <a:ext cx="7531768" cy="3933284"/>
          </a:xfrm>
          <a:prstGeom prst="rect">
            <a:avLst/>
          </a:prstGeom>
        </p:spPr>
      </p:pic>
      <p:sp>
        <p:nvSpPr>
          <p:cNvPr id="6" name="角丸四角形吹き出し 5"/>
          <p:cNvSpPr/>
          <p:nvPr/>
        </p:nvSpPr>
        <p:spPr>
          <a:xfrm>
            <a:off x="6202674" y="2670891"/>
            <a:ext cx="2606843" cy="1114925"/>
          </a:xfrm>
          <a:prstGeom prst="wedgeRoundRectCallout">
            <a:avLst>
              <a:gd name="adj1" fmla="val -50692"/>
              <a:gd name="adj2" fmla="val 81204"/>
              <a:gd name="adj3" fmla="val 16667"/>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lvl="1"/>
            <a:endParaRPr lang="ja-JP" altLang="en-US" dirty="0">
              <a:solidFill>
                <a:srgbClr val="323232"/>
              </a:solidFill>
            </a:endParaRPr>
          </a:p>
        </p:txBody>
      </p:sp>
      <p:sp>
        <p:nvSpPr>
          <p:cNvPr id="7" name="テキスト ボックス 6"/>
          <p:cNvSpPr txBox="1"/>
          <p:nvPr/>
        </p:nvSpPr>
        <p:spPr>
          <a:xfrm>
            <a:off x="6202674" y="2670890"/>
            <a:ext cx="2679031" cy="1015663"/>
          </a:xfrm>
          <a:prstGeom prst="rect">
            <a:avLst/>
          </a:prstGeom>
          <a:noFill/>
        </p:spPr>
        <p:txBody>
          <a:bodyPr wrap="square" rtlCol="0">
            <a:spAutoFit/>
          </a:bodyPr>
          <a:lstStyle/>
          <a:p>
            <a:r>
              <a:rPr lang="ja-JP" altLang="en-US" sz="2000" dirty="0" smtClean="0">
                <a:solidFill>
                  <a:srgbClr val="323232"/>
                </a:solidFill>
              </a:rPr>
              <a:t>カバレッジ結果の取得，</a:t>
            </a:r>
            <a:r>
              <a:rPr lang="en-US" altLang="ja-JP" sz="2000" dirty="0" smtClean="0">
                <a:solidFill>
                  <a:srgbClr val="323232"/>
                </a:solidFill>
              </a:rPr>
              <a:t/>
            </a:r>
            <a:br>
              <a:rPr lang="en-US" altLang="ja-JP" sz="2000" dirty="0" smtClean="0">
                <a:solidFill>
                  <a:srgbClr val="323232"/>
                </a:solidFill>
              </a:rPr>
            </a:br>
            <a:r>
              <a:rPr lang="ja-JP" altLang="en-US" sz="2000" dirty="0" smtClean="0">
                <a:solidFill>
                  <a:srgbClr val="323232"/>
                </a:solidFill>
              </a:rPr>
              <a:t>メモリアクセス解析，</a:t>
            </a:r>
            <a:r>
              <a:rPr lang="en-US" altLang="ja-JP" sz="2000" dirty="0" smtClean="0">
                <a:solidFill>
                  <a:srgbClr val="323232"/>
                </a:solidFill>
              </a:rPr>
              <a:t/>
            </a:r>
            <a:br>
              <a:rPr lang="en-US" altLang="ja-JP" sz="2000" dirty="0" smtClean="0">
                <a:solidFill>
                  <a:srgbClr val="323232"/>
                </a:solidFill>
              </a:rPr>
            </a:br>
            <a:r>
              <a:rPr lang="en-US" altLang="ja-JP" sz="2000" dirty="0" smtClean="0">
                <a:solidFill>
                  <a:srgbClr val="323232"/>
                </a:solidFill>
              </a:rPr>
              <a:t>LLVM-IR</a:t>
            </a:r>
            <a:r>
              <a:rPr lang="ja-JP" altLang="en-US" sz="2000" dirty="0" smtClean="0">
                <a:solidFill>
                  <a:srgbClr val="323232"/>
                </a:solidFill>
              </a:rPr>
              <a:t>解析を一本化</a:t>
            </a:r>
            <a:endParaRPr lang="ja-JP" altLang="en-US" sz="2000" dirty="0">
              <a:solidFill>
                <a:srgbClr val="323232"/>
              </a:solidFill>
            </a:endParaRPr>
          </a:p>
        </p:txBody>
      </p:sp>
      <p:sp>
        <p:nvSpPr>
          <p:cNvPr id="8" name="角丸四角形 7"/>
          <p:cNvSpPr/>
          <p:nvPr/>
        </p:nvSpPr>
        <p:spPr>
          <a:xfrm>
            <a:off x="4260809" y="4136923"/>
            <a:ext cx="2042652" cy="1276385"/>
          </a:xfrm>
          <a:prstGeom prst="round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mtClean="0">
              <a:solidFill>
                <a:srgbClr val="323232"/>
              </a:solidFill>
            </a:endParaRPr>
          </a:p>
        </p:txBody>
      </p:sp>
      <p:sp>
        <p:nvSpPr>
          <p:cNvPr id="9" name="角丸四角形吹き出し 8"/>
          <p:cNvSpPr/>
          <p:nvPr/>
        </p:nvSpPr>
        <p:spPr>
          <a:xfrm>
            <a:off x="3948759" y="5683688"/>
            <a:ext cx="3256770" cy="557462"/>
          </a:xfrm>
          <a:prstGeom prst="wedgeRoundRectCallout">
            <a:avLst>
              <a:gd name="adj1" fmla="val -2451"/>
              <a:gd name="adj2" fmla="val -88518"/>
              <a:gd name="adj3" fmla="val 16667"/>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lvl="1"/>
            <a:endParaRPr lang="ja-JP" altLang="en-US" dirty="0">
              <a:solidFill>
                <a:srgbClr val="323232"/>
              </a:solidFill>
            </a:endParaRPr>
          </a:p>
        </p:txBody>
      </p:sp>
      <p:sp>
        <p:nvSpPr>
          <p:cNvPr id="10" name="テキスト ボックス 9"/>
          <p:cNvSpPr txBox="1"/>
          <p:nvPr/>
        </p:nvSpPr>
        <p:spPr>
          <a:xfrm>
            <a:off x="4026182" y="5841039"/>
            <a:ext cx="3280169" cy="400110"/>
          </a:xfrm>
          <a:prstGeom prst="rect">
            <a:avLst/>
          </a:prstGeom>
          <a:noFill/>
        </p:spPr>
        <p:txBody>
          <a:bodyPr wrap="square" rtlCol="0">
            <a:spAutoFit/>
          </a:bodyPr>
          <a:lstStyle/>
          <a:p>
            <a:r>
              <a:rPr lang="en-US" altLang="ja-JP" sz="2000" dirty="0" smtClean="0">
                <a:solidFill>
                  <a:srgbClr val="323232"/>
                </a:solidFill>
              </a:rPr>
              <a:t>LLVM-IR</a:t>
            </a:r>
            <a:r>
              <a:rPr lang="ja-JP" altLang="en-US" sz="2000" dirty="0" smtClean="0">
                <a:solidFill>
                  <a:srgbClr val="323232"/>
                </a:solidFill>
              </a:rPr>
              <a:t>の動的解析が可能</a:t>
            </a:r>
            <a:endParaRPr lang="ja-JP" altLang="en-US" sz="2000" dirty="0">
              <a:solidFill>
                <a:srgbClr val="323232"/>
              </a:solidFill>
            </a:endParaRPr>
          </a:p>
        </p:txBody>
      </p:sp>
      <p:sp>
        <p:nvSpPr>
          <p:cNvPr id="11" name="角丸四角形吹き出し 10"/>
          <p:cNvSpPr/>
          <p:nvPr/>
        </p:nvSpPr>
        <p:spPr>
          <a:xfrm>
            <a:off x="152212" y="3962952"/>
            <a:ext cx="2714875" cy="778000"/>
          </a:xfrm>
          <a:prstGeom prst="wedgeRoundRectCallout">
            <a:avLst>
              <a:gd name="adj1" fmla="val -807"/>
              <a:gd name="adj2" fmla="val -90866"/>
              <a:gd name="adj3" fmla="val 16667"/>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lvl="1"/>
            <a:endParaRPr lang="ja-JP" altLang="en-US" dirty="0">
              <a:solidFill>
                <a:srgbClr val="323232"/>
              </a:solidFill>
            </a:endParaRPr>
          </a:p>
        </p:txBody>
      </p:sp>
      <p:sp>
        <p:nvSpPr>
          <p:cNvPr id="12" name="テキスト ボックス 11"/>
          <p:cNvSpPr txBox="1"/>
          <p:nvPr/>
        </p:nvSpPr>
        <p:spPr>
          <a:xfrm>
            <a:off x="229636" y="3962951"/>
            <a:ext cx="3065154" cy="707886"/>
          </a:xfrm>
          <a:prstGeom prst="rect">
            <a:avLst/>
          </a:prstGeom>
          <a:noFill/>
        </p:spPr>
        <p:txBody>
          <a:bodyPr wrap="square" rtlCol="0">
            <a:spAutoFit/>
          </a:bodyPr>
          <a:lstStyle/>
          <a:p>
            <a:r>
              <a:rPr lang="en-US" altLang="ja-JP" sz="2000" dirty="0" smtClean="0">
                <a:solidFill>
                  <a:srgbClr val="323232"/>
                </a:solidFill>
              </a:rPr>
              <a:t>MATLAB/Simulink</a:t>
            </a:r>
            <a:r>
              <a:rPr lang="ja-JP" altLang="en-US" sz="2000" dirty="0" smtClean="0">
                <a:solidFill>
                  <a:srgbClr val="323232"/>
                </a:solidFill>
              </a:rPr>
              <a:t>を</a:t>
            </a:r>
            <a:r>
              <a:rPr lang="en-US" altLang="ja-JP" sz="2000" dirty="0" smtClean="0">
                <a:solidFill>
                  <a:srgbClr val="323232"/>
                </a:solidFill>
              </a:rPr>
              <a:t/>
            </a:r>
            <a:br>
              <a:rPr lang="en-US" altLang="ja-JP" sz="2000" dirty="0" smtClean="0">
                <a:solidFill>
                  <a:srgbClr val="323232"/>
                </a:solidFill>
              </a:rPr>
            </a:br>
            <a:r>
              <a:rPr lang="ja-JP" altLang="en-US" sz="2000" dirty="0" smtClean="0">
                <a:solidFill>
                  <a:srgbClr val="323232"/>
                </a:solidFill>
              </a:rPr>
              <a:t>利用したデータ入出力</a:t>
            </a:r>
            <a:endParaRPr lang="ja-JP" altLang="en-US" sz="2000" dirty="0">
              <a:solidFill>
                <a:srgbClr val="323232"/>
              </a:solidFill>
            </a:endParaRPr>
          </a:p>
        </p:txBody>
      </p:sp>
      <p:sp>
        <p:nvSpPr>
          <p:cNvPr id="14" name="角丸四角形 13"/>
          <p:cNvSpPr/>
          <p:nvPr/>
        </p:nvSpPr>
        <p:spPr>
          <a:xfrm>
            <a:off x="1274261" y="2816942"/>
            <a:ext cx="2993922" cy="802557"/>
          </a:xfrm>
          <a:prstGeom prst="round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ja-JP" altLang="en-US" smtClean="0">
              <a:solidFill>
                <a:srgbClr val="323232"/>
              </a:solidFill>
            </a:endParaRPr>
          </a:p>
        </p:txBody>
      </p:sp>
    </p:spTree>
    <p:extLst>
      <p:ext uri="{BB962C8B-B14F-4D97-AF65-F5344CB8AC3E}">
        <p14:creationId xmlns:p14="http://schemas.microsoft.com/office/powerpoint/2010/main" val="375693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P spid="10" grpId="0"/>
      <p:bldP spid="11" grpId="0" animBg="1"/>
      <p:bldP spid="12" grpId="0"/>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図 25"/>
          <p:cNvPicPr>
            <a:picLocks noChangeAspect="1"/>
          </p:cNvPicPr>
          <p:nvPr/>
        </p:nvPicPr>
        <p:blipFill>
          <a:blip r:embed="rId3"/>
          <a:stretch>
            <a:fillRect/>
          </a:stretch>
        </p:blipFill>
        <p:spPr>
          <a:xfrm>
            <a:off x="1842084" y="2072148"/>
            <a:ext cx="5459832" cy="3149903"/>
          </a:xfrm>
          <a:prstGeom prst="rect">
            <a:avLst/>
          </a:prstGeom>
        </p:spPr>
      </p:pic>
      <p:sp>
        <p:nvSpPr>
          <p:cNvPr id="2" name="タイトル 1"/>
          <p:cNvSpPr>
            <a:spLocks noGrp="1"/>
          </p:cNvSpPr>
          <p:nvPr>
            <p:ph type="title"/>
          </p:nvPr>
        </p:nvSpPr>
        <p:spPr/>
        <p:txBody>
          <a:bodyPr>
            <a:normAutofit/>
          </a:bodyPr>
          <a:lstStyle/>
          <a:p>
            <a:r>
              <a:rPr kumimoji="1" lang="en-US" altLang="ja-JP" sz="3200" dirty="0" smtClean="0"/>
              <a:t>MATLAB/Simulink</a:t>
            </a:r>
            <a:r>
              <a:rPr kumimoji="1" lang="ja-JP" altLang="en-US" sz="3200" dirty="0" smtClean="0"/>
              <a:t>との連携</a:t>
            </a:r>
            <a:endParaRPr kumimoji="1" lang="ja-JP" altLang="en-US" sz="3200" dirty="0"/>
          </a:p>
        </p:txBody>
      </p:sp>
      <p:sp>
        <p:nvSpPr>
          <p:cNvPr id="3" name="コンテンツ プレースホルダー 2"/>
          <p:cNvSpPr>
            <a:spLocks noGrp="1"/>
          </p:cNvSpPr>
          <p:nvPr>
            <p:ph idx="1"/>
          </p:nvPr>
        </p:nvSpPr>
        <p:spPr>
          <a:xfrm>
            <a:off x="457199" y="1124745"/>
            <a:ext cx="8575589" cy="947404"/>
          </a:xfrm>
        </p:spPr>
        <p:txBody>
          <a:bodyPr>
            <a:noAutofit/>
          </a:bodyPr>
          <a:lstStyle/>
          <a:p>
            <a:r>
              <a:rPr lang="en-US" altLang="ja-JP" dirty="0" smtClean="0"/>
              <a:t>MATLAB/Simulink</a:t>
            </a:r>
            <a:r>
              <a:rPr lang="ja-JP" altLang="en-US" dirty="0" smtClean="0"/>
              <a:t>の</a:t>
            </a:r>
            <a:r>
              <a:rPr lang="en-US" altLang="ja-JP" dirty="0" smtClean="0"/>
              <a:t>PILS</a:t>
            </a:r>
            <a:r>
              <a:rPr lang="ja-JP" altLang="en-US" dirty="0" smtClean="0"/>
              <a:t>機能を利用して</a:t>
            </a:r>
            <a:r>
              <a:rPr lang="en-US" altLang="ja-JP" dirty="0" smtClean="0"/>
              <a:t>LLVM</a:t>
            </a:r>
            <a:r>
              <a:rPr lang="en-US" altLang="ja-JP" dirty="0"/>
              <a:t>-IR</a:t>
            </a:r>
            <a:r>
              <a:rPr lang="ja-JP" altLang="en-US" dirty="0" smtClean="0"/>
              <a:t>シミュレータと</a:t>
            </a:r>
            <a:r>
              <a:rPr lang="en-US" altLang="ja-JP" dirty="0" smtClean="0"/>
              <a:t>MATLAB/Simulink</a:t>
            </a:r>
            <a:r>
              <a:rPr lang="ja-JP" altLang="en-US" dirty="0" smtClean="0"/>
              <a:t>環境を連携させる</a:t>
            </a:r>
            <a:endParaRPr kumimoji="1" lang="ja-JP" altLang="en-US" dirty="0"/>
          </a:p>
        </p:txBody>
      </p:sp>
      <p:sp>
        <p:nvSpPr>
          <p:cNvPr id="5" name="コンテンツ プレースホルダー 2"/>
          <p:cNvSpPr txBox="1">
            <a:spLocks/>
          </p:cNvSpPr>
          <p:nvPr/>
        </p:nvSpPr>
        <p:spPr>
          <a:xfrm>
            <a:off x="457199" y="5403035"/>
            <a:ext cx="8229600" cy="793175"/>
          </a:xfrm>
          <a:prstGeom prst="rect">
            <a:avLst/>
          </a:prstGeom>
        </p:spPr>
        <p:txBody>
          <a:bodyPr vert="horz" lIns="91440" tIns="45720" rIns="91440" bIns="45720" rtlCol="0">
            <a:noAutofit/>
          </a:bodyPr>
          <a:lstStyle>
            <a:lvl1pPr marL="342900" indent="-342900" algn="l" defTabSz="685800" rtl="0" eaLnBrk="1" latinLnBrk="0" hangingPunct="1">
              <a:spcBef>
                <a:spcPct val="20000"/>
              </a:spcBef>
              <a:buFont typeface="Arial"/>
              <a:buChar char="•"/>
              <a:defRPr kumimoji="1" sz="2400" b="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a:lstStyle>
          <a:p>
            <a:r>
              <a:rPr lang="en-US" altLang="ja-JP" dirty="0" smtClean="0">
                <a:solidFill>
                  <a:srgbClr val="323232"/>
                </a:solidFill>
              </a:rPr>
              <a:t>MATLAB/Simulink</a:t>
            </a:r>
            <a:r>
              <a:rPr lang="ja-JP" altLang="en-US" dirty="0" smtClean="0">
                <a:solidFill>
                  <a:srgbClr val="323232"/>
                </a:solidFill>
              </a:rPr>
              <a:t>と連携することで，入力データの再利用や出力データの比較が効率化できる</a:t>
            </a:r>
            <a:endParaRPr lang="en-US" altLang="ja-JP" dirty="0" smtClean="0">
              <a:solidFill>
                <a:srgbClr val="323232"/>
              </a:solidFill>
            </a:endParaRPr>
          </a:p>
        </p:txBody>
      </p:sp>
    </p:spTree>
    <p:extLst>
      <p:ext uri="{BB962C8B-B14F-4D97-AF65-F5344CB8AC3E}">
        <p14:creationId xmlns:p14="http://schemas.microsoft.com/office/powerpoint/2010/main" val="1310961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LLVM-IR</a:t>
            </a:r>
            <a:r>
              <a:rPr kumimoji="1" lang="ja-JP" altLang="en-US" sz="3200" dirty="0" smtClean="0"/>
              <a:t>シミュレータの課題</a:t>
            </a:r>
            <a:endParaRPr kumimoji="1" lang="ja-JP" altLang="en-US" sz="3200" dirty="0"/>
          </a:p>
        </p:txBody>
      </p:sp>
      <p:sp>
        <p:nvSpPr>
          <p:cNvPr id="3" name="コンテンツ プレースホルダー 2"/>
          <p:cNvSpPr>
            <a:spLocks noGrp="1"/>
          </p:cNvSpPr>
          <p:nvPr>
            <p:ph idx="1"/>
          </p:nvPr>
        </p:nvSpPr>
        <p:spPr/>
        <p:txBody>
          <a:bodyPr>
            <a:normAutofit/>
          </a:bodyPr>
          <a:lstStyle/>
          <a:p>
            <a:r>
              <a:rPr lang="en-US" altLang="ja-JP" sz="2800" dirty="0"/>
              <a:t>LLVM-IR</a:t>
            </a:r>
            <a:r>
              <a:rPr lang="ja-JP" altLang="en-US" sz="2800" dirty="0"/>
              <a:t>の仕様の不完全</a:t>
            </a:r>
            <a:r>
              <a:rPr lang="ja-JP" altLang="en-US" sz="2800" dirty="0" smtClean="0"/>
              <a:t>さ</a:t>
            </a:r>
            <a:endParaRPr lang="en-US" altLang="ja-JP" sz="3200" dirty="0"/>
          </a:p>
          <a:p>
            <a:pPr lvl="1"/>
            <a:r>
              <a:rPr lang="en-US" altLang="ja-JP" sz="2400" dirty="0" smtClean="0"/>
              <a:t>LLVM-IR</a:t>
            </a:r>
            <a:r>
              <a:rPr lang="ja-JP" altLang="en-US" sz="2400" dirty="0" smtClean="0"/>
              <a:t>の仕様はバックエンド依存の部分がある</a:t>
            </a:r>
            <a:endParaRPr lang="en-US" altLang="ja-JP" sz="2400" dirty="0" smtClean="0"/>
          </a:p>
          <a:p>
            <a:pPr lvl="2"/>
            <a:r>
              <a:rPr lang="ja-JP" altLang="en-US" dirty="0" smtClean="0"/>
              <a:t>バックエンドは</a:t>
            </a:r>
            <a:r>
              <a:rPr lang="en-US" altLang="ja-JP" dirty="0" smtClean="0"/>
              <a:t>LLVM-IR</a:t>
            </a:r>
            <a:r>
              <a:rPr lang="ja-JP" altLang="en-US" dirty="0" smtClean="0"/>
              <a:t>から特定のアーキテクチャ向けの</a:t>
            </a:r>
            <a:r>
              <a:rPr lang="en-US" altLang="ja-JP" dirty="0" smtClean="0"/>
              <a:t/>
            </a:r>
            <a:br>
              <a:rPr lang="en-US" altLang="ja-JP" dirty="0" smtClean="0"/>
            </a:br>
            <a:r>
              <a:rPr lang="ja-JP" altLang="en-US" dirty="0" smtClean="0"/>
              <a:t>オブジェクトコードを生成するソフトウェア</a:t>
            </a:r>
            <a:endParaRPr lang="en-US" altLang="ja-JP" dirty="0" smtClean="0"/>
          </a:p>
          <a:p>
            <a:pPr lvl="1"/>
            <a:r>
              <a:rPr lang="ja-JP" altLang="en-US" sz="2400" dirty="0" smtClean="0"/>
              <a:t>バックエンド依存の処理をどうやって行うか</a:t>
            </a:r>
            <a:endParaRPr lang="en-US" altLang="ja-JP" sz="2400" dirty="0" smtClean="0"/>
          </a:p>
          <a:p>
            <a:pPr lvl="1"/>
            <a:endParaRPr lang="en-US" altLang="ja-JP" sz="2400" dirty="0"/>
          </a:p>
          <a:p>
            <a:r>
              <a:rPr lang="en-US" altLang="ja-JP" dirty="0" smtClean="0"/>
              <a:t>LLVM-IR</a:t>
            </a:r>
            <a:r>
              <a:rPr lang="ja-JP" altLang="en-US" dirty="0" smtClean="0"/>
              <a:t>のコード以外のデータやオプションの扱い</a:t>
            </a:r>
            <a:endParaRPr lang="en-US" altLang="ja-JP" sz="2800" dirty="0" smtClean="0"/>
          </a:p>
          <a:p>
            <a:pPr lvl="1"/>
            <a:r>
              <a:rPr lang="en-US" altLang="ja-JP" sz="2000" dirty="0" smtClean="0"/>
              <a:t>LLVM-IR</a:t>
            </a:r>
            <a:r>
              <a:rPr lang="ja-JP" altLang="en-US" sz="2000" dirty="0" smtClean="0"/>
              <a:t>はコード以外にコンパイラが最適化に使用する</a:t>
            </a:r>
            <a:r>
              <a:rPr lang="en-US" altLang="ja-JP" sz="2000" dirty="0" smtClean="0"/>
              <a:t/>
            </a:r>
            <a:br>
              <a:rPr lang="en-US" altLang="ja-JP" sz="2000" dirty="0" smtClean="0"/>
            </a:br>
            <a:r>
              <a:rPr lang="ja-JP" altLang="en-US" sz="2000" dirty="0" smtClean="0"/>
              <a:t>データやターゲットマシンに関するデータなどが付属する</a:t>
            </a:r>
            <a:endParaRPr lang="en-US" altLang="ja-JP" sz="2000" dirty="0" smtClean="0"/>
          </a:p>
          <a:p>
            <a:pPr lvl="1"/>
            <a:r>
              <a:rPr lang="ja-JP" altLang="en-US" sz="2000" dirty="0" smtClean="0"/>
              <a:t>ほとんどの命令に処理方法を規定するオプションが存在する</a:t>
            </a:r>
            <a:endParaRPr lang="en-US" altLang="ja-JP" sz="2000" dirty="0" smtClean="0"/>
          </a:p>
          <a:p>
            <a:pPr lvl="1"/>
            <a:r>
              <a:rPr lang="ja-JP" altLang="en-US" dirty="0" smtClean="0"/>
              <a:t>これらに全てに対応するとシミュレータが複雑化</a:t>
            </a:r>
            <a:r>
              <a:rPr lang="en-US" altLang="ja-JP" dirty="0" smtClean="0"/>
              <a:t/>
            </a:r>
            <a:br>
              <a:rPr lang="en-US" altLang="ja-JP" dirty="0" smtClean="0"/>
            </a:br>
            <a:r>
              <a:rPr lang="en-US" altLang="ja-JP" dirty="0" smtClean="0"/>
              <a:t>-&gt;</a:t>
            </a:r>
            <a:r>
              <a:rPr lang="ja-JP" altLang="en-US" dirty="0" smtClean="0"/>
              <a:t>通常の</a:t>
            </a:r>
            <a:r>
              <a:rPr lang="en-US" altLang="ja-JP" dirty="0" smtClean="0"/>
              <a:t>ISS</a:t>
            </a:r>
            <a:r>
              <a:rPr lang="ja-JP" altLang="en-US" dirty="0" smtClean="0"/>
              <a:t>より実行速度が低下する可能性</a:t>
            </a:r>
            <a:endParaRPr lang="en-US" altLang="ja-JP" dirty="0"/>
          </a:p>
        </p:txBody>
      </p:sp>
    </p:spTree>
    <p:extLst>
      <p:ext uri="{BB962C8B-B14F-4D97-AF65-F5344CB8AC3E}">
        <p14:creationId xmlns:p14="http://schemas.microsoft.com/office/powerpoint/2010/main" val="2978927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現在の進捗</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smtClean="0"/>
              <a:t>関数呼び出し機能の実装</a:t>
            </a:r>
            <a:endParaRPr lang="en-US" altLang="ja-JP" sz="2800" dirty="0" smtClean="0"/>
          </a:p>
          <a:p>
            <a:pPr lvl="1"/>
            <a:r>
              <a:rPr lang="en-US" altLang="ja-JP" sz="2400" dirty="0" smtClean="0"/>
              <a:t>Call</a:t>
            </a:r>
            <a:r>
              <a:rPr lang="ja-JP" altLang="en-US" sz="2400" dirty="0" smtClean="0"/>
              <a:t>・</a:t>
            </a:r>
            <a:r>
              <a:rPr lang="en-US" altLang="ja-JP" sz="2400" dirty="0" smtClean="0"/>
              <a:t>Ret</a:t>
            </a:r>
            <a:r>
              <a:rPr lang="ja-JP" altLang="en-US" sz="2400" dirty="0" smtClean="0"/>
              <a:t>命令で制御を移す</a:t>
            </a:r>
            <a:endParaRPr lang="en-US" altLang="ja-JP" sz="2400" dirty="0" smtClean="0"/>
          </a:p>
          <a:p>
            <a:pPr lvl="1"/>
            <a:r>
              <a:rPr lang="ja-JP" altLang="en-US" sz="2400" dirty="0" smtClean="0"/>
              <a:t>仮引数の確保</a:t>
            </a:r>
            <a:r>
              <a:rPr lang="en-US" altLang="ja-JP" sz="2400" dirty="0" smtClean="0"/>
              <a:t/>
            </a:r>
            <a:br>
              <a:rPr lang="en-US" altLang="ja-JP" sz="2400" dirty="0" smtClean="0"/>
            </a:br>
            <a:endParaRPr lang="en-US" altLang="ja-JP" sz="2400" dirty="0"/>
          </a:p>
          <a:p>
            <a:r>
              <a:rPr kumimoji="1" lang="ja-JP" altLang="en-US" sz="3100" dirty="0" smtClean="0"/>
              <a:t>変数のスコープの実装</a:t>
            </a:r>
            <a:endParaRPr kumimoji="1" lang="en-US" altLang="ja-JP" sz="3100" dirty="0" smtClean="0"/>
          </a:p>
          <a:p>
            <a:pPr lvl="1"/>
            <a:r>
              <a:rPr kumimoji="1" lang="ja-JP" altLang="en-US" sz="2500" dirty="0" smtClean="0"/>
              <a:t>レジスタテーブルの設計を変更</a:t>
            </a:r>
            <a:endParaRPr kumimoji="1" lang="ja-JP" altLang="en-US" sz="2500" dirty="0"/>
          </a:p>
        </p:txBody>
      </p:sp>
    </p:spTree>
    <p:extLst>
      <p:ext uri="{BB962C8B-B14F-4D97-AF65-F5344CB8AC3E}">
        <p14:creationId xmlns:p14="http://schemas.microsoft.com/office/powerpoint/2010/main" val="3364578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dirty="0" smtClean="0"/>
              <a:t>SHIM</a:t>
            </a:r>
            <a:r>
              <a:rPr kumimoji="1" lang="ja-JP" altLang="en-US" dirty="0" smtClean="0"/>
              <a:t>の計測</a:t>
            </a:r>
            <a:endParaRPr kumimoji="1" lang="ja-JP" altLang="en-US" dirty="0"/>
          </a:p>
        </p:txBody>
      </p:sp>
    </p:spTree>
    <p:extLst>
      <p:ext uri="{BB962C8B-B14F-4D97-AF65-F5344CB8AC3E}">
        <p14:creationId xmlns:p14="http://schemas.microsoft.com/office/powerpoint/2010/main" val="23099102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600" dirty="0" smtClean="0"/>
              <a:t>SHIM</a:t>
            </a:r>
            <a:r>
              <a:rPr kumimoji="1" lang="ja-JP" altLang="en-US" sz="3600" dirty="0" smtClean="0"/>
              <a:t>の</a:t>
            </a:r>
            <a:r>
              <a:rPr lang="ja-JP" altLang="en-US" sz="3600" dirty="0"/>
              <a:t>計測</a:t>
            </a:r>
            <a:endParaRPr kumimoji="1" lang="ja-JP" altLang="en-US" dirty="0"/>
          </a:p>
        </p:txBody>
      </p:sp>
      <p:sp>
        <p:nvSpPr>
          <p:cNvPr id="3" name="コンテンツ プレースホルダー 2"/>
          <p:cNvSpPr>
            <a:spLocks noGrp="1"/>
          </p:cNvSpPr>
          <p:nvPr>
            <p:ph idx="1"/>
          </p:nvPr>
        </p:nvSpPr>
        <p:spPr>
          <a:xfrm>
            <a:off x="457200" y="1124744"/>
            <a:ext cx="8229600" cy="5342424"/>
          </a:xfrm>
        </p:spPr>
        <p:txBody>
          <a:bodyPr>
            <a:normAutofit/>
          </a:bodyPr>
          <a:lstStyle/>
          <a:p>
            <a:r>
              <a:rPr lang="ja-JP" altLang="en-US" sz="2400" dirty="0" smtClean="0"/>
              <a:t>高い並列度を出すために設計段階でのソフトウェアの</a:t>
            </a:r>
            <a:r>
              <a:rPr lang="en-US" altLang="ja-JP" sz="2400" dirty="0" smtClean="0"/>
              <a:t/>
            </a:r>
            <a:br>
              <a:rPr lang="en-US" altLang="ja-JP" sz="2400" dirty="0" smtClean="0"/>
            </a:br>
            <a:r>
              <a:rPr lang="ja-JP" altLang="en-US" sz="2400" dirty="0" smtClean="0"/>
              <a:t>性能見積を行いたい</a:t>
            </a:r>
            <a:endParaRPr lang="en-US" altLang="ja-JP" sz="2400" dirty="0" smtClean="0"/>
          </a:p>
          <a:p>
            <a:endParaRPr lang="en-US" altLang="ja-JP" sz="2400" dirty="0"/>
          </a:p>
          <a:p>
            <a:r>
              <a:rPr lang="ja-JP" altLang="en-US" sz="2400" dirty="0" smtClean="0"/>
              <a:t>課題</a:t>
            </a:r>
            <a:r>
              <a:rPr lang="en-US" altLang="ja-JP" sz="2400" dirty="0" smtClean="0"/>
              <a:t>:</a:t>
            </a:r>
            <a:r>
              <a:rPr lang="ja-JP" altLang="en-US" sz="2400" dirty="0" smtClean="0"/>
              <a:t>設計段階では実機が存在しないことがある</a:t>
            </a:r>
            <a:endParaRPr lang="en-US" altLang="ja-JP" sz="2400" dirty="0"/>
          </a:p>
          <a:p>
            <a:pPr lvl="1"/>
            <a:r>
              <a:rPr lang="en-US" altLang="ja-JP" sz="2400" dirty="0" smtClean="0"/>
              <a:t>SHIM</a:t>
            </a:r>
            <a:r>
              <a:rPr lang="ja-JP" altLang="en-US" sz="2400" dirty="0" smtClean="0"/>
              <a:t>を利用することで実機がなくても性能見積が可能</a:t>
            </a:r>
            <a:endParaRPr lang="en-US" altLang="ja-JP" sz="2400" dirty="0" smtClean="0"/>
          </a:p>
          <a:p>
            <a:pPr lvl="1"/>
            <a:r>
              <a:rPr lang="ja-JP" altLang="en-US" sz="2400" dirty="0" smtClean="0"/>
              <a:t>そのため</a:t>
            </a:r>
            <a:r>
              <a:rPr lang="ja-JP" altLang="en-US" sz="2400" dirty="0"/>
              <a:t>に</a:t>
            </a:r>
            <a:endParaRPr lang="en-US" altLang="ja-JP" sz="2400" dirty="0" smtClean="0"/>
          </a:p>
          <a:p>
            <a:pPr marL="457200" lvl="1" indent="0">
              <a:buNone/>
            </a:pPr>
            <a:r>
              <a:rPr lang="en-US" altLang="ja-JP" sz="2400" dirty="0" smtClean="0">
                <a:solidFill>
                  <a:srgbClr val="FF0000"/>
                </a:solidFill>
              </a:rPr>
              <a:t/>
            </a:r>
            <a:br>
              <a:rPr lang="en-US" altLang="ja-JP" sz="2400" dirty="0" smtClean="0">
                <a:solidFill>
                  <a:srgbClr val="FF0000"/>
                </a:solidFill>
              </a:rPr>
            </a:br>
            <a:r>
              <a:rPr lang="ja-JP" altLang="en-US" sz="2400" dirty="0" smtClean="0">
                <a:solidFill>
                  <a:srgbClr val="FF0000"/>
                </a:solidFill>
              </a:rPr>
              <a:t>実機が存在しない状況で</a:t>
            </a:r>
            <a:r>
              <a:rPr lang="en-US" altLang="ja-JP" sz="2400" dirty="0" smtClean="0">
                <a:solidFill>
                  <a:srgbClr val="FF0000"/>
                </a:solidFill>
              </a:rPr>
              <a:t>SHIM</a:t>
            </a:r>
            <a:r>
              <a:rPr lang="ja-JP" altLang="en-US" sz="2400" dirty="0" smtClean="0">
                <a:solidFill>
                  <a:srgbClr val="FF0000"/>
                </a:solidFill>
              </a:rPr>
              <a:t>を作成する方法が必要</a:t>
            </a:r>
            <a:endParaRPr lang="en-US" altLang="ja-JP" sz="2400" dirty="0" smtClean="0">
              <a:solidFill>
                <a:srgbClr val="FF0000"/>
              </a:solidFill>
            </a:endParaRPr>
          </a:p>
        </p:txBody>
      </p:sp>
    </p:spTree>
    <p:extLst>
      <p:ext uri="{BB962C8B-B14F-4D97-AF65-F5344CB8AC3E}">
        <p14:creationId xmlns:p14="http://schemas.microsoft.com/office/powerpoint/2010/main" val="102600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smtClean="0"/>
              <a:t>背景</a:t>
            </a:r>
            <a:endParaRPr kumimoji="1" lang="ja-JP" altLang="en-US" sz="3200" dirty="0"/>
          </a:p>
        </p:txBody>
      </p:sp>
      <p:sp>
        <p:nvSpPr>
          <p:cNvPr id="3" name="コンテンツ プレースホルダー 2"/>
          <p:cNvSpPr>
            <a:spLocks noGrp="1"/>
          </p:cNvSpPr>
          <p:nvPr>
            <p:ph idx="1"/>
          </p:nvPr>
        </p:nvSpPr>
        <p:spPr>
          <a:xfrm>
            <a:off x="457200" y="1124744"/>
            <a:ext cx="8229600" cy="3188176"/>
          </a:xfrm>
        </p:spPr>
        <p:txBody>
          <a:bodyPr>
            <a:normAutofit fontScale="92500"/>
          </a:bodyPr>
          <a:lstStyle/>
          <a:p>
            <a:r>
              <a:rPr kumimoji="1" lang="ja-JP" altLang="en-US" sz="2800" dirty="0" smtClean="0"/>
              <a:t>車載</a:t>
            </a:r>
            <a:r>
              <a:rPr kumimoji="1" lang="en-US" altLang="ja-JP" sz="2800" dirty="0" smtClean="0"/>
              <a:t>ECU</a:t>
            </a:r>
            <a:r>
              <a:rPr kumimoji="1" lang="ja-JP" altLang="en-US" sz="2800" dirty="0" smtClean="0"/>
              <a:t>向けマイコンに求められる性能の向上</a:t>
            </a:r>
            <a:r>
              <a:rPr lang="ja-JP" altLang="en-US" sz="2800" dirty="0" smtClean="0"/>
              <a:t>や</a:t>
            </a:r>
            <a:r>
              <a:rPr lang="en-US" altLang="ja-JP" sz="2800" dirty="0" smtClean="0"/>
              <a:t/>
            </a:r>
            <a:br>
              <a:rPr lang="en-US" altLang="ja-JP" sz="2800" dirty="0" smtClean="0"/>
            </a:br>
            <a:r>
              <a:rPr kumimoji="1" lang="ja-JP" altLang="en-US" sz="2800" dirty="0" smtClean="0"/>
              <a:t>機能安全によるマルチコア化</a:t>
            </a:r>
            <a:endParaRPr kumimoji="1" lang="en-US" altLang="ja-JP" sz="2800" dirty="0" smtClean="0"/>
          </a:p>
          <a:p>
            <a:pPr lvl="1"/>
            <a:r>
              <a:rPr lang="en-US" altLang="ja-JP" sz="2400" dirty="0" smtClean="0"/>
              <a:t>ECU</a:t>
            </a:r>
            <a:r>
              <a:rPr lang="ja-JP" altLang="en-US" sz="2400" dirty="0" err="1" smtClean="0"/>
              <a:t>は排</a:t>
            </a:r>
            <a:r>
              <a:rPr lang="ja-JP" altLang="en-US" sz="2400" dirty="0" smtClean="0"/>
              <a:t>熱などの問題から動作周波数をあげにくい</a:t>
            </a:r>
            <a:endParaRPr lang="en-US" altLang="ja-JP" sz="2400" dirty="0" smtClean="0"/>
          </a:p>
          <a:p>
            <a:pPr lvl="1"/>
            <a:r>
              <a:rPr lang="ja-JP" altLang="en-US" sz="2400" dirty="0" smtClean="0"/>
              <a:t>デュアルロックステップのような安全機構</a:t>
            </a:r>
            <a:r>
              <a:rPr lang="en-US" altLang="ja-JP" sz="2400" dirty="0" smtClean="0"/>
              <a:t/>
            </a:r>
            <a:br>
              <a:rPr lang="en-US" altLang="ja-JP" sz="2400" dirty="0" smtClean="0"/>
            </a:br>
            <a:endParaRPr lang="en-US" altLang="ja-JP" sz="2400" dirty="0"/>
          </a:p>
          <a:p>
            <a:r>
              <a:rPr kumimoji="1" lang="ja-JP" altLang="en-US" sz="2800" dirty="0" smtClean="0"/>
              <a:t>機能安全規格を満たす開発手法</a:t>
            </a:r>
            <a:r>
              <a:rPr kumimoji="1" lang="en-US" altLang="ja-JP" sz="2800" dirty="0" smtClean="0"/>
              <a:t>-&gt;</a:t>
            </a:r>
            <a:r>
              <a:rPr kumimoji="1" lang="ja-JP" altLang="en-US" sz="2800" dirty="0" smtClean="0"/>
              <a:t>モデルベース開発</a:t>
            </a:r>
            <a:endParaRPr kumimoji="1" lang="en-US" altLang="ja-JP" sz="2800" dirty="0" smtClean="0"/>
          </a:p>
          <a:p>
            <a:pPr lvl="1"/>
            <a:r>
              <a:rPr lang="en-US" altLang="ja-JP" sz="2400" dirty="0" smtClean="0"/>
              <a:t>ISO26262</a:t>
            </a:r>
            <a:r>
              <a:rPr lang="ja-JP" altLang="en-US" sz="2400" dirty="0" err="1" smtClean="0"/>
              <a:t>への</a:t>
            </a:r>
            <a:r>
              <a:rPr lang="ja-JP" altLang="en-US" sz="2400" dirty="0" smtClean="0"/>
              <a:t>対応</a:t>
            </a:r>
            <a:endParaRPr kumimoji="1" lang="ja-JP" altLang="en-US" sz="3600" dirty="0">
              <a:solidFill>
                <a:srgbClr val="AD3C75"/>
              </a:solidFill>
            </a:endParaRPr>
          </a:p>
        </p:txBody>
      </p:sp>
      <p:sp>
        <p:nvSpPr>
          <p:cNvPr id="5" name="テキスト ボックス 4"/>
          <p:cNvSpPr txBox="1"/>
          <p:nvPr/>
        </p:nvSpPr>
        <p:spPr>
          <a:xfrm>
            <a:off x="722603" y="4561407"/>
            <a:ext cx="7698795" cy="584775"/>
          </a:xfrm>
          <a:prstGeom prst="rect">
            <a:avLst/>
          </a:prstGeom>
          <a:noFill/>
        </p:spPr>
        <p:txBody>
          <a:bodyPr wrap="square" rtlCol="0" anchor="ctr">
            <a:spAutoFit/>
          </a:bodyPr>
          <a:lstStyle/>
          <a:p>
            <a:pPr algn="ctr"/>
            <a:r>
              <a:rPr lang="ja-JP" altLang="en-US" sz="3200" dirty="0">
                <a:solidFill>
                  <a:srgbClr val="FF0000"/>
                </a:solidFill>
              </a:rPr>
              <a:t>モデルベース開発の</a:t>
            </a:r>
            <a:r>
              <a:rPr lang="ja-JP" altLang="en-US" sz="3200" dirty="0" smtClean="0">
                <a:solidFill>
                  <a:srgbClr val="FF0000"/>
                </a:solidFill>
              </a:rPr>
              <a:t>マルチコア</a:t>
            </a:r>
            <a:r>
              <a:rPr lang="ja-JP" altLang="en-US" sz="3200" dirty="0">
                <a:solidFill>
                  <a:srgbClr val="FF0000"/>
                </a:solidFill>
              </a:rPr>
              <a:t>対応</a:t>
            </a:r>
            <a:r>
              <a:rPr lang="ja-JP" altLang="en-US" sz="3200" dirty="0" smtClean="0">
                <a:solidFill>
                  <a:srgbClr val="FF0000"/>
                </a:solidFill>
              </a:rPr>
              <a:t>が必要</a:t>
            </a:r>
            <a:endParaRPr lang="ja-JP" altLang="en-US" sz="3200" dirty="0">
              <a:solidFill>
                <a:srgbClr val="FF0000"/>
              </a:solidFill>
            </a:endParaRPr>
          </a:p>
        </p:txBody>
      </p:sp>
    </p:spTree>
    <p:extLst>
      <p:ext uri="{BB962C8B-B14F-4D97-AF65-F5344CB8AC3E}">
        <p14:creationId xmlns:p14="http://schemas.microsoft.com/office/powerpoint/2010/main" val="19424345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SHIM</a:t>
            </a:r>
            <a:r>
              <a:rPr kumimoji="1" lang="ja-JP" altLang="en-US" dirty="0" smtClean="0"/>
              <a:t>計測プログラム</a:t>
            </a:r>
            <a:endParaRPr kumimoji="1" lang="ja-JP" altLang="en-US" dirty="0"/>
          </a:p>
        </p:txBody>
      </p:sp>
      <p:sp>
        <p:nvSpPr>
          <p:cNvPr id="3" name="コンテンツ プレースホルダー 2"/>
          <p:cNvSpPr>
            <a:spLocks noGrp="1"/>
          </p:cNvSpPr>
          <p:nvPr>
            <p:ph idx="1"/>
          </p:nvPr>
        </p:nvSpPr>
        <p:spPr>
          <a:xfrm>
            <a:off x="457200" y="1124744"/>
            <a:ext cx="8229600" cy="2304256"/>
          </a:xfrm>
        </p:spPr>
        <p:txBody>
          <a:bodyPr>
            <a:normAutofit/>
          </a:bodyPr>
          <a:lstStyle/>
          <a:p>
            <a:r>
              <a:rPr kumimoji="1" lang="en-US" altLang="ja-JP" sz="2800" dirty="0" smtClean="0"/>
              <a:t>SHIM</a:t>
            </a:r>
            <a:r>
              <a:rPr kumimoji="1" lang="ja-JP" altLang="en-US" sz="2800" dirty="0" smtClean="0"/>
              <a:t>の命令のレイテンシを計測するプログラム</a:t>
            </a:r>
            <a:endParaRPr kumimoji="1" lang="en-US" altLang="ja-JP" sz="2800" dirty="0" smtClean="0"/>
          </a:p>
          <a:p>
            <a:pPr lvl="1"/>
            <a:r>
              <a:rPr lang="ja-JP" altLang="en-US" sz="2400" dirty="0" smtClean="0"/>
              <a:t>実機あるいは</a:t>
            </a:r>
            <a:r>
              <a:rPr lang="en-US" altLang="ja-JP" sz="2400" dirty="0" smtClean="0"/>
              <a:t>ISS</a:t>
            </a:r>
            <a:r>
              <a:rPr lang="ja-JP" altLang="en-US" sz="2400" dirty="0" smtClean="0"/>
              <a:t>上で実行し，</a:t>
            </a:r>
            <a:r>
              <a:rPr lang="en-US" altLang="ja-JP" sz="2400" dirty="0" smtClean="0"/>
              <a:t>Best</a:t>
            </a:r>
            <a:r>
              <a:rPr lang="ja-JP" altLang="en-US" sz="2400" dirty="0" err="1" smtClean="0"/>
              <a:t>，</a:t>
            </a:r>
            <a:r>
              <a:rPr lang="en-US" altLang="ja-JP" sz="2400" dirty="0" smtClean="0"/>
              <a:t>Worst</a:t>
            </a:r>
            <a:r>
              <a:rPr lang="ja-JP" altLang="en-US" sz="2400" dirty="0" smtClean="0"/>
              <a:t>レイテンシを</a:t>
            </a:r>
            <a:r>
              <a:rPr lang="en-US" altLang="ja-JP" sz="2400" dirty="0" smtClean="0"/>
              <a:t/>
            </a:r>
            <a:br>
              <a:rPr lang="en-US" altLang="ja-JP" sz="2400" dirty="0" smtClean="0"/>
            </a:br>
            <a:r>
              <a:rPr lang="ja-JP" altLang="en-US" sz="2400" dirty="0" smtClean="0"/>
              <a:t>計測</a:t>
            </a:r>
            <a:r>
              <a:rPr lang="ja-JP" altLang="en-US" sz="2400" dirty="0" smtClean="0"/>
              <a:t>する</a:t>
            </a:r>
            <a:endParaRPr lang="en-US" altLang="ja-JP" sz="2400" dirty="0" smtClean="0"/>
          </a:p>
          <a:p>
            <a:pPr lvl="1"/>
            <a:r>
              <a:rPr kumimoji="1" lang="ja-JP" altLang="en-US" sz="2400" dirty="0" smtClean="0"/>
              <a:t>現在は実行環境として</a:t>
            </a:r>
            <a:r>
              <a:rPr lang="en-US" altLang="ja-JP" sz="2400" dirty="0" smtClean="0"/>
              <a:t>ISS</a:t>
            </a:r>
            <a:r>
              <a:rPr lang="ja-JP" altLang="en-US" sz="2400" dirty="0" smtClean="0"/>
              <a:t>である</a:t>
            </a:r>
            <a:r>
              <a:rPr lang="en-US" altLang="ja-JP" sz="2400" dirty="0" smtClean="0"/>
              <a:t>CForestG3M</a:t>
            </a:r>
            <a:r>
              <a:rPr kumimoji="1" lang="ja-JP" altLang="en-US" sz="2400" dirty="0" smtClean="0"/>
              <a:t>を利用</a:t>
            </a:r>
            <a:endParaRPr kumimoji="1" lang="en-US" altLang="ja-JP" sz="2400" dirty="0" smtClean="0"/>
          </a:p>
          <a:p>
            <a:pPr lvl="1"/>
            <a:r>
              <a:rPr lang="en-US" altLang="ja-JP" sz="2400" dirty="0" smtClean="0"/>
              <a:t>RTOS</a:t>
            </a:r>
            <a:r>
              <a:rPr lang="ja-JP" altLang="en-US" sz="2400" dirty="0" smtClean="0"/>
              <a:t>である</a:t>
            </a:r>
            <a:r>
              <a:rPr lang="en-US" altLang="ja-JP" sz="2400" dirty="0" err="1" smtClean="0"/>
              <a:t>eMCOS</a:t>
            </a:r>
            <a:r>
              <a:rPr lang="ja-JP" altLang="en-US" sz="2400" dirty="0" smtClean="0"/>
              <a:t>の機能を一部使用している</a:t>
            </a:r>
            <a:endParaRPr kumimoji="1" lang="ja-JP" altLang="en-US" sz="2400" dirty="0"/>
          </a:p>
        </p:txBody>
      </p:sp>
      <p:sp>
        <p:nvSpPr>
          <p:cNvPr id="4" name="正方形/長方形 3"/>
          <p:cNvSpPr/>
          <p:nvPr/>
        </p:nvSpPr>
        <p:spPr>
          <a:xfrm>
            <a:off x="2751065" y="5080327"/>
            <a:ext cx="3281517" cy="626806"/>
          </a:xfrm>
          <a:prstGeom prst="rect">
            <a:avLst/>
          </a:prstGeom>
          <a:solidFill>
            <a:schemeClr val="accent1"/>
          </a:solid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400" dirty="0" smtClean="0">
                <a:solidFill>
                  <a:schemeClr val="bg1"/>
                </a:solidFill>
              </a:rPr>
              <a:t>シミュレータ</a:t>
            </a:r>
            <a:r>
              <a:rPr kumimoji="1" lang="en-US" altLang="ja-JP" sz="2400" dirty="0" smtClean="0">
                <a:solidFill>
                  <a:schemeClr val="bg1"/>
                </a:solidFill>
              </a:rPr>
              <a:t>(</a:t>
            </a:r>
            <a:r>
              <a:rPr kumimoji="1" lang="en-US" altLang="ja-JP" sz="2400" dirty="0" err="1" smtClean="0">
                <a:solidFill>
                  <a:schemeClr val="bg1"/>
                </a:solidFill>
              </a:rPr>
              <a:t>CForest</a:t>
            </a:r>
            <a:r>
              <a:rPr kumimoji="1" lang="en-US" altLang="ja-JP" sz="2400" dirty="0" smtClean="0">
                <a:solidFill>
                  <a:schemeClr val="bg1"/>
                </a:solidFill>
              </a:rPr>
              <a:t>)</a:t>
            </a:r>
            <a:endParaRPr kumimoji="1" lang="ja-JP" altLang="en-US" sz="2400" dirty="0" smtClean="0">
              <a:solidFill>
                <a:schemeClr val="bg1"/>
              </a:solidFill>
            </a:endParaRPr>
          </a:p>
        </p:txBody>
      </p:sp>
      <p:sp>
        <p:nvSpPr>
          <p:cNvPr id="5" name="正方形/長方形 4"/>
          <p:cNvSpPr/>
          <p:nvPr/>
        </p:nvSpPr>
        <p:spPr>
          <a:xfrm>
            <a:off x="2751065" y="4431398"/>
            <a:ext cx="3281517" cy="648929"/>
          </a:xfrm>
          <a:prstGeom prst="rect">
            <a:avLst/>
          </a:prstGeom>
          <a:solidFill>
            <a:srgbClr val="92D050"/>
          </a:solidFill>
          <a:ln>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2400" dirty="0" smtClean="0">
                <a:solidFill>
                  <a:schemeClr val="bg1"/>
                </a:solidFill>
              </a:rPr>
              <a:t>OS(</a:t>
            </a:r>
            <a:r>
              <a:rPr lang="en-US" altLang="ja-JP" sz="2400" dirty="0" err="1" smtClean="0">
                <a:solidFill>
                  <a:schemeClr val="bg1"/>
                </a:solidFill>
              </a:rPr>
              <a:t>eMCOS</a:t>
            </a:r>
            <a:r>
              <a:rPr lang="en-US" altLang="ja-JP" sz="2400" dirty="0" smtClean="0">
                <a:solidFill>
                  <a:schemeClr val="bg1"/>
                </a:solidFill>
              </a:rPr>
              <a:t>)</a:t>
            </a:r>
            <a:endParaRPr kumimoji="1" lang="ja-JP" altLang="en-US" sz="2400" dirty="0" smtClean="0">
              <a:solidFill>
                <a:schemeClr val="bg1"/>
              </a:solidFill>
            </a:endParaRPr>
          </a:p>
        </p:txBody>
      </p:sp>
      <p:sp>
        <p:nvSpPr>
          <p:cNvPr id="6" name="正方形/長方形 5"/>
          <p:cNvSpPr/>
          <p:nvPr/>
        </p:nvSpPr>
        <p:spPr>
          <a:xfrm>
            <a:off x="2751065" y="4018444"/>
            <a:ext cx="3281517" cy="412954"/>
          </a:xfrm>
          <a:prstGeom prst="rect">
            <a:avLst/>
          </a:prstGeom>
          <a:solidFill>
            <a:schemeClr val="accent4">
              <a:lumMod val="60000"/>
              <a:lumOff val="40000"/>
            </a:schemeClr>
          </a:solidFill>
          <a:ln>
            <a:solidFill>
              <a:schemeClr val="accent4">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2400" dirty="0" smtClean="0">
                <a:solidFill>
                  <a:schemeClr val="bg1"/>
                </a:solidFill>
              </a:rPr>
              <a:t>SHIM</a:t>
            </a:r>
            <a:r>
              <a:rPr lang="ja-JP" altLang="en-US" sz="2400" dirty="0" smtClean="0">
                <a:solidFill>
                  <a:schemeClr val="bg1"/>
                </a:solidFill>
              </a:rPr>
              <a:t>計測プログラム</a:t>
            </a:r>
            <a:endParaRPr kumimoji="1" lang="ja-JP" altLang="en-US" sz="2400" dirty="0" smtClean="0">
              <a:solidFill>
                <a:schemeClr val="bg1"/>
              </a:solidFill>
            </a:endParaRPr>
          </a:p>
        </p:txBody>
      </p:sp>
    </p:spTree>
    <p:extLst>
      <p:ext uri="{BB962C8B-B14F-4D97-AF65-F5344CB8AC3E}">
        <p14:creationId xmlns:p14="http://schemas.microsoft.com/office/powerpoint/2010/main" val="24010460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SHIM-XML</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1" y="1213321"/>
            <a:ext cx="5894594" cy="4185297"/>
          </a:xfrm>
        </p:spPr>
      </p:pic>
      <p:sp>
        <p:nvSpPr>
          <p:cNvPr id="5" name="右中かっこ 4"/>
          <p:cNvSpPr/>
          <p:nvPr/>
        </p:nvSpPr>
        <p:spPr>
          <a:xfrm>
            <a:off x="6351795" y="1213321"/>
            <a:ext cx="395021" cy="1412836"/>
          </a:xfrm>
          <a:prstGeom prst="rightBrace">
            <a:avLst/>
          </a:prstGeom>
          <a:ln w="285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srgbClr val="323232"/>
              </a:solidFill>
            </a:endParaRPr>
          </a:p>
        </p:txBody>
      </p:sp>
      <p:sp>
        <p:nvSpPr>
          <p:cNvPr id="6" name="右中かっこ 5"/>
          <p:cNvSpPr/>
          <p:nvPr/>
        </p:nvSpPr>
        <p:spPr>
          <a:xfrm>
            <a:off x="3554568" y="2626156"/>
            <a:ext cx="395021" cy="3862876"/>
          </a:xfrm>
          <a:prstGeom prst="rightBrace">
            <a:avLst/>
          </a:prstGeom>
          <a:ln w="285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srgbClr val="323232"/>
              </a:solidFill>
            </a:endParaRPr>
          </a:p>
        </p:txBody>
      </p:sp>
      <p:sp>
        <p:nvSpPr>
          <p:cNvPr id="7" name="テキスト ボックス 6"/>
          <p:cNvSpPr txBox="1"/>
          <p:nvPr/>
        </p:nvSpPr>
        <p:spPr>
          <a:xfrm>
            <a:off x="1845464" y="5462337"/>
            <a:ext cx="320842" cy="923330"/>
          </a:xfrm>
          <a:prstGeom prst="rect">
            <a:avLst/>
          </a:prstGeom>
          <a:noFill/>
        </p:spPr>
        <p:txBody>
          <a:bodyPr wrap="square" rtlCol="0">
            <a:spAutoFit/>
          </a:bodyPr>
          <a:lstStyle/>
          <a:p>
            <a:r>
              <a:rPr lang="ja-JP" altLang="en-US" dirty="0" smtClean="0">
                <a:solidFill>
                  <a:srgbClr val="323232"/>
                </a:solidFill>
              </a:rPr>
              <a:t>・</a:t>
            </a:r>
            <a:endParaRPr lang="en-US" altLang="ja-JP" dirty="0" smtClean="0">
              <a:solidFill>
                <a:srgbClr val="323232"/>
              </a:solidFill>
            </a:endParaRPr>
          </a:p>
          <a:p>
            <a:r>
              <a:rPr lang="ja-JP" altLang="en-US" dirty="0" smtClean="0">
                <a:solidFill>
                  <a:srgbClr val="323232"/>
                </a:solidFill>
              </a:rPr>
              <a:t>・</a:t>
            </a:r>
            <a:endParaRPr lang="en-US" altLang="ja-JP" dirty="0" smtClean="0">
              <a:solidFill>
                <a:srgbClr val="323232"/>
              </a:solidFill>
            </a:endParaRPr>
          </a:p>
          <a:p>
            <a:r>
              <a:rPr lang="ja-JP" altLang="en-US" dirty="0" smtClean="0">
                <a:solidFill>
                  <a:srgbClr val="323232"/>
                </a:solidFill>
              </a:rPr>
              <a:t>・</a:t>
            </a:r>
            <a:endParaRPr lang="ja-JP" altLang="en-US" dirty="0">
              <a:solidFill>
                <a:srgbClr val="323232"/>
              </a:solidFill>
            </a:endParaRPr>
          </a:p>
        </p:txBody>
      </p:sp>
      <p:sp>
        <p:nvSpPr>
          <p:cNvPr id="3" name="テキスト ボックス 2"/>
          <p:cNvSpPr txBox="1"/>
          <p:nvPr/>
        </p:nvSpPr>
        <p:spPr>
          <a:xfrm>
            <a:off x="6854343" y="1682496"/>
            <a:ext cx="2026310" cy="369332"/>
          </a:xfrm>
          <a:prstGeom prst="rect">
            <a:avLst/>
          </a:prstGeom>
          <a:noFill/>
        </p:spPr>
        <p:txBody>
          <a:bodyPr wrap="square" rtlCol="0">
            <a:spAutoFit/>
          </a:bodyPr>
          <a:lstStyle/>
          <a:p>
            <a:r>
              <a:rPr lang="ja-JP" altLang="en-US" smtClean="0">
                <a:solidFill>
                  <a:srgbClr val="323232"/>
                </a:solidFill>
              </a:rPr>
              <a:t>プロセッサ</a:t>
            </a:r>
            <a:r>
              <a:rPr lang="ja-JP" altLang="en-US" dirty="0" smtClean="0">
                <a:solidFill>
                  <a:srgbClr val="323232"/>
                </a:solidFill>
              </a:rPr>
              <a:t>の情報</a:t>
            </a:r>
            <a:endParaRPr lang="ja-JP" altLang="en-US" dirty="0">
              <a:solidFill>
                <a:srgbClr val="323232"/>
              </a:solidFill>
            </a:endParaRPr>
          </a:p>
        </p:txBody>
      </p:sp>
      <p:sp>
        <p:nvSpPr>
          <p:cNvPr id="8" name="テキスト ボックス 7"/>
          <p:cNvSpPr txBox="1"/>
          <p:nvPr/>
        </p:nvSpPr>
        <p:spPr>
          <a:xfrm>
            <a:off x="4048452" y="4234428"/>
            <a:ext cx="5001706" cy="1200329"/>
          </a:xfrm>
          <a:prstGeom prst="rect">
            <a:avLst/>
          </a:prstGeom>
          <a:noFill/>
        </p:spPr>
        <p:txBody>
          <a:bodyPr wrap="square" rtlCol="0">
            <a:spAutoFit/>
          </a:bodyPr>
          <a:lstStyle/>
          <a:p>
            <a:r>
              <a:rPr lang="ja-JP" altLang="en-US" dirty="0" smtClean="0">
                <a:solidFill>
                  <a:srgbClr val="323232"/>
                </a:solidFill>
              </a:rPr>
              <a:t>プロセッサが実行可能な命令とそのレイテンシ</a:t>
            </a:r>
            <a:r>
              <a:rPr lang="en-US" altLang="ja-JP" dirty="0" smtClean="0">
                <a:solidFill>
                  <a:srgbClr val="323232"/>
                </a:solidFill>
              </a:rPr>
              <a:t/>
            </a:r>
            <a:br>
              <a:rPr lang="en-US" altLang="ja-JP" dirty="0" smtClean="0">
                <a:solidFill>
                  <a:srgbClr val="323232"/>
                </a:solidFill>
              </a:rPr>
            </a:br>
            <a:r>
              <a:rPr lang="ja-JP" altLang="en-US" dirty="0" smtClean="0">
                <a:solidFill>
                  <a:srgbClr val="323232"/>
                </a:solidFill>
              </a:rPr>
              <a:t>レイテンシには</a:t>
            </a:r>
            <a:r>
              <a:rPr lang="en-US" altLang="ja-JP" dirty="0" err="1" smtClean="0">
                <a:solidFill>
                  <a:srgbClr val="323232"/>
                </a:solidFill>
              </a:rPr>
              <a:t>Best,Typical,Worst</a:t>
            </a:r>
            <a:r>
              <a:rPr lang="ja-JP" altLang="en-US" dirty="0" smtClean="0">
                <a:solidFill>
                  <a:srgbClr val="323232"/>
                </a:solidFill>
              </a:rPr>
              <a:t>の値が存在する</a:t>
            </a:r>
            <a:endParaRPr lang="en-US" altLang="ja-JP" dirty="0" smtClean="0">
              <a:solidFill>
                <a:srgbClr val="323232"/>
              </a:solidFill>
            </a:endParaRPr>
          </a:p>
          <a:p>
            <a:endParaRPr lang="en-US" altLang="ja-JP" dirty="0">
              <a:solidFill>
                <a:srgbClr val="323232"/>
              </a:solidFill>
            </a:endParaRPr>
          </a:p>
          <a:p>
            <a:r>
              <a:rPr lang="en-US" altLang="ja-JP" dirty="0" smtClean="0">
                <a:solidFill>
                  <a:srgbClr val="323232"/>
                </a:solidFill>
              </a:rPr>
              <a:t>SHIM</a:t>
            </a:r>
            <a:r>
              <a:rPr lang="ja-JP" altLang="en-US" dirty="0" smtClean="0">
                <a:solidFill>
                  <a:srgbClr val="323232"/>
                </a:solidFill>
              </a:rPr>
              <a:t>計測プログラムはこのレイテンシを計測する</a:t>
            </a:r>
            <a:endParaRPr lang="en-US" altLang="ja-JP" dirty="0" smtClean="0">
              <a:solidFill>
                <a:srgbClr val="323232"/>
              </a:solidFill>
            </a:endParaRPr>
          </a:p>
        </p:txBody>
      </p:sp>
    </p:spTree>
    <p:extLst>
      <p:ext uri="{BB962C8B-B14F-4D97-AF65-F5344CB8AC3E}">
        <p14:creationId xmlns:p14="http://schemas.microsoft.com/office/powerpoint/2010/main" val="11794905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600" dirty="0" smtClean="0"/>
              <a:t>SHIM</a:t>
            </a:r>
            <a:r>
              <a:rPr kumimoji="1" lang="ja-JP" altLang="en-US" sz="3600" dirty="0" smtClean="0"/>
              <a:t>計測プログラム</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smtClean="0"/>
              <a:t>レイテンシが</a:t>
            </a:r>
            <a:r>
              <a:rPr lang="en-US" altLang="ja-JP" sz="2400" dirty="0" smtClean="0"/>
              <a:t>Best</a:t>
            </a:r>
            <a:r>
              <a:rPr lang="ja-JP" altLang="en-US" sz="2400" dirty="0" smtClean="0"/>
              <a:t>であるケースと</a:t>
            </a:r>
            <a:r>
              <a:rPr lang="en-US" altLang="ja-JP" sz="2400" dirty="0" smtClean="0"/>
              <a:t>Worst</a:t>
            </a:r>
            <a:r>
              <a:rPr lang="ja-JP" altLang="en-US" sz="2400" dirty="0" smtClean="0"/>
              <a:t>であるケースは</a:t>
            </a:r>
            <a:r>
              <a:rPr lang="en-US" altLang="ja-JP" sz="2400" dirty="0" smtClean="0"/>
              <a:t/>
            </a:r>
            <a:br>
              <a:rPr lang="en-US" altLang="ja-JP" sz="2400" dirty="0" smtClean="0"/>
            </a:br>
            <a:r>
              <a:rPr lang="ja-JP" altLang="en-US" sz="2400" dirty="0" smtClean="0"/>
              <a:t>命令実行時のローカルメモリアクセスに依存している</a:t>
            </a:r>
            <a:endParaRPr lang="en-US" altLang="ja-JP" sz="2400" dirty="0" smtClean="0"/>
          </a:p>
          <a:p>
            <a:pPr lvl="1"/>
            <a:r>
              <a:rPr lang="ja-JP" altLang="en-US" sz="2400" dirty="0" smtClean="0"/>
              <a:t>ローカルメモリアクセスを発生させるか否かで</a:t>
            </a:r>
            <a:r>
              <a:rPr lang="en-US" altLang="ja-JP" sz="2400" dirty="0" smtClean="0"/>
              <a:t/>
            </a:r>
            <a:br>
              <a:rPr lang="en-US" altLang="ja-JP" sz="2400" dirty="0" smtClean="0"/>
            </a:br>
            <a:r>
              <a:rPr lang="en-US" altLang="ja-JP" sz="2400" dirty="0" smtClean="0"/>
              <a:t>Best</a:t>
            </a:r>
            <a:r>
              <a:rPr lang="ja-JP" altLang="en-US" sz="2400" dirty="0" smtClean="0"/>
              <a:t>ケースと</a:t>
            </a:r>
            <a:r>
              <a:rPr lang="en-US" altLang="ja-JP" sz="2400" dirty="0" smtClean="0"/>
              <a:t>Worst</a:t>
            </a:r>
            <a:r>
              <a:rPr lang="ja-JP" altLang="en-US" sz="2400" dirty="0" smtClean="0"/>
              <a:t>ケースの発生を制御できる</a:t>
            </a:r>
            <a:endParaRPr lang="en-US" altLang="ja-JP" sz="2400" dirty="0" smtClean="0"/>
          </a:p>
          <a:p>
            <a:pPr marL="457200" lvl="1" indent="0">
              <a:buNone/>
            </a:pPr>
            <a:endParaRPr kumimoji="1" lang="en-US" altLang="ja-JP" sz="2000" dirty="0" smtClean="0"/>
          </a:p>
        </p:txBody>
      </p:sp>
      <p:sp>
        <p:nvSpPr>
          <p:cNvPr id="4" name="テキスト ボックス 3"/>
          <p:cNvSpPr txBox="1"/>
          <p:nvPr/>
        </p:nvSpPr>
        <p:spPr>
          <a:xfrm>
            <a:off x="971073" y="3486840"/>
            <a:ext cx="3228975" cy="461665"/>
          </a:xfrm>
          <a:prstGeom prst="rect">
            <a:avLst/>
          </a:prstGeom>
          <a:noFill/>
          <a:ln>
            <a:solidFill>
              <a:schemeClr val="tx1"/>
            </a:solidFill>
          </a:ln>
        </p:spPr>
        <p:txBody>
          <a:bodyPr wrap="square" rtlCol="0">
            <a:spAutoFit/>
          </a:bodyPr>
          <a:lstStyle/>
          <a:p>
            <a:r>
              <a:rPr kumimoji="1" lang="en-US" altLang="ja-JP" sz="2400" dirty="0" smtClean="0"/>
              <a:t>%a = add </a:t>
            </a:r>
            <a:r>
              <a:rPr kumimoji="1" lang="en-US" altLang="ja-JP" sz="2400" dirty="0" err="1" smtClean="0"/>
              <a:t>nsw</a:t>
            </a:r>
            <a:r>
              <a:rPr kumimoji="1" lang="en-US" altLang="ja-JP" sz="2400" dirty="0" smtClean="0"/>
              <a:t> i32 %1, %2</a:t>
            </a:r>
            <a:endParaRPr kumimoji="1" lang="ja-JP" altLang="en-US" sz="2400" dirty="0"/>
          </a:p>
        </p:txBody>
      </p:sp>
      <p:sp>
        <p:nvSpPr>
          <p:cNvPr id="5" name="テキスト ボックス 4"/>
          <p:cNvSpPr txBox="1"/>
          <p:nvPr/>
        </p:nvSpPr>
        <p:spPr>
          <a:xfrm>
            <a:off x="1484470" y="3004597"/>
            <a:ext cx="1421130" cy="461665"/>
          </a:xfrm>
          <a:prstGeom prst="rect">
            <a:avLst/>
          </a:prstGeom>
          <a:noFill/>
        </p:spPr>
        <p:txBody>
          <a:bodyPr wrap="square" rtlCol="0">
            <a:spAutoFit/>
          </a:bodyPr>
          <a:lstStyle/>
          <a:p>
            <a:r>
              <a:rPr kumimoji="1" lang="en-US" altLang="ja-JP" sz="2400" dirty="0" smtClean="0"/>
              <a:t>LLVM-IR</a:t>
            </a:r>
            <a:endParaRPr kumimoji="1" lang="ja-JP" altLang="en-US" sz="2400" dirty="0"/>
          </a:p>
        </p:txBody>
      </p:sp>
      <p:sp>
        <p:nvSpPr>
          <p:cNvPr id="6" name="テキスト ボックス 5"/>
          <p:cNvSpPr txBox="1"/>
          <p:nvPr/>
        </p:nvSpPr>
        <p:spPr>
          <a:xfrm>
            <a:off x="971073" y="4535538"/>
            <a:ext cx="1724504" cy="461665"/>
          </a:xfrm>
          <a:prstGeom prst="rect">
            <a:avLst/>
          </a:prstGeom>
          <a:noFill/>
          <a:ln>
            <a:solidFill>
              <a:schemeClr val="tx1"/>
            </a:solidFill>
          </a:ln>
        </p:spPr>
        <p:txBody>
          <a:bodyPr wrap="square" rtlCol="0">
            <a:spAutoFit/>
          </a:bodyPr>
          <a:lstStyle/>
          <a:p>
            <a:r>
              <a:rPr kumimoji="1" lang="en-US" altLang="ja-JP" sz="2400" dirty="0" smtClean="0"/>
              <a:t>add r11, r10 </a:t>
            </a:r>
            <a:endParaRPr kumimoji="1" lang="ja-JP" altLang="en-US" sz="2400" dirty="0"/>
          </a:p>
        </p:txBody>
      </p:sp>
      <p:sp>
        <p:nvSpPr>
          <p:cNvPr id="7" name="テキスト ボックス 6"/>
          <p:cNvSpPr txBox="1"/>
          <p:nvPr/>
        </p:nvSpPr>
        <p:spPr>
          <a:xfrm>
            <a:off x="1484470" y="4058484"/>
            <a:ext cx="813436" cy="477054"/>
          </a:xfrm>
          <a:prstGeom prst="rect">
            <a:avLst/>
          </a:prstGeom>
          <a:noFill/>
        </p:spPr>
        <p:txBody>
          <a:bodyPr wrap="square" rtlCol="0">
            <a:spAutoFit/>
          </a:bodyPr>
          <a:lstStyle/>
          <a:p>
            <a:r>
              <a:rPr lang="en-US" altLang="ja-JP" sz="2400" dirty="0" smtClean="0"/>
              <a:t>Best</a:t>
            </a:r>
            <a:endParaRPr kumimoji="1" lang="ja-JP" altLang="en-US" sz="2400" dirty="0"/>
          </a:p>
        </p:txBody>
      </p:sp>
      <p:sp>
        <p:nvSpPr>
          <p:cNvPr id="8" name="テキスト ボックス 7"/>
          <p:cNvSpPr txBox="1"/>
          <p:nvPr/>
        </p:nvSpPr>
        <p:spPr>
          <a:xfrm>
            <a:off x="4520178" y="3396003"/>
            <a:ext cx="2679001" cy="2123658"/>
          </a:xfrm>
          <a:prstGeom prst="rect">
            <a:avLst/>
          </a:prstGeom>
          <a:noFill/>
          <a:ln>
            <a:solidFill>
              <a:schemeClr val="tx1"/>
            </a:solidFill>
          </a:ln>
        </p:spPr>
        <p:txBody>
          <a:bodyPr wrap="square" rtlCol="0">
            <a:spAutoFit/>
          </a:bodyPr>
          <a:lstStyle/>
          <a:p>
            <a:r>
              <a:rPr kumimoji="1" lang="en-US" altLang="ja-JP" sz="2200" dirty="0" err="1" smtClean="0"/>
              <a:t>st.w</a:t>
            </a:r>
            <a:r>
              <a:rPr kumimoji="1" lang="en-US" altLang="ja-JP" sz="2200" dirty="0" smtClean="0"/>
              <a:t> r10, 88[r29]</a:t>
            </a:r>
          </a:p>
          <a:p>
            <a:r>
              <a:rPr lang="en-US" altLang="ja-JP" sz="2200" dirty="0" err="1" smtClean="0"/>
              <a:t>st.w</a:t>
            </a:r>
            <a:r>
              <a:rPr lang="en-US" altLang="ja-JP" sz="2200" dirty="0" smtClean="0"/>
              <a:t> r11, 84[r29]</a:t>
            </a:r>
          </a:p>
          <a:p>
            <a:r>
              <a:rPr kumimoji="1" lang="en-US" altLang="ja-JP" sz="2200" dirty="0" err="1" smtClean="0"/>
              <a:t>ld.w</a:t>
            </a:r>
            <a:r>
              <a:rPr kumimoji="1" lang="en-US" altLang="ja-JP" sz="2200" dirty="0" smtClean="0"/>
              <a:t> 88[r28] r10</a:t>
            </a:r>
          </a:p>
          <a:p>
            <a:r>
              <a:rPr lang="en-US" altLang="ja-JP" sz="2200" dirty="0" err="1" smtClean="0"/>
              <a:t>ld.w</a:t>
            </a:r>
            <a:r>
              <a:rPr lang="en-US" altLang="ja-JP" sz="2200" dirty="0" smtClean="0"/>
              <a:t> 84[r28] r11</a:t>
            </a:r>
          </a:p>
          <a:p>
            <a:r>
              <a:rPr lang="en-US" altLang="ja-JP" sz="2200" dirty="0" smtClean="0"/>
              <a:t>add r11, r10</a:t>
            </a:r>
          </a:p>
          <a:p>
            <a:r>
              <a:rPr lang="en-US" altLang="ja-JP" sz="2200" dirty="0" err="1" smtClean="0"/>
              <a:t>s</a:t>
            </a:r>
            <a:r>
              <a:rPr kumimoji="1" lang="en-US" altLang="ja-JP" sz="2200" dirty="0" err="1" smtClean="0"/>
              <a:t>t.w</a:t>
            </a:r>
            <a:r>
              <a:rPr kumimoji="1" lang="en-US" altLang="ja-JP" sz="2200" dirty="0" smtClean="0"/>
              <a:t> r10, 80[r29]</a:t>
            </a:r>
            <a:endParaRPr kumimoji="1" lang="ja-JP" altLang="en-US" sz="2200" dirty="0"/>
          </a:p>
        </p:txBody>
      </p:sp>
      <p:sp>
        <p:nvSpPr>
          <p:cNvPr id="9" name="テキスト ボックス 8"/>
          <p:cNvSpPr txBox="1"/>
          <p:nvPr/>
        </p:nvSpPr>
        <p:spPr>
          <a:xfrm>
            <a:off x="5706993" y="3004597"/>
            <a:ext cx="971550" cy="430887"/>
          </a:xfrm>
          <a:prstGeom prst="rect">
            <a:avLst/>
          </a:prstGeom>
          <a:noFill/>
        </p:spPr>
        <p:txBody>
          <a:bodyPr wrap="square" rtlCol="0">
            <a:spAutoFit/>
          </a:bodyPr>
          <a:lstStyle/>
          <a:p>
            <a:r>
              <a:rPr lang="en-US" altLang="ja-JP" sz="2200" dirty="0" smtClean="0"/>
              <a:t>Worst</a:t>
            </a:r>
            <a:endParaRPr kumimoji="1" lang="ja-JP" altLang="en-US" sz="2200" dirty="0"/>
          </a:p>
        </p:txBody>
      </p:sp>
      <p:sp>
        <p:nvSpPr>
          <p:cNvPr id="10" name="右カーブ矢印 9"/>
          <p:cNvSpPr/>
          <p:nvPr/>
        </p:nvSpPr>
        <p:spPr>
          <a:xfrm>
            <a:off x="457200" y="3781703"/>
            <a:ext cx="381000" cy="1041241"/>
          </a:xfrm>
          <a:prstGeom prst="curvedRightArrow">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mtClean="0">
              <a:solidFill>
                <a:schemeClr val="tx1"/>
              </a:solidFill>
            </a:endParaRPr>
          </a:p>
        </p:txBody>
      </p:sp>
      <p:sp>
        <p:nvSpPr>
          <p:cNvPr id="11" name="右カーブ矢印 10"/>
          <p:cNvSpPr/>
          <p:nvPr/>
        </p:nvSpPr>
        <p:spPr>
          <a:xfrm rot="18905990">
            <a:off x="3721224" y="3927844"/>
            <a:ext cx="381000" cy="1341644"/>
          </a:xfrm>
          <a:prstGeom prst="curvedRightArrow">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mtClean="0">
              <a:solidFill>
                <a:schemeClr val="tx1"/>
              </a:solidFill>
            </a:endParaRPr>
          </a:p>
        </p:txBody>
      </p:sp>
      <p:sp>
        <p:nvSpPr>
          <p:cNvPr id="12" name="円形吹き出し 11"/>
          <p:cNvSpPr/>
          <p:nvPr/>
        </p:nvSpPr>
        <p:spPr>
          <a:xfrm>
            <a:off x="7352275" y="4392716"/>
            <a:ext cx="1654655" cy="1118042"/>
          </a:xfrm>
          <a:prstGeom prst="wedgeEllipseCallout">
            <a:avLst>
              <a:gd name="adj1" fmla="val -58905"/>
              <a:gd name="adj2" fmla="val -17487"/>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smtClean="0"/>
          </a:p>
        </p:txBody>
      </p:sp>
      <p:sp>
        <p:nvSpPr>
          <p:cNvPr id="13" name="円形吹き出し 12"/>
          <p:cNvSpPr/>
          <p:nvPr/>
        </p:nvSpPr>
        <p:spPr>
          <a:xfrm>
            <a:off x="1083760" y="5510758"/>
            <a:ext cx="2536723" cy="798562"/>
          </a:xfrm>
          <a:prstGeom prst="wedgeEllipseCallout">
            <a:avLst>
              <a:gd name="adj1" fmla="val -22287"/>
              <a:gd name="adj2" fmla="val -83537"/>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ローカルメモリ</a:t>
            </a:r>
            <a:r>
              <a:rPr lang="en-US" altLang="ja-JP" dirty="0" smtClean="0"/>
              <a:t/>
            </a:r>
            <a:br>
              <a:rPr lang="en-US" altLang="ja-JP" dirty="0" smtClean="0"/>
            </a:br>
            <a:r>
              <a:rPr lang="ja-JP" altLang="en-US" dirty="0" smtClean="0"/>
              <a:t>アクセスなし</a:t>
            </a:r>
            <a:endParaRPr kumimoji="1" lang="ja-JP" altLang="en-US" dirty="0" smtClean="0"/>
          </a:p>
        </p:txBody>
      </p:sp>
      <p:sp>
        <p:nvSpPr>
          <p:cNvPr id="15" name="テキスト ボックス 14"/>
          <p:cNvSpPr txBox="1"/>
          <p:nvPr/>
        </p:nvSpPr>
        <p:spPr>
          <a:xfrm>
            <a:off x="7416524" y="4476338"/>
            <a:ext cx="1571264" cy="923330"/>
          </a:xfrm>
          <a:prstGeom prst="rect">
            <a:avLst/>
          </a:prstGeom>
          <a:noFill/>
        </p:spPr>
        <p:txBody>
          <a:bodyPr wrap="none" rtlCol="0">
            <a:spAutoFit/>
          </a:bodyPr>
          <a:lstStyle/>
          <a:p>
            <a:pPr algn="ctr"/>
            <a:r>
              <a:rPr lang="ja-JP" altLang="en-US" dirty="0"/>
              <a:t>頻繁な</a:t>
            </a:r>
            <a:r>
              <a:rPr lang="en-US" altLang="ja-JP" dirty="0"/>
              <a:t/>
            </a:r>
            <a:br>
              <a:rPr lang="en-US" altLang="ja-JP" dirty="0"/>
            </a:br>
            <a:r>
              <a:rPr lang="ja-JP" altLang="en-US" dirty="0"/>
              <a:t>ローカルメモリ</a:t>
            </a:r>
            <a:r>
              <a:rPr lang="en-US" altLang="ja-JP" dirty="0"/>
              <a:t/>
            </a:r>
            <a:br>
              <a:rPr lang="en-US" altLang="ja-JP" dirty="0"/>
            </a:br>
            <a:r>
              <a:rPr lang="ja-JP" altLang="en-US" dirty="0" smtClean="0"/>
              <a:t>アクセス</a:t>
            </a:r>
            <a:endParaRPr lang="ja-JP" altLang="en-US" dirty="0"/>
          </a:p>
        </p:txBody>
      </p:sp>
    </p:spTree>
    <p:extLst>
      <p:ext uri="{BB962C8B-B14F-4D97-AF65-F5344CB8AC3E}">
        <p14:creationId xmlns:p14="http://schemas.microsoft.com/office/powerpoint/2010/main" val="7405044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形吹き出し 4"/>
          <p:cNvSpPr/>
          <p:nvPr/>
        </p:nvSpPr>
        <p:spPr>
          <a:xfrm>
            <a:off x="317334" y="4756967"/>
            <a:ext cx="3288890" cy="840658"/>
          </a:xfrm>
          <a:prstGeom prst="wedgeEllipseCallout">
            <a:avLst>
              <a:gd name="adj1" fmla="val -19712"/>
              <a:gd name="adj2" fmla="val -86623"/>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mtClean="0"/>
          </a:p>
        </p:txBody>
      </p:sp>
      <p:sp>
        <p:nvSpPr>
          <p:cNvPr id="2" name="タイトル 1"/>
          <p:cNvSpPr>
            <a:spLocks noGrp="1"/>
          </p:cNvSpPr>
          <p:nvPr>
            <p:ph type="title"/>
          </p:nvPr>
        </p:nvSpPr>
        <p:spPr/>
        <p:txBody>
          <a:bodyPr/>
          <a:lstStyle/>
          <a:p>
            <a:r>
              <a:rPr kumimoji="1" lang="en-US" altLang="ja-JP" dirty="0" smtClean="0"/>
              <a:t>SHIM</a:t>
            </a:r>
            <a:r>
              <a:rPr lang="ja-JP" altLang="en-US" dirty="0" smtClean="0"/>
              <a:t>計測プログラム</a:t>
            </a:r>
            <a:endParaRPr kumimoji="1" lang="ja-JP" altLang="en-US" dirty="0"/>
          </a:p>
        </p:txBody>
      </p:sp>
      <p:sp>
        <p:nvSpPr>
          <p:cNvPr id="3" name="コンテンツ プレースホルダー 2"/>
          <p:cNvSpPr>
            <a:spLocks noGrp="1"/>
          </p:cNvSpPr>
          <p:nvPr>
            <p:ph idx="1"/>
          </p:nvPr>
        </p:nvSpPr>
        <p:spPr>
          <a:xfrm>
            <a:off x="457201" y="1054000"/>
            <a:ext cx="7494421" cy="2146400"/>
          </a:xfrm>
        </p:spPr>
        <p:txBody>
          <a:bodyPr>
            <a:normAutofit/>
          </a:bodyPr>
          <a:lstStyle/>
          <a:p>
            <a:r>
              <a:rPr lang="en-US" altLang="ja-JP" sz="2400" dirty="0" smtClean="0"/>
              <a:t>Typical</a:t>
            </a:r>
            <a:r>
              <a:rPr lang="ja-JP" altLang="en-US" sz="2400" dirty="0" smtClean="0"/>
              <a:t>のレイテンシは計測がむずかしい</a:t>
            </a:r>
            <a:endParaRPr lang="en-US" altLang="ja-JP" sz="2400" dirty="0" smtClean="0"/>
          </a:p>
          <a:p>
            <a:pPr lvl="1"/>
            <a:r>
              <a:rPr lang="en-US" altLang="ja-JP" sz="2000" dirty="0" smtClean="0"/>
              <a:t>SHIM</a:t>
            </a:r>
            <a:r>
              <a:rPr lang="ja-JP" altLang="en-US" sz="2000" dirty="0" smtClean="0"/>
              <a:t>の定義では</a:t>
            </a:r>
            <a:r>
              <a:rPr lang="en-US" altLang="ja-JP" sz="2000" dirty="0" smtClean="0"/>
              <a:t>”</a:t>
            </a:r>
            <a:r>
              <a:rPr lang="ja-JP" altLang="en-US" sz="2000" dirty="0" smtClean="0"/>
              <a:t>最頻値</a:t>
            </a:r>
            <a:r>
              <a:rPr lang="en-US" altLang="ja-JP" sz="2000" dirty="0" smtClean="0"/>
              <a:t>”</a:t>
            </a:r>
            <a:r>
              <a:rPr lang="ja-JP" altLang="en-US" sz="2000" dirty="0" smtClean="0"/>
              <a:t>とだけ定義</a:t>
            </a:r>
            <a:endParaRPr lang="en-US" altLang="ja-JP" sz="2000" dirty="0"/>
          </a:p>
          <a:p>
            <a:pPr lvl="1"/>
            <a:r>
              <a:rPr lang="en-US" altLang="ja-JP" sz="2000" dirty="0" smtClean="0"/>
              <a:t>Typical</a:t>
            </a:r>
            <a:r>
              <a:rPr lang="ja-JP" altLang="en-US" sz="2000" dirty="0" smtClean="0"/>
              <a:t>のレイテンシは</a:t>
            </a:r>
            <a:r>
              <a:rPr lang="en-US" altLang="ja-JP" sz="2000" dirty="0" err="1" smtClean="0"/>
              <a:t>Best,Worst</a:t>
            </a:r>
            <a:r>
              <a:rPr lang="ja-JP" altLang="en-US" sz="2000" dirty="0" smtClean="0"/>
              <a:t>のレイテンシと</a:t>
            </a:r>
            <a:r>
              <a:rPr lang="en-US" altLang="ja-JP" sz="2000" dirty="0"/>
              <a:t/>
            </a:r>
            <a:br>
              <a:rPr lang="en-US" altLang="ja-JP" sz="2000" dirty="0"/>
            </a:br>
            <a:r>
              <a:rPr lang="ja-JP" altLang="en-US" sz="2000" dirty="0" smtClean="0">
                <a:solidFill>
                  <a:schemeClr val="accent2">
                    <a:lumMod val="75000"/>
                  </a:schemeClr>
                </a:solidFill>
              </a:rPr>
              <a:t>ローカルアクセス比率</a:t>
            </a:r>
            <a:r>
              <a:rPr lang="ja-JP" altLang="en-US" sz="2000" dirty="0" smtClean="0"/>
              <a:t>で決定する方法が提案されている</a:t>
            </a:r>
            <a:endParaRPr lang="en-US" altLang="ja-JP" sz="2000" dirty="0" smtClean="0"/>
          </a:p>
          <a:p>
            <a:pPr marL="0" indent="0">
              <a:buNone/>
            </a:pPr>
            <a:endParaRPr lang="en-US" altLang="ja-JP" sz="2400" dirty="0"/>
          </a:p>
        </p:txBody>
      </p:sp>
      <mc:AlternateContent xmlns:mc="http://schemas.openxmlformats.org/markup-compatibility/2006">
        <mc:Choice xmlns:a14="http://schemas.microsoft.com/office/drawing/2010/main" Requires="a14">
          <p:sp>
            <p:nvSpPr>
              <p:cNvPr id="10" name="テキスト ボックス 9"/>
              <p:cNvSpPr txBox="1"/>
              <p:nvPr/>
            </p:nvSpPr>
            <p:spPr>
              <a:xfrm>
                <a:off x="825408" y="3316375"/>
                <a:ext cx="7611171" cy="1211229"/>
              </a:xfrm>
              <a:prstGeom prst="rect">
                <a:avLst/>
              </a:prstGeom>
              <a:noFill/>
            </p:spPr>
            <p:txBody>
              <a:bodyPr wrap="square" lIns="0" tIns="0" rIns="0" bIns="0" rtlCol="0">
                <a:spAutoFit/>
              </a:bodyPr>
              <a:lstStyle/>
              <a:p>
                <a:r>
                  <a:rPr lang="en-US" altLang="ja-JP" sz="2000" dirty="0" smtClean="0">
                    <a:solidFill>
                      <a:srgbClr val="323232"/>
                    </a:solidFill>
                    <a:latin typeface="メイリオ" panose="020B0604030504040204" pitchFamily="50" charset="-128"/>
                    <a:ea typeface="メイリオ" panose="020B0604030504040204" pitchFamily="50" charset="-128"/>
                    <a:cs typeface="メイリオ" panose="020B0604030504040204" pitchFamily="50" charset="-128"/>
                  </a:rPr>
                  <a:t>Typical = Best(1-Local)+Worst(Local)</a:t>
                </a:r>
                <a:br>
                  <a:rPr lang="en-US" altLang="ja-JP" sz="2000" dirty="0" smtClean="0">
                    <a:solidFill>
                      <a:srgbClr val="323232"/>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sz="2000" dirty="0" smtClean="0">
                    <a:solidFill>
                      <a:srgbClr val="323232"/>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2000" dirty="0" smtClean="0">
                    <a:solidFill>
                      <a:srgbClr val="323232"/>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sz="2000" dirty="0" smtClean="0">
                    <a:solidFill>
                      <a:schemeClr val="accent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Local[%] </a:t>
                </a:r>
                <a:r>
                  <a:rPr lang="en-US" altLang="ja-JP" sz="2000" dirty="0" smtClean="0">
                    <a:solidFill>
                      <a:srgbClr val="323232"/>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f>
                      <m:fPr>
                        <m:ctrlPr>
                          <a:rPr lang="en-US" altLang="ja-JP" sz="2000" i="1" smtClean="0">
                            <a:solidFill>
                              <a:srgbClr val="323232"/>
                            </a:solidFill>
                            <a:latin typeface="Cambria Math" panose="02040503050406030204" pitchFamily="18" charset="0"/>
                            <a:ea typeface="メイリオ" panose="020B0604030504040204" pitchFamily="50" charset="-128"/>
                            <a:cs typeface="メイリオ" panose="020B0604030504040204" pitchFamily="50" charset="-128"/>
                          </a:rPr>
                        </m:ctrlPr>
                      </m:fPr>
                      <m:num>
                        <m:r>
                          <a:rPr lang="ja-JP" altLang="en-US" sz="2000" i="1">
                            <a:solidFill>
                              <a:srgbClr val="323232"/>
                            </a:solidFill>
                            <a:latin typeface="Cambria Math" panose="02040503050406030204" pitchFamily="18" charset="0"/>
                            <a:ea typeface="メイリオ" panose="020B0604030504040204" pitchFamily="50" charset="-128"/>
                            <a:cs typeface="メイリオ" panose="020B0604030504040204" pitchFamily="50" charset="-128"/>
                          </a:rPr>
                          <m:t>ローカル</m:t>
                        </m:r>
                        <m:r>
                          <a:rPr lang="ja-JP" altLang="en-US" sz="2000" i="1" smtClean="0">
                            <a:solidFill>
                              <a:srgbClr val="323232"/>
                            </a:solidFill>
                            <a:latin typeface="Cambria Math" panose="02040503050406030204" pitchFamily="18" charset="0"/>
                            <a:ea typeface="メイリオ" panose="020B0604030504040204" pitchFamily="50" charset="-128"/>
                            <a:cs typeface="メイリオ" panose="020B0604030504040204" pitchFamily="50" charset="-128"/>
                          </a:rPr>
                          <m:t>メモリ</m:t>
                        </m:r>
                        <m:r>
                          <a:rPr lang="ja-JP" altLang="en-US" sz="2000" i="1">
                            <a:solidFill>
                              <a:srgbClr val="323232"/>
                            </a:solidFill>
                            <a:latin typeface="Cambria Math" panose="02040503050406030204" pitchFamily="18" charset="0"/>
                            <a:ea typeface="メイリオ" panose="020B0604030504040204" pitchFamily="50" charset="-128"/>
                            <a:cs typeface="メイリオ" panose="020B0604030504040204" pitchFamily="50" charset="-128"/>
                          </a:rPr>
                          <m:t>アクセス</m:t>
                        </m:r>
                        <m:r>
                          <a:rPr lang="ja-JP" altLang="en-US" sz="2000" i="1" smtClean="0">
                            <a:solidFill>
                              <a:srgbClr val="323232"/>
                            </a:solidFill>
                            <a:latin typeface="Cambria Math" panose="02040503050406030204" pitchFamily="18" charset="0"/>
                            <a:ea typeface="メイリオ" panose="020B0604030504040204" pitchFamily="50" charset="-128"/>
                            <a:cs typeface="メイリオ" panose="020B0604030504040204" pitchFamily="50" charset="-128"/>
                          </a:rPr>
                          <m:t>回数</m:t>
                        </m:r>
                      </m:num>
                      <m:den>
                        <m:r>
                          <a:rPr lang="ja-JP" altLang="en-US" sz="2000" i="1">
                            <a:solidFill>
                              <a:srgbClr val="323232"/>
                            </a:solidFill>
                            <a:latin typeface="Cambria Math" panose="02040503050406030204" pitchFamily="18" charset="0"/>
                            <a:ea typeface="メイリオ" panose="020B0604030504040204" pitchFamily="50" charset="-128"/>
                            <a:cs typeface="メイリオ" panose="020B0604030504040204" pitchFamily="50" charset="-128"/>
                          </a:rPr>
                          <m:t>総</m:t>
                        </m:r>
                        <m:r>
                          <a:rPr lang="ja-JP" altLang="en-US" sz="2000" i="1" smtClean="0">
                            <a:solidFill>
                              <a:srgbClr val="323232"/>
                            </a:solidFill>
                            <a:latin typeface="Cambria Math" panose="02040503050406030204" pitchFamily="18" charset="0"/>
                            <a:ea typeface="メイリオ" panose="020B0604030504040204" pitchFamily="50" charset="-128"/>
                            <a:cs typeface="メイリオ" panose="020B0604030504040204" pitchFamily="50" charset="-128"/>
                          </a:rPr>
                          <m:t>命令数</m:t>
                        </m:r>
                        <m:r>
                          <a:rPr lang="ja-JP" altLang="en-US" sz="2000" i="1">
                            <a:solidFill>
                              <a:srgbClr val="323232"/>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i="1" smtClean="0">
                            <a:solidFill>
                              <a:srgbClr val="323232"/>
                            </a:solidFill>
                            <a:latin typeface="Cambria Math" panose="02040503050406030204" pitchFamily="18" charset="0"/>
                            <a:ea typeface="メイリオ" panose="020B0604030504040204" pitchFamily="50" charset="-128"/>
                            <a:cs typeface="メイリオ" panose="020B0604030504040204" pitchFamily="50" charset="-128"/>
                          </a:rPr>
                          <m:t>−</m:t>
                        </m:r>
                        <m:r>
                          <a:rPr lang="ja-JP" altLang="en-US" sz="2000" i="1">
                            <a:solidFill>
                              <a:srgbClr val="323232"/>
                            </a:solidFill>
                            <a:latin typeface="Cambria Math" panose="02040503050406030204" pitchFamily="18" charset="0"/>
                            <a:ea typeface="メイリオ" panose="020B0604030504040204" pitchFamily="50" charset="-128"/>
                            <a:cs typeface="メイリオ" panose="020B0604030504040204" pitchFamily="50" charset="-128"/>
                          </a:rPr>
                          <m:t> </m:t>
                        </m:r>
                        <m:r>
                          <a:rPr lang="ja-JP" altLang="en-US" sz="2000" i="1">
                            <a:solidFill>
                              <a:srgbClr val="323232"/>
                            </a:solidFill>
                            <a:latin typeface="Cambria Math" panose="02040503050406030204" pitchFamily="18" charset="0"/>
                            <a:ea typeface="メイリオ" panose="020B0604030504040204" pitchFamily="50" charset="-128"/>
                            <a:cs typeface="メイリオ" panose="020B0604030504040204" pitchFamily="50" charset="-128"/>
                          </a:rPr>
                          <m:t>グローバルメモリアクセス回数</m:t>
                        </m:r>
                      </m:den>
                    </m:f>
                  </m:oMath>
                </a14:m>
                <a:endParaRPr lang="ja-JP" altLang="en-US" sz="2000" dirty="0">
                  <a:solidFill>
                    <a:srgbClr val="323232"/>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825408" y="3316375"/>
                <a:ext cx="7611171" cy="1211229"/>
              </a:xfrm>
              <a:prstGeom prst="rect">
                <a:avLst/>
              </a:prstGeom>
              <a:blipFill rotWithShape="0">
                <a:blip r:embed="rId2"/>
                <a:stretch>
                  <a:fillRect l="-2002" t="-7035" b="-3015"/>
                </a:stretch>
              </a:blipFill>
            </p:spPr>
            <p:txBody>
              <a:bodyPr/>
              <a:lstStyle/>
              <a:p>
                <a:r>
                  <a:rPr lang="ja-JP" altLang="en-US">
                    <a:noFill/>
                  </a:rPr>
                  <a:t> </a:t>
                </a:r>
              </a:p>
            </p:txBody>
          </p:sp>
        </mc:Fallback>
      </mc:AlternateContent>
      <p:sp>
        <p:nvSpPr>
          <p:cNvPr id="4" name="正方形/長方形 3"/>
          <p:cNvSpPr/>
          <p:nvPr/>
        </p:nvSpPr>
        <p:spPr>
          <a:xfrm>
            <a:off x="693643" y="4977241"/>
            <a:ext cx="2536272" cy="400110"/>
          </a:xfrm>
          <a:prstGeom prst="rect">
            <a:avLst/>
          </a:prstGeom>
        </p:spPr>
        <p:txBody>
          <a:bodyPr wrap="none">
            <a:spAutoFit/>
          </a:bodyPr>
          <a:lstStyle/>
          <a:p>
            <a:r>
              <a:rPr lang="ja-JP" altLang="en-US" sz="2000" dirty="0">
                <a:solidFill>
                  <a:srgbClr val="CC6B9C">
                    <a:lumMod val="75000"/>
                  </a:srgbClr>
                </a:solidFill>
              </a:rPr>
              <a:t>ローカルアクセス比率</a:t>
            </a:r>
            <a:endParaRPr lang="ja-JP" altLang="en-US" sz="1600" dirty="0"/>
          </a:p>
        </p:txBody>
      </p:sp>
    </p:spTree>
    <p:extLst>
      <p:ext uri="{BB962C8B-B14F-4D97-AF65-F5344CB8AC3E}">
        <p14:creationId xmlns:p14="http://schemas.microsoft.com/office/powerpoint/2010/main" val="25413203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smtClean="0"/>
              <a:t>SHIM</a:t>
            </a:r>
            <a:r>
              <a:rPr lang="ja-JP" altLang="en-US" sz="3600" dirty="0" smtClean="0"/>
              <a:t>計測プログラム</a:t>
            </a:r>
            <a:endParaRPr kumimoji="1" lang="ja-JP" altLang="en-US" sz="3600" dirty="0"/>
          </a:p>
        </p:txBody>
      </p:sp>
      <p:sp>
        <p:nvSpPr>
          <p:cNvPr id="3" name="コンテンツ プレースホルダー 2"/>
          <p:cNvSpPr>
            <a:spLocks noGrp="1"/>
          </p:cNvSpPr>
          <p:nvPr>
            <p:ph idx="1"/>
          </p:nvPr>
        </p:nvSpPr>
        <p:spPr>
          <a:xfrm>
            <a:off x="457200" y="1124744"/>
            <a:ext cx="8229600" cy="1528597"/>
          </a:xfrm>
        </p:spPr>
        <p:txBody>
          <a:bodyPr>
            <a:normAutofit/>
          </a:bodyPr>
          <a:lstStyle/>
          <a:p>
            <a:r>
              <a:rPr lang="ja-JP" altLang="en-US" sz="2400" dirty="0" smtClean="0"/>
              <a:t>計測する命令の比較対象部</a:t>
            </a:r>
            <a:r>
              <a:rPr lang="en-US" altLang="ja-JP" sz="2400" dirty="0" smtClean="0"/>
              <a:t>(Base)</a:t>
            </a:r>
            <a:r>
              <a:rPr lang="ja-JP" altLang="en-US" sz="2400" dirty="0" smtClean="0"/>
              <a:t>と計測対象部</a:t>
            </a:r>
            <a:r>
              <a:rPr lang="en-US" altLang="ja-JP" sz="2400" dirty="0" smtClean="0"/>
              <a:t>(Target)</a:t>
            </a:r>
            <a:r>
              <a:rPr lang="ja-JP" altLang="en-US" sz="2400" dirty="0" smtClean="0"/>
              <a:t>を</a:t>
            </a:r>
            <a:r>
              <a:rPr lang="en-US" altLang="ja-JP" sz="2400" dirty="0" smtClean="0"/>
              <a:t/>
            </a:r>
            <a:br>
              <a:rPr lang="en-US" altLang="ja-JP" sz="2400" dirty="0" smtClean="0"/>
            </a:br>
            <a:r>
              <a:rPr lang="ja-JP" altLang="en-US" sz="2400" dirty="0" smtClean="0"/>
              <a:t>実行し結果の差の平均を計測レイテンシとする</a:t>
            </a:r>
            <a:endParaRPr kumimoji="1" lang="ja-JP" altLang="en-US" sz="2400" dirty="0"/>
          </a:p>
        </p:txBody>
      </p:sp>
      <p:sp>
        <p:nvSpPr>
          <p:cNvPr id="5" name="下矢印 4"/>
          <p:cNvSpPr/>
          <p:nvPr/>
        </p:nvSpPr>
        <p:spPr>
          <a:xfrm>
            <a:off x="346587" y="2721087"/>
            <a:ext cx="368709" cy="3569099"/>
          </a:xfrm>
          <a:prstGeom prst="downArrow">
            <a:avLst/>
          </a:prstGeom>
          <a:solidFill>
            <a:schemeClr val="accent6"/>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mtClean="0"/>
          </a:p>
        </p:txBody>
      </p:sp>
      <p:sp>
        <p:nvSpPr>
          <p:cNvPr id="6" name="正方形/長方形 5"/>
          <p:cNvSpPr/>
          <p:nvPr/>
        </p:nvSpPr>
        <p:spPr>
          <a:xfrm>
            <a:off x="774290" y="2721087"/>
            <a:ext cx="3016045" cy="1795184"/>
          </a:xfrm>
          <a:prstGeom prst="rect">
            <a:avLst/>
          </a:prstGeom>
          <a:solidFill>
            <a:schemeClr val="accent1">
              <a:lumMod val="60000"/>
              <a:lumOff val="40000"/>
            </a:schemeClr>
          </a:solidFill>
          <a:ln>
            <a:noFill/>
          </a:ln>
        </p:spPr>
        <p:style>
          <a:lnRef idx="2">
            <a:schemeClr val="accent5"/>
          </a:lnRef>
          <a:fillRef idx="1">
            <a:schemeClr val="lt1"/>
          </a:fillRef>
          <a:effectRef idx="0">
            <a:schemeClr val="accent5"/>
          </a:effectRef>
          <a:fontRef idx="minor">
            <a:schemeClr val="dk1"/>
          </a:fontRef>
        </p:style>
        <p:txBody>
          <a:bodyPr rtlCol="0" anchor="t"/>
          <a:lstStyle/>
          <a:p>
            <a:r>
              <a:rPr kumimoji="1" lang="en-US" altLang="ja-JP" dirty="0" smtClean="0"/>
              <a:t>add</a:t>
            </a:r>
            <a:endParaRPr kumimoji="1" lang="ja-JP" altLang="en-US" dirty="0" smtClean="0"/>
          </a:p>
        </p:txBody>
      </p:sp>
      <p:sp>
        <p:nvSpPr>
          <p:cNvPr id="7" name="正方形/長方形 6"/>
          <p:cNvSpPr/>
          <p:nvPr/>
        </p:nvSpPr>
        <p:spPr>
          <a:xfrm>
            <a:off x="759541" y="4604744"/>
            <a:ext cx="3016045" cy="383846"/>
          </a:xfrm>
          <a:prstGeom prst="rect">
            <a:avLst/>
          </a:prstGeom>
          <a:solidFill>
            <a:schemeClr val="accent1">
              <a:lumMod val="60000"/>
              <a:lumOff val="40000"/>
            </a:schemeClr>
          </a:solidFill>
          <a:ln>
            <a:noFill/>
          </a:ln>
        </p:spPr>
        <p:style>
          <a:lnRef idx="2">
            <a:schemeClr val="accent5"/>
          </a:lnRef>
          <a:fillRef idx="1">
            <a:schemeClr val="lt1"/>
          </a:fillRef>
          <a:effectRef idx="0">
            <a:schemeClr val="accent5"/>
          </a:effectRef>
          <a:fontRef idx="minor">
            <a:schemeClr val="dk1"/>
          </a:fontRef>
        </p:style>
        <p:txBody>
          <a:bodyPr rtlCol="0" anchor="t"/>
          <a:lstStyle/>
          <a:p>
            <a:r>
              <a:rPr kumimoji="1" lang="en-US" altLang="ja-JP" dirty="0" err="1" smtClean="0"/>
              <a:t>fadd</a:t>
            </a:r>
            <a:endParaRPr kumimoji="1" lang="ja-JP" altLang="en-US" dirty="0" smtClean="0"/>
          </a:p>
        </p:txBody>
      </p:sp>
      <p:sp>
        <p:nvSpPr>
          <p:cNvPr id="10" name="正方形/長方形 9"/>
          <p:cNvSpPr/>
          <p:nvPr/>
        </p:nvSpPr>
        <p:spPr>
          <a:xfrm>
            <a:off x="774290" y="5590687"/>
            <a:ext cx="3016045" cy="467033"/>
          </a:xfrm>
          <a:prstGeom prst="rect">
            <a:avLst/>
          </a:prstGeom>
          <a:solidFill>
            <a:schemeClr val="accent1">
              <a:lumMod val="60000"/>
              <a:lumOff val="40000"/>
            </a:schemeClr>
          </a:solidFill>
          <a:ln>
            <a:noFill/>
          </a:ln>
        </p:spPr>
        <p:style>
          <a:lnRef idx="2">
            <a:schemeClr val="accent5"/>
          </a:lnRef>
          <a:fillRef idx="1">
            <a:schemeClr val="lt1"/>
          </a:fillRef>
          <a:effectRef idx="0">
            <a:schemeClr val="accent5"/>
          </a:effectRef>
          <a:fontRef idx="minor">
            <a:schemeClr val="dk1"/>
          </a:fontRef>
        </p:style>
        <p:txBody>
          <a:bodyPr rtlCol="0" anchor="t"/>
          <a:lstStyle/>
          <a:p>
            <a:r>
              <a:rPr lang="en-US" altLang="ja-JP" dirty="0" smtClean="0"/>
              <a:t>call</a:t>
            </a:r>
            <a:r>
              <a:rPr lang="ja-JP" altLang="en-US" dirty="0" smtClean="0"/>
              <a:t>・</a:t>
            </a:r>
            <a:r>
              <a:rPr lang="en-US" altLang="ja-JP" dirty="0" smtClean="0"/>
              <a:t>ret(</a:t>
            </a:r>
            <a:r>
              <a:rPr lang="ja-JP" altLang="en-US" dirty="0" smtClean="0"/>
              <a:t>特殊</a:t>
            </a:r>
            <a:r>
              <a:rPr lang="en-US" altLang="ja-JP" dirty="0" smtClean="0"/>
              <a:t>)</a:t>
            </a:r>
            <a:endParaRPr kumimoji="1" lang="ja-JP" altLang="en-US" dirty="0" smtClean="0"/>
          </a:p>
        </p:txBody>
      </p:sp>
      <p:sp>
        <p:nvSpPr>
          <p:cNvPr id="11" name="フローチャート: 結合子 10"/>
          <p:cNvSpPr/>
          <p:nvPr/>
        </p:nvSpPr>
        <p:spPr>
          <a:xfrm>
            <a:off x="2072150" y="5092597"/>
            <a:ext cx="110613" cy="117987"/>
          </a:xfrm>
          <a:prstGeom prst="flowChartConnector">
            <a:avLst/>
          </a:prstGeom>
          <a:solidFill>
            <a:schemeClr val="accent1">
              <a:lumMod val="60000"/>
              <a:lumOff val="40000"/>
            </a:schemeClr>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mtClean="0"/>
          </a:p>
        </p:txBody>
      </p:sp>
      <p:sp>
        <p:nvSpPr>
          <p:cNvPr id="12" name="フローチャート: 結合子 11"/>
          <p:cNvSpPr/>
          <p:nvPr/>
        </p:nvSpPr>
        <p:spPr>
          <a:xfrm>
            <a:off x="2068464" y="5256785"/>
            <a:ext cx="110613" cy="117987"/>
          </a:xfrm>
          <a:prstGeom prst="flowChartConnector">
            <a:avLst/>
          </a:prstGeom>
          <a:solidFill>
            <a:schemeClr val="accent1">
              <a:lumMod val="60000"/>
              <a:lumOff val="40000"/>
            </a:schemeClr>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mtClean="0"/>
          </a:p>
        </p:txBody>
      </p:sp>
      <p:sp>
        <p:nvSpPr>
          <p:cNvPr id="13" name="フローチャート: 結合子 12"/>
          <p:cNvSpPr/>
          <p:nvPr/>
        </p:nvSpPr>
        <p:spPr>
          <a:xfrm>
            <a:off x="2068464" y="5422639"/>
            <a:ext cx="110613" cy="117987"/>
          </a:xfrm>
          <a:prstGeom prst="flowChartConnector">
            <a:avLst/>
          </a:prstGeom>
          <a:solidFill>
            <a:schemeClr val="accent1">
              <a:lumMod val="60000"/>
              <a:lumOff val="40000"/>
            </a:schemeClr>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mtClean="0"/>
          </a:p>
        </p:txBody>
      </p:sp>
      <p:sp>
        <p:nvSpPr>
          <p:cNvPr id="14" name="正方形/長方形 13"/>
          <p:cNvSpPr/>
          <p:nvPr/>
        </p:nvSpPr>
        <p:spPr>
          <a:xfrm>
            <a:off x="1393724" y="2791847"/>
            <a:ext cx="2322873" cy="772636"/>
          </a:xfrm>
          <a:prstGeom prst="rect">
            <a:avLst/>
          </a:prstGeom>
          <a:ln>
            <a:solidFill>
              <a:schemeClr val="accent3">
                <a:lumMod val="75000"/>
              </a:schemeClr>
            </a:solidFill>
          </a:ln>
        </p:spPr>
        <p:style>
          <a:lnRef idx="2">
            <a:schemeClr val="accent5"/>
          </a:lnRef>
          <a:fillRef idx="1">
            <a:schemeClr val="lt1"/>
          </a:fillRef>
          <a:effectRef idx="0">
            <a:schemeClr val="accent5"/>
          </a:effectRef>
          <a:fontRef idx="minor">
            <a:schemeClr val="dk1"/>
          </a:fontRef>
        </p:style>
        <p:txBody>
          <a:bodyPr rtlCol="0" anchor="t"/>
          <a:lstStyle/>
          <a:p>
            <a:r>
              <a:rPr lang="en-US" altLang="ja-JP" sz="1200" dirty="0" smtClean="0"/>
              <a:t>ITERATION</a:t>
            </a:r>
            <a:r>
              <a:rPr lang="ja-JP" altLang="en-US" sz="1200" dirty="0" smtClean="0"/>
              <a:t>回繰り返し</a:t>
            </a:r>
            <a:endParaRPr kumimoji="1" lang="ja-JP" altLang="en-US" sz="1200" dirty="0" smtClean="0"/>
          </a:p>
        </p:txBody>
      </p:sp>
      <p:sp>
        <p:nvSpPr>
          <p:cNvPr id="18" name="正方形/長方形 17"/>
          <p:cNvSpPr/>
          <p:nvPr/>
        </p:nvSpPr>
        <p:spPr>
          <a:xfrm>
            <a:off x="1393724" y="3681435"/>
            <a:ext cx="2322873" cy="772636"/>
          </a:xfrm>
          <a:prstGeom prst="rect">
            <a:avLst/>
          </a:prstGeom>
          <a:ln>
            <a:solidFill>
              <a:schemeClr val="accent3">
                <a:lumMod val="75000"/>
              </a:schemeClr>
            </a:solidFill>
          </a:ln>
        </p:spPr>
        <p:style>
          <a:lnRef idx="2">
            <a:schemeClr val="accent5"/>
          </a:lnRef>
          <a:fillRef idx="1">
            <a:schemeClr val="lt1"/>
          </a:fillRef>
          <a:effectRef idx="0">
            <a:schemeClr val="accent5"/>
          </a:effectRef>
          <a:fontRef idx="minor">
            <a:schemeClr val="dk1"/>
          </a:fontRef>
        </p:style>
        <p:txBody>
          <a:bodyPr rtlCol="0" anchor="t"/>
          <a:lstStyle/>
          <a:p>
            <a:r>
              <a:rPr lang="en-US" altLang="ja-JP" sz="1200" dirty="0" smtClean="0"/>
              <a:t>ITERATION</a:t>
            </a:r>
            <a:r>
              <a:rPr lang="ja-JP" altLang="en-US" sz="1200" dirty="0" smtClean="0"/>
              <a:t>回繰り返し</a:t>
            </a:r>
            <a:endParaRPr kumimoji="1" lang="ja-JP" altLang="en-US" sz="1200" dirty="0" smtClean="0"/>
          </a:p>
        </p:txBody>
      </p:sp>
      <p:sp>
        <p:nvSpPr>
          <p:cNvPr id="19" name="正方形/長方形 18"/>
          <p:cNvSpPr/>
          <p:nvPr/>
        </p:nvSpPr>
        <p:spPr>
          <a:xfrm>
            <a:off x="1515397" y="3072733"/>
            <a:ext cx="2068463" cy="339213"/>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Base</a:t>
            </a:r>
            <a:endParaRPr kumimoji="1" lang="ja-JP" altLang="en-US" dirty="0" smtClean="0"/>
          </a:p>
        </p:txBody>
      </p:sp>
      <p:sp>
        <p:nvSpPr>
          <p:cNvPr id="20" name="正方形/長方形 19"/>
          <p:cNvSpPr/>
          <p:nvPr/>
        </p:nvSpPr>
        <p:spPr>
          <a:xfrm>
            <a:off x="1515396" y="3976352"/>
            <a:ext cx="2068463" cy="339213"/>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Target</a:t>
            </a:r>
            <a:endParaRPr kumimoji="1" lang="ja-JP" altLang="en-US" dirty="0" smtClean="0"/>
          </a:p>
        </p:txBody>
      </p:sp>
      <mc:AlternateContent xmlns:mc="http://schemas.openxmlformats.org/markup-compatibility/2006" xmlns:a14="http://schemas.microsoft.com/office/drawing/2010/main">
        <mc:Choice Requires="a14">
          <p:sp>
            <p:nvSpPr>
              <p:cNvPr id="21" name="正方形/長方形 20"/>
              <p:cNvSpPr/>
              <p:nvPr/>
            </p:nvSpPr>
            <p:spPr>
              <a:xfrm>
                <a:off x="4313903" y="3079358"/>
                <a:ext cx="2562259" cy="1054510"/>
              </a:xfrm>
              <a:prstGeom prst="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kumimoji="1" lang="en-US" altLang="ja-JP" sz="1600" b="0" i="1" smtClean="0">
                              <a:latin typeface="Cambria Math" panose="02040503050406030204" pitchFamily="18" charset="0"/>
                            </a:rPr>
                          </m:ctrlPr>
                        </m:fPr>
                        <m:num>
                          <m:r>
                            <a:rPr kumimoji="1" lang="en-US" altLang="ja-JP" sz="1600" b="0" i="1" smtClean="0">
                              <a:latin typeface="Cambria Math" panose="02040503050406030204" pitchFamily="18" charset="0"/>
                            </a:rPr>
                            <m:t>𝑇𝑎𝑟𝑔𝑒𝑡𝐶𝑦𝑐𝑙𝑒</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𝐵𝑎𝑠𝑒𝐶𝑦𝑐𝑙𝑒</m:t>
                          </m:r>
                        </m:num>
                        <m:den>
                          <m:r>
                            <a:rPr kumimoji="1" lang="en-US" altLang="ja-JP" sz="1600" b="0" i="1" smtClean="0">
                              <a:latin typeface="Cambria Math" panose="02040503050406030204" pitchFamily="18" charset="0"/>
                            </a:rPr>
                            <m:t>𝐼𝑇𝐸𝑅𝐴𝑇𝐼𝑂𝑁</m:t>
                          </m:r>
                        </m:den>
                      </m:f>
                    </m:oMath>
                  </m:oMathPara>
                </a14:m>
                <a:endParaRPr kumimoji="1" lang="ja-JP" altLang="en-US" sz="1600" dirty="0" smtClean="0"/>
              </a:p>
            </p:txBody>
          </p:sp>
        </mc:Choice>
        <mc:Fallback xmlns="">
          <p:sp>
            <p:nvSpPr>
              <p:cNvPr id="21" name="正方形/長方形 20"/>
              <p:cNvSpPr>
                <a:spLocks noRot="1" noChangeAspect="1" noMove="1" noResize="1" noEditPoints="1" noAdjustHandles="1" noChangeArrowheads="1" noChangeShapeType="1" noTextEdit="1"/>
              </p:cNvSpPr>
              <p:nvPr/>
            </p:nvSpPr>
            <p:spPr>
              <a:xfrm>
                <a:off x="4313903" y="3079358"/>
                <a:ext cx="2562259" cy="1054510"/>
              </a:xfrm>
              <a:prstGeom prst="rect">
                <a:avLst/>
              </a:prstGeom>
              <a:blipFill rotWithShape="0">
                <a:blip r:embed="rId2"/>
                <a:stretch>
                  <a:fillRect/>
                </a:stretch>
              </a:blipFill>
              <a:ln>
                <a:solidFill>
                  <a:schemeClr val="accent1"/>
                </a:solidFill>
              </a:ln>
            </p:spPr>
            <p:txBody>
              <a:bodyPr/>
              <a:lstStyle/>
              <a:p>
                <a:r>
                  <a:rPr lang="ja-JP" altLang="en-US">
                    <a:noFill/>
                  </a:rPr>
                  <a:t> </a:t>
                </a:r>
              </a:p>
            </p:txBody>
          </p:sp>
        </mc:Fallback>
      </mc:AlternateContent>
      <p:sp>
        <p:nvSpPr>
          <p:cNvPr id="22" name="正方形/長方形 21"/>
          <p:cNvSpPr/>
          <p:nvPr/>
        </p:nvSpPr>
        <p:spPr>
          <a:xfrm>
            <a:off x="4313904" y="2950854"/>
            <a:ext cx="1814052" cy="300107"/>
          </a:xfrm>
          <a:prstGeom prst="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dirty="0" smtClean="0"/>
              <a:t>サイクル数算出</a:t>
            </a:r>
          </a:p>
        </p:txBody>
      </p:sp>
      <p:sp>
        <p:nvSpPr>
          <p:cNvPr id="23" name="右矢印 22"/>
          <p:cNvSpPr/>
          <p:nvPr/>
        </p:nvSpPr>
        <p:spPr>
          <a:xfrm>
            <a:off x="3849330" y="3613878"/>
            <a:ext cx="420329" cy="287594"/>
          </a:xfrm>
          <a:prstGeom prst="rightArrow">
            <a:avLst/>
          </a:prstGeom>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mtClean="0"/>
          </a:p>
        </p:txBody>
      </p:sp>
      <p:sp>
        <p:nvSpPr>
          <p:cNvPr id="25" name="正方形/長方形 24"/>
          <p:cNvSpPr/>
          <p:nvPr/>
        </p:nvSpPr>
        <p:spPr>
          <a:xfrm>
            <a:off x="4313903" y="4646614"/>
            <a:ext cx="2234382" cy="300107"/>
          </a:xfrm>
          <a:prstGeom prst="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600" dirty="0" smtClean="0"/>
              <a:t>サイクル数算出</a:t>
            </a:r>
            <a:endParaRPr kumimoji="1" lang="ja-JP" altLang="en-US" dirty="0" smtClean="0"/>
          </a:p>
        </p:txBody>
      </p:sp>
      <p:sp>
        <p:nvSpPr>
          <p:cNvPr id="27" name="右矢印 26"/>
          <p:cNvSpPr/>
          <p:nvPr/>
        </p:nvSpPr>
        <p:spPr>
          <a:xfrm>
            <a:off x="3841955" y="4654800"/>
            <a:ext cx="420329" cy="287594"/>
          </a:xfrm>
          <a:prstGeom prst="rightArrow">
            <a:avLst/>
          </a:prstGeom>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mtClean="0"/>
          </a:p>
        </p:txBody>
      </p:sp>
      <p:sp>
        <p:nvSpPr>
          <p:cNvPr id="28" name="右矢印 27"/>
          <p:cNvSpPr/>
          <p:nvPr/>
        </p:nvSpPr>
        <p:spPr>
          <a:xfrm>
            <a:off x="3841955" y="5686662"/>
            <a:ext cx="420329" cy="287594"/>
          </a:xfrm>
          <a:prstGeom prst="rightArrow">
            <a:avLst/>
          </a:prstGeom>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mtClean="0"/>
          </a:p>
        </p:txBody>
      </p:sp>
      <p:sp>
        <p:nvSpPr>
          <p:cNvPr id="29" name="正方形/長方形 28"/>
          <p:cNvSpPr/>
          <p:nvPr/>
        </p:nvSpPr>
        <p:spPr>
          <a:xfrm>
            <a:off x="4313905" y="5658025"/>
            <a:ext cx="2234380" cy="300107"/>
          </a:xfrm>
          <a:prstGeom prst="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600" dirty="0" smtClean="0"/>
              <a:t>サイクル数算出</a:t>
            </a:r>
            <a:r>
              <a:rPr kumimoji="1" lang="en-US" altLang="ja-JP" sz="1600" dirty="0" smtClean="0"/>
              <a:t>(</a:t>
            </a:r>
            <a:r>
              <a:rPr kumimoji="1" lang="ja-JP" altLang="en-US" sz="1600" dirty="0" smtClean="0"/>
              <a:t>特殊</a:t>
            </a:r>
            <a:r>
              <a:rPr kumimoji="1" lang="en-US" altLang="ja-JP" sz="1600" dirty="0" smtClean="0"/>
              <a:t>)</a:t>
            </a:r>
            <a:endParaRPr kumimoji="1" lang="ja-JP" altLang="en-US" dirty="0" smtClean="0"/>
          </a:p>
        </p:txBody>
      </p:sp>
      <p:sp>
        <p:nvSpPr>
          <p:cNvPr id="30" name="縦巻き 29"/>
          <p:cNvSpPr/>
          <p:nvPr/>
        </p:nvSpPr>
        <p:spPr>
          <a:xfrm>
            <a:off x="7292529" y="3214747"/>
            <a:ext cx="1533830" cy="2201636"/>
          </a:xfrm>
          <a:prstGeom prst="verticalScroll">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SHIM</a:t>
            </a:r>
            <a:endParaRPr kumimoji="1" lang="ja-JP" altLang="en-US" dirty="0" smtClean="0"/>
          </a:p>
        </p:txBody>
      </p:sp>
      <p:sp>
        <p:nvSpPr>
          <p:cNvPr id="36" name="角丸四角形吹き出し 35"/>
          <p:cNvSpPr/>
          <p:nvPr/>
        </p:nvSpPr>
        <p:spPr>
          <a:xfrm>
            <a:off x="6861410" y="5734293"/>
            <a:ext cx="2138516" cy="604684"/>
          </a:xfrm>
          <a:prstGeom prst="wedgeRoundRectCallout">
            <a:avLst>
              <a:gd name="adj1" fmla="val -58154"/>
              <a:gd name="adj2" fmla="val -22865"/>
              <a:gd name="adj3" fmla="val 16667"/>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400" dirty="0" smtClean="0"/>
              <a:t>入れ子にした空の関数を</a:t>
            </a:r>
            <a:r>
              <a:rPr kumimoji="1" lang="en-US" altLang="ja-JP" sz="1400" dirty="0" smtClean="0"/>
              <a:t/>
            </a:r>
            <a:br>
              <a:rPr kumimoji="1" lang="en-US" altLang="ja-JP" sz="1400" dirty="0" smtClean="0"/>
            </a:br>
            <a:r>
              <a:rPr kumimoji="1" lang="ja-JP" altLang="en-US" sz="1400" dirty="0" smtClean="0"/>
              <a:t>複数回呼び出す</a:t>
            </a:r>
          </a:p>
        </p:txBody>
      </p:sp>
      <p:sp>
        <p:nvSpPr>
          <p:cNvPr id="47" name="右矢印 46"/>
          <p:cNvSpPr/>
          <p:nvPr/>
        </p:nvSpPr>
        <p:spPr>
          <a:xfrm>
            <a:off x="6920407" y="3616087"/>
            <a:ext cx="479324" cy="287594"/>
          </a:xfrm>
          <a:prstGeom prst="rightArrow">
            <a:avLst/>
          </a:prstGeom>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mtClean="0"/>
          </a:p>
        </p:txBody>
      </p:sp>
      <p:sp>
        <p:nvSpPr>
          <p:cNvPr id="48" name="右矢印 47"/>
          <p:cNvSpPr/>
          <p:nvPr/>
        </p:nvSpPr>
        <p:spPr>
          <a:xfrm>
            <a:off x="6724717" y="4654800"/>
            <a:ext cx="567812" cy="287594"/>
          </a:xfrm>
          <a:prstGeom prst="rightArrow">
            <a:avLst/>
          </a:prstGeom>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mtClean="0"/>
          </a:p>
        </p:txBody>
      </p:sp>
      <p:sp>
        <p:nvSpPr>
          <p:cNvPr id="49" name="右矢印 48"/>
          <p:cNvSpPr/>
          <p:nvPr/>
        </p:nvSpPr>
        <p:spPr>
          <a:xfrm rot="20459126">
            <a:off x="6590274" y="5373681"/>
            <a:ext cx="652342" cy="287594"/>
          </a:xfrm>
          <a:prstGeom prst="rightArrow">
            <a:avLst/>
          </a:prstGeom>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mtClean="0"/>
          </a:p>
        </p:txBody>
      </p:sp>
    </p:spTree>
    <p:extLst>
      <p:ext uri="{BB962C8B-B14F-4D97-AF65-F5344CB8AC3E}">
        <p14:creationId xmlns:p14="http://schemas.microsoft.com/office/powerpoint/2010/main" val="29757987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000" dirty="0" smtClean="0"/>
              <a:t>SHIM</a:t>
            </a:r>
            <a:r>
              <a:rPr kumimoji="1" lang="ja-JP" altLang="en-US" sz="3000" dirty="0" smtClean="0"/>
              <a:t>計測プログラム</a:t>
            </a:r>
            <a:endParaRPr kumimoji="1" lang="ja-JP" altLang="en-US" sz="30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457200" y="1124743"/>
                <a:ext cx="8229600" cy="1839683"/>
              </a:xfrm>
            </p:spPr>
            <p:txBody>
              <a:bodyPr>
                <a:normAutofit/>
              </a:bodyPr>
              <a:lstStyle/>
              <a:p>
                <a:r>
                  <a:rPr kumimoji="1" lang="ja-JP" altLang="en-US" sz="2800" dirty="0" smtClean="0"/>
                  <a:t>比較対象部</a:t>
                </a:r>
                <a:r>
                  <a:rPr kumimoji="1" lang="en-US" altLang="ja-JP" sz="2800" dirty="0" smtClean="0"/>
                  <a:t>(Base)</a:t>
                </a:r>
                <a:r>
                  <a:rPr kumimoji="1" lang="ja-JP" altLang="en-US" sz="2800" dirty="0" smtClean="0"/>
                  <a:t>と計測対象部</a:t>
                </a:r>
                <a:r>
                  <a:rPr kumimoji="1" lang="en-US" altLang="ja-JP" sz="2800" dirty="0" smtClean="0"/>
                  <a:t>(Target)</a:t>
                </a:r>
                <a:r>
                  <a:rPr kumimoji="1" lang="ja-JP" altLang="en-US" sz="2800" dirty="0" smtClean="0"/>
                  <a:t>の例</a:t>
                </a:r>
                <a:endParaRPr kumimoji="1" lang="en-US" altLang="ja-JP" sz="2800" dirty="0" smtClean="0"/>
              </a:p>
              <a:p>
                <a:pPr lvl="1"/>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𝑈</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𝑉𝑎𝑙𝑢𝑒</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𝑢𝑖𝑧</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𝑢𝑖𝑦</m:t>
                    </m:r>
                  </m:oMath>
                </a14:m>
                <a:r>
                  <a:rPr kumimoji="1" lang="en-US" altLang="ja-JP" sz="2400" dirty="0" smtClean="0"/>
                  <a:t>:</a:t>
                </a:r>
                <a:r>
                  <a:rPr kumimoji="1" lang="ja-JP" altLang="en-US" sz="2400" dirty="0" smtClean="0"/>
                  <a:t>符号なし整数型の変数</a:t>
                </a:r>
                <a:endParaRPr kumimoji="1" lang="en-US" altLang="ja-JP" sz="2400" dirty="0" smtClean="0"/>
              </a:p>
              <a:p>
                <a:pPr lvl="1"/>
                <a14:m>
                  <m:oMath xmlns:m="http://schemas.openxmlformats.org/officeDocument/2006/math">
                    <m:r>
                      <a:rPr kumimoji="1" lang="en-US" altLang="ja-JP" sz="2400" b="0" i="1" smtClean="0">
                        <a:latin typeface="Cambria Math" panose="02040503050406030204" pitchFamily="18" charset="0"/>
                      </a:rPr>
                      <m:t>𝑈𝐶𝑂𝑁𝑆𝑇</m:t>
                    </m:r>
                  </m:oMath>
                </a14:m>
                <a:r>
                  <a:rPr kumimoji="1" lang="en-US" altLang="ja-JP" sz="2400" dirty="0" smtClean="0"/>
                  <a:t>:</a:t>
                </a:r>
                <a:r>
                  <a:rPr kumimoji="1" lang="ja-JP" altLang="en-US" sz="2400" dirty="0" smtClean="0"/>
                  <a:t>符号なし整数型の定数</a:t>
                </a:r>
                <a:endParaRPr kumimoji="1" lang="en-US" altLang="ja-JP" sz="2400" dirty="0" smtClean="0"/>
              </a:p>
              <a:p>
                <a:pPr lvl="1"/>
                <a:r>
                  <a:rPr lang="en-US" altLang="ja-JP" sz="2000" dirty="0" smtClean="0"/>
                  <a:t>Best</a:t>
                </a:r>
                <a:r>
                  <a:rPr lang="ja-JP" altLang="en-US" sz="2000" dirty="0" smtClean="0"/>
                  <a:t>レイテンシの計測の場合</a:t>
                </a:r>
                <a:endParaRPr kumimoji="1" lang="ja-JP" altLang="en-US" sz="24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457200" y="1124743"/>
                <a:ext cx="8229600" cy="1839683"/>
              </a:xfrm>
              <a:blipFill rotWithShape="0">
                <a:blip r:embed="rId2"/>
                <a:stretch>
                  <a:fillRect l="-1333" t="-3654" b="-199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4" name="表 3"/>
              <p:cNvGraphicFramePr>
                <a:graphicFrameLocks noGrp="1"/>
              </p:cNvGraphicFramePr>
              <p:nvPr>
                <p:extLst>
                  <p:ext uri="{D42A27DB-BD31-4B8C-83A1-F6EECF244321}">
                    <p14:modId xmlns:p14="http://schemas.microsoft.com/office/powerpoint/2010/main" val="1552087593"/>
                  </p:ext>
                </p:extLst>
              </p:nvPr>
            </p:nvGraphicFramePr>
            <p:xfrm>
              <a:off x="1016656" y="2964426"/>
              <a:ext cx="6096000" cy="3076814"/>
            </p:xfrm>
            <a:graphic>
              <a:graphicData uri="http://schemas.openxmlformats.org/drawingml/2006/table">
                <a:tbl>
                  <a:tblPr firstRow="1" bandRow="1">
                    <a:tableStyleId>{5C22544A-7EE6-4342-B048-85BDC9FD1C3A}</a:tableStyleId>
                  </a:tblPr>
                  <a:tblGrid>
                    <a:gridCol w="1025504"/>
                    <a:gridCol w="2383831"/>
                    <a:gridCol w="2686665"/>
                  </a:tblGrid>
                  <a:tr h="637669">
                    <a:tc>
                      <a:txBody>
                        <a:bodyPr/>
                        <a:lstStyle/>
                        <a:p>
                          <a:endParaRPr kumimoji="1" lang="ja-JP" altLang="en-US" sz="1400" dirty="0"/>
                        </a:p>
                      </a:txBody>
                      <a:tcPr/>
                    </a:tc>
                    <a:tc>
                      <a:txBody>
                        <a:bodyPr/>
                        <a:lstStyle/>
                        <a:p>
                          <a:r>
                            <a:rPr kumimoji="1" lang="en-US" altLang="ja-JP" sz="1400" dirty="0" smtClean="0"/>
                            <a:t>Base</a:t>
                          </a:r>
                          <a:endParaRPr kumimoji="1" lang="ja-JP" altLang="en-US" sz="1400" dirty="0"/>
                        </a:p>
                      </a:txBody>
                      <a:tcPr/>
                    </a:tc>
                    <a:tc>
                      <a:txBody>
                        <a:bodyPr/>
                        <a:lstStyle/>
                        <a:p>
                          <a:r>
                            <a:rPr kumimoji="1" lang="en-US" altLang="ja-JP" sz="1400" dirty="0" smtClean="0"/>
                            <a:t>Target</a:t>
                          </a:r>
                          <a:endParaRPr kumimoji="1" lang="ja-JP" altLang="en-US" sz="1400" dirty="0"/>
                        </a:p>
                      </a:txBody>
                      <a:tcPr/>
                    </a:tc>
                  </a:tr>
                  <a:tr h="506341">
                    <a:tc>
                      <a:txBody>
                        <a:bodyPr/>
                        <a:lstStyle/>
                        <a:p>
                          <a:r>
                            <a:rPr kumimoji="1" lang="en-US" altLang="ja-JP" sz="1400" dirty="0" smtClean="0"/>
                            <a:t>add</a:t>
                          </a:r>
                          <a:endParaRPr kumimoji="1" lang="ja-JP"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𝑈</m:t>
                                    </m:r>
                                  </m:e>
                                  <m:sub>
                                    <m:r>
                                      <a:rPr kumimoji="1" lang="en-US" altLang="ja-JP" sz="1400" b="0" i="1" smtClean="0">
                                        <a:latin typeface="Cambria Math" panose="02040503050406030204" pitchFamily="18" charset="0"/>
                                      </a:rPr>
                                      <m:t>𝑖</m:t>
                                    </m:r>
                                  </m:sub>
                                </m:sSub>
                                <m:r>
                                  <a:rPr kumimoji="1" lang="en-US" altLang="ja-JP" sz="1400" b="0" i="1" smtClean="0">
                                    <a:latin typeface="Cambria Math" panose="02040503050406030204" pitchFamily="18" charset="0"/>
                                  </a:rPr>
                                  <m:t>𝑉𝑎𝑙𝑢𝑒</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𝑈𝐶𝑂𝑁𝑆𝑇</m:t>
                                </m:r>
                                <m:r>
                                  <a:rPr kumimoji="1" lang="en-US" altLang="ja-JP" sz="1400" b="0" i="1" smtClean="0">
                                    <a:latin typeface="Cambria Math" panose="02040503050406030204" pitchFamily="18" charset="0"/>
                                  </a:rPr>
                                  <m:t>;</m:t>
                                </m:r>
                              </m:oMath>
                              <m:oMath xmlns:m="http://schemas.openxmlformats.org/officeDocument/2006/math">
                                <m:r>
                                  <a:rPr kumimoji="1" lang="en-US" altLang="ja-JP" sz="1400" b="0" i="1" smtClean="0">
                                    <a:latin typeface="Cambria Math" panose="02040503050406030204" pitchFamily="18" charset="0"/>
                                  </a:rPr>
                                  <m:t>𝑢𝑖𝑧</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𝑢𝑖𝑦</m:t>
                                </m:r>
                              </m:oMath>
                            </m:oMathPara>
                          </a14:m>
                          <a:endParaRPr kumimoji="1" lang="ja-JP"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1400" i="1" smtClean="0">
                                        <a:latin typeface="Cambria Math" panose="02040503050406030204" pitchFamily="18" charset="0"/>
                                      </a:rPr>
                                    </m:ctrlPr>
                                  </m:sSubPr>
                                  <m:e>
                                    <m:r>
                                      <a:rPr lang="en-US" altLang="ja-JP" sz="1400" i="1">
                                        <a:latin typeface="Cambria Math" panose="02040503050406030204" pitchFamily="18" charset="0"/>
                                      </a:rPr>
                                      <m:t>𝑈</m:t>
                                    </m:r>
                                  </m:e>
                                  <m:sub>
                                    <m:r>
                                      <a:rPr lang="en-US" altLang="ja-JP" sz="1400" i="1">
                                        <a:latin typeface="Cambria Math" panose="02040503050406030204" pitchFamily="18" charset="0"/>
                                      </a:rPr>
                                      <m:t>𝑖</m:t>
                                    </m:r>
                                  </m:sub>
                                </m:sSub>
                                <m:r>
                                  <a:rPr lang="en-US" altLang="ja-JP" sz="1400" i="1">
                                    <a:latin typeface="Cambria Math" panose="02040503050406030204" pitchFamily="18" charset="0"/>
                                  </a:rPr>
                                  <m:t>𝑉𝑎𝑙𝑢𝑒</m:t>
                                </m:r>
                                <m:r>
                                  <a:rPr lang="en-US" altLang="ja-JP" sz="1400" i="1">
                                    <a:latin typeface="Cambria Math" panose="02040503050406030204" pitchFamily="18" charset="0"/>
                                  </a:rPr>
                                  <m:t>=</m:t>
                                </m:r>
                                <m:r>
                                  <a:rPr lang="en-US" altLang="ja-JP" sz="1400" i="1">
                                    <a:latin typeface="Cambria Math" panose="02040503050406030204" pitchFamily="18" charset="0"/>
                                  </a:rPr>
                                  <m:t>𝑈𝐶𝑂𝑁𝑆𝑇</m:t>
                                </m:r>
                                <m:r>
                                  <a:rPr lang="en-US" altLang="ja-JP" sz="1400" i="1">
                                    <a:latin typeface="Cambria Math" panose="02040503050406030204" pitchFamily="18" charset="0"/>
                                  </a:rPr>
                                  <m:t>;</m:t>
                                </m:r>
                              </m:oMath>
                              <m:oMath xmlns:m="http://schemas.openxmlformats.org/officeDocument/2006/math">
                                <m:r>
                                  <a:rPr lang="en-US" altLang="ja-JP" sz="1400" i="1">
                                    <a:latin typeface="Cambria Math" panose="02040503050406030204" pitchFamily="18" charset="0"/>
                                  </a:rPr>
                                  <m:t>𝑢𝑖𝑧</m:t>
                                </m:r>
                                <m:r>
                                  <a:rPr lang="en-US" altLang="ja-JP" sz="1400" i="1">
                                    <a:latin typeface="Cambria Math" panose="02040503050406030204" pitchFamily="18" charset="0"/>
                                  </a:rPr>
                                  <m:t>=</m:t>
                                </m:r>
                                <m:r>
                                  <a:rPr lang="en-US" altLang="ja-JP" sz="1400" i="1">
                                    <a:latin typeface="Cambria Math" panose="02040503050406030204" pitchFamily="18" charset="0"/>
                                  </a:rPr>
                                  <m:t>𝑢𝑖𝑦</m:t>
                                </m:r>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𝑈</m:t>
                                    </m:r>
                                  </m:e>
                                  <m:sub>
                                    <m:r>
                                      <a:rPr lang="en-US" altLang="ja-JP" sz="1400" i="1">
                                        <a:latin typeface="Cambria Math" panose="02040503050406030204" pitchFamily="18" charset="0"/>
                                      </a:rPr>
                                      <m:t>𝑖</m:t>
                                    </m:r>
                                  </m:sub>
                                </m:sSub>
                                <m:r>
                                  <a:rPr lang="en-US" altLang="ja-JP" sz="1400" i="1">
                                    <a:latin typeface="Cambria Math" panose="02040503050406030204" pitchFamily="18" charset="0"/>
                                  </a:rPr>
                                  <m:t>𝑉𝑎𝑙𝑢𝑒</m:t>
                                </m:r>
                              </m:oMath>
                            </m:oMathPara>
                          </a14:m>
                          <a:endParaRPr lang="ja-JP" altLang="en-US" sz="1400" i="1" dirty="0"/>
                        </a:p>
                      </a:txBody>
                      <a:tcPr/>
                    </a:tc>
                  </a:tr>
                  <a:tr h="1920985">
                    <a:tc>
                      <a:txBody>
                        <a:bodyPr/>
                        <a:lstStyle/>
                        <a:p>
                          <a:r>
                            <a:rPr kumimoji="1" lang="ja-JP" altLang="en-US" sz="1400" dirty="0" smtClean="0"/>
                            <a:t>アセンブリ</a:t>
                          </a:r>
                          <a:endParaRPr kumimoji="1" lang="en-US" altLang="ja-JP" sz="1400" dirty="0" smtClean="0"/>
                        </a:p>
                        <a:p>
                          <a:r>
                            <a:rPr kumimoji="1" lang="ja-JP" altLang="en-US" sz="1400" dirty="0" smtClean="0"/>
                            <a:t>コード</a:t>
                          </a:r>
                          <a:endParaRPr kumimoji="1" lang="ja-JP" altLang="en-US" sz="1400" dirty="0"/>
                        </a:p>
                      </a:txBody>
                      <a:tcPr/>
                    </a:tc>
                    <a:tc>
                      <a:txBody>
                        <a:bodyPr/>
                        <a:lstStyle/>
                        <a:p>
                          <a:r>
                            <a:rPr kumimoji="1" lang="ja-JP" altLang="en-US" sz="1400" i="1" baseline="0" dirty="0" smtClean="0"/>
                            <a:t>　</a:t>
                          </a:r>
                          <a:r>
                            <a:rPr kumimoji="1" lang="pt-BR" altLang="ja-JP" sz="1400" i="1" dirty="0" smtClean="0"/>
                            <a:t>st.w r10,4[sp]</a:t>
                          </a:r>
                        </a:p>
                        <a:p>
                          <a:r>
                            <a:rPr kumimoji="1" lang="ja-JP" altLang="en-US" sz="1400" i="1" dirty="0" smtClean="0"/>
                            <a:t>　</a:t>
                          </a:r>
                          <a:r>
                            <a:rPr kumimoji="1" lang="pt-BR" altLang="ja-JP" sz="1400" i="1" dirty="0" smtClean="0"/>
                            <a:t>st.w r29,12[sp]</a:t>
                          </a:r>
                        </a:p>
                        <a:p>
                          <a:r>
                            <a:rPr kumimoji="1" lang="ja-JP" altLang="en-US" sz="1400" i="1" dirty="0" smtClean="0"/>
                            <a:t>　</a:t>
                          </a:r>
                          <a:r>
                            <a:rPr kumimoji="1" lang="pt-BR" altLang="ja-JP" sz="1400" i="1" dirty="0" smtClean="0"/>
                            <a:t>ld.w 4[sp],r10</a:t>
                          </a:r>
                        </a:p>
                        <a:p>
                          <a:r>
                            <a:rPr kumimoji="1" lang="ja-JP" altLang="en-US" sz="1400" i="1" dirty="0" smtClean="0"/>
                            <a:t>　</a:t>
                          </a:r>
                          <a:r>
                            <a:rPr kumimoji="1" lang="en-US" altLang="ja-JP" sz="1400" i="1" dirty="0" err="1" smtClean="0"/>
                            <a:t>ld.w</a:t>
                          </a:r>
                          <a:r>
                            <a:rPr kumimoji="1" lang="en-US" altLang="ja-JP" sz="1400" i="1" dirty="0" smtClean="0"/>
                            <a:t> 12[</a:t>
                          </a:r>
                          <a:r>
                            <a:rPr kumimoji="1" lang="en-US" altLang="ja-JP" sz="1400" i="1" dirty="0" err="1" smtClean="0"/>
                            <a:t>sp</a:t>
                          </a:r>
                          <a:r>
                            <a:rPr kumimoji="1" lang="en-US" altLang="ja-JP" sz="1400" i="1" dirty="0" smtClean="0"/>
                            <a:t>],r12</a:t>
                          </a:r>
                          <a:endParaRPr kumimoji="1" lang="pt-BR" altLang="ja-JP" sz="1400" i="1" dirty="0" smtClean="0"/>
                        </a:p>
                        <a:p>
                          <a:endParaRPr kumimoji="1" lang="en-US" altLang="ja-JP" sz="1400" i="1" dirty="0" smtClean="0"/>
                        </a:p>
                        <a:p>
                          <a:r>
                            <a:rPr kumimoji="1" lang="ja-JP" altLang="en-US" sz="1400" i="1" dirty="0" smtClean="0"/>
                            <a:t>　</a:t>
                          </a:r>
                          <a:r>
                            <a:rPr kumimoji="1" lang="pt-BR" altLang="ja-JP" sz="1400" i="1" dirty="0" smtClean="0"/>
                            <a:t>st.w r10,8[sp]</a:t>
                          </a:r>
                          <a:endParaRPr kumimoji="1" lang="ja-JP" altLang="en-US" sz="1400" i="1" dirty="0"/>
                        </a:p>
                      </a:txBody>
                      <a:tcPr/>
                    </a:tc>
                    <a:tc>
                      <a:txBody>
                        <a:bodyPr/>
                        <a:lstStyle/>
                        <a:p>
                          <a:r>
                            <a:rPr kumimoji="1" lang="ja-JP" altLang="en-US" sz="1400" i="1" dirty="0" smtClean="0"/>
                            <a:t>　</a:t>
                          </a:r>
                          <a:r>
                            <a:rPr kumimoji="1" lang="en-US" altLang="ja-JP" sz="1400" i="1" dirty="0" err="1" smtClean="0"/>
                            <a:t>st.w</a:t>
                          </a:r>
                          <a:r>
                            <a:rPr kumimoji="1" lang="en-US" altLang="ja-JP" sz="1400" i="1" dirty="0" smtClean="0"/>
                            <a:t> r10,12[</a:t>
                          </a:r>
                          <a:r>
                            <a:rPr kumimoji="1" lang="en-US" altLang="ja-JP" sz="1400" i="1" dirty="0" err="1" smtClean="0"/>
                            <a:t>sp</a:t>
                          </a:r>
                          <a:r>
                            <a:rPr kumimoji="1" lang="en-US" altLang="ja-JP" sz="1400" i="1" dirty="0" smtClean="0"/>
                            <a:t>]</a:t>
                          </a:r>
                        </a:p>
                        <a:p>
                          <a:r>
                            <a:rPr kumimoji="1" lang="ja-JP" altLang="en-US" sz="1400" i="1" dirty="0" smtClean="0"/>
                            <a:t>　</a:t>
                          </a:r>
                          <a:r>
                            <a:rPr kumimoji="1" lang="en-US" altLang="ja-JP" sz="1400" i="1" dirty="0" err="1" smtClean="0"/>
                            <a:t>st.w</a:t>
                          </a:r>
                          <a:r>
                            <a:rPr kumimoji="1" lang="en-US" altLang="ja-JP" sz="1400" i="1" dirty="0" smtClean="0"/>
                            <a:t> r10,4[</a:t>
                          </a:r>
                          <a:r>
                            <a:rPr kumimoji="1" lang="en-US" altLang="ja-JP" sz="1400" i="1" dirty="0" err="1" smtClean="0"/>
                            <a:t>sp</a:t>
                          </a:r>
                          <a:r>
                            <a:rPr kumimoji="1" lang="en-US" altLang="ja-JP" sz="1400" i="1" dirty="0" smtClean="0"/>
                            <a:t>]</a:t>
                          </a:r>
                        </a:p>
                        <a:p>
                          <a:r>
                            <a:rPr kumimoji="1" lang="ja-JP" altLang="en-US" sz="1400" i="1" dirty="0" smtClean="0"/>
                            <a:t>　</a:t>
                          </a:r>
                          <a:r>
                            <a:rPr kumimoji="1" lang="en-US" altLang="ja-JP" sz="1400" i="1" dirty="0" err="1" smtClean="0"/>
                            <a:t>ld.w</a:t>
                          </a:r>
                          <a:r>
                            <a:rPr kumimoji="1" lang="en-US" altLang="ja-JP" sz="1400" i="1" dirty="0" smtClean="0"/>
                            <a:t> 4[</a:t>
                          </a:r>
                          <a:r>
                            <a:rPr kumimoji="1" lang="en-US" altLang="ja-JP" sz="1400" i="1" dirty="0" err="1" smtClean="0"/>
                            <a:t>sp</a:t>
                          </a:r>
                          <a:r>
                            <a:rPr kumimoji="1" lang="en-US" altLang="ja-JP" sz="1400" i="1" dirty="0" smtClean="0"/>
                            <a:t>],r12</a:t>
                          </a:r>
                        </a:p>
                        <a:p>
                          <a:r>
                            <a:rPr kumimoji="1" lang="ja-JP" altLang="en-US" sz="1400" i="1" dirty="0" smtClean="0"/>
                            <a:t>　</a:t>
                          </a:r>
                          <a:r>
                            <a:rPr kumimoji="1" lang="en-US" altLang="ja-JP" sz="1400" i="1" dirty="0" err="1" smtClean="0"/>
                            <a:t>ld.w</a:t>
                          </a:r>
                          <a:r>
                            <a:rPr kumimoji="1" lang="en-US" altLang="ja-JP" sz="1400" i="1" dirty="0" smtClean="0"/>
                            <a:t> 12[</a:t>
                          </a:r>
                          <a:r>
                            <a:rPr kumimoji="1" lang="en-US" altLang="ja-JP" sz="1400" i="1" dirty="0" err="1" smtClean="0"/>
                            <a:t>sp</a:t>
                          </a:r>
                          <a:r>
                            <a:rPr kumimoji="1" lang="en-US" altLang="ja-JP" sz="1400" i="1" dirty="0" smtClean="0"/>
                            <a:t>],r10</a:t>
                          </a:r>
                        </a:p>
                        <a:p>
                          <a:r>
                            <a:rPr kumimoji="1" lang="ja-JP" altLang="en-US" sz="1400" i="1" dirty="0" smtClean="0"/>
                            <a:t>　</a:t>
                          </a:r>
                          <a:r>
                            <a:rPr kumimoji="1" lang="en-US" altLang="ja-JP" sz="1400" i="1" dirty="0" smtClean="0"/>
                            <a:t>add r12,r10</a:t>
                          </a:r>
                        </a:p>
                        <a:p>
                          <a:r>
                            <a:rPr kumimoji="1" lang="ja-JP" altLang="en-US" sz="1400" i="1" dirty="0" smtClean="0"/>
                            <a:t>　</a:t>
                          </a:r>
                          <a:r>
                            <a:rPr kumimoji="1" lang="en-US" altLang="ja-JP" sz="1400" i="1" dirty="0" err="1" smtClean="0"/>
                            <a:t>st.w</a:t>
                          </a:r>
                          <a:r>
                            <a:rPr kumimoji="1" lang="en-US" altLang="ja-JP" sz="1400" i="1" dirty="0" smtClean="0"/>
                            <a:t> r10,8[</a:t>
                          </a:r>
                          <a:r>
                            <a:rPr kumimoji="1" lang="en-US" altLang="ja-JP" sz="1400" i="1" dirty="0" err="1" smtClean="0"/>
                            <a:t>sp</a:t>
                          </a:r>
                          <a:r>
                            <a:rPr kumimoji="1" lang="en-US" altLang="ja-JP" sz="1400" i="1" dirty="0" smtClean="0"/>
                            <a:t>]</a:t>
                          </a:r>
                          <a:endParaRPr kumimoji="1" lang="ja-JP" altLang="en-US" sz="1400" i="1" dirty="0"/>
                        </a:p>
                      </a:txBody>
                      <a:tcPr/>
                    </a:tc>
                  </a:tr>
                </a:tbl>
              </a:graphicData>
            </a:graphic>
          </p:graphicFrame>
        </mc:Choice>
        <mc:Fallback>
          <p:graphicFrame>
            <p:nvGraphicFramePr>
              <p:cNvPr id="4" name="表 3"/>
              <p:cNvGraphicFramePr>
                <a:graphicFrameLocks noGrp="1"/>
              </p:cNvGraphicFramePr>
              <p:nvPr>
                <p:extLst>
                  <p:ext uri="{D42A27DB-BD31-4B8C-83A1-F6EECF244321}">
                    <p14:modId xmlns:p14="http://schemas.microsoft.com/office/powerpoint/2010/main" val="1552087593"/>
                  </p:ext>
                </p:extLst>
              </p:nvPr>
            </p:nvGraphicFramePr>
            <p:xfrm>
              <a:off x="1016656" y="2964426"/>
              <a:ext cx="6096000" cy="3076814"/>
            </p:xfrm>
            <a:graphic>
              <a:graphicData uri="http://schemas.openxmlformats.org/drawingml/2006/table">
                <a:tbl>
                  <a:tblPr firstRow="1" bandRow="1">
                    <a:tableStyleId>{5C22544A-7EE6-4342-B048-85BDC9FD1C3A}</a:tableStyleId>
                  </a:tblPr>
                  <a:tblGrid>
                    <a:gridCol w="1025504"/>
                    <a:gridCol w="2383831"/>
                    <a:gridCol w="2686665"/>
                  </a:tblGrid>
                  <a:tr h="637669">
                    <a:tc>
                      <a:txBody>
                        <a:bodyPr/>
                        <a:lstStyle/>
                        <a:p>
                          <a:endParaRPr kumimoji="1" lang="ja-JP" altLang="en-US" sz="1400" dirty="0"/>
                        </a:p>
                      </a:txBody>
                      <a:tcPr/>
                    </a:tc>
                    <a:tc>
                      <a:txBody>
                        <a:bodyPr/>
                        <a:lstStyle/>
                        <a:p>
                          <a:r>
                            <a:rPr kumimoji="1" lang="en-US" altLang="ja-JP" sz="1400" dirty="0" smtClean="0"/>
                            <a:t>Base</a:t>
                          </a:r>
                          <a:endParaRPr kumimoji="1" lang="ja-JP" altLang="en-US" sz="1400" dirty="0"/>
                        </a:p>
                      </a:txBody>
                      <a:tcPr/>
                    </a:tc>
                    <a:tc>
                      <a:txBody>
                        <a:bodyPr/>
                        <a:lstStyle/>
                        <a:p>
                          <a:r>
                            <a:rPr kumimoji="1" lang="en-US" altLang="ja-JP" sz="1400" dirty="0" smtClean="0"/>
                            <a:t>Target</a:t>
                          </a:r>
                          <a:endParaRPr kumimoji="1" lang="ja-JP" altLang="en-US" sz="1400" dirty="0"/>
                        </a:p>
                      </a:txBody>
                      <a:tcPr/>
                    </a:tc>
                  </a:tr>
                  <a:tr h="518160">
                    <a:tc>
                      <a:txBody>
                        <a:bodyPr/>
                        <a:lstStyle/>
                        <a:p>
                          <a:r>
                            <a:rPr kumimoji="1" lang="en-US" altLang="ja-JP" sz="1400" dirty="0" smtClean="0"/>
                            <a:t>add</a:t>
                          </a:r>
                          <a:endParaRPr kumimoji="1" lang="ja-JP" altLang="en-US" sz="1400" dirty="0"/>
                        </a:p>
                      </a:txBody>
                      <a:tcPr/>
                    </a:tc>
                    <a:tc>
                      <a:txBody>
                        <a:bodyPr/>
                        <a:lstStyle/>
                        <a:p>
                          <a:endParaRPr lang="ja-JP"/>
                        </a:p>
                      </a:txBody>
                      <a:tcPr>
                        <a:blipFill rotWithShape="0">
                          <a:blip r:embed="rId3"/>
                          <a:stretch>
                            <a:fillRect l="-43112" t="-124706" r="-113520" b="-374118"/>
                          </a:stretch>
                        </a:blipFill>
                      </a:tcPr>
                    </a:tc>
                    <a:tc>
                      <a:txBody>
                        <a:bodyPr/>
                        <a:lstStyle/>
                        <a:p>
                          <a:endParaRPr lang="ja-JP"/>
                        </a:p>
                      </a:txBody>
                      <a:tcPr>
                        <a:blipFill rotWithShape="0">
                          <a:blip r:embed="rId3"/>
                          <a:stretch>
                            <a:fillRect l="-127211" t="-124706" r="-907" b="-374118"/>
                          </a:stretch>
                        </a:blipFill>
                      </a:tcPr>
                    </a:tc>
                  </a:tr>
                  <a:tr h="1920985">
                    <a:tc>
                      <a:txBody>
                        <a:bodyPr/>
                        <a:lstStyle/>
                        <a:p>
                          <a:r>
                            <a:rPr kumimoji="1" lang="ja-JP" altLang="en-US" sz="1400" dirty="0" smtClean="0"/>
                            <a:t>アセンブリ</a:t>
                          </a:r>
                          <a:endParaRPr kumimoji="1" lang="en-US" altLang="ja-JP" sz="1400" dirty="0" smtClean="0"/>
                        </a:p>
                        <a:p>
                          <a:r>
                            <a:rPr kumimoji="1" lang="ja-JP" altLang="en-US" sz="1400" dirty="0" smtClean="0"/>
                            <a:t>コード</a:t>
                          </a:r>
                          <a:endParaRPr kumimoji="1" lang="ja-JP" altLang="en-US" sz="1400" dirty="0"/>
                        </a:p>
                      </a:txBody>
                      <a:tcPr/>
                    </a:tc>
                    <a:tc>
                      <a:txBody>
                        <a:bodyPr/>
                        <a:lstStyle/>
                        <a:p>
                          <a:r>
                            <a:rPr kumimoji="1" lang="ja-JP" altLang="en-US" sz="1400" i="1" baseline="0" dirty="0" smtClean="0"/>
                            <a:t>　</a:t>
                          </a:r>
                          <a:r>
                            <a:rPr kumimoji="1" lang="pt-BR" altLang="ja-JP" sz="1400" i="1" dirty="0" smtClean="0"/>
                            <a:t>st.w r10,4[sp]</a:t>
                          </a:r>
                        </a:p>
                        <a:p>
                          <a:r>
                            <a:rPr kumimoji="1" lang="ja-JP" altLang="en-US" sz="1400" i="1" dirty="0" smtClean="0"/>
                            <a:t>　</a:t>
                          </a:r>
                          <a:r>
                            <a:rPr kumimoji="1" lang="pt-BR" altLang="ja-JP" sz="1400" i="1" dirty="0" smtClean="0"/>
                            <a:t>st.w r29,12[sp]</a:t>
                          </a:r>
                        </a:p>
                        <a:p>
                          <a:r>
                            <a:rPr kumimoji="1" lang="ja-JP" altLang="en-US" sz="1400" i="1" dirty="0" smtClean="0"/>
                            <a:t>　</a:t>
                          </a:r>
                          <a:r>
                            <a:rPr kumimoji="1" lang="pt-BR" altLang="ja-JP" sz="1400" i="1" dirty="0" smtClean="0"/>
                            <a:t>ld.w 4[sp],r10</a:t>
                          </a:r>
                        </a:p>
                        <a:p>
                          <a:r>
                            <a:rPr kumimoji="1" lang="ja-JP" altLang="en-US" sz="1400" i="1" dirty="0" smtClean="0"/>
                            <a:t>　</a:t>
                          </a:r>
                          <a:r>
                            <a:rPr kumimoji="1" lang="en-US" altLang="ja-JP" sz="1400" i="1" dirty="0" err="1" smtClean="0"/>
                            <a:t>ld.w</a:t>
                          </a:r>
                          <a:r>
                            <a:rPr kumimoji="1" lang="en-US" altLang="ja-JP" sz="1400" i="1" dirty="0" smtClean="0"/>
                            <a:t> 12[</a:t>
                          </a:r>
                          <a:r>
                            <a:rPr kumimoji="1" lang="en-US" altLang="ja-JP" sz="1400" i="1" dirty="0" err="1" smtClean="0"/>
                            <a:t>sp</a:t>
                          </a:r>
                          <a:r>
                            <a:rPr kumimoji="1" lang="en-US" altLang="ja-JP" sz="1400" i="1" dirty="0" smtClean="0"/>
                            <a:t>],r12</a:t>
                          </a:r>
                          <a:endParaRPr kumimoji="1" lang="pt-BR" altLang="ja-JP" sz="1400" i="1" dirty="0" smtClean="0"/>
                        </a:p>
                        <a:p>
                          <a:endParaRPr kumimoji="1" lang="en-US" altLang="ja-JP" sz="1400" i="1" dirty="0" smtClean="0"/>
                        </a:p>
                        <a:p>
                          <a:r>
                            <a:rPr kumimoji="1" lang="ja-JP" altLang="en-US" sz="1400" i="1" dirty="0" smtClean="0"/>
                            <a:t>　</a:t>
                          </a:r>
                          <a:r>
                            <a:rPr kumimoji="1" lang="pt-BR" altLang="ja-JP" sz="1400" i="1" dirty="0" smtClean="0"/>
                            <a:t>st.w r10,8[sp]</a:t>
                          </a:r>
                          <a:endParaRPr kumimoji="1" lang="ja-JP" altLang="en-US" sz="1400" i="1" dirty="0"/>
                        </a:p>
                      </a:txBody>
                      <a:tcPr/>
                    </a:tc>
                    <a:tc>
                      <a:txBody>
                        <a:bodyPr/>
                        <a:lstStyle/>
                        <a:p>
                          <a:r>
                            <a:rPr kumimoji="1" lang="ja-JP" altLang="en-US" sz="1400" i="1" dirty="0" smtClean="0"/>
                            <a:t>　</a:t>
                          </a:r>
                          <a:r>
                            <a:rPr kumimoji="1" lang="en-US" altLang="ja-JP" sz="1400" i="1" dirty="0" err="1" smtClean="0"/>
                            <a:t>st.w</a:t>
                          </a:r>
                          <a:r>
                            <a:rPr kumimoji="1" lang="en-US" altLang="ja-JP" sz="1400" i="1" dirty="0" smtClean="0"/>
                            <a:t> r10,12[</a:t>
                          </a:r>
                          <a:r>
                            <a:rPr kumimoji="1" lang="en-US" altLang="ja-JP" sz="1400" i="1" dirty="0" err="1" smtClean="0"/>
                            <a:t>sp</a:t>
                          </a:r>
                          <a:r>
                            <a:rPr kumimoji="1" lang="en-US" altLang="ja-JP" sz="1400" i="1" dirty="0" smtClean="0"/>
                            <a:t>]</a:t>
                          </a:r>
                        </a:p>
                        <a:p>
                          <a:r>
                            <a:rPr kumimoji="1" lang="ja-JP" altLang="en-US" sz="1400" i="1" dirty="0" smtClean="0"/>
                            <a:t>　</a:t>
                          </a:r>
                          <a:r>
                            <a:rPr kumimoji="1" lang="en-US" altLang="ja-JP" sz="1400" i="1" dirty="0" err="1" smtClean="0"/>
                            <a:t>st.w</a:t>
                          </a:r>
                          <a:r>
                            <a:rPr kumimoji="1" lang="en-US" altLang="ja-JP" sz="1400" i="1" dirty="0" smtClean="0"/>
                            <a:t> r10,4[</a:t>
                          </a:r>
                          <a:r>
                            <a:rPr kumimoji="1" lang="en-US" altLang="ja-JP" sz="1400" i="1" dirty="0" err="1" smtClean="0"/>
                            <a:t>sp</a:t>
                          </a:r>
                          <a:r>
                            <a:rPr kumimoji="1" lang="en-US" altLang="ja-JP" sz="1400" i="1" dirty="0" smtClean="0"/>
                            <a:t>]</a:t>
                          </a:r>
                        </a:p>
                        <a:p>
                          <a:r>
                            <a:rPr kumimoji="1" lang="ja-JP" altLang="en-US" sz="1400" i="1" dirty="0" smtClean="0"/>
                            <a:t>　</a:t>
                          </a:r>
                          <a:r>
                            <a:rPr kumimoji="1" lang="en-US" altLang="ja-JP" sz="1400" i="1" dirty="0" err="1" smtClean="0"/>
                            <a:t>ld.w</a:t>
                          </a:r>
                          <a:r>
                            <a:rPr kumimoji="1" lang="en-US" altLang="ja-JP" sz="1400" i="1" dirty="0" smtClean="0"/>
                            <a:t> 4[</a:t>
                          </a:r>
                          <a:r>
                            <a:rPr kumimoji="1" lang="en-US" altLang="ja-JP" sz="1400" i="1" dirty="0" err="1" smtClean="0"/>
                            <a:t>sp</a:t>
                          </a:r>
                          <a:r>
                            <a:rPr kumimoji="1" lang="en-US" altLang="ja-JP" sz="1400" i="1" dirty="0" smtClean="0"/>
                            <a:t>],r12</a:t>
                          </a:r>
                        </a:p>
                        <a:p>
                          <a:r>
                            <a:rPr kumimoji="1" lang="ja-JP" altLang="en-US" sz="1400" i="1" dirty="0" smtClean="0"/>
                            <a:t>　</a:t>
                          </a:r>
                          <a:r>
                            <a:rPr kumimoji="1" lang="en-US" altLang="ja-JP" sz="1400" i="1" dirty="0" err="1" smtClean="0"/>
                            <a:t>ld.w</a:t>
                          </a:r>
                          <a:r>
                            <a:rPr kumimoji="1" lang="en-US" altLang="ja-JP" sz="1400" i="1" dirty="0" smtClean="0"/>
                            <a:t> 12[</a:t>
                          </a:r>
                          <a:r>
                            <a:rPr kumimoji="1" lang="en-US" altLang="ja-JP" sz="1400" i="1" dirty="0" err="1" smtClean="0"/>
                            <a:t>sp</a:t>
                          </a:r>
                          <a:r>
                            <a:rPr kumimoji="1" lang="en-US" altLang="ja-JP" sz="1400" i="1" dirty="0" smtClean="0"/>
                            <a:t>],r10</a:t>
                          </a:r>
                        </a:p>
                        <a:p>
                          <a:r>
                            <a:rPr kumimoji="1" lang="ja-JP" altLang="en-US" sz="1400" i="1" dirty="0" smtClean="0"/>
                            <a:t>　</a:t>
                          </a:r>
                          <a:r>
                            <a:rPr kumimoji="1" lang="en-US" altLang="ja-JP" sz="1400" i="1" dirty="0" smtClean="0"/>
                            <a:t>add r12,r10</a:t>
                          </a:r>
                        </a:p>
                        <a:p>
                          <a:r>
                            <a:rPr kumimoji="1" lang="ja-JP" altLang="en-US" sz="1400" i="1" dirty="0" smtClean="0"/>
                            <a:t>　</a:t>
                          </a:r>
                          <a:r>
                            <a:rPr kumimoji="1" lang="en-US" altLang="ja-JP" sz="1400" i="1" dirty="0" err="1" smtClean="0"/>
                            <a:t>st.w</a:t>
                          </a:r>
                          <a:r>
                            <a:rPr kumimoji="1" lang="en-US" altLang="ja-JP" sz="1400" i="1" dirty="0" smtClean="0"/>
                            <a:t> r10,8[</a:t>
                          </a:r>
                          <a:r>
                            <a:rPr kumimoji="1" lang="en-US" altLang="ja-JP" sz="1400" i="1" dirty="0" err="1" smtClean="0"/>
                            <a:t>sp</a:t>
                          </a:r>
                          <a:r>
                            <a:rPr kumimoji="1" lang="en-US" altLang="ja-JP" sz="1400" i="1" dirty="0" smtClean="0"/>
                            <a:t>]</a:t>
                          </a:r>
                          <a:endParaRPr kumimoji="1" lang="ja-JP" altLang="en-US" sz="1400" i="1" dirty="0"/>
                        </a:p>
                      </a:txBody>
                      <a:tcPr/>
                    </a:tc>
                  </a:tr>
                </a:tbl>
              </a:graphicData>
            </a:graphic>
          </p:graphicFrame>
        </mc:Fallback>
      </mc:AlternateContent>
    </p:spTree>
    <p:extLst>
      <p:ext uri="{BB962C8B-B14F-4D97-AF65-F5344CB8AC3E}">
        <p14:creationId xmlns:p14="http://schemas.microsoft.com/office/powerpoint/2010/main" val="1874958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600" dirty="0" smtClean="0"/>
              <a:t>SHIM</a:t>
            </a:r>
            <a:r>
              <a:rPr kumimoji="1" lang="ja-JP" altLang="en-US" sz="3600" dirty="0" smtClean="0"/>
              <a:t>計測プログラム</a:t>
            </a:r>
            <a:endParaRPr kumimoji="1" lang="ja-JP" altLang="en-US" dirty="0"/>
          </a:p>
        </p:txBody>
      </p:sp>
      <p:sp>
        <p:nvSpPr>
          <p:cNvPr id="3" name="コンテンツ プレースホルダー 2"/>
          <p:cNvSpPr>
            <a:spLocks noGrp="1"/>
          </p:cNvSpPr>
          <p:nvPr>
            <p:ph idx="1"/>
          </p:nvPr>
        </p:nvSpPr>
        <p:spPr>
          <a:xfrm>
            <a:off x="457200" y="1124744"/>
            <a:ext cx="8229600" cy="1115536"/>
          </a:xfrm>
        </p:spPr>
        <p:txBody>
          <a:bodyPr>
            <a:normAutofit/>
          </a:bodyPr>
          <a:lstStyle/>
          <a:p>
            <a:r>
              <a:rPr kumimoji="1" lang="en-US" altLang="ja-JP" sz="2800" dirty="0" smtClean="0"/>
              <a:t>SHIM</a:t>
            </a:r>
            <a:r>
              <a:rPr kumimoji="1" lang="ja-JP" altLang="en-US" sz="2800" dirty="0" smtClean="0"/>
              <a:t>計測プログラムにはマイナーチェンジ版が</a:t>
            </a:r>
            <a:r>
              <a:rPr kumimoji="1" lang="en-US" altLang="ja-JP" sz="2800" dirty="0" smtClean="0"/>
              <a:t/>
            </a:r>
            <a:br>
              <a:rPr kumimoji="1" lang="en-US" altLang="ja-JP" sz="2800" dirty="0" smtClean="0"/>
            </a:br>
            <a:r>
              <a:rPr kumimoji="1" lang="ja-JP" altLang="en-US" sz="2800" dirty="0" smtClean="0"/>
              <a:t>いくつか存在する</a:t>
            </a:r>
            <a:endParaRPr kumimoji="1" lang="ja-JP" altLang="en-US" sz="2800" dirty="0"/>
          </a:p>
        </p:txBody>
      </p:sp>
      <p:sp>
        <p:nvSpPr>
          <p:cNvPr id="5" name="正方形/長方形 4"/>
          <p:cNvSpPr/>
          <p:nvPr/>
        </p:nvSpPr>
        <p:spPr>
          <a:xfrm>
            <a:off x="457200" y="2540387"/>
            <a:ext cx="4290060" cy="1424940"/>
          </a:xfrm>
          <a:prstGeom prst="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marL="285750" indent="-285750" algn="ctr">
              <a:buFont typeface="Arial" panose="020B0604020202020204" pitchFamily="34" charset="0"/>
              <a:buChar char="•"/>
            </a:pPr>
            <a:r>
              <a:rPr lang="ja-JP" altLang="en-US" dirty="0" smtClean="0">
                <a:solidFill>
                  <a:schemeClr val="tx1"/>
                </a:solidFill>
              </a:rPr>
              <a:t>実行時に複数のスレッドを生成</a:t>
            </a:r>
            <a:endParaRPr lang="en-US" altLang="ja-JP" dirty="0" smtClean="0">
              <a:solidFill>
                <a:schemeClr val="tx1"/>
              </a:solidFill>
            </a:endParaRPr>
          </a:p>
          <a:p>
            <a:pPr marL="285750" indent="-285750" algn="ctr">
              <a:buFont typeface="Arial" panose="020B0604020202020204" pitchFamily="34" charset="0"/>
              <a:buChar char="•"/>
            </a:pPr>
            <a:r>
              <a:rPr kumimoji="1" lang="en-US" altLang="ja-JP" dirty="0" smtClean="0">
                <a:solidFill>
                  <a:schemeClr val="tx1"/>
                </a:solidFill>
              </a:rPr>
              <a:t>1</a:t>
            </a:r>
            <a:r>
              <a:rPr lang="ja-JP" altLang="en-US" dirty="0">
                <a:solidFill>
                  <a:schemeClr val="tx1"/>
                </a:solidFill>
              </a:rPr>
              <a:t>個</a:t>
            </a:r>
            <a:r>
              <a:rPr kumimoji="1" lang="ja-JP" altLang="en-US" dirty="0" smtClean="0">
                <a:solidFill>
                  <a:schemeClr val="tx1"/>
                </a:solidFill>
              </a:rPr>
              <a:t>のスレッドでのみ計測関数を実行</a:t>
            </a:r>
            <a:endParaRPr kumimoji="1" lang="en-US" altLang="ja-JP" dirty="0" smtClean="0">
              <a:solidFill>
                <a:schemeClr val="tx1"/>
              </a:solidFill>
            </a:endParaRPr>
          </a:p>
          <a:p>
            <a:pPr marL="285750" indent="-285750" algn="ctr">
              <a:buFont typeface="Arial" panose="020B0604020202020204" pitchFamily="34" charset="0"/>
              <a:buChar char="•"/>
            </a:pPr>
            <a:r>
              <a:rPr lang="ja-JP" altLang="en-US" dirty="0" smtClean="0">
                <a:solidFill>
                  <a:schemeClr val="tx1"/>
                </a:solidFill>
              </a:rPr>
              <a:t>それ</a:t>
            </a:r>
            <a:r>
              <a:rPr lang="ja-JP" altLang="en-US" dirty="0">
                <a:solidFill>
                  <a:schemeClr val="tx1"/>
                </a:solidFill>
              </a:rPr>
              <a:t>以外</a:t>
            </a:r>
            <a:r>
              <a:rPr lang="ja-JP" altLang="en-US" dirty="0" smtClean="0">
                <a:solidFill>
                  <a:schemeClr val="tx1"/>
                </a:solidFill>
              </a:rPr>
              <a:t>のスレッドでは何も行わない</a:t>
            </a:r>
            <a:endParaRPr kumimoji="1" lang="ja-JP" altLang="en-US" dirty="0" smtClean="0">
              <a:solidFill>
                <a:schemeClr val="tx1"/>
              </a:solidFill>
            </a:endParaRPr>
          </a:p>
        </p:txBody>
      </p:sp>
      <p:sp>
        <p:nvSpPr>
          <p:cNvPr id="6" name="正方形/長方形 5"/>
          <p:cNvSpPr/>
          <p:nvPr/>
        </p:nvSpPr>
        <p:spPr>
          <a:xfrm>
            <a:off x="1706880" y="2368937"/>
            <a:ext cx="1790700" cy="342900"/>
          </a:xfrm>
          <a:prstGeom prst="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dirty="0" smtClean="0">
                <a:solidFill>
                  <a:schemeClr val="tx1"/>
                </a:solidFill>
              </a:rPr>
              <a:t>マルチスレッド版</a:t>
            </a:r>
          </a:p>
        </p:txBody>
      </p:sp>
      <p:sp>
        <p:nvSpPr>
          <p:cNvPr id="7" name="正方形/長方形 6"/>
          <p:cNvSpPr/>
          <p:nvPr/>
        </p:nvSpPr>
        <p:spPr>
          <a:xfrm>
            <a:off x="457200" y="4709160"/>
            <a:ext cx="4290060" cy="1424940"/>
          </a:xfrm>
          <a:prstGeom prst="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marL="285750" indent="-285750" algn="ctr">
              <a:buFont typeface="Arial" panose="020B0604020202020204" pitchFamily="34" charset="0"/>
              <a:buChar char="•"/>
            </a:pPr>
            <a:r>
              <a:rPr lang="ja-JP" altLang="en-US" dirty="0" smtClean="0">
                <a:solidFill>
                  <a:schemeClr val="tx1"/>
                </a:solidFill>
              </a:rPr>
              <a:t>実行時に</a:t>
            </a:r>
            <a:r>
              <a:rPr lang="en-US" altLang="ja-JP" dirty="0" smtClean="0">
                <a:solidFill>
                  <a:schemeClr val="tx1"/>
                </a:solidFill>
              </a:rPr>
              <a:t>1</a:t>
            </a:r>
            <a:r>
              <a:rPr lang="ja-JP" altLang="en-US" dirty="0" err="1" smtClean="0">
                <a:solidFill>
                  <a:schemeClr val="tx1"/>
                </a:solidFill>
              </a:rPr>
              <a:t>つの</a:t>
            </a:r>
            <a:r>
              <a:rPr lang="ja-JP" altLang="en-US" dirty="0" smtClean="0">
                <a:solidFill>
                  <a:schemeClr val="tx1"/>
                </a:solidFill>
              </a:rPr>
              <a:t>スレッドを生成</a:t>
            </a:r>
            <a:endParaRPr lang="en-US" altLang="ja-JP" dirty="0" smtClean="0">
              <a:solidFill>
                <a:schemeClr val="tx1"/>
              </a:solidFill>
            </a:endParaRPr>
          </a:p>
          <a:p>
            <a:pPr marL="285750" indent="-285750" algn="ctr">
              <a:buFont typeface="Arial" panose="020B0604020202020204" pitchFamily="34" charset="0"/>
              <a:buChar char="•"/>
            </a:pPr>
            <a:r>
              <a:rPr kumimoji="1" lang="en-US" altLang="ja-JP" dirty="0" smtClean="0">
                <a:solidFill>
                  <a:schemeClr val="tx1"/>
                </a:solidFill>
              </a:rPr>
              <a:t>1</a:t>
            </a:r>
            <a:r>
              <a:rPr lang="ja-JP" altLang="en-US" dirty="0" err="1" smtClean="0">
                <a:solidFill>
                  <a:schemeClr val="tx1"/>
                </a:solidFill>
              </a:rPr>
              <a:t>つ</a:t>
            </a:r>
            <a:r>
              <a:rPr kumimoji="1" lang="ja-JP" altLang="en-US" dirty="0" err="1" smtClean="0">
                <a:solidFill>
                  <a:schemeClr val="tx1"/>
                </a:solidFill>
              </a:rPr>
              <a:t>の</a:t>
            </a:r>
            <a:r>
              <a:rPr kumimoji="1" lang="ja-JP" altLang="en-US" dirty="0" smtClean="0">
                <a:solidFill>
                  <a:schemeClr val="tx1"/>
                </a:solidFill>
              </a:rPr>
              <a:t>スレッドでのみ計測関数を実行</a:t>
            </a:r>
            <a:endParaRPr kumimoji="1" lang="en-US" altLang="ja-JP" dirty="0" smtClean="0">
              <a:solidFill>
                <a:schemeClr val="tx1"/>
              </a:solidFill>
            </a:endParaRPr>
          </a:p>
        </p:txBody>
      </p:sp>
      <p:sp>
        <p:nvSpPr>
          <p:cNvPr id="8" name="正方形/長方形 7"/>
          <p:cNvSpPr/>
          <p:nvPr/>
        </p:nvSpPr>
        <p:spPr>
          <a:xfrm>
            <a:off x="1600200" y="4537710"/>
            <a:ext cx="2004060" cy="342900"/>
          </a:xfrm>
          <a:prstGeom prst="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solidFill>
                  <a:schemeClr val="tx1"/>
                </a:solidFill>
              </a:rPr>
              <a:t>シングル</a:t>
            </a:r>
            <a:r>
              <a:rPr lang="ja-JP" altLang="en-US" dirty="0">
                <a:solidFill>
                  <a:schemeClr val="tx1"/>
                </a:solidFill>
              </a:rPr>
              <a:t>スレッド</a:t>
            </a:r>
            <a:r>
              <a:rPr kumimoji="1" lang="ja-JP" altLang="en-US" dirty="0" smtClean="0">
                <a:solidFill>
                  <a:schemeClr val="tx1"/>
                </a:solidFill>
              </a:rPr>
              <a:t>版</a:t>
            </a:r>
          </a:p>
        </p:txBody>
      </p:sp>
      <p:sp>
        <p:nvSpPr>
          <p:cNvPr id="9" name="右中かっこ 8"/>
          <p:cNvSpPr/>
          <p:nvPr/>
        </p:nvSpPr>
        <p:spPr>
          <a:xfrm>
            <a:off x="4853940" y="2540387"/>
            <a:ext cx="548640" cy="3593713"/>
          </a:xfrm>
          <a:prstGeom prst="rightBrace">
            <a:avLst/>
          </a:prstGeom>
          <a:ln w="285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p:cNvSpPr txBox="1"/>
          <p:nvPr/>
        </p:nvSpPr>
        <p:spPr>
          <a:xfrm>
            <a:off x="5661660" y="3891379"/>
            <a:ext cx="3086100"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計測関数はどちらも</a:t>
            </a:r>
            <a:r>
              <a:rPr kumimoji="1" lang="en-US" altLang="ja-JP" dirty="0" smtClean="0"/>
              <a:t/>
            </a:r>
            <a:br>
              <a:rPr kumimoji="1" lang="en-US" altLang="ja-JP" dirty="0" smtClean="0"/>
            </a:br>
            <a:r>
              <a:rPr kumimoji="1" lang="en-US" altLang="ja-JP" dirty="0" smtClean="0"/>
              <a:t>1</a:t>
            </a:r>
            <a:r>
              <a:rPr kumimoji="1" lang="ja-JP" altLang="en-US" dirty="0" err="1" smtClean="0"/>
              <a:t>つの</a:t>
            </a:r>
            <a:r>
              <a:rPr kumimoji="1" lang="ja-JP" altLang="en-US" dirty="0" smtClean="0"/>
              <a:t>スレッドで実行される</a:t>
            </a:r>
            <a:endParaRPr kumimoji="1" lang="en-US" altLang="ja-JP" dirty="0" smtClean="0"/>
          </a:p>
          <a:p>
            <a:pPr marL="285750" indent="-285750">
              <a:buFont typeface="Arial" panose="020B0604020202020204" pitchFamily="34" charset="0"/>
              <a:buChar char="•"/>
            </a:pPr>
            <a:r>
              <a:rPr kumimoji="1" lang="ja-JP" altLang="en-US" dirty="0" smtClean="0"/>
              <a:t>計測結果は少し異なる</a:t>
            </a:r>
            <a:endParaRPr kumimoji="1" lang="ja-JP" altLang="en-US" dirty="0"/>
          </a:p>
        </p:txBody>
      </p:sp>
    </p:spTree>
    <p:extLst>
      <p:ext uri="{BB962C8B-B14F-4D97-AF65-F5344CB8AC3E}">
        <p14:creationId xmlns:p14="http://schemas.microsoft.com/office/powerpoint/2010/main" val="7793804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現在の進捗</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57200" y="1124744"/>
                <a:ext cx="8229600" cy="2797835"/>
              </a:xfrm>
            </p:spPr>
            <p:txBody>
              <a:bodyPr>
                <a:normAutofit/>
              </a:bodyPr>
              <a:lstStyle/>
              <a:p>
                <a:r>
                  <a:rPr lang="ja-JP" altLang="en-US" sz="2600" dirty="0" smtClean="0"/>
                  <a:t>新しい</a:t>
                </a:r>
                <a:r>
                  <a:rPr lang="ja-JP" altLang="en-US" sz="2600" dirty="0"/>
                  <a:t>バージョンのシミュレータを導入</a:t>
                </a:r>
                <a:endParaRPr lang="en-US" altLang="ja-JP" sz="2600" dirty="0"/>
              </a:p>
              <a:p>
                <a:pPr lvl="1"/>
                <a:r>
                  <a:rPr lang="ja-JP" altLang="en-US" sz="2400" dirty="0"/>
                  <a:t>新たなシミュレータで</a:t>
                </a:r>
                <a:r>
                  <a:rPr lang="en-US" altLang="ja-JP" sz="2400" dirty="0"/>
                  <a:t>SHIM</a:t>
                </a:r>
                <a:r>
                  <a:rPr lang="ja-JP" altLang="en-US" sz="2400" dirty="0"/>
                  <a:t>計測プログラムを実行</a:t>
                </a:r>
                <a:endParaRPr lang="en-US" altLang="ja-JP" sz="2400" dirty="0"/>
              </a:p>
              <a:p>
                <a:pPr marL="0" indent="0" algn="ctr">
                  <a:buNone/>
                </a:pPr>
                <a14:m>
                  <m:oMath xmlns:m="http://schemas.openxmlformats.org/officeDocument/2006/math">
                    <m:r>
                      <a:rPr lang="en-US" altLang="ja-JP" sz="2800" i="1">
                        <a:latin typeface="Cambria Math" panose="02040503050406030204" pitchFamily="18" charset="0"/>
                        <a:ea typeface="Cambria Math" panose="02040503050406030204" pitchFamily="18" charset="0"/>
                      </a:rPr>
                      <m:t>⇒</m:t>
                    </m:r>
                  </m:oMath>
                </a14:m>
                <a:r>
                  <a:rPr lang="en-US" altLang="ja-JP" sz="2400" dirty="0"/>
                  <a:t>SHIM</a:t>
                </a:r>
                <a:r>
                  <a:rPr lang="ja-JP" altLang="en-US" sz="2400" dirty="0"/>
                  <a:t>計測プログラムがシミュレータに対応して</a:t>
                </a:r>
                <a:r>
                  <a:rPr lang="ja-JP" altLang="en-US" sz="2400" dirty="0" smtClean="0"/>
                  <a:t>いない</a:t>
                </a:r>
                <a:endParaRPr lang="en-US" altLang="ja-JP" sz="2000" dirty="0"/>
              </a:p>
              <a:p>
                <a:pPr lvl="1"/>
                <a:r>
                  <a:rPr lang="ja-JP" altLang="en-US" sz="2000" dirty="0"/>
                  <a:t>原因</a:t>
                </a:r>
                <a:r>
                  <a:rPr lang="en-US" altLang="ja-JP" sz="2000" dirty="0"/>
                  <a:t>:</a:t>
                </a:r>
                <a:r>
                  <a:rPr lang="ja-JP" altLang="en-US" sz="2000" dirty="0"/>
                  <a:t>シミュレータの設定を行うための</a:t>
                </a:r>
                <a:r>
                  <a:rPr lang="en-US" altLang="ja-JP" sz="2000" dirty="0"/>
                  <a:t>API</a:t>
                </a:r>
                <a:r>
                  <a:rPr lang="ja-JP" altLang="en-US" sz="2000" dirty="0"/>
                  <a:t>に互換性がなかった</a:t>
                </a:r>
                <a:endParaRPr lang="en-US" altLang="ja-JP" sz="2000" dirty="0"/>
              </a:p>
              <a:p>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57200" y="1124744"/>
                <a:ext cx="8229600" cy="2797835"/>
              </a:xfrm>
              <a:blipFill rotWithShape="0">
                <a:blip r:embed="rId2"/>
                <a:stretch>
                  <a:fillRect l="-1111" t="-1965"/>
                </a:stretch>
              </a:blipFill>
            </p:spPr>
            <p:txBody>
              <a:bodyPr/>
              <a:lstStyle/>
              <a:p>
                <a:r>
                  <a:rPr lang="ja-JP" altLang="en-US">
                    <a:noFill/>
                  </a:rPr>
                  <a:t> </a:t>
                </a:r>
              </a:p>
            </p:txBody>
          </p:sp>
        </mc:Fallback>
      </mc:AlternateContent>
      <p:sp>
        <p:nvSpPr>
          <p:cNvPr id="5" name="正方形/長方形 4"/>
          <p:cNvSpPr/>
          <p:nvPr/>
        </p:nvSpPr>
        <p:spPr>
          <a:xfrm>
            <a:off x="2950169" y="4984462"/>
            <a:ext cx="3281517" cy="626806"/>
          </a:xfrm>
          <a:prstGeom prst="rect">
            <a:avLst/>
          </a:prstGeom>
          <a:solidFill>
            <a:schemeClr val="accent1"/>
          </a:solid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400" dirty="0" smtClean="0">
                <a:solidFill>
                  <a:schemeClr val="bg1"/>
                </a:solidFill>
              </a:rPr>
              <a:t>シミュレータ</a:t>
            </a:r>
            <a:r>
              <a:rPr kumimoji="1" lang="en-US" altLang="ja-JP" sz="2400" dirty="0" smtClean="0">
                <a:solidFill>
                  <a:schemeClr val="bg1"/>
                </a:solidFill>
              </a:rPr>
              <a:t>(</a:t>
            </a:r>
            <a:r>
              <a:rPr kumimoji="1" lang="en-US" altLang="ja-JP" sz="2400" dirty="0" err="1" smtClean="0">
                <a:solidFill>
                  <a:schemeClr val="bg1"/>
                </a:solidFill>
              </a:rPr>
              <a:t>CForest</a:t>
            </a:r>
            <a:r>
              <a:rPr kumimoji="1" lang="en-US" altLang="ja-JP" sz="2400" dirty="0" smtClean="0">
                <a:solidFill>
                  <a:schemeClr val="bg1"/>
                </a:solidFill>
              </a:rPr>
              <a:t>)</a:t>
            </a:r>
            <a:endParaRPr kumimoji="1" lang="ja-JP" altLang="en-US" sz="2400" dirty="0" smtClean="0">
              <a:solidFill>
                <a:schemeClr val="bg1"/>
              </a:solidFill>
            </a:endParaRPr>
          </a:p>
        </p:txBody>
      </p:sp>
      <p:sp>
        <p:nvSpPr>
          <p:cNvPr id="6" name="正方形/長方形 5"/>
          <p:cNvSpPr/>
          <p:nvPr/>
        </p:nvSpPr>
        <p:spPr>
          <a:xfrm>
            <a:off x="2950169" y="4335533"/>
            <a:ext cx="3281517" cy="648929"/>
          </a:xfrm>
          <a:prstGeom prst="rect">
            <a:avLst/>
          </a:prstGeom>
          <a:solidFill>
            <a:srgbClr val="92D050"/>
          </a:solidFill>
          <a:ln>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2400" dirty="0" smtClean="0">
                <a:solidFill>
                  <a:schemeClr val="bg1"/>
                </a:solidFill>
              </a:rPr>
              <a:t>OS(</a:t>
            </a:r>
            <a:r>
              <a:rPr lang="en-US" altLang="ja-JP" sz="2400" dirty="0" err="1" smtClean="0">
                <a:solidFill>
                  <a:schemeClr val="bg1"/>
                </a:solidFill>
              </a:rPr>
              <a:t>eMCOS</a:t>
            </a:r>
            <a:r>
              <a:rPr lang="en-US" altLang="ja-JP" sz="2400" dirty="0" smtClean="0">
                <a:solidFill>
                  <a:schemeClr val="bg1"/>
                </a:solidFill>
              </a:rPr>
              <a:t>)</a:t>
            </a:r>
            <a:endParaRPr kumimoji="1" lang="ja-JP" altLang="en-US" sz="2400" dirty="0" smtClean="0">
              <a:solidFill>
                <a:schemeClr val="bg1"/>
              </a:solidFill>
            </a:endParaRPr>
          </a:p>
        </p:txBody>
      </p:sp>
      <p:sp>
        <p:nvSpPr>
          <p:cNvPr id="7" name="正方形/長方形 6"/>
          <p:cNvSpPr/>
          <p:nvPr/>
        </p:nvSpPr>
        <p:spPr>
          <a:xfrm>
            <a:off x="2950169" y="3922579"/>
            <a:ext cx="3281517" cy="412954"/>
          </a:xfrm>
          <a:prstGeom prst="rect">
            <a:avLst/>
          </a:prstGeom>
          <a:solidFill>
            <a:schemeClr val="accent4">
              <a:lumMod val="60000"/>
              <a:lumOff val="40000"/>
            </a:schemeClr>
          </a:solidFill>
          <a:ln>
            <a:solidFill>
              <a:schemeClr val="accent4">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2400" dirty="0" smtClean="0">
                <a:solidFill>
                  <a:schemeClr val="bg1"/>
                </a:solidFill>
              </a:rPr>
              <a:t>SHIM</a:t>
            </a:r>
            <a:r>
              <a:rPr lang="ja-JP" altLang="en-US" sz="2400" dirty="0" smtClean="0">
                <a:solidFill>
                  <a:schemeClr val="bg1"/>
                </a:solidFill>
              </a:rPr>
              <a:t>計測プログラム</a:t>
            </a:r>
            <a:endParaRPr kumimoji="1" lang="ja-JP" altLang="en-US" sz="2400" dirty="0" smtClean="0">
              <a:solidFill>
                <a:schemeClr val="bg1"/>
              </a:solidFill>
            </a:endParaRPr>
          </a:p>
        </p:txBody>
      </p:sp>
      <p:sp>
        <p:nvSpPr>
          <p:cNvPr id="8" name="円形吹き出し 7"/>
          <p:cNvSpPr/>
          <p:nvPr/>
        </p:nvSpPr>
        <p:spPr>
          <a:xfrm>
            <a:off x="6397603" y="3878334"/>
            <a:ext cx="2639962" cy="1113502"/>
          </a:xfrm>
          <a:prstGeom prst="wedgeEllipseCallout">
            <a:avLst>
              <a:gd name="adj1" fmla="val -55032"/>
              <a:gd name="adj2" fmla="val 51785"/>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dirty="0" smtClean="0"/>
              <a:t>一部</a:t>
            </a:r>
            <a:r>
              <a:rPr kumimoji="1" lang="en-US" altLang="ja-JP" dirty="0" smtClean="0"/>
              <a:t>API</a:t>
            </a:r>
            <a:r>
              <a:rPr kumimoji="1" lang="ja-JP" altLang="en-US" dirty="0" smtClean="0"/>
              <a:t>が</a:t>
            </a:r>
            <a:endParaRPr kumimoji="1" lang="en-US" altLang="ja-JP" dirty="0" smtClean="0"/>
          </a:p>
          <a:p>
            <a:pPr algn="ctr"/>
            <a:r>
              <a:rPr lang="ja-JP" altLang="en-US" dirty="0" smtClean="0"/>
              <a:t>旧バージョンと</a:t>
            </a:r>
            <a:r>
              <a:rPr lang="en-US" altLang="ja-JP" dirty="0" smtClean="0"/>
              <a:t/>
            </a:r>
            <a:br>
              <a:rPr lang="en-US" altLang="ja-JP" dirty="0" smtClean="0"/>
            </a:br>
            <a:r>
              <a:rPr kumimoji="1" lang="ja-JP" altLang="en-US" dirty="0" smtClean="0"/>
              <a:t>互換性なし</a:t>
            </a:r>
          </a:p>
        </p:txBody>
      </p:sp>
      <p:sp>
        <p:nvSpPr>
          <p:cNvPr id="9" name="円形吹き出し 8"/>
          <p:cNvSpPr/>
          <p:nvPr/>
        </p:nvSpPr>
        <p:spPr>
          <a:xfrm>
            <a:off x="313895" y="3878333"/>
            <a:ext cx="2553316" cy="807473"/>
          </a:xfrm>
          <a:prstGeom prst="wedgeEllipseCallout">
            <a:avLst>
              <a:gd name="adj1" fmla="val 52510"/>
              <a:gd name="adj2" fmla="val 56421"/>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スレッド機能などが使用できない</a:t>
            </a:r>
            <a:endParaRPr kumimoji="1" lang="en-US" altLang="ja-JP" dirty="0" smtClean="0"/>
          </a:p>
        </p:txBody>
      </p:sp>
    </p:spTree>
    <p:extLst>
      <p:ext uri="{BB962C8B-B14F-4D97-AF65-F5344CB8AC3E}">
        <p14:creationId xmlns:p14="http://schemas.microsoft.com/office/powerpoint/2010/main" val="119410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a:xfrm>
            <a:off x="4644189" y="4002503"/>
            <a:ext cx="3708037" cy="2339773"/>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mtClean="0"/>
          </a:p>
        </p:txBody>
      </p:sp>
      <p:sp>
        <p:nvSpPr>
          <p:cNvPr id="4" name="角丸四角形 3"/>
          <p:cNvSpPr/>
          <p:nvPr/>
        </p:nvSpPr>
        <p:spPr>
          <a:xfrm>
            <a:off x="673768" y="4002504"/>
            <a:ext cx="3708037" cy="2339773"/>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mtClean="0"/>
          </a:p>
        </p:txBody>
      </p:sp>
      <p:sp>
        <p:nvSpPr>
          <p:cNvPr id="2" name="タイトル 1"/>
          <p:cNvSpPr>
            <a:spLocks noGrp="1"/>
          </p:cNvSpPr>
          <p:nvPr>
            <p:ph type="title"/>
          </p:nvPr>
        </p:nvSpPr>
        <p:spPr/>
        <p:txBody>
          <a:bodyPr/>
          <a:lstStyle/>
          <a:p>
            <a:r>
              <a:rPr kumimoji="1" lang="ja-JP" altLang="en-US" dirty="0" smtClean="0"/>
              <a:t>現在の進捗</a:t>
            </a:r>
            <a:endParaRPr kumimoji="1" lang="ja-JP" altLang="en-US" dirty="0"/>
          </a:p>
        </p:txBody>
      </p:sp>
      <p:sp>
        <p:nvSpPr>
          <p:cNvPr id="3" name="コンテンツ プレースホルダー 2"/>
          <p:cNvSpPr>
            <a:spLocks noGrp="1"/>
          </p:cNvSpPr>
          <p:nvPr>
            <p:ph idx="1"/>
          </p:nvPr>
        </p:nvSpPr>
        <p:spPr>
          <a:xfrm>
            <a:off x="457200" y="1124744"/>
            <a:ext cx="8229600" cy="2685256"/>
          </a:xfrm>
        </p:spPr>
        <p:txBody>
          <a:bodyPr>
            <a:normAutofit/>
          </a:bodyPr>
          <a:lstStyle/>
          <a:p>
            <a:r>
              <a:rPr kumimoji="1" lang="ja-JP" altLang="en-US" sz="2800" dirty="0" smtClean="0"/>
              <a:t>対策</a:t>
            </a:r>
            <a:r>
              <a:rPr kumimoji="1" lang="en-US" altLang="ja-JP" sz="2800" dirty="0" smtClean="0"/>
              <a:t>:</a:t>
            </a:r>
            <a:r>
              <a:rPr kumimoji="1" lang="ja-JP" altLang="en-US" sz="2800" dirty="0" smtClean="0"/>
              <a:t>サンプルプログラムの設定を流用する</a:t>
            </a:r>
            <a:endParaRPr lang="en-US" altLang="ja-JP" sz="2800" dirty="0" smtClean="0"/>
          </a:p>
          <a:p>
            <a:r>
              <a:rPr kumimoji="1" lang="ja-JP" altLang="en-US" sz="2400" dirty="0" smtClean="0"/>
              <a:t>計測プログラム実行結果</a:t>
            </a:r>
            <a:endParaRPr kumimoji="1" lang="en-US" altLang="ja-JP" sz="2400" dirty="0" smtClean="0"/>
          </a:p>
          <a:p>
            <a:pPr lvl="1"/>
            <a:r>
              <a:rPr lang="ja-JP" altLang="en-US" sz="2400" dirty="0" smtClean="0"/>
              <a:t>マルチスレッド版</a:t>
            </a:r>
            <a:r>
              <a:rPr lang="en-US" altLang="ja-JP" sz="2400" dirty="0"/>
              <a:t/>
            </a:r>
            <a:br>
              <a:rPr lang="en-US" altLang="ja-JP" sz="2400" dirty="0"/>
            </a:br>
            <a:r>
              <a:rPr lang="ja-JP" altLang="en-US" sz="2400" dirty="0"/>
              <a:t>正常</a:t>
            </a:r>
            <a:r>
              <a:rPr lang="ja-JP" altLang="en-US" sz="2400" dirty="0" smtClean="0"/>
              <a:t>に実行できない</a:t>
            </a:r>
            <a:endParaRPr lang="en-US" altLang="ja-JP" sz="2400" dirty="0" smtClean="0"/>
          </a:p>
          <a:p>
            <a:pPr lvl="1"/>
            <a:r>
              <a:rPr lang="ja-JP" altLang="en-US" sz="2400" dirty="0" smtClean="0"/>
              <a:t>シングルスレッド版</a:t>
            </a:r>
            <a:r>
              <a:rPr lang="en-US" altLang="ja-JP" sz="2400" dirty="0"/>
              <a:t/>
            </a:r>
            <a:br>
              <a:rPr lang="en-US" altLang="ja-JP" sz="2400" dirty="0"/>
            </a:br>
            <a:r>
              <a:rPr lang="ja-JP" altLang="en-US" sz="2400" dirty="0" smtClean="0"/>
              <a:t>計測は行えたが，結果が旧シミュレータと大きく異なる</a:t>
            </a:r>
            <a:endParaRPr kumimoji="1" lang="ja-JP" altLang="en-US" sz="2400" dirty="0" smtClean="0"/>
          </a:p>
        </p:txBody>
      </p:sp>
      <p:graphicFrame>
        <p:nvGraphicFramePr>
          <p:cNvPr id="10" name="表 9"/>
          <p:cNvGraphicFramePr>
            <a:graphicFrameLocks noGrp="1"/>
          </p:cNvGraphicFramePr>
          <p:nvPr>
            <p:extLst>
              <p:ext uri="{D42A27DB-BD31-4B8C-83A1-F6EECF244321}">
                <p14:modId xmlns:p14="http://schemas.microsoft.com/office/powerpoint/2010/main" val="973994259"/>
              </p:ext>
            </p:extLst>
          </p:nvPr>
        </p:nvGraphicFramePr>
        <p:xfrm>
          <a:off x="927586" y="4233860"/>
          <a:ext cx="3200400" cy="1877060"/>
        </p:xfrm>
        <a:graphic>
          <a:graphicData uri="http://schemas.openxmlformats.org/drawingml/2006/table">
            <a:tbl>
              <a:tblPr firstRow="1" bandRow="1">
                <a:tableStyleId>{5C22544A-7EE6-4342-B048-85BDC9FD1C3A}</a:tableStyleId>
              </a:tblPr>
              <a:tblGrid>
                <a:gridCol w="713105"/>
                <a:gridCol w="1192505"/>
                <a:gridCol w="1294790"/>
              </a:tblGrid>
              <a:tr h="393700">
                <a:tc>
                  <a:txBody>
                    <a:bodyPr/>
                    <a:lstStyle/>
                    <a:p>
                      <a:pPr algn="ctr"/>
                      <a:r>
                        <a:rPr kumimoji="1" lang="ja-JP" altLang="en-US" dirty="0" smtClean="0"/>
                        <a:t>命令</a:t>
                      </a:r>
                      <a:endParaRPr kumimoji="1" lang="ja-JP"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dirty="0" smtClean="0"/>
                        <a:t>Bes</a:t>
                      </a:r>
                      <a:r>
                        <a:rPr kumimoji="1" lang="ja-JP" altLang="en-US" dirty="0" smtClean="0"/>
                        <a:t>ｔ</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dirty="0" err="1" smtClean="0"/>
                        <a:t>Wor</a:t>
                      </a:r>
                      <a:r>
                        <a:rPr kumimoji="1" lang="ja-JP" altLang="en-US" dirty="0" smtClean="0"/>
                        <a:t>ｓｔ</a:t>
                      </a:r>
                      <a:endParaRPr kumimoji="1" lang="ja-JP"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l" fontAlgn="ctr"/>
                      <a:r>
                        <a:rPr lang="en-US" sz="1800" b="0" i="0" u="none" strike="noStrike" dirty="0" smtClean="0">
                          <a:solidFill>
                            <a:srgbClr val="000000"/>
                          </a:solidFill>
                          <a:effectLst/>
                          <a:latin typeface="+mn-lt"/>
                          <a:ea typeface="ＭＳ Ｐゴシック" panose="020B0600070205080204" pitchFamily="50" charset="-128"/>
                        </a:rPr>
                        <a:t>Add</a:t>
                      </a:r>
                      <a:endParaRPr lang="en-US" sz="1800" b="0" i="0" u="none" strike="noStrike" dirty="0">
                        <a:solidFill>
                          <a:srgbClr val="000000"/>
                        </a:solidFill>
                        <a:effectLst/>
                        <a:latin typeface="+mn-lt"/>
                        <a:ea typeface="ＭＳ Ｐゴシック" panose="020B060007020508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800" b="0" i="0" u="none" strike="noStrike" dirty="0">
                          <a:solidFill>
                            <a:srgbClr val="000000"/>
                          </a:solidFill>
                          <a:effectLst/>
                          <a:latin typeface="+mn-lt"/>
                          <a:ea typeface="ＭＳ Ｐゴシック" panose="020B0600070205080204" pitchFamily="50" charset="-128"/>
                        </a:rPr>
                        <a:t>5.021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800" b="0" i="0" u="none" strike="noStrike" dirty="0">
                          <a:solidFill>
                            <a:srgbClr val="000000"/>
                          </a:solidFill>
                          <a:effectLst/>
                          <a:latin typeface="+mn-lt"/>
                          <a:ea typeface="ＭＳ Ｐゴシック" panose="020B0600070205080204" pitchFamily="50" charset="-128"/>
                        </a:rPr>
                        <a:t>8.015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l" fontAlgn="ctr"/>
                      <a:r>
                        <a:rPr lang="en-US" sz="1800" b="0" i="0" u="none" strike="noStrike" dirty="0" err="1" smtClean="0">
                          <a:solidFill>
                            <a:srgbClr val="000000"/>
                          </a:solidFill>
                          <a:effectLst/>
                          <a:latin typeface="+mn-lt"/>
                          <a:ea typeface="ＭＳ Ｐゴシック" panose="020B0600070205080204" pitchFamily="50" charset="-128"/>
                        </a:rPr>
                        <a:t>Fadd</a:t>
                      </a:r>
                      <a:endParaRPr lang="en-US" sz="1800" b="0" i="0" u="none" strike="noStrike" dirty="0">
                        <a:solidFill>
                          <a:srgbClr val="000000"/>
                        </a:solidFill>
                        <a:effectLst/>
                        <a:latin typeface="+mn-lt"/>
                        <a:ea typeface="ＭＳ Ｐゴシック" panose="020B060007020508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800" b="0" i="0" u="none" strike="noStrike" dirty="0" smtClean="0">
                          <a:solidFill>
                            <a:srgbClr val="000000"/>
                          </a:solidFill>
                          <a:effectLst/>
                          <a:latin typeface="+mn-lt"/>
                          <a:ea typeface="ＭＳ Ｐゴシック" panose="020B0600070205080204" pitchFamily="50" charset="-128"/>
                        </a:rPr>
                        <a:t>7.001</a:t>
                      </a:r>
                      <a:endParaRPr lang="en-US" altLang="ja-JP" sz="1800" b="0" i="0" u="none" strike="noStrike" dirty="0">
                        <a:solidFill>
                          <a:srgbClr val="000000"/>
                        </a:solidFill>
                        <a:effectLst/>
                        <a:latin typeface="+mn-lt"/>
                        <a:ea typeface="ＭＳ Ｐゴシック" panose="020B060007020508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800" b="0" i="0" u="none" strike="noStrike">
                          <a:solidFill>
                            <a:srgbClr val="000000"/>
                          </a:solidFill>
                          <a:effectLst/>
                          <a:latin typeface="+mn-lt"/>
                          <a:ea typeface="ＭＳ Ｐゴシック" panose="020B0600070205080204" pitchFamily="50" charset="-128"/>
                        </a:rPr>
                        <a:t>11.033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l" fontAlgn="ctr"/>
                      <a:r>
                        <a:rPr lang="en-US" sz="1800" b="0" i="0" u="none" strike="noStrike" dirty="0" smtClean="0">
                          <a:solidFill>
                            <a:srgbClr val="000000"/>
                          </a:solidFill>
                          <a:effectLst/>
                          <a:latin typeface="+mn-lt"/>
                          <a:ea typeface="ＭＳ Ｐゴシック" panose="020B0600070205080204" pitchFamily="50" charset="-128"/>
                        </a:rPr>
                        <a:t>Sub</a:t>
                      </a:r>
                      <a:endParaRPr lang="en-US" sz="1800" b="0" i="0" u="none" strike="noStrike" dirty="0">
                        <a:solidFill>
                          <a:srgbClr val="000000"/>
                        </a:solidFill>
                        <a:effectLst/>
                        <a:latin typeface="+mn-lt"/>
                        <a:ea typeface="ＭＳ Ｐゴシック" panose="020B060007020508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800" b="0" i="0" u="none" strike="noStrike" dirty="0" smtClean="0">
                          <a:solidFill>
                            <a:srgbClr val="000000"/>
                          </a:solidFill>
                          <a:effectLst/>
                          <a:latin typeface="+mn-lt"/>
                          <a:ea typeface="ＭＳ Ｐゴシック" panose="020B0600070205080204" pitchFamily="50" charset="-128"/>
                        </a:rPr>
                        <a:t>4.001</a:t>
                      </a:r>
                      <a:endParaRPr lang="en-US" altLang="ja-JP" sz="1800" b="0" i="0" u="none" strike="noStrike" dirty="0">
                        <a:solidFill>
                          <a:srgbClr val="000000"/>
                        </a:solidFill>
                        <a:effectLst/>
                        <a:latin typeface="+mn-lt"/>
                        <a:ea typeface="ＭＳ Ｐゴシック" panose="020B060007020508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800" b="0" i="0" u="none" strike="noStrike" dirty="0">
                          <a:solidFill>
                            <a:srgbClr val="000000"/>
                          </a:solidFill>
                          <a:effectLst/>
                          <a:latin typeface="+mn-lt"/>
                          <a:ea typeface="ＭＳ Ｐゴシック" panose="020B0600070205080204" pitchFamily="50" charset="-128"/>
                        </a:rPr>
                        <a:t>7.023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l" fontAlgn="ctr"/>
                      <a:r>
                        <a:rPr lang="en-US" sz="1800" b="0" i="0" u="none" strike="noStrike" dirty="0" err="1" smtClean="0">
                          <a:solidFill>
                            <a:srgbClr val="000000"/>
                          </a:solidFill>
                          <a:effectLst/>
                          <a:latin typeface="+mn-lt"/>
                          <a:ea typeface="ＭＳ Ｐゴシック" panose="020B0600070205080204" pitchFamily="50" charset="-128"/>
                        </a:rPr>
                        <a:t>Fsub</a:t>
                      </a:r>
                      <a:endParaRPr lang="en-US" sz="1800" b="0" i="0" u="none" strike="noStrike" dirty="0">
                        <a:solidFill>
                          <a:srgbClr val="000000"/>
                        </a:solidFill>
                        <a:effectLst/>
                        <a:latin typeface="+mn-lt"/>
                        <a:ea typeface="ＭＳ Ｐゴシック" panose="020B060007020508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800" b="0" i="0" u="none" strike="noStrike">
                          <a:solidFill>
                            <a:srgbClr val="000000"/>
                          </a:solidFill>
                          <a:effectLst/>
                          <a:latin typeface="+mn-lt"/>
                          <a:ea typeface="ＭＳ Ｐゴシック" panose="020B0600070205080204" pitchFamily="50" charset="-128"/>
                        </a:rPr>
                        <a:t>4.998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800" b="0" i="0" u="none" strike="noStrike" dirty="0">
                          <a:solidFill>
                            <a:srgbClr val="000000"/>
                          </a:solidFill>
                          <a:effectLst/>
                          <a:latin typeface="+mn-lt"/>
                          <a:ea typeface="ＭＳ Ｐゴシック" panose="020B0600070205080204" pitchFamily="50" charset="-128"/>
                        </a:rPr>
                        <a:t>12.023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3243864775"/>
              </p:ext>
            </p:extLst>
          </p:nvPr>
        </p:nvGraphicFramePr>
        <p:xfrm>
          <a:off x="4898007" y="4233859"/>
          <a:ext cx="3200400" cy="1877060"/>
        </p:xfrm>
        <a:graphic>
          <a:graphicData uri="http://schemas.openxmlformats.org/drawingml/2006/table">
            <a:tbl>
              <a:tblPr firstRow="1" bandRow="1">
                <a:tableStyleId>{5C22544A-7EE6-4342-B048-85BDC9FD1C3A}</a:tableStyleId>
              </a:tblPr>
              <a:tblGrid>
                <a:gridCol w="713105"/>
                <a:gridCol w="1192505"/>
                <a:gridCol w="1294790"/>
              </a:tblGrid>
              <a:tr h="393700">
                <a:tc>
                  <a:txBody>
                    <a:bodyPr/>
                    <a:lstStyle/>
                    <a:p>
                      <a:pPr algn="ctr"/>
                      <a:r>
                        <a:rPr kumimoji="1" lang="ja-JP" altLang="en-US" dirty="0" smtClean="0"/>
                        <a:t>命令</a:t>
                      </a:r>
                      <a:endParaRPr kumimoji="1" lang="ja-JP"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dirty="0" smtClean="0"/>
                        <a:t>Bes</a:t>
                      </a:r>
                      <a:r>
                        <a:rPr kumimoji="1" lang="ja-JP" altLang="en-US" dirty="0" smtClean="0"/>
                        <a:t>ｔ</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dirty="0" err="1" smtClean="0"/>
                        <a:t>Wor</a:t>
                      </a:r>
                      <a:r>
                        <a:rPr kumimoji="1" lang="ja-JP" altLang="en-US" dirty="0" smtClean="0"/>
                        <a:t>ｓｔ</a:t>
                      </a:r>
                      <a:endParaRPr kumimoji="1" lang="ja-JP"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l" fontAlgn="ctr"/>
                      <a:r>
                        <a:rPr lang="en-US" sz="1800" b="0" i="0" u="none" strike="noStrike" dirty="0" smtClean="0">
                          <a:solidFill>
                            <a:srgbClr val="000000"/>
                          </a:solidFill>
                          <a:effectLst/>
                          <a:latin typeface="+mn-lt"/>
                          <a:ea typeface="ＭＳ Ｐゴシック" panose="020B0600070205080204" pitchFamily="50" charset="-128"/>
                        </a:rPr>
                        <a:t>Add</a:t>
                      </a:r>
                      <a:endParaRPr lang="en-US" sz="1800" b="0" i="0" u="none" strike="noStrike" dirty="0">
                        <a:solidFill>
                          <a:srgbClr val="000000"/>
                        </a:solidFill>
                        <a:effectLst/>
                        <a:latin typeface="+mn-lt"/>
                        <a:ea typeface="ＭＳ Ｐゴシック" panose="020B060007020508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800" b="0" i="0" u="none" strike="noStrike" dirty="0" smtClean="0">
                          <a:solidFill>
                            <a:srgbClr val="000000"/>
                          </a:solidFill>
                          <a:effectLst/>
                          <a:latin typeface="+mn-lt"/>
                          <a:ea typeface="ＭＳ Ｐゴシック" panose="020B0600070205080204" pitchFamily="50" charset="-128"/>
                        </a:rPr>
                        <a:t>21.101</a:t>
                      </a:r>
                      <a:endParaRPr lang="en-US" altLang="ja-JP" sz="1800" b="0" i="0" u="none" strike="noStrike" dirty="0">
                        <a:solidFill>
                          <a:srgbClr val="000000"/>
                        </a:solidFill>
                        <a:effectLst/>
                        <a:latin typeface="+mn-lt"/>
                        <a:ea typeface="ＭＳ Ｐゴシック" panose="020B060007020508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800" b="0" i="0" u="none" strike="noStrike" dirty="0" smtClean="0">
                          <a:solidFill>
                            <a:srgbClr val="000000"/>
                          </a:solidFill>
                          <a:effectLst/>
                          <a:latin typeface="+mn-lt"/>
                          <a:ea typeface="ＭＳ Ｐゴシック" panose="020B0600070205080204" pitchFamily="50" charset="-128"/>
                        </a:rPr>
                        <a:t>49.005</a:t>
                      </a:r>
                      <a:endParaRPr lang="en-US" altLang="ja-JP" sz="1800" b="0" i="0" u="none" strike="noStrike" dirty="0">
                        <a:solidFill>
                          <a:srgbClr val="000000"/>
                        </a:solidFill>
                        <a:effectLst/>
                        <a:latin typeface="+mn-lt"/>
                        <a:ea typeface="ＭＳ Ｐゴシック" panose="020B060007020508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l" fontAlgn="ctr"/>
                      <a:r>
                        <a:rPr lang="en-US" sz="1800" b="0" i="0" u="none" strike="noStrike" dirty="0" err="1" smtClean="0">
                          <a:solidFill>
                            <a:srgbClr val="000000"/>
                          </a:solidFill>
                          <a:effectLst/>
                          <a:latin typeface="+mn-lt"/>
                          <a:ea typeface="ＭＳ Ｐゴシック" panose="020B0600070205080204" pitchFamily="50" charset="-128"/>
                        </a:rPr>
                        <a:t>Fadd</a:t>
                      </a:r>
                      <a:endParaRPr lang="en-US" sz="1800" b="0" i="0" u="none" strike="noStrike" dirty="0">
                        <a:solidFill>
                          <a:srgbClr val="000000"/>
                        </a:solidFill>
                        <a:effectLst/>
                        <a:latin typeface="+mn-lt"/>
                        <a:ea typeface="ＭＳ Ｐゴシック" panose="020B060007020508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800" b="0" i="0" u="none" strike="noStrike" dirty="0" smtClean="0">
                          <a:solidFill>
                            <a:srgbClr val="000000"/>
                          </a:solidFill>
                          <a:effectLst/>
                          <a:latin typeface="+mn-lt"/>
                          <a:ea typeface="ＭＳ Ｐゴシック" panose="020B0600070205080204" pitchFamily="50" charset="-128"/>
                        </a:rPr>
                        <a:t>21.117</a:t>
                      </a:r>
                      <a:endParaRPr lang="en-US" altLang="ja-JP" sz="1800" b="0" i="0" u="none" strike="noStrike" dirty="0">
                        <a:solidFill>
                          <a:srgbClr val="000000"/>
                        </a:solidFill>
                        <a:effectLst/>
                        <a:latin typeface="+mn-lt"/>
                        <a:ea typeface="ＭＳ Ｐゴシック" panose="020B060007020508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800" b="0" i="0" u="none" strike="noStrike" dirty="0" smtClean="0">
                          <a:solidFill>
                            <a:srgbClr val="000000"/>
                          </a:solidFill>
                          <a:effectLst/>
                          <a:latin typeface="+mn-lt"/>
                          <a:ea typeface="ＭＳ Ｐゴシック" panose="020B0600070205080204" pitchFamily="50" charset="-128"/>
                        </a:rPr>
                        <a:t>47.995</a:t>
                      </a:r>
                      <a:endParaRPr lang="en-US" altLang="ja-JP" sz="1800" b="0" i="0" u="none" strike="noStrike" dirty="0">
                        <a:solidFill>
                          <a:srgbClr val="000000"/>
                        </a:solidFill>
                        <a:effectLst/>
                        <a:latin typeface="+mn-lt"/>
                        <a:ea typeface="ＭＳ Ｐゴシック" panose="020B060007020508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l" fontAlgn="ctr"/>
                      <a:r>
                        <a:rPr lang="en-US" sz="1800" b="0" i="0" u="none" strike="noStrike" dirty="0" smtClean="0">
                          <a:solidFill>
                            <a:srgbClr val="000000"/>
                          </a:solidFill>
                          <a:effectLst/>
                          <a:latin typeface="+mn-lt"/>
                          <a:ea typeface="ＭＳ Ｐゴシック" panose="020B0600070205080204" pitchFamily="50" charset="-128"/>
                        </a:rPr>
                        <a:t>Sub</a:t>
                      </a:r>
                      <a:endParaRPr lang="en-US" sz="1800" b="0" i="0" u="none" strike="noStrike" dirty="0">
                        <a:solidFill>
                          <a:srgbClr val="000000"/>
                        </a:solidFill>
                        <a:effectLst/>
                        <a:latin typeface="+mn-lt"/>
                        <a:ea typeface="ＭＳ Ｐゴシック" panose="020B060007020508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800" b="0" i="0" u="none" strike="noStrike" dirty="0" smtClean="0">
                          <a:solidFill>
                            <a:srgbClr val="000000"/>
                          </a:solidFill>
                          <a:effectLst/>
                          <a:latin typeface="+mn-lt"/>
                          <a:ea typeface="ＭＳ Ｐゴシック" panose="020B0600070205080204" pitchFamily="50" charset="-128"/>
                        </a:rPr>
                        <a:t>21.101</a:t>
                      </a:r>
                      <a:endParaRPr lang="en-US" altLang="ja-JP" sz="1800" b="0" i="0" u="none" strike="noStrike" dirty="0">
                        <a:solidFill>
                          <a:srgbClr val="000000"/>
                        </a:solidFill>
                        <a:effectLst/>
                        <a:latin typeface="+mn-lt"/>
                        <a:ea typeface="ＭＳ Ｐゴシック" panose="020B060007020508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800" b="0" i="0" u="none" strike="noStrike" dirty="0" smtClean="0">
                          <a:solidFill>
                            <a:srgbClr val="000000"/>
                          </a:solidFill>
                          <a:effectLst/>
                          <a:latin typeface="+mn-lt"/>
                          <a:ea typeface="ＭＳ Ｐゴシック" panose="020B0600070205080204" pitchFamily="50" charset="-128"/>
                        </a:rPr>
                        <a:t>49.005</a:t>
                      </a:r>
                      <a:endParaRPr lang="en-US" altLang="ja-JP" sz="1800" b="0" i="0" u="none" strike="noStrike" dirty="0">
                        <a:solidFill>
                          <a:srgbClr val="000000"/>
                        </a:solidFill>
                        <a:effectLst/>
                        <a:latin typeface="+mn-lt"/>
                        <a:ea typeface="ＭＳ Ｐゴシック" panose="020B060007020508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l" fontAlgn="ctr"/>
                      <a:r>
                        <a:rPr lang="en-US" sz="1800" b="0" i="0" u="none" strike="noStrike" dirty="0" err="1" smtClean="0">
                          <a:solidFill>
                            <a:srgbClr val="000000"/>
                          </a:solidFill>
                          <a:effectLst/>
                          <a:latin typeface="+mn-lt"/>
                          <a:ea typeface="ＭＳ Ｐゴシック" panose="020B0600070205080204" pitchFamily="50" charset="-128"/>
                        </a:rPr>
                        <a:t>Fsub</a:t>
                      </a:r>
                      <a:endParaRPr lang="en-US" sz="1800" b="0" i="0" u="none" strike="noStrike" dirty="0">
                        <a:solidFill>
                          <a:srgbClr val="000000"/>
                        </a:solidFill>
                        <a:effectLst/>
                        <a:latin typeface="+mn-lt"/>
                        <a:ea typeface="ＭＳ Ｐゴシック" panose="020B060007020508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800" b="0" i="0" u="none" strike="noStrike" dirty="0" smtClean="0">
                          <a:solidFill>
                            <a:srgbClr val="000000"/>
                          </a:solidFill>
                          <a:effectLst/>
                          <a:latin typeface="+mn-lt"/>
                          <a:ea typeface="ＭＳ Ｐゴシック" panose="020B0600070205080204" pitchFamily="50" charset="-128"/>
                        </a:rPr>
                        <a:t>11.101</a:t>
                      </a:r>
                      <a:endParaRPr lang="en-US" altLang="ja-JP" sz="1800" b="0" i="0" u="none" strike="noStrike" dirty="0">
                        <a:solidFill>
                          <a:srgbClr val="000000"/>
                        </a:solidFill>
                        <a:effectLst/>
                        <a:latin typeface="+mn-lt"/>
                        <a:ea typeface="ＭＳ Ｐゴシック" panose="020B060007020508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800" b="0" i="0" u="none" strike="noStrike" dirty="0" smtClean="0">
                          <a:solidFill>
                            <a:srgbClr val="000000"/>
                          </a:solidFill>
                          <a:effectLst/>
                          <a:latin typeface="+mn-lt"/>
                          <a:ea typeface="ＭＳ Ｐゴシック" panose="020B0600070205080204" pitchFamily="50" charset="-128"/>
                        </a:rPr>
                        <a:t>48.005</a:t>
                      </a:r>
                      <a:endParaRPr lang="en-US" altLang="ja-JP" sz="1800" b="0" i="0" u="none" strike="noStrike" dirty="0">
                        <a:solidFill>
                          <a:srgbClr val="000000"/>
                        </a:solidFill>
                        <a:effectLst/>
                        <a:latin typeface="+mn-lt"/>
                        <a:ea typeface="ＭＳ Ｐゴシック" panose="020B060007020508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正方形/長方形 5"/>
          <p:cNvSpPr/>
          <p:nvPr/>
        </p:nvSpPr>
        <p:spPr>
          <a:xfrm>
            <a:off x="1685575" y="3810000"/>
            <a:ext cx="1684421" cy="352927"/>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dirty="0" smtClean="0"/>
              <a:t>旧シミュレータ</a:t>
            </a:r>
          </a:p>
        </p:txBody>
      </p:sp>
      <p:sp>
        <p:nvSpPr>
          <p:cNvPr id="11" name="正方形/長方形 10"/>
          <p:cNvSpPr/>
          <p:nvPr/>
        </p:nvSpPr>
        <p:spPr>
          <a:xfrm>
            <a:off x="5655998" y="3757180"/>
            <a:ext cx="1684421" cy="352927"/>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a:t>新</a:t>
            </a:r>
            <a:r>
              <a:rPr kumimoji="1" lang="ja-JP" altLang="en-US" dirty="0" smtClean="0"/>
              <a:t>シミュレータ</a:t>
            </a:r>
          </a:p>
        </p:txBody>
      </p:sp>
    </p:spTree>
    <p:extLst>
      <p:ext uri="{BB962C8B-B14F-4D97-AF65-F5344CB8AC3E}">
        <p14:creationId xmlns:p14="http://schemas.microsoft.com/office/powerpoint/2010/main" val="32782621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現在の</a:t>
            </a:r>
            <a:r>
              <a:rPr kumimoji="1" lang="ja-JP" altLang="en-US" dirty="0" smtClean="0"/>
              <a:t>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800" dirty="0" smtClean="0"/>
              <a:t>新しいシミュレータ上で正しく時間計測できるか？</a:t>
            </a:r>
            <a:endParaRPr kumimoji="1" lang="en-US" altLang="ja-JP" sz="2800" dirty="0" smtClean="0"/>
          </a:p>
          <a:p>
            <a:pPr lvl="1"/>
            <a:r>
              <a:rPr lang="en-US" altLang="ja-JP" sz="2400" dirty="0" smtClean="0"/>
              <a:t>ADD</a:t>
            </a:r>
            <a:r>
              <a:rPr lang="ja-JP" altLang="en-US" sz="2400" dirty="0" smtClean="0"/>
              <a:t>命令だけを</a:t>
            </a:r>
            <a:r>
              <a:rPr lang="en-US" altLang="ja-JP" sz="2400" dirty="0" smtClean="0"/>
              <a:t>10000</a:t>
            </a:r>
            <a:r>
              <a:rPr lang="ja-JP" altLang="en-US" sz="2400" dirty="0" smtClean="0"/>
              <a:t>回実行し実行時間を計測する</a:t>
            </a:r>
            <a:endParaRPr lang="en-US" altLang="ja-JP" sz="2400" dirty="0" smtClean="0"/>
          </a:p>
          <a:p>
            <a:pPr lvl="1"/>
            <a:r>
              <a:rPr lang="ja-JP" altLang="en-US" sz="2400" dirty="0" smtClean="0"/>
              <a:t>正しく時間計測できていれば，</a:t>
            </a:r>
            <a:r>
              <a:rPr lang="en-US" altLang="ja-JP" sz="2400" dirty="0" smtClean="0"/>
              <a:t>1</a:t>
            </a:r>
            <a:r>
              <a:rPr lang="ja-JP" altLang="en-US" sz="2400" dirty="0" smtClean="0"/>
              <a:t>サイクル程度のはず</a:t>
            </a:r>
            <a:endParaRPr lang="en-US" altLang="ja-JP" sz="2400" dirty="0"/>
          </a:p>
          <a:p>
            <a:pPr lvl="1"/>
            <a:endParaRPr lang="en-US" altLang="ja-JP" sz="2400" dirty="0" smtClean="0"/>
          </a:p>
          <a:p>
            <a:r>
              <a:rPr lang="ja-JP" altLang="en-US" sz="2800" dirty="0" smtClean="0"/>
              <a:t>計測プログラムのアルゴリズムを見直す</a:t>
            </a:r>
            <a:endParaRPr lang="en-US" altLang="ja-JP" sz="2800" dirty="0" smtClean="0"/>
          </a:p>
          <a:p>
            <a:pPr lvl="1"/>
            <a:r>
              <a:rPr lang="ja-JP" altLang="en-US" dirty="0" smtClean="0"/>
              <a:t>一部で正確な計測ができていない可能性がある</a:t>
            </a:r>
            <a:endParaRPr lang="en-US" altLang="ja-JP" dirty="0" smtClean="0"/>
          </a:p>
          <a:p>
            <a:pPr lvl="1"/>
            <a:endParaRPr lang="en-US" altLang="ja-JP" dirty="0"/>
          </a:p>
          <a:p>
            <a:r>
              <a:rPr lang="ja-JP" altLang="en-US" sz="2800" dirty="0" smtClean="0"/>
              <a:t>シミュレータの設定を変更した影響を調査する</a:t>
            </a:r>
            <a:endParaRPr lang="en-US" altLang="ja-JP" sz="2800" dirty="0" smtClean="0"/>
          </a:p>
          <a:p>
            <a:pPr lvl="1"/>
            <a:r>
              <a:rPr lang="en-US" altLang="ja-JP" dirty="0" smtClean="0"/>
              <a:t>OS</a:t>
            </a:r>
            <a:r>
              <a:rPr lang="ja-JP" altLang="en-US" dirty="0"/>
              <a:t>の</a:t>
            </a:r>
            <a:r>
              <a:rPr lang="ja-JP" altLang="en-US" dirty="0" smtClean="0"/>
              <a:t>スレッド機能が使えない？</a:t>
            </a:r>
            <a:endParaRPr lang="en-US" altLang="ja-JP" dirty="0" smtClean="0"/>
          </a:p>
          <a:p>
            <a:pPr lvl="1"/>
            <a:r>
              <a:rPr lang="ja-JP" altLang="en-US" dirty="0"/>
              <a:t>他</a:t>
            </a:r>
            <a:r>
              <a:rPr lang="ja-JP" altLang="en-US" dirty="0" smtClean="0"/>
              <a:t>にも影響があるかもしれない</a:t>
            </a:r>
            <a:endParaRPr lang="en-US" altLang="ja-JP" dirty="0" smtClean="0"/>
          </a:p>
          <a:p>
            <a:pPr lvl="1"/>
            <a:endParaRPr lang="en-US" altLang="ja-JP" sz="2800" dirty="0" smtClean="0"/>
          </a:p>
        </p:txBody>
      </p:sp>
    </p:spTree>
    <p:extLst>
      <p:ext uri="{BB962C8B-B14F-4D97-AF65-F5344CB8AC3E}">
        <p14:creationId xmlns:p14="http://schemas.microsoft.com/office/powerpoint/2010/main" val="2955570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smtClean="0"/>
              <a:t>モデルベース並列化設計フロー</a:t>
            </a:r>
            <a:endParaRPr kumimoji="1" lang="ja-JP" altLang="en-US" sz="3200" dirty="0"/>
          </a:p>
        </p:txBody>
      </p:sp>
      <p:sp>
        <p:nvSpPr>
          <p:cNvPr id="3" name="コンテンツ プレースホルダー 2"/>
          <p:cNvSpPr>
            <a:spLocks noGrp="1"/>
          </p:cNvSpPr>
          <p:nvPr>
            <p:ph idx="1"/>
          </p:nvPr>
        </p:nvSpPr>
        <p:spPr>
          <a:xfrm>
            <a:off x="457200" y="1124744"/>
            <a:ext cx="8229600" cy="1537989"/>
          </a:xfrm>
        </p:spPr>
        <p:txBody>
          <a:bodyPr>
            <a:normAutofit/>
          </a:bodyPr>
          <a:lstStyle/>
          <a:p>
            <a:r>
              <a:rPr kumimoji="1" lang="ja-JP" altLang="en-US" sz="2800" dirty="0" smtClean="0"/>
              <a:t>現状のモデルベース開発の課題</a:t>
            </a:r>
            <a:endParaRPr kumimoji="1" lang="en-US" altLang="ja-JP" sz="2800" dirty="0" smtClean="0"/>
          </a:p>
          <a:p>
            <a:pPr lvl="1"/>
            <a:r>
              <a:rPr lang="ja-JP" altLang="en-US" sz="2400" dirty="0" smtClean="0"/>
              <a:t>設計と実装の分離</a:t>
            </a:r>
            <a:r>
              <a:rPr lang="en-US" altLang="ja-JP" sz="2400" dirty="0" smtClean="0"/>
              <a:t>(</a:t>
            </a:r>
            <a:r>
              <a:rPr lang="ja-JP" altLang="en-US" sz="2400" dirty="0" smtClean="0"/>
              <a:t>別部門・別会社</a:t>
            </a:r>
            <a:r>
              <a:rPr lang="en-US" altLang="ja-JP" sz="2400" dirty="0" smtClean="0"/>
              <a:t>)</a:t>
            </a:r>
            <a:endParaRPr lang="en-US" altLang="ja-JP" sz="2400" dirty="0"/>
          </a:p>
          <a:p>
            <a:pPr marL="0" indent="0">
              <a:buNone/>
            </a:pPr>
            <a:r>
              <a:rPr lang="en-US" altLang="ja-JP" sz="2800" dirty="0" smtClean="0"/>
              <a:t>	</a:t>
            </a:r>
            <a:r>
              <a:rPr lang="ja-JP" altLang="en-US" sz="2800" dirty="0" smtClean="0">
                <a:solidFill>
                  <a:srgbClr val="FF0000"/>
                </a:solidFill>
              </a:rPr>
              <a:t>設計と実装の協調設計が必要</a:t>
            </a:r>
            <a:endParaRPr lang="en-US" altLang="ja-JP" sz="2800" dirty="0" smtClean="0">
              <a:solidFill>
                <a:srgbClr val="FF0000"/>
              </a:solidFill>
            </a:endParaRPr>
          </a:p>
        </p:txBody>
      </p:sp>
      <p:pic>
        <p:nvPicPr>
          <p:cNvPr id="42" name="図 41"/>
          <p:cNvPicPr>
            <a:picLocks noChangeAspect="1"/>
          </p:cNvPicPr>
          <p:nvPr/>
        </p:nvPicPr>
        <p:blipFill>
          <a:blip r:embed="rId3"/>
          <a:stretch>
            <a:fillRect/>
          </a:stretch>
        </p:blipFill>
        <p:spPr>
          <a:xfrm>
            <a:off x="1746504" y="2768035"/>
            <a:ext cx="5650992" cy="3466866"/>
          </a:xfrm>
          <a:prstGeom prst="rect">
            <a:avLst/>
          </a:prstGeom>
        </p:spPr>
      </p:pic>
    </p:spTree>
    <p:extLst>
      <p:ext uri="{BB962C8B-B14F-4D97-AF65-F5344CB8AC3E}">
        <p14:creationId xmlns:p14="http://schemas.microsoft.com/office/powerpoint/2010/main" val="36301786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a:t>SHIM</a:t>
            </a:r>
            <a:r>
              <a:rPr lang="ja-JP" altLang="en-US" dirty="0"/>
              <a:t>による性能</a:t>
            </a:r>
            <a:r>
              <a:rPr lang="ja-JP" altLang="en-US" dirty="0" smtClean="0"/>
              <a:t>見積は設計段階でも可能</a:t>
            </a:r>
            <a:endParaRPr lang="en-US" altLang="ja-JP" dirty="0" smtClean="0"/>
          </a:p>
          <a:p>
            <a:pPr lvl="1"/>
            <a:r>
              <a:rPr lang="ja-JP" altLang="en-US" dirty="0" smtClean="0"/>
              <a:t>モデルベース並列化設計では性能見積が必要</a:t>
            </a:r>
            <a:endParaRPr lang="en-US" altLang="ja-JP" dirty="0" smtClean="0"/>
          </a:p>
          <a:p>
            <a:endParaRPr lang="en-US" altLang="ja-JP" dirty="0" smtClean="0"/>
          </a:p>
          <a:p>
            <a:r>
              <a:rPr kumimoji="1" lang="en-US" altLang="ja-JP" dirty="0" smtClean="0"/>
              <a:t>LLVM-IR</a:t>
            </a:r>
            <a:r>
              <a:rPr kumimoji="1" lang="ja-JP" altLang="en-US" dirty="0" smtClean="0"/>
              <a:t>シミュレータで動的解析を行う</a:t>
            </a:r>
            <a:endParaRPr kumimoji="1" lang="en-US" altLang="ja-JP" dirty="0" smtClean="0"/>
          </a:p>
          <a:p>
            <a:pPr lvl="1"/>
            <a:r>
              <a:rPr lang="ja-JP" altLang="en-US" dirty="0" smtClean="0"/>
              <a:t>現在の開発中</a:t>
            </a:r>
            <a:endParaRPr lang="en-US" altLang="ja-JP" dirty="0" smtClean="0"/>
          </a:p>
          <a:p>
            <a:pPr lvl="2"/>
            <a:r>
              <a:rPr kumimoji="1" lang="ja-JP" altLang="en-US" dirty="0" smtClean="0"/>
              <a:t>最近の進捗</a:t>
            </a:r>
            <a:r>
              <a:rPr kumimoji="1" lang="en-US" altLang="ja-JP" dirty="0" smtClean="0"/>
              <a:t>:</a:t>
            </a:r>
            <a:r>
              <a:rPr kumimoji="1" lang="ja-JP" altLang="en-US" dirty="0" smtClean="0"/>
              <a:t>関数呼び出し機能の実装</a:t>
            </a:r>
            <a:r>
              <a:rPr lang="ja-JP" altLang="en-US" sz="1800" dirty="0" smtClean="0"/>
              <a:t>など</a:t>
            </a:r>
            <a:endParaRPr lang="en-US" altLang="ja-JP" sz="1800" dirty="0" smtClean="0"/>
          </a:p>
          <a:p>
            <a:endParaRPr kumimoji="1" lang="en-US" altLang="ja-JP" dirty="0" smtClean="0"/>
          </a:p>
          <a:p>
            <a:r>
              <a:rPr kumimoji="1" lang="ja-JP" altLang="en-US" dirty="0" smtClean="0"/>
              <a:t>実機から</a:t>
            </a:r>
            <a:r>
              <a:rPr kumimoji="1" lang="en-US" altLang="ja-JP" dirty="0" smtClean="0"/>
              <a:t>SHIM</a:t>
            </a:r>
            <a:r>
              <a:rPr kumimoji="1" lang="ja-JP" altLang="en-US" dirty="0" smtClean="0"/>
              <a:t>を作成する手法</a:t>
            </a:r>
            <a:endParaRPr kumimoji="1" lang="en-US" altLang="ja-JP" dirty="0" smtClean="0"/>
          </a:p>
          <a:p>
            <a:pPr lvl="1"/>
            <a:r>
              <a:rPr lang="ja-JP" altLang="en-US" dirty="0" smtClean="0"/>
              <a:t>実機</a:t>
            </a:r>
            <a:r>
              <a:rPr lang="en-US" altLang="ja-JP" dirty="0" smtClean="0"/>
              <a:t>/</a:t>
            </a:r>
            <a:r>
              <a:rPr lang="ja-JP" altLang="en-US" dirty="0" smtClean="0"/>
              <a:t>シミュレータ上で</a:t>
            </a:r>
            <a:r>
              <a:rPr lang="en-US" altLang="ja-JP" dirty="0" smtClean="0"/>
              <a:t>SHIM</a:t>
            </a:r>
            <a:r>
              <a:rPr lang="ja-JP" altLang="en-US" dirty="0" smtClean="0"/>
              <a:t>計測</a:t>
            </a:r>
            <a:endParaRPr kumimoji="1" lang="en-US" altLang="ja-JP" dirty="0"/>
          </a:p>
        </p:txBody>
      </p:sp>
    </p:spTree>
    <p:extLst>
      <p:ext uri="{BB962C8B-B14F-4D97-AF65-F5344CB8AC3E}">
        <p14:creationId xmlns:p14="http://schemas.microsoft.com/office/powerpoint/2010/main" val="28072859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今後の予定</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LLVM-IR</a:t>
            </a:r>
            <a:r>
              <a:rPr kumimoji="1" lang="ja-JP" altLang="en-US" dirty="0" smtClean="0"/>
              <a:t>シミュレータの動的解析を活用した</a:t>
            </a:r>
            <a:r>
              <a:rPr kumimoji="1" lang="en-US" altLang="ja-JP" dirty="0" smtClean="0"/>
              <a:t/>
            </a:r>
            <a:br>
              <a:rPr kumimoji="1" lang="en-US" altLang="ja-JP" dirty="0" smtClean="0"/>
            </a:br>
            <a:r>
              <a:rPr kumimoji="1" lang="ja-JP" altLang="en-US" dirty="0" smtClean="0"/>
              <a:t>性能見積手法の</a:t>
            </a:r>
            <a:r>
              <a:rPr lang="ja-JP" altLang="en-US" dirty="0" smtClean="0"/>
              <a:t>提案</a:t>
            </a:r>
            <a:endParaRPr lang="en-US" altLang="ja-JP" dirty="0" smtClean="0"/>
          </a:p>
          <a:p>
            <a:pPr lvl="1"/>
            <a:r>
              <a:rPr kumimoji="1" lang="ja-JP" altLang="en-US" dirty="0" smtClean="0"/>
              <a:t>シミュレータの</a:t>
            </a:r>
            <a:r>
              <a:rPr kumimoji="1" lang="ja-JP" altLang="en-US" dirty="0" smtClean="0"/>
              <a:t>拡張</a:t>
            </a:r>
            <a:endParaRPr kumimoji="1" lang="en-US" altLang="ja-JP" dirty="0" smtClean="0"/>
          </a:p>
          <a:p>
            <a:pPr lvl="1"/>
            <a:r>
              <a:rPr lang="ja-JP" altLang="en-US" dirty="0" smtClean="0"/>
              <a:t>分かりやすいデモができるようにする</a:t>
            </a:r>
            <a:endParaRPr lang="en-US" altLang="ja-JP" dirty="0"/>
          </a:p>
          <a:p>
            <a:endParaRPr kumimoji="1" lang="en-US" altLang="ja-JP" dirty="0" smtClean="0"/>
          </a:p>
          <a:p>
            <a:r>
              <a:rPr kumimoji="1" lang="en-US" altLang="ja-JP" dirty="0" err="1" smtClean="0"/>
              <a:t>CForest</a:t>
            </a:r>
            <a:r>
              <a:rPr kumimoji="1" lang="ja-JP" altLang="en-US" dirty="0" smtClean="0"/>
              <a:t>上で</a:t>
            </a:r>
            <a:r>
              <a:rPr kumimoji="1" lang="en-US" altLang="ja-JP" dirty="0" smtClean="0"/>
              <a:t>SHIM</a:t>
            </a:r>
            <a:r>
              <a:rPr kumimoji="1" lang="ja-JP" altLang="en-US" dirty="0" smtClean="0"/>
              <a:t>計測プログラムによる</a:t>
            </a:r>
            <a:r>
              <a:rPr kumimoji="1" lang="en-US" altLang="ja-JP" dirty="0" smtClean="0"/>
              <a:t/>
            </a:r>
            <a:br>
              <a:rPr kumimoji="1" lang="en-US" altLang="ja-JP" dirty="0" smtClean="0"/>
            </a:br>
            <a:r>
              <a:rPr kumimoji="1" lang="ja-JP" altLang="en-US" dirty="0" smtClean="0"/>
              <a:t>計測を行う</a:t>
            </a:r>
            <a:endParaRPr kumimoji="1" lang="ja-JP" altLang="en-US" dirty="0"/>
          </a:p>
        </p:txBody>
      </p:sp>
    </p:spTree>
    <p:extLst>
      <p:ext uri="{BB962C8B-B14F-4D97-AF65-F5344CB8AC3E}">
        <p14:creationId xmlns:p14="http://schemas.microsoft.com/office/powerpoint/2010/main" val="98127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研究背景</a:t>
            </a:r>
            <a:endParaRPr kumimoji="1" lang="ja-JP" altLang="en-US" dirty="0"/>
          </a:p>
        </p:txBody>
      </p:sp>
      <p:sp>
        <p:nvSpPr>
          <p:cNvPr id="3" name="コンテンツ プレースホルダー 2"/>
          <p:cNvSpPr>
            <a:spLocks noGrp="1"/>
          </p:cNvSpPr>
          <p:nvPr>
            <p:ph idx="1"/>
          </p:nvPr>
        </p:nvSpPr>
        <p:spPr>
          <a:xfrm>
            <a:off x="457200" y="1124744"/>
            <a:ext cx="8229600" cy="4347026"/>
          </a:xfrm>
        </p:spPr>
        <p:txBody>
          <a:bodyPr>
            <a:normAutofit/>
          </a:bodyPr>
          <a:lstStyle/>
          <a:p>
            <a:r>
              <a:rPr lang="ja-JP" altLang="en-US" sz="2400" dirty="0" smtClean="0"/>
              <a:t>モデルベース</a:t>
            </a:r>
            <a:r>
              <a:rPr lang="ja-JP" altLang="en-US" sz="2400" dirty="0"/>
              <a:t>並列化設計で高い並列度を出すためには、</a:t>
            </a:r>
            <a:r>
              <a:rPr lang="en-US" altLang="ja-JP" sz="2400" dirty="0"/>
              <a:t/>
            </a:r>
            <a:br>
              <a:rPr lang="en-US" altLang="ja-JP" sz="2400" dirty="0"/>
            </a:br>
            <a:r>
              <a:rPr lang="ja-JP" altLang="en-US" sz="2400" dirty="0"/>
              <a:t>ブロックの</a:t>
            </a:r>
            <a:r>
              <a:rPr lang="ja-JP" altLang="en-US" sz="2400" dirty="0" smtClean="0"/>
              <a:t>粒度</a:t>
            </a:r>
            <a:r>
              <a:rPr lang="en-US" altLang="ja-JP" sz="2400" dirty="0" smtClean="0"/>
              <a:t>(</a:t>
            </a:r>
            <a:r>
              <a:rPr lang="ja-JP" altLang="en-US" sz="2400" dirty="0" smtClean="0"/>
              <a:t>処理時間</a:t>
            </a:r>
            <a:r>
              <a:rPr lang="en-US" altLang="ja-JP" sz="2400" dirty="0" smtClean="0"/>
              <a:t>)</a:t>
            </a:r>
            <a:r>
              <a:rPr lang="ja-JP" altLang="en-US" sz="2400" dirty="0" smtClean="0"/>
              <a:t>を</a:t>
            </a:r>
            <a:r>
              <a:rPr lang="ja-JP" altLang="en-US" sz="2400" dirty="0"/>
              <a:t>考慮する必要が</a:t>
            </a:r>
            <a:r>
              <a:rPr lang="ja-JP" altLang="en-US" sz="2400" dirty="0" smtClean="0"/>
              <a:t>ある</a:t>
            </a:r>
            <a:endParaRPr lang="en-US" altLang="ja-JP" dirty="0"/>
          </a:p>
          <a:p>
            <a:pPr lvl="1"/>
            <a:r>
              <a:rPr lang="ja-JP" altLang="en-US" sz="2400" dirty="0" smtClean="0"/>
              <a:t>ブロックの粒度は実機で計測すれば高精度だが</a:t>
            </a:r>
            <a:endParaRPr lang="en-US" altLang="ja-JP" sz="2400" dirty="0" smtClean="0"/>
          </a:p>
          <a:p>
            <a:pPr lvl="2">
              <a:lnSpc>
                <a:spcPct val="150000"/>
              </a:lnSpc>
              <a:buFont typeface="Wingdings" panose="05000000000000000000" pitchFamily="2" charset="2"/>
              <a:buChar char="ü"/>
            </a:pPr>
            <a:r>
              <a:rPr lang="ja-JP" altLang="en-US" dirty="0" smtClean="0"/>
              <a:t>実機がないと計測できない</a:t>
            </a:r>
            <a:endParaRPr lang="en-US" altLang="ja-JP" dirty="0" smtClean="0"/>
          </a:p>
          <a:p>
            <a:pPr lvl="2">
              <a:lnSpc>
                <a:spcPct val="150000"/>
              </a:lnSpc>
              <a:buFont typeface="Wingdings" panose="05000000000000000000" pitchFamily="2" charset="2"/>
              <a:buChar char="ü"/>
            </a:pPr>
            <a:r>
              <a:rPr lang="ja-JP" altLang="en-US" dirty="0" smtClean="0"/>
              <a:t>実機での計測はコンフィグの手間がかかる</a:t>
            </a:r>
            <a:endParaRPr lang="en-US" altLang="ja-JP" dirty="0" smtClean="0"/>
          </a:p>
          <a:p>
            <a:pPr lvl="2">
              <a:lnSpc>
                <a:spcPct val="150000"/>
              </a:lnSpc>
              <a:buFont typeface="Wingdings" panose="05000000000000000000" pitchFamily="2" charset="2"/>
              <a:buChar char="ü"/>
            </a:pPr>
            <a:r>
              <a:rPr lang="ja-JP" altLang="en-US" dirty="0" smtClean="0"/>
              <a:t>使いこなすための知識と時間が必要</a:t>
            </a:r>
            <a:endParaRPr lang="en-US" altLang="ja-JP" dirty="0" smtClean="0"/>
          </a:p>
          <a:p>
            <a:pPr marL="0" indent="0" algn="ctr">
              <a:buNone/>
            </a:pPr>
            <a:r>
              <a:rPr kumimoji="1" lang="ja-JP" altLang="en-US" sz="2800" dirty="0" smtClean="0">
                <a:solidFill>
                  <a:srgbClr val="FF0000"/>
                </a:solidFill>
              </a:rPr>
              <a:t>実機がなくても高精度の計測を行いたい</a:t>
            </a:r>
            <a:endParaRPr lang="en-US" altLang="ja-JP" sz="2800" dirty="0">
              <a:solidFill>
                <a:srgbClr val="FF0000"/>
              </a:solidFill>
            </a:endParaRPr>
          </a:p>
          <a:p>
            <a:pPr marL="0" indent="0" algn="ctr">
              <a:buNone/>
            </a:pPr>
            <a:r>
              <a:rPr kumimoji="1" lang="ja-JP" altLang="en-US" sz="2800" dirty="0" smtClean="0">
                <a:solidFill>
                  <a:srgbClr val="FF0000"/>
                </a:solidFill>
              </a:rPr>
              <a:t>実機の特徴を最大限に利用したい</a:t>
            </a:r>
            <a:endParaRPr kumimoji="1" lang="en-US" altLang="ja-JP" sz="2800" dirty="0" smtClean="0">
              <a:solidFill>
                <a:srgbClr val="FF0000"/>
              </a:solidFill>
            </a:endParaRPr>
          </a:p>
        </p:txBody>
      </p:sp>
    </p:spTree>
    <p:extLst>
      <p:ext uri="{BB962C8B-B14F-4D97-AF65-F5344CB8AC3E}">
        <p14:creationId xmlns:p14="http://schemas.microsoft.com/office/powerpoint/2010/main" val="1517786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smtClean="0"/>
              <a:t>研究目的</a:t>
            </a:r>
            <a:endParaRPr kumimoji="1" lang="ja-JP" altLang="en-US" sz="3200" dirty="0"/>
          </a:p>
        </p:txBody>
      </p:sp>
      <p:sp>
        <p:nvSpPr>
          <p:cNvPr id="3" name="コンテンツ プレースホルダー 2"/>
          <p:cNvSpPr>
            <a:spLocks noGrp="1"/>
          </p:cNvSpPr>
          <p:nvPr>
            <p:ph idx="1"/>
          </p:nvPr>
        </p:nvSpPr>
        <p:spPr>
          <a:xfrm>
            <a:off x="457200" y="1124744"/>
            <a:ext cx="8229600" cy="5276056"/>
          </a:xfrm>
        </p:spPr>
        <p:txBody>
          <a:bodyPr>
            <a:normAutofit/>
          </a:bodyPr>
          <a:lstStyle/>
          <a:p>
            <a:r>
              <a:rPr lang="en-US" altLang="ja-JP" sz="2800" dirty="0" smtClean="0"/>
              <a:t>SHIM</a:t>
            </a:r>
            <a:r>
              <a:rPr lang="ja-JP" altLang="en-US" sz="2800" dirty="0" smtClean="0"/>
              <a:t>による性能見積</a:t>
            </a:r>
            <a:r>
              <a:rPr lang="ja-JP" altLang="en-US" sz="2800" dirty="0"/>
              <a:t>の</a:t>
            </a:r>
            <a:r>
              <a:rPr lang="ja-JP" altLang="en-US" sz="2800" dirty="0" smtClean="0"/>
              <a:t>見積フローの提案</a:t>
            </a:r>
            <a:endParaRPr lang="en-US" altLang="ja-JP" sz="2800" dirty="0" smtClean="0"/>
          </a:p>
          <a:p>
            <a:endParaRPr lang="en-US" altLang="ja-JP" sz="2400" dirty="0" smtClean="0"/>
          </a:p>
          <a:p>
            <a:r>
              <a:rPr lang="ja-JP" altLang="en-US" sz="2800" dirty="0" smtClean="0"/>
              <a:t>見積に利用する</a:t>
            </a:r>
            <a:r>
              <a:rPr lang="en-US" altLang="ja-JP" sz="2800" dirty="0" smtClean="0"/>
              <a:t>LLVM-IR</a:t>
            </a:r>
            <a:r>
              <a:rPr lang="ja-JP" altLang="en-US" sz="2800" dirty="0" smtClean="0"/>
              <a:t>シミュレータの開発</a:t>
            </a:r>
            <a:endParaRPr lang="en-US" altLang="ja-JP" sz="2800" dirty="0" smtClean="0"/>
          </a:p>
          <a:p>
            <a:pPr lvl="1"/>
            <a:r>
              <a:rPr lang="en-US" altLang="ja-JP" sz="2400" dirty="0" smtClean="0"/>
              <a:t>LLVM-IR</a:t>
            </a:r>
            <a:r>
              <a:rPr lang="ja-JP" altLang="en-US" sz="2400" dirty="0" smtClean="0"/>
              <a:t>コードの実行</a:t>
            </a:r>
            <a:endParaRPr lang="en-US" altLang="ja-JP" sz="2400" dirty="0" smtClean="0"/>
          </a:p>
          <a:p>
            <a:pPr lvl="1"/>
            <a:r>
              <a:rPr lang="en-US" altLang="ja-JP" sz="2400" dirty="0" smtClean="0"/>
              <a:t>MATLAB/Simulink</a:t>
            </a:r>
            <a:r>
              <a:rPr lang="ja-JP" altLang="en-US" sz="2400" dirty="0" smtClean="0"/>
              <a:t>との連携</a:t>
            </a:r>
            <a:endParaRPr lang="en-US" altLang="ja-JP" sz="2400" dirty="0" smtClean="0"/>
          </a:p>
          <a:p>
            <a:pPr lvl="1"/>
            <a:endParaRPr lang="en-US" altLang="ja-JP" sz="2400" dirty="0"/>
          </a:p>
          <a:p>
            <a:r>
              <a:rPr lang="en-US" altLang="ja-JP" sz="2800" dirty="0" smtClean="0"/>
              <a:t>SHIM</a:t>
            </a:r>
            <a:r>
              <a:rPr lang="ja-JP" altLang="en-US" sz="2800" dirty="0" smtClean="0"/>
              <a:t>のデータ計測</a:t>
            </a:r>
            <a:endParaRPr lang="en-US" altLang="ja-JP" sz="2800" dirty="0" smtClean="0"/>
          </a:p>
          <a:p>
            <a:pPr lvl="1"/>
            <a:r>
              <a:rPr lang="ja-JP" altLang="en-US" sz="2400" dirty="0" smtClean="0"/>
              <a:t>シミュレータを利用して自動的に命令のレイテンシを</a:t>
            </a:r>
            <a:r>
              <a:rPr lang="en-US" altLang="ja-JP" sz="2400" dirty="0" smtClean="0"/>
              <a:t/>
            </a:r>
            <a:br>
              <a:rPr lang="en-US" altLang="ja-JP" sz="2400" dirty="0" smtClean="0"/>
            </a:br>
            <a:r>
              <a:rPr lang="ja-JP" altLang="en-US" sz="2400" dirty="0" smtClean="0"/>
              <a:t>計測する</a:t>
            </a:r>
            <a:endParaRPr lang="en-US" altLang="ja-JP" sz="2400" dirty="0" smtClean="0"/>
          </a:p>
        </p:txBody>
      </p:sp>
    </p:spTree>
    <p:extLst>
      <p:ext uri="{BB962C8B-B14F-4D97-AF65-F5344CB8AC3E}">
        <p14:creationId xmlns:p14="http://schemas.microsoft.com/office/powerpoint/2010/main" val="1436046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smtClean="0"/>
              <a:t>SHI</a:t>
            </a:r>
            <a:r>
              <a:rPr lang="en-US" altLang="ja-JP" sz="3200" dirty="0"/>
              <a:t>M</a:t>
            </a:r>
            <a:endParaRPr kumimoji="1" lang="ja-JP" altLang="en-US" sz="3200" dirty="0"/>
          </a:p>
        </p:txBody>
      </p:sp>
      <p:sp>
        <p:nvSpPr>
          <p:cNvPr id="3" name="コンテンツ プレースホルダー 2"/>
          <p:cNvSpPr>
            <a:spLocks noGrp="1"/>
          </p:cNvSpPr>
          <p:nvPr>
            <p:ph idx="1"/>
          </p:nvPr>
        </p:nvSpPr>
        <p:spPr/>
        <p:txBody>
          <a:bodyPr/>
          <a:lstStyle/>
          <a:p>
            <a:r>
              <a:rPr lang="ja-JP" altLang="en-US" b="1" dirty="0" smtClean="0"/>
              <a:t>ソフトウェア向けハードウェア性能記述</a:t>
            </a:r>
            <a:r>
              <a:rPr lang="en-US" altLang="ja-JP" b="1" dirty="0" smtClean="0"/>
              <a:t>(SHIM)</a:t>
            </a:r>
          </a:p>
          <a:p>
            <a:pPr lvl="1"/>
            <a:r>
              <a:rPr lang="en-US" altLang="ja-JP" dirty="0" smtClean="0"/>
              <a:t>The Multicore Association</a:t>
            </a:r>
            <a:r>
              <a:rPr lang="ja-JP" altLang="en-US" dirty="0" smtClean="0"/>
              <a:t>が</a:t>
            </a:r>
            <a:r>
              <a:rPr lang="en-US" altLang="ja-JP" dirty="0" smtClean="0"/>
              <a:t>2015</a:t>
            </a:r>
            <a:r>
              <a:rPr lang="ja-JP" altLang="en-US" dirty="0" smtClean="0"/>
              <a:t>年に策定</a:t>
            </a:r>
            <a:endParaRPr lang="en-US" altLang="ja-JP" dirty="0" smtClean="0"/>
          </a:p>
          <a:p>
            <a:r>
              <a:rPr lang="ja-JP" altLang="en-US" dirty="0" smtClean="0"/>
              <a:t>ボードの特徴をパラメータ化</a:t>
            </a:r>
            <a:r>
              <a:rPr lang="en-US" altLang="ja-JP" dirty="0" smtClean="0"/>
              <a:t>&amp;</a:t>
            </a:r>
            <a:r>
              <a:rPr lang="ja-JP" altLang="en-US" dirty="0" smtClean="0"/>
              <a:t>ソフトウェアで扱いやすい形式</a:t>
            </a:r>
            <a:endParaRPr lang="en-US" altLang="ja-JP" dirty="0" smtClean="0"/>
          </a:p>
          <a:p>
            <a:r>
              <a:rPr lang="ja-JP" altLang="en-US" dirty="0"/>
              <a:t>共通</a:t>
            </a:r>
            <a:r>
              <a:rPr lang="ja-JP" altLang="en-US" dirty="0" smtClean="0"/>
              <a:t>のインターフェースを採用し、同一のツールで利用可能</a:t>
            </a:r>
            <a:endParaRPr lang="en-US" altLang="ja-JP" dirty="0" smtClean="0"/>
          </a:p>
          <a:p>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559" y="3012787"/>
            <a:ext cx="5052060" cy="2803893"/>
          </a:xfrm>
          <a:prstGeom prst="rect">
            <a:avLst/>
          </a:prstGeom>
        </p:spPr>
      </p:pic>
      <p:sp>
        <p:nvSpPr>
          <p:cNvPr id="5" name="テキスト ボックス 4"/>
          <p:cNvSpPr txBox="1"/>
          <p:nvPr/>
        </p:nvSpPr>
        <p:spPr>
          <a:xfrm>
            <a:off x="457200" y="5816680"/>
            <a:ext cx="7139940" cy="523220"/>
          </a:xfrm>
          <a:prstGeom prst="rect">
            <a:avLst/>
          </a:prstGeom>
          <a:noFill/>
        </p:spPr>
        <p:txBody>
          <a:bodyPr wrap="square" rtlCol="0">
            <a:spAutoFit/>
          </a:bodyPr>
          <a:lstStyle/>
          <a:p>
            <a:r>
              <a:rPr lang="en-US" altLang="ja-JP" sz="1400" dirty="0">
                <a:solidFill>
                  <a:srgbClr val="323232"/>
                </a:solidFill>
              </a:rPr>
              <a:t>[1]:The Multicore Association - MULTICORE PROGRAMMING PRACTICES GROUP (MPP)</a:t>
            </a:r>
            <a:br>
              <a:rPr lang="en-US" altLang="ja-JP" sz="1400" dirty="0">
                <a:solidFill>
                  <a:srgbClr val="323232"/>
                </a:solidFill>
              </a:rPr>
            </a:br>
            <a:r>
              <a:rPr lang="en-US" altLang="ja-JP" sz="1400" dirty="0">
                <a:solidFill>
                  <a:srgbClr val="323232"/>
                </a:solidFill>
                <a:hlinkClick r:id="rId3"/>
              </a:rPr>
              <a:t>http://www.multicore-association.org/workgroup/shim.php</a:t>
            </a:r>
            <a:r>
              <a:rPr lang="en-US" altLang="ja-JP" sz="1400" dirty="0">
                <a:solidFill>
                  <a:srgbClr val="323232"/>
                </a:solidFill>
              </a:rPr>
              <a:t> </a:t>
            </a:r>
            <a:r>
              <a:rPr lang="ja-JP" altLang="en-US" sz="1400" dirty="0">
                <a:solidFill>
                  <a:srgbClr val="323232"/>
                </a:solidFill>
              </a:rPr>
              <a:t>より引用</a:t>
            </a:r>
            <a:endParaRPr lang="ja-JP" altLang="en-US" dirty="0">
              <a:solidFill>
                <a:srgbClr val="323232"/>
              </a:solidFill>
            </a:endParaRPr>
          </a:p>
        </p:txBody>
      </p:sp>
    </p:spTree>
    <p:extLst>
      <p:ext uri="{BB962C8B-B14F-4D97-AF65-F5344CB8AC3E}">
        <p14:creationId xmlns:p14="http://schemas.microsoft.com/office/powerpoint/2010/main" val="3467381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SHIM-XML</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1" y="1213321"/>
            <a:ext cx="5894594" cy="4185297"/>
          </a:xfrm>
        </p:spPr>
      </p:pic>
      <p:sp>
        <p:nvSpPr>
          <p:cNvPr id="5" name="右中かっこ 4"/>
          <p:cNvSpPr/>
          <p:nvPr/>
        </p:nvSpPr>
        <p:spPr>
          <a:xfrm>
            <a:off x="6351795" y="1213321"/>
            <a:ext cx="395021" cy="1412836"/>
          </a:xfrm>
          <a:prstGeom prst="rightBrace">
            <a:avLst/>
          </a:prstGeom>
          <a:ln w="285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右中かっこ 5"/>
          <p:cNvSpPr/>
          <p:nvPr/>
        </p:nvSpPr>
        <p:spPr>
          <a:xfrm>
            <a:off x="3554568" y="2626156"/>
            <a:ext cx="395021" cy="3862876"/>
          </a:xfrm>
          <a:prstGeom prst="rightBrace">
            <a:avLst/>
          </a:prstGeom>
          <a:ln w="285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p:cNvSpPr txBox="1"/>
          <p:nvPr/>
        </p:nvSpPr>
        <p:spPr>
          <a:xfrm>
            <a:off x="1845464" y="5462337"/>
            <a:ext cx="320842" cy="923330"/>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smtClean="0"/>
              <a:t>・</a:t>
            </a:r>
            <a:endParaRPr lang="en-US" altLang="ja-JP" dirty="0" smtClean="0"/>
          </a:p>
          <a:p>
            <a:r>
              <a:rPr lang="ja-JP" altLang="en-US" dirty="0" smtClean="0"/>
              <a:t>・</a:t>
            </a:r>
            <a:endParaRPr kumimoji="1" lang="ja-JP" altLang="en-US" dirty="0"/>
          </a:p>
        </p:txBody>
      </p:sp>
      <p:sp>
        <p:nvSpPr>
          <p:cNvPr id="3" name="テキスト ボックス 2"/>
          <p:cNvSpPr txBox="1"/>
          <p:nvPr/>
        </p:nvSpPr>
        <p:spPr>
          <a:xfrm>
            <a:off x="6854343" y="1682496"/>
            <a:ext cx="2026310" cy="369332"/>
          </a:xfrm>
          <a:prstGeom prst="rect">
            <a:avLst/>
          </a:prstGeom>
          <a:noFill/>
        </p:spPr>
        <p:txBody>
          <a:bodyPr wrap="square" rtlCol="0">
            <a:spAutoFit/>
          </a:bodyPr>
          <a:lstStyle/>
          <a:p>
            <a:r>
              <a:rPr kumimoji="1" lang="ja-JP" altLang="en-US" smtClean="0"/>
              <a:t>プロセッサ</a:t>
            </a:r>
            <a:r>
              <a:rPr kumimoji="1" lang="ja-JP" altLang="en-US" dirty="0" smtClean="0"/>
              <a:t>の情報</a:t>
            </a:r>
            <a:endParaRPr kumimoji="1" lang="ja-JP" altLang="en-US" dirty="0"/>
          </a:p>
        </p:txBody>
      </p:sp>
      <p:sp>
        <p:nvSpPr>
          <p:cNvPr id="8" name="テキスト ボックス 7"/>
          <p:cNvSpPr txBox="1"/>
          <p:nvPr/>
        </p:nvSpPr>
        <p:spPr>
          <a:xfrm>
            <a:off x="4048452" y="4234428"/>
            <a:ext cx="5001706" cy="646331"/>
          </a:xfrm>
          <a:prstGeom prst="rect">
            <a:avLst/>
          </a:prstGeom>
          <a:noFill/>
        </p:spPr>
        <p:txBody>
          <a:bodyPr wrap="square" rtlCol="0">
            <a:spAutoFit/>
          </a:bodyPr>
          <a:lstStyle/>
          <a:p>
            <a:r>
              <a:rPr kumimoji="1" lang="ja-JP" altLang="en-US" dirty="0" smtClean="0"/>
              <a:t>プロセッサが実行可能な命令</a:t>
            </a:r>
            <a:r>
              <a:rPr lang="ja-JP" altLang="en-US" dirty="0" smtClean="0"/>
              <a:t>とそのレイテンシ</a:t>
            </a:r>
            <a:r>
              <a:rPr lang="en-US" altLang="ja-JP" dirty="0" smtClean="0"/>
              <a:t/>
            </a:r>
            <a:br>
              <a:rPr lang="en-US" altLang="ja-JP" dirty="0" smtClean="0"/>
            </a:br>
            <a:r>
              <a:rPr lang="ja-JP" altLang="en-US" dirty="0" smtClean="0"/>
              <a:t>レイテンシには</a:t>
            </a:r>
            <a:r>
              <a:rPr lang="en-US" altLang="ja-JP" dirty="0" err="1" smtClean="0"/>
              <a:t>Best,Typical,Worst</a:t>
            </a:r>
            <a:r>
              <a:rPr lang="ja-JP" altLang="en-US" dirty="0" smtClean="0"/>
              <a:t>の値が存在する</a:t>
            </a:r>
            <a:endParaRPr lang="en-US" altLang="ja-JP" dirty="0"/>
          </a:p>
        </p:txBody>
      </p:sp>
    </p:spTree>
    <p:extLst>
      <p:ext uri="{BB962C8B-B14F-4D97-AF65-F5344CB8AC3E}">
        <p14:creationId xmlns:p14="http://schemas.microsoft.com/office/powerpoint/2010/main" val="1530000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en-US" altLang="ja-JP" sz="4000" dirty="0" smtClean="0"/>
              <a:t>SHIM</a:t>
            </a:r>
            <a:r>
              <a:rPr lang="ja-JP" altLang="en-US" sz="4000" dirty="0" smtClean="0"/>
              <a:t>による性能見積</a:t>
            </a:r>
            <a:endParaRPr kumimoji="1" lang="ja-JP" altLang="en-US" sz="4000" dirty="0"/>
          </a:p>
        </p:txBody>
      </p:sp>
    </p:spTree>
    <p:extLst>
      <p:ext uri="{BB962C8B-B14F-4D97-AF65-F5344CB8AC3E}">
        <p14:creationId xmlns:p14="http://schemas.microsoft.com/office/powerpoint/2010/main" val="4286745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背景</a:t>
            </a:r>
            <a:endParaRPr kumimoji="1" lang="ja-JP" altLang="en-US" sz="36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457199" y="1124744"/>
                <a:ext cx="8406581" cy="5184576"/>
              </a:xfrm>
            </p:spPr>
            <p:txBody>
              <a:bodyPr>
                <a:normAutofit/>
              </a:bodyPr>
              <a:lstStyle/>
              <a:p>
                <a:r>
                  <a:rPr kumimoji="1" lang="en-US" altLang="ja-JP" sz="2800" dirty="0" smtClean="0"/>
                  <a:t>SHIM</a:t>
                </a:r>
                <a:r>
                  <a:rPr kumimoji="1" lang="ja-JP" altLang="en-US" sz="2800" dirty="0" smtClean="0"/>
                  <a:t>を利用した性能見積にプログラムの動的な</a:t>
                </a:r>
                <a:r>
                  <a:rPr kumimoji="1" lang="en-US" altLang="ja-JP" sz="2800" dirty="0" smtClean="0"/>
                  <a:t/>
                </a:r>
                <a:br>
                  <a:rPr kumimoji="1" lang="en-US" altLang="ja-JP" sz="2800" dirty="0" smtClean="0"/>
                </a:br>
                <a:r>
                  <a:rPr kumimoji="1" lang="ja-JP" altLang="en-US" sz="2800" dirty="0" smtClean="0"/>
                  <a:t>解析結果を利用したい</a:t>
                </a:r>
                <a:endParaRPr lang="en-US" altLang="ja-JP" sz="2500" dirty="0"/>
              </a:p>
              <a:p>
                <a:pPr lvl="1"/>
                <a:r>
                  <a:rPr kumimoji="1" lang="en-US" altLang="ja-JP" sz="2400" dirty="0" smtClean="0"/>
                  <a:t>SHIM</a:t>
                </a:r>
                <a:r>
                  <a:rPr lang="ja-JP" altLang="en-US" sz="2400" dirty="0" smtClean="0"/>
                  <a:t>による見積は特定のマシン語に依存してほしくない</a:t>
                </a:r>
                <a:r>
                  <a:rPr lang="en-US" altLang="ja-JP" sz="2400" dirty="0" smtClean="0"/>
                  <a:t/>
                </a:r>
                <a:br>
                  <a:rPr lang="en-US" altLang="ja-JP" sz="2400" dirty="0" smtClean="0"/>
                </a:br>
                <a14:m>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a14:m>
                <a:r>
                  <a:rPr lang="ja-JP" altLang="en-US" sz="2400" dirty="0" smtClean="0"/>
                  <a:t>プログラムを</a:t>
                </a:r>
                <a:r>
                  <a:rPr lang="en-US" altLang="ja-JP" sz="2400" dirty="0" smtClean="0"/>
                  <a:t>LLVM-IR</a:t>
                </a:r>
                <a:r>
                  <a:rPr lang="ja-JP" altLang="en-US" sz="2400" dirty="0" smtClean="0"/>
                  <a:t>ベースで動的解析する</a:t>
                </a:r>
                <a:endParaRPr lang="en-US" altLang="ja-JP" sz="2400" dirty="0" smtClean="0"/>
              </a:p>
              <a:p>
                <a:pPr lvl="1"/>
                <a:endParaRPr lang="en-US" altLang="ja-JP" sz="2400" dirty="0"/>
              </a:p>
              <a:p>
                <a:r>
                  <a:rPr lang="en-US" altLang="ja-JP" sz="2800" dirty="0" smtClean="0"/>
                  <a:t>LLVM-IR</a:t>
                </a:r>
                <a:r>
                  <a:rPr lang="ja-JP" altLang="en-US" sz="2800" dirty="0" smtClean="0"/>
                  <a:t>ベースで動的解析</a:t>
                </a:r>
                <a:endParaRPr lang="en-US" altLang="ja-JP" sz="2800" dirty="0" smtClean="0"/>
              </a:p>
              <a:p>
                <a:pPr lvl="1"/>
                <a:r>
                  <a:rPr lang="en-US" altLang="ja-JP" sz="2400" dirty="0" smtClean="0"/>
                  <a:t>LLVM-IR</a:t>
                </a:r>
                <a:r>
                  <a:rPr lang="ja-JP" altLang="en-US" sz="2400" dirty="0" smtClean="0"/>
                  <a:t>を実行するシミュレータが必要</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457199" y="1124744"/>
                <a:ext cx="8406581" cy="5184576"/>
              </a:xfrm>
              <a:blipFill rotWithShape="0">
                <a:blip r:embed="rId2"/>
                <a:stretch>
                  <a:fillRect l="-1305" t="-12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06467672"/>
      </p:ext>
    </p:extLst>
  </p:cSld>
  <p:clrMapOvr>
    <a:masterClrMapping/>
  </p:clrMapOvr>
</p:sld>
</file>

<file path=ppt/theme/theme1.xml><?xml version="1.0" encoding="utf-8"?>
<a:theme xmlns:a="http://schemas.openxmlformats.org/drawingml/2006/main" name="PDSL_2016_04_20">
  <a:themeElements>
    <a:clrScheme name="new PDSL">
      <a:dk1>
        <a:srgbClr val="323232"/>
      </a:dk1>
      <a:lt1>
        <a:srgbClr val="FFFFFF"/>
      </a:lt1>
      <a:dk2>
        <a:srgbClr val="5A5A5A"/>
      </a:dk2>
      <a:lt2>
        <a:srgbClr val="EEECE1"/>
      </a:lt2>
      <a:accent1>
        <a:srgbClr val="30A3B3"/>
      </a:accent1>
      <a:accent2>
        <a:srgbClr val="CC6B9C"/>
      </a:accent2>
      <a:accent3>
        <a:srgbClr val="9BBB59"/>
      </a:accent3>
      <a:accent4>
        <a:srgbClr val="8064A2"/>
      </a:accent4>
      <a:accent5>
        <a:srgbClr val="4BACC6"/>
      </a:accent5>
      <a:accent6>
        <a:srgbClr val="F79646"/>
      </a:accent6>
      <a:hlink>
        <a:srgbClr val="0000FF"/>
      </a:hlink>
      <a:folHlink>
        <a:srgbClr val="800080"/>
      </a:folHlink>
    </a:clrScheme>
    <a:fontScheme name="ヒラギノ角ゴ+Avenir">
      <a:majorFont>
        <a:latin typeface="Avenir Next"/>
        <a:ea typeface="Hiragino Kaku Gothic ProN W3"/>
        <a:cs typeface=""/>
      </a:majorFont>
      <a:minorFont>
        <a:latin typeface="Avenir Next"/>
        <a:ea typeface="Hiragino Kaku Gothic ProN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accent1"/>
          </a:solidFill>
        </a:ln>
      </a:spPr>
      <a:bodyPr rtlCol="0" anchor="ctr"/>
      <a:lstStyle>
        <a:defPPr algn="ctr">
          <a:defRPr smtClean="0"/>
        </a:defPPr>
      </a:lstStyle>
      <a:style>
        <a:lnRef idx="2">
          <a:schemeClr val="accent5"/>
        </a:lnRef>
        <a:fillRef idx="1">
          <a:schemeClr val="lt1"/>
        </a:fillRef>
        <a:effectRef idx="0">
          <a:schemeClr val="accent5"/>
        </a:effectRef>
        <a:fontRef idx="minor">
          <a:schemeClr val="dk1"/>
        </a:fontRef>
      </a:style>
    </a:spDef>
    <a:lnDef>
      <a:spPr>
        <a:ln w="28575">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DSL_2016_04_20" id="{68E4DEAB-AD11-4D4F-93C8-64FC4A893C3C}" vid="{47FCB1C0-1E5A-2949-9355-756069B98AAC}"/>
    </a:ext>
  </a:extLst>
</a:theme>
</file>

<file path=ppt/theme/theme2.xml><?xml version="1.0" encoding="utf-8"?>
<a:theme xmlns:a="http://schemas.openxmlformats.org/drawingml/2006/main" name="1_PDSL_2016_04_20">
  <a:themeElements>
    <a:clrScheme name="new PDSL">
      <a:dk1>
        <a:srgbClr val="323232"/>
      </a:dk1>
      <a:lt1>
        <a:srgbClr val="FFFFFF"/>
      </a:lt1>
      <a:dk2>
        <a:srgbClr val="5A5A5A"/>
      </a:dk2>
      <a:lt2>
        <a:srgbClr val="EEECE1"/>
      </a:lt2>
      <a:accent1>
        <a:srgbClr val="30A3B3"/>
      </a:accent1>
      <a:accent2>
        <a:srgbClr val="CC6B9C"/>
      </a:accent2>
      <a:accent3>
        <a:srgbClr val="9BBB59"/>
      </a:accent3>
      <a:accent4>
        <a:srgbClr val="8064A2"/>
      </a:accent4>
      <a:accent5>
        <a:srgbClr val="4BACC6"/>
      </a:accent5>
      <a:accent6>
        <a:srgbClr val="F79646"/>
      </a:accent6>
      <a:hlink>
        <a:srgbClr val="0000FF"/>
      </a:hlink>
      <a:folHlink>
        <a:srgbClr val="800080"/>
      </a:folHlink>
    </a:clrScheme>
    <a:fontScheme name="ヒラギノ角ゴ+Avenir">
      <a:majorFont>
        <a:latin typeface="Avenir Next"/>
        <a:ea typeface="Hiragino Kaku Gothic ProN W3"/>
        <a:cs typeface=""/>
      </a:majorFont>
      <a:minorFont>
        <a:latin typeface="Avenir Next"/>
        <a:ea typeface="Hiragino Kaku Gothic ProN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accent1"/>
          </a:solidFill>
        </a:ln>
      </a:spPr>
      <a:bodyPr rtlCol="0" anchor="ctr"/>
      <a:lstStyle>
        <a:defPPr algn="ctr">
          <a:defRPr smtClean="0"/>
        </a:defPPr>
      </a:lstStyle>
      <a:style>
        <a:lnRef idx="2">
          <a:schemeClr val="accent5"/>
        </a:lnRef>
        <a:fillRef idx="1">
          <a:schemeClr val="lt1"/>
        </a:fillRef>
        <a:effectRef idx="0">
          <a:schemeClr val="accent5"/>
        </a:effectRef>
        <a:fontRef idx="minor">
          <a:schemeClr val="dk1"/>
        </a:fontRef>
      </a:style>
    </a:spDef>
    <a:lnDef>
      <a:spPr>
        <a:ln w="28575">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DSL_2016_04_20" id="{68E4DEAB-AD11-4D4F-93C8-64FC4A893C3C}" vid="{47FCB1C0-1E5A-2949-9355-756069B98AAC}"/>
    </a:ext>
  </a:extLst>
</a:theme>
</file>

<file path=ppt/theme/theme3.xml><?xml version="1.0" encoding="utf-8"?>
<a:theme xmlns:a="http://schemas.openxmlformats.org/drawingml/2006/main" name="2_PDSL_2016_04_20">
  <a:themeElements>
    <a:clrScheme name="new PDSL">
      <a:dk1>
        <a:srgbClr val="323232"/>
      </a:dk1>
      <a:lt1>
        <a:srgbClr val="FFFFFF"/>
      </a:lt1>
      <a:dk2>
        <a:srgbClr val="5A5A5A"/>
      </a:dk2>
      <a:lt2>
        <a:srgbClr val="EEECE1"/>
      </a:lt2>
      <a:accent1>
        <a:srgbClr val="30A3B3"/>
      </a:accent1>
      <a:accent2>
        <a:srgbClr val="CC6B9C"/>
      </a:accent2>
      <a:accent3>
        <a:srgbClr val="9BBB59"/>
      </a:accent3>
      <a:accent4>
        <a:srgbClr val="8064A2"/>
      </a:accent4>
      <a:accent5>
        <a:srgbClr val="4BACC6"/>
      </a:accent5>
      <a:accent6>
        <a:srgbClr val="F79646"/>
      </a:accent6>
      <a:hlink>
        <a:srgbClr val="0000FF"/>
      </a:hlink>
      <a:folHlink>
        <a:srgbClr val="800080"/>
      </a:folHlink>
    </a:clrScheme>
    <a:fontScheme name="ヒラギノ角ゴ+Avenir">
      <a:majorFont>
        <a:latin typeface="Avenir Next"/>
        <a:ea typeface="Hiragino Kaku Gothic ProN W3"/>
        <a:cs typeface=""/>
      </a:majorFont>
      <a:minorFont>
        <a:latin typeface="Avenir Next"/>
        <a:ea typeface="Hiragino Kaku Gothic ProN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accent1"/>
          </a:solidFill>
        </a:ln>
      </a:spPr>
      <a:bodyPr rtlCol="0" anchor="ctr"/>
      <a:lstStyle>
        <a:defPPr algn="ctr">
          <a:defRPr smtClean="0"/>
        </a:defPPr>
      </a:lstStyle>
      <a:style>
        <a:lnRef idx="2">
          <a:schemeClr val="accent5"/>
        </a:lnRef>
        <a:fillRef idx="1">
          <a:schemeClr val="lt1"/>
        </a:fillRef>
        <a:effectRef idx="0">
          <a:schemeClr val="accent5"/>
        </a:effectRef>
        <a:fontRef idx="minor">
          <a:schemeClr val="dk1"/>
        </a:fontRef>
      </a:style>
    </a:spDef>
    <a:lnDef>
      <a:spPr>
        <a:ln w="28575">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DSL_2016_04_20" id="{68E4DEAB-AD11-4D4F-93C8-64FC4A893C3C}" vid="{47FCB1C0-1E5A-2949-9355-756069B98AAC}"/>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PDSL_2016_04_20</Template>
  <TotalTime>7140</TotalTime>
  <Words>1634</Words>
  <Application>Microsoft Office PowerPoint</Application>
  <PresentationFormat>画面に合わせる (4:3)</PresentationFormat>
  <Paragraphs>340</Paragraphs>
  <Slides>31</Slides>
  <Notes>7</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31</vt:i4>
      </vt:variant>
    </vt:vector>
  </HeadingPairs>
  <TitlesOfParts>
    <vt:vector size="43" baseType="lpstr">
      <vt:lpstr>Avenir Next</vt:lpstr>
      <vt:lpstr>HGP教科書体</vt:lpstr>
      <vt:lpstr>Hiragino Kaku Gothic ProN W3</vt:lpstr>
      <vt:lpstr>ＭＳ Ｐゴシック</vt:lpstr>
      <vt:lpstr>メイリオ</vt:lpstr>
      <vt:lpstr>Arial</vt:lpstr>
      <vt:lpstr>Calibri</vt:lpstr>
      <vt:lpstr>Cambria Math</vt:lpstr>
      <vt:lpstr>Wingdings</vt:lpstr>
      <vt:lpstr>PDSL_2016_04_20</vt:lpstr>
      <vt:lpstr>1_PDSL_2016_04_20</vt:lpstr>
      <vt:lpstr>2_PDSL_2016_04_20</vt:lpstr>
      <vt:lpstr>SHIMベースシミュレータを用いた 性能見積に関する研究</vt:lpstr>
      <vt:lpstr>背景</vt:lpstr>
      <vt:lpstr>モデルベース並列化設計フロー</vt:lpstr>
      <vt:lpstr>研究背景</vt:lpstr>
      <vt:lpstr>研究目的</vt:lpstr>
      <vt:lpstr>SHIM</vt:lpstr>
      <vt:lpstr>SHIM-XML</vt:lpstr>
      <vt:lpstr>SHIMによる性能見積</vt:lpstr>
      <vt:lpstr>背景</vt:lpstr>
      <vt:lpstr>LLVM-IRとは</vt:lpstr>
      <vt:lpstr>LLVM-IRとは</vt:lpstr>
      <vt:lpstr>LLVM-IRシミュレータ</vt:lpstr>
      <vt:lpstr>SHIMによる性能見積</vt:lpstr>
      <vt:lpstr>提案する見積フロー</vt:lpstr>
      <vt:lpstr>MATLAB/Simulinkとの連携</vt:lpstr>
      <vt:lpstr>LLVM-IRシミュレータの課題</vt:lpstr>
      <vt:lpstr>現在の進捗</vt:lpstr>
      <vt:lpstr>SHIMの計測</vt:lpstr>
      <vt:lpstr>SHIMの計測</vt:lpstr>
      <vt:lpstr>SHIM計測プログラム</vt:lpstr>
      <vt:lpstr>SHIM-XML</vt:lpstr>
      <vt:lpstr>SHIM計測プログラム</vt:lpstr>
      <vt:lpstr>SHIM計測プログラム</vt:lpstr>
      <vt:lpstr>SHIM計測プログラム</vt:lpstr>
      <vt:lpstr>SHIM計測プログラム</vt:lpstr>
      <vt:lpstr>SHIM計測プログラム</vt:lpstr>
      <vt:lpstr>現在の進捗</vt:lpstr>
      <vt:lpstr>現在の進捗</vt:lpstr>
      <vt:lpstr>現在の課題</vt:lpstr>
      <vt:lpstr>まとめ</vt:lpstr>
      <vt:lpstr>今後の予定</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佐合惇</dc:creator>
  <cp:lastModifiedBy>佐合惇</cp:lastModifiedBy>
  <cp:revision>113</cp:revision>
  <dcterms:created xsi:type="dcterms:W3CDTF">2017-04-17T06:52:48Z</dcterms:created>
  <dcterms:modified xsi:type="dcterms:W3CDTF">2017-06-06T13:13:01Z</dcterms:modified>
</cp:coreProperties>
</file>