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9" r:id="rId4"/>
  </p:sldMasterIdLst>
  <p:notesMasterIdLst>
    <p:notesMasterId r:id="rId11"/>
  </p:notesMasterIdLst>
  <p:sldIdLst>
    <p:sldId id="259" r:id="rId5"/>
    <p:sldId id="258" r:id="rId6"/>
    <p:sldId id="284" r:id="rId7"/>
    <p:sldId id="285" r:id="rId8"/>
    <p:sldId id="260" r:id="rId9"/>
    <p:sldId id="28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CCFF"/>
    <a:srgbClr val="00CCFF"/>
    <a:srgbClr val="66FFFF"/>
    <a:srgbClr val="CCFFFF"/>
    <a:srgbClr val="99FFCC"/>
    <a:srgbClr val="FAFA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3" autoAdjust="0"/>
    <p:restoredTop sz="94660"/>
  </p:normalViewPr>
  <p:slideViewPr>
    <p:cSldViewPr snapToGrid="0" showGuides="1">
      <p:cViewPr varScale="1">
        <p:scale>
          <a:sx n="76" d="100"/>
          <a:sy n="76" d="100"/>
        </p:scale>
        <p:origin x="464" y="6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DDFDC-66EB-4F82-88DA-1F0125A0DB24}"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96339-519D-4FB2-91B2-9609087CD09E}" type="slidenum">
              <a:rPr lang="en-US" smtClean="0"/>
              <a:t>‹#›</a:t>
            </a:fld>
            <a:endParaRPr lang="en-US"/>
          </a:p>
        </p:txBody>
      </p:sp>
    </p:spTree>
    <p:extLst>
      <p:ext uri="{BB962C8B-B14F-4D97-AF65-F5344CB8AC3E}">
        <p14:creationId xmlns:p14="http://schemas.microsoft.com/office/powerpoint/2010/main" val="231699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Bill Green and Dr. Dai</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Introduction</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2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7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192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933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61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Bill Green and Dr. Dai</a:t>
            </a:r>
            <a:endParaRPr lang="en-US" dirty="0"/>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246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Bill Green and Dr. Dai</a:t>
            </a:r>
            <a:endParaRPr lang="en-US" dirty="0"/>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5233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Bill Green and Dr. Dai</a:t>
            </a:r>
            <a:endParaRPr lang="en-US" dirty="0"/>
          </a:p>
        </p:txBody>
      </p:sp>
      <p:sp>
        <p:nvSpPr>
          <p:cNvPr id="5" name="Footer Placeholder 4"/>
          <p:cNvSpPr>
            <a:spLocks noGrp="1"/>
          </p:cNvSpPr>
          <p:nvPr>
            <p:ph type="ftr" sz="quarter" idx="11"/>
          </p:nvPr>
        </p:nvSpPr>
        <p:spPr/>
        <p:txBody>
          <a:bodyPr/>
          <a:lstStyle/>
          <a:p>
            <a:r>
              <a:rPr lang="en-US"/>
              <a:t>Introduction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326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Bill Green and Dr. Dai</a:t>
            </a:r>
            <a:endParaRPr lang="en-US" dirty="0"/>
          </a:p>
        </p:txBody>
      </p:sp>
      <p:sp>
        <p:nvSpPr>
          <p:cNvPr id="5" name="Footer Placeholder 4"/>
          <p:cNvSpPr>
            <a:spLocks noGrp="1"/>
          </p:cNvSpPr>
          <p:nvPr>
            <p:ph type="ftr" sz="quarter" idx="11"/>
          </p:nvPr>
        </p:nvSpPr>
        <p:spPr/>
        <p:txBody>
          <a:bodyPr/>
          <a:lstStyle/>
          <a:p>
            <a:r>
              <a:rPr lang="en-US"/>
              <a:t>Introduction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75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67619" y="6489462"/>
            <a:ext cx="4446164" cy="365125"/>
          </a:xfrm>
          <a:solidFill>
            <a:srgbClr val="00B0F0"/>
          </a:solidFill>
        </p:spPr>
        <p:txBody>
          <a:bodyPr/>
          <a:lstStyle>
            <a:lvl1pPr algn="ctr">
              <a:defRPr sz="1200">
                <a:solidFill>
                  <a:srgbClr val="FFFFFF"/>
                </a:solidFill>
              </a:defRPr>
            </a:lvl1pPr>
          </a:lstStyle>
          <a:p>
            <a:r>
              <a:rPr lang="en-US"/>
              <a:t>Bill Green and Dr. Dai</a:t>
            </a:r>
            <a:endParaRPr lang="en-US" dirty="0"/>
          </a:p>
        </p:txBody>
      </p:sp>
      <p:sp>
        <p:nvSpPr>
          <p:cNvPr id="5" name="Footer Placeholder 4"/>
          <p:cNvSpPr>
            <a:spLocks noGrp="1"/>
          </p:cNvSpPr>
          <p:nvPr>
            <p:ph type="ftr" sz="quarter" idx="11"/>
          </p:nvPr>
        </p:nvSpPr>
        <p:spPr>
          <a:xfrm>
            <a:off x="1" y="6489461"/>
            <a:ext cx="5167618" cy="365125"/>
          </a:xfrm>
          <a:solidFill>
            <a:srgbClr val="0070C0"/>
          </a:solidFill>
        </p:spPr>
        <p:txBody>
          <a:bodyPr/>
          <a:lstStyle>
            <a:lvl1pPr algn="ctr">
              <a:defRPr sz="1200">
                <a:solidFill>
                  <a:srgbClr val="FFFFFF"/>
                </a:solidFill>
              </a:defRPr>
            </a:lvl1pPr>
          </a:lstStyle>
          <a:p>
            <a:r>
              <a:rPr lang="en-US"/>
              <a:t>Introduction</a:t>
            </a:r>
            <a:endParaRPr lang="en-US" dirty="0"/>
          </a:p>
        </p:txBody>
      </p:sp>
      <p:sp>
        <p:nvSpPr>
          <p:cNvPr id="6" name="Slide Number Placeholder 5"/>
          <p:cNvSpPr>
            <a:spLocks noGrp="1"/>
          </p:cNvSpPr>
          <p:nvPr>
            <p:ph type="sldNum" sz="quarter" idx="12"/>
          </p:nvPr>
        </p:nvSpPr>
        <p:spPr>
          <a:xfrm>
            <a:off x="9613783" y="6489463"/>
            <a:ext cx="2578217" cy="365125"/>
          </a:xfrm>
          <a:solidFill>
            <a:srgbClr val="00B050"/>
          </a:solidFill>
        </p:spPr>
        <p:txBody>
          <a:bodyPr/>
          <a:lstStyle>
            <a:lvl1pPr algn="ctr">
              <a:defRPr sz="1200">
                <a:solidFill>
                  <a:srgbClr val="FFFFFF"/>
                </a:solidFill>
              </a:defRPr>
            </a:lvl1pPr>
          </a:lstStyle>
          <a:p>
            <a:r>
              <a:rPr lang="en-US" dirty="0"/>
              <a:t>Page: </a:t>
            </a:r>
            <a:fld id="{4542B538-46C4-4508-80FF-2D2C71226CAC}" type="slidenum">
              <a:rPr lang="en-US" smtClean="0"/>
              <a:pPr/>
              <a:t>‹#›</a:t>
            </a:fld>
            <a:r>
              <a:rPr lang="en-US" dirty="0"/>
              <a:t>/6</a:t>
            </a:r>
          </a:p>
        </p:txBody>
      </p:sp>
    </p:spTree>
    <p:extLst>
      <p:ext uri="{BB962C8B-B14F-4D97-AF65-F5344CB8AC3E}">
        <p14:creationId xmlns:p14="http://schemas.microsoft.com/office/powerpoint/2010/main" val="146953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Bill Green and Dr. Dai</a:t>
            </a:r>
            <a:endParaRPr lang="en-US" dirty="0"/>
          </a:p>
        </p:txBody>
      </p:sp>
      <p:sp>
        <p:nvSpPr>
          <p:cNvPr id="5" name="Footer Placeholder 4"/>
          <p:cNvSpPr>
            <a:spLocks noGrp="1"/>
          </p:cNvSpPr>
          <p:nvPr>
            <p:ph type="ftr" sz="quarter" idx="11"/>
          </p:nvPr>
        </p:nvSpPr>
        <p:spPr/>
        <p:txBody>
          <a:bodyPr/>
          <a:lstStyle/>
          <a:p>
            <a:r>
              <a:rPr lang="en-US"/>
              <a:t>Introduction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519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4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Bill Green and Dr. Dai</a:t>
            </a:r>
            <a:endParaRPr lang="en-US" dirty="0"/>
          </a:p>
        </p:txBody>
      </p:sp>
      <p:sp>
        <p:nvSpPr>
          <p:cNvPr id="8" name="Footer Placeholder 7"/>
          <p:cNvSpPr>
            <a:spLocks noGrp="1"/>
          </p:cNvSpPr>
          <p:nvPr>
            <p:ph type="ftr" sz="quarter" idx="11"/>
          </p:nvPr>
        </p:nvSpPr>
        <p:spPr/>
        <p:txBody>
          <a:bodyPr/>
          <a:lstStyle/>
          <a:p>
            <a:r>
              <a:rPr lang="en-US"/>
              <a:t>Introduction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33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Bill Green and Dr. Dai</a:t>
            </a:r>
            <a:endParaRPr lang="en-US" dirty="0"/>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67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Bill Green and Dr. Dai</a:t>
            </a:r>
            <a:endParaRPr lang="en-US" dirty="0"/>
          </a:p>
        </p:txBody>
      </p:sp>
      <p:sp>
        <p:nvSpPr>
          <p:cNvPr id="3" name="Footer Placeholder 2"/>
          <p:cNvSpPr>
            <a:spLocks noGrp="1"/>
          </p:cNvSpPr>
          <p:nvPr>
            <p:ph type="ftr" sz="quarter" idx="11"/>
          </p:nvPr>
        </p:nvSpPr>
        <p:spPr/>
        <p:txBody>
          <a:bodyPr/>
          <a:lstStyle/>
          <a:p>
            <a:r>
              <a:rPr lang="en-US"/>
              <a:t>Introduction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377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73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Bill Green and Dr. Dai</a:t>
            </a:r>
            <a:endParaRPr lang="en-US" dirty="0"/>
          </a:p>
        </p:txBody>
      </p:sp>
      <p:sp>
        <p:nvSpPr>
          <p:cNvPr id="6" name="Footer Placeholder 5"/>
          <p:cNvSpPr>
            <a:spLocks noGrp="1"/>
          </p:cNvSpPr>
          <p:nvPr>
            <p:ph type="ftr" sz="quarter" idx="11"/>
          </p:nvPr>
        </p:nvSpPr>
        <p:spPr/>
        <p:txBody>
          <a:bodyPr/>
          <a:lstStyle/>
          <a:p>
            <a:r>
              <a:rPr lang="en-US"/>
              <a:t>Introduction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440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Bill Green and Dr. Dai</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Introduction</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257849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58D5-6403-4688-AA5E-F6DE4C04B0BC}"/>
              </a:ext>
            </a:extLst>
          </p:cNvPr>
          <p:cNvSpPr>
            <a:spLocks noGrp="1"/>
          </p:cNvSpPr>
          <p:nvPr>
            <p:ph type="ctrTitle"/>
          </p:nvPr>
        </p:nvSpPr>
        <p:spPr/>
        <p:txBody>
          <a:bodyPr/>
          <a:lstStyle/>
          <a:p>
            <a:r>
              <a:rPr lang="en-US" dirty="0"/>
              <a:t>Introduction</a:t>
            </a:r>
            <a:endParaRPr lang="en-US" dirty="0">
              <a:solidFill>
                <a:srgbClr val="FF0000"/>
              </a:solidFill>
            </a:endParaRPr>
          </a:p>
        </p:txBody>
      </p:sp>
      <p:sp>
        <p:nvSpPr>
          <p:cNvPr id="3" name="Subtitle 2">
            <a:extLst>
              <a:ext uri="{FF2B5EF4-FFF2-40B4-BE49-F238E27FC236}">
                <a16:creationId xmlns:a16="http://schemas.microsoft.com/office/drawing/2014/main" id="{843B5A80-637F-4799-B851-08EE259170BA}"/>
              </a:ext>
            </a:extLst>
          </p:cNvPr>
          <p:cNvSpPr>
            <a:spLocks noGrp="1"/>
          </p:cNvSpPr>
          <p:nvPr>
            <p:ph type="subTitle" idx="1"/>
          </p:nvPr>
        </p:nvSpPr>
        <p:spPr/>
        <p:txBody>
          <a:bodyPr/>
          <a:lstStyle/>
          <a:p>
            <a:r>
              <a:rPr lang="en-US" dirty="0">
                <a:solidFill>
                  <a:schemeClr val="tx1"/>
                </a:solidFill>
              </a:rPr>
              <a:t>Why this course is necessary</a:t>
            </a:r>
          </a:p>
          <a:p>
            <a:r>
              <a:rPr lang="en-US" dirty="0">
                <a:solidFill>
                  <a:schemeClr val="tx1"/>
                </a:solidFill>
              </a:rPr>
              <a:t>By Bill Green</a:t>
            </a:r>
          </a:p>
        </p:txBody>
      </p:sp>
    </p:spTree>
    <p:extLst>
      <p:ext uri="{BB962C8B-B14F-4D97-AF65-F5344CB8AC3E}">
        <p14:creationId xmlns:p14="http://schemas.microsoft.com/office/powerpoint/2010/main" val="41056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a:xfrm>
            <a:off x="1205581" y="36230"/>
            <a:ext cx="9905998" cy="1478570"/>
          </a:xfrm>
        </p:spPr>
        <p:txBody>
          <a:bodyPr/>
          <a:lstStyle/>
          <a:p>
            <a:r>
              <a:rPr lang="en-US" dirty="0"/>
              <a:t>Computer viruses are </a:t>
            </a:r>
            <a:r>
              <a:rPr lang="en-US" u="sng" dirty="0"/>
              <a:t>not</a:t>
            </a:r>
            <a:r>
              <a:rPr lang="en-US" dirty="0"/>
              <a:t> new</a:t>
            </a:r>
          </a:p>
        </p:txBody>
      </p:sp>
      <p:sp>
        <p:nvSpPr>
          <p:cNvPr id="4" name="TextBox 3">
            <a:extLst>
              <a:ext uri="{FF2B5EF4-FFF2-40B4-BE49-F238E27FC236}">
                <a16:creationId xmlns:a16="http://schemas.microsoft.com/office/drawing/2014/main" id="{EC1DE480-E260-4539-983A-CBD0188504AF}"/>
              </a:ext>
            </a:extLst>
          </p:cNvPr>
          <p:cNvSpPr txBox="1"/>
          <p:nvPr/>
        </p:nvSpPr>
        <p:spPr>
          <a:xfrm>
            <a:off x="4089633" y="5932644"/>
            <a:ext cx="6602136" cy="246221"/>
          </a:xfrm>
          <a:prstGeom prst="rect">
            <a:avLst/>
          </a:prstGeom>
          <a:noFill/>
        </p:spPr>
        <p:txBody>
          <a:bodyPr wrap="square" rtlCol="0">
            <a:spAutoFit/>
          </a:bodyPr>
          <a:lstStyle/>
          <a:p>
            <a:r>
              <a:rPr lang="en-US" sz="1000" dirty="0"/>
              <a:t>https://www.lastline.com/blog/history-of-malware-its-evolution-and-impact/</a:t>
            </a:r>
          </a:p>
        </p:txBody>
      </p:sp>
      <p:sp>
        <p:nvSpPr>
          <p:cNvPr id="6" name="Footer Placeholder 5">
            <a:extLst>
              <a:ext uri="{FF2B5EF4-FFF2-40B4-BE49-F238E27FC236}">
                <a16:creationId xmlns:a16="http://schemas.microsoft.com/office/drawing/2014/main" id="{9A012F03-EDCE-47C5-ACE4-2C50C97BA424}"/>
              </a:ext>
            </a:extLst>
          </p:cNvPr>
          <p:cNvSpPr>
            <a:spLocks noGrp="1"/>
          </p:cNvSpPr>
          <p:nvPr>
            <p:ph type="ftr" sz="quarter" idx="11"/>
          </p:nvPr>
        </p:nvSpPr>
        <p:spPr/>
        <p:txBody>
          <a:bodyPr/>
          <a:lstStyle/>
          <a:p>
            <a:r>
              <a:rPr lang="en-US"/>
              <a:t>Introduction</a:t>
            </a:r>
            <a:endParaRPr lang="en-US" dirty="0"/>
          </a:p>
        </p:txBody>
      </p:sp>
      <p:sp>
        <p:nvSpPr>
          <p:cNvPr id="7" name="Slide Number Placeholder 6">
            <a:extLst>
              <a:ext uri="{FF2B5EF4-FFF2-40B4-BE49-F238E27FC236}">
                <a16:creationId xmlns:a16="http://schemas.microsoft.com/office/drawing/2014/main" id="{C554A86C-EE97-4ADA-949E-25C25784005A}"/>
              </a:ext>
            </a:extLst>
          </p:cNvPr>
          <p:cNvSpPr>
            <a:spLocks noGrp="1"/>
          </p:cNvSpPr>
          <p:nvPr>
            <p:ph type="sldNum" sz="quarter" idx="12"/>
          </p:nvPr>
        </p:nvSpPr>
        <p:spPr/>
        <p:txBody>
          <a:bodyPr/>
          <a:lstStyle/>
          <a:p>
            <a:fld id="{6D22F896-40B5-4ADD-8801-0D06FADFA095}" type="slidenum">
              <a:rPr lang="en-US" smtClean="0"/>
              <a:t>2</a:t>
            </a:fld>
            <a:r>
              <a:rPr lang="en-US" dirty="0"/>
              <a:t>/6</a:t>
            </a:r>
          </a:p>
        </p:txBody>
      </p:sp>
      <p:sp>
        <p:nvSpPr>
          <p:cNvPr id="8" name="Date Placeholder 7">
            <a:extLst>
              <a:ext uri="{FF2B5EF4-FFF2-40B4-BE49-F238E27FC236}">
                <a16:creationId xmlns:a16="http://schemas.microsoft.com/office/drawing/2014/main" id="{2F66706E-5683-4EF4-842A-36F46616B99D}"/>
              </a:ext>
            </a:extLst>
          </p:cNvPr>
          <p:cNvSpPr>
            <a:spLocks noGrp="1"/>
          </p:cNvSpPr>
          <p:nvPr>
            <p:ph type="dt" sz="half" idx="10"/>
          </p:nvPr>
        </p:nvSpPr>
        <p:spPr/>
        <p:txBody>
          <a:bodyPr/>
          <a:lstStyle/>
          <a:p>
            <a:r>
              <a:rPr lang="en-US"/>
              <a:t>Bill Green and Dr. Dai</a:t>
            </a:r>
            <a:endParaRPr lang="en-US" dirty="0"/>
          </a:p>
        </p:txBody>
      </p:sp>
      <p:pic>
        <p:nvPicPr>
          <p:cNvPr id="11" name="Picture 10" descr="Text, letter&#10;&#10;Description automatically generated">
            <a:extLst>
              <a:ext uri="{FF2B5EF4-FFF2-40B4-BE49-F238E27FC236}">
                <a16:creationId xmlns:a16="http://schemas.microsoft.com/office/drawing/2014/main" id="{2A377A7D-D92B-41E9-9C56-E56AABA259E1}"/>
              </a:ext>
            </a:extLst>
          </p:cNvPr>
          <p:cNvPicPr>
            <a:picLocks noChangeAspect="1"/>
          </p:cNvPicPr>
          <p:nvPr/>
        </p:nvPicPr>
        <p:blipFill>
          <a:blip r:embed="rId2"/>
          <a:stretch>
            <a:fillRect/>
          </a:stretch>
        </p:blipFill>
        <p:spPr>
          <a:xfrm>
            <a:off x="2999277" y="1246759"/>
            <a:ext cx="6318605" cy="4228481"/>
          </a:xfrm>
          <a:prstGeom prst="rect">
            <a:avLst/>
          </a:prstGeom>
        </p:spPr>
      </p:pic>
    </p:spTree>
    <p:extLst>
      <p:ext uri="{BB962C8B-B14F-4D97-AF65-F5344CB8AC3E}">
        <p14:creationId xmlns:p14="http://schemas.microsoft.com/office/powerpoint/2010/main" val="54219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a:xfrm>
            <a:off x="1171074" y="62961"/>
            <a:ext cx="10261347" cy="1478570"/>
          </a:xfrm>
        </p:spPr>
        <p:txBody>
          <a:bodyPr/>
          <a:lstStyle/>
          <a:p>
            <a:r>
              <a:rPr lang="en-US" dirty="0"/>
              <a:t>Computers become part of our everyday lives</a:t>
            </a:r>
          </a:p>
        </p:txBody>
      </p:sp>
      <p:sp>
        <p:nvSpPr>
          <p:cNvPr id="6" name="Footer Placeholder 5">
            <a:extLst>
              <a:ext uri="{FF2B5EF4-FFF2-40B4-BE49-F238E27FC236}">
                <a16:creationId xmlns:a16="http://schemas.microsoft.com/office/drawing/2014/main" id="{9A012F03-EDCE-47C5-ACE4-2C50C97BA424}"/>
              </a:ext>
            </a:extLst>
          </p:cNvPr>
          <p:cNvSpPr>
            <a:spLocks noGrp="1"/>
          </p:cNvSpPr>
          <p:nvPr>
            <p:ph type="ftr" sz="quarter" idx="11"/>
          </p:nvPr>
        </p:nvSpPr>
        <p:spPr/>
        <p:txBody>
          <a:bodyPr/>
          <a:lstStyle/>
          <a:p>
            <a:r>
              <a:rPr lang="en-US"/>
              <a:t>Introduction</a:t>
            </a:r>
            <a:endParaRPr lang="en-US" dirty="0"/>
          </a:p>
        </p:txBody>
      </p:sp>
      <p:sp>
        <p:nvSpPr>
          <p:cNvPr id="7" name="Slide Number Placeholder 6">
            <a:extLst>
              <a:ext uri="{FF2B5EF4-FFF2-40B4-BE49-F238E27FC236}">
                <a16:creationId xmlns:a16="http://schemas.microsoft.com/office/drawing/2014/main" id="{C554A86C-EE97-4ADA-949E-25C25784005A}"/>
              </a:ext>
            </a:extLst>
          </p:cNvPr>
          <p:cNvSpPr>
            <a:spLocks noGrp="1"/>
          </p:cNvSpPr>
          <p:nvPr>
            <p:ph type="sldNum" sz="quarter" idx="12"/>
          </p:nvPr>
        </p:nvSpPr>
        <p:spPr/>
        <p:txBody>
          <a:bodyPr/>
          <a:lstStyle/>
          <a:p>
            <a:fld id="{6D22F896-40B5-4ADD-8801-0D06FADFA095}" type="slidenum">
              <a:rPr lang="en-US" smtClean="0"/>
              <a:t>3</a:t>
            </a:fld>
            <a:r>
              <a:rPr lang="en-US" dirty="0"/>
              <a:t>/6</a:t>
            </a:r>
          </a:p>
        </p:txBody>
      </p:sp>
      <p:sp>
        <p:nvSpPr>
          <p:cNvPr id="8" name="Date Placeholder 7">
            <a:extLst>
              <a:ext uri="{FF2B5EF4-FFF2-40B4-BE49-F238E27FC236}">
                <a16:creationId xmlns:a16="http://schemas.microsoft.com/office/drawing/2014/main" id="{2F66706E-5683-4EF4-842A-36F46616B99D}"/>
              </a:ext>
            </a:extLst>
          </p:cNvPr>
          <p:cNvSpPr>
            <a:spLocks noGrp="1"/>
          </p:cNvSpPr>
          <p:nvPr>
            <p:ph type="dt" sz="half" idx="10"/>
          </p:nvPr>
        </p:nvSpPr>
        <p:spPr/>
        <p:txBody>
          <a:bodyPr/>
          <a:lstStyle/>
          <a:p>
            <a:r>
              <a:rPr lang="en-US"/>
              <a:t>Bill Green and Dr. Dai</a:t>
            </a:r>
            <a:endParaRPr lang="en-US" dirty="0"/>
          </a:p>
        </p:txBody>
      </p:sp>
      <p:pic>
        <p:nvPicPr>
          <p:cNvPr id="5" name="Picture 4" descr="A couple of men standing in front of a computer&#10;&#10;Description automatically generated with low confidence">
            <a:extLst>
              <a:ext uri="{FF2B5EF4-FFF2-40B4-BE49-F238E27FC236}">
                <a16:creationId xmlns:a16="http://schemas.microsoft.com/office/drawing/2014/main" id="{12CC7FFF-D474-4D5C-AB02-6B0E5BCB75CF}"/>
              </a:ext>
            </a:extLst>
          </p:cNvPr>
          <p:cNvPicPr>
            <a:picLocks noChangeAspect="1"/>
          </p:cNvPicPr>
          <p:nvPr/>
        </p:nvPicPr>
        <p:blipFill>
          <a:blip r:embed="rId2"/>
          <a:stretch>
            <a:fillRect/>
          </a:stretch>
        </p:blipFill>
        <p:spPr>
          <a:xfrm>
            <a:off x="1386157" y="1243860"/>
            <a:ext cx="3781462" cy="2519399"/>
          </a:xfrm>
          <a:prstGeom prst="rect">
            <a:avLst/>
          </a:prstGeom>
        </p:spPr>
      </p:pic>
      <p:pic>
        <p:nvPicPr>
          <p:cNvPr id="10" name="Picture 9" descr="A picture containing text, computer, posing&#10;&#10;Description automatically generated">
            <a:extLst>
              <a:ext uri="{FF2B5EF4-FFF2-40B4-BE49-F238E27FC236}">
                <a16:creationId xmlns:a16="http://schemas.microsoft.com/office/drawing/2014/main" id="{9837FA64-8774-4E46-9132-157743B35278}"/>
              </a:ext>
            </a:extLst>
          </p:cNvPr>
          <p:cNvPicPr>
            <a:picLocks noChangeAspect="1"/>
          </p:cNvPicPr>
          <p:nvPr/>
        </p:nvPicPr>
        <p:blipFill>
          <a:blip r:embed="rId3"/>
          <a:stretch>
            <a:fillRect/>
          </a:stretch>
        </p:blipFill>
        <p:spPr>
          <a:xfrm>
            <a:off x="6745705" y="3220271"/>
            <a:ext cx="4259429" cy="2843504"/>
          </a:xfrm>
          <a:prstGeom prst="rect">
            <a:avLst/>
          </a:prstGeom>
        </p:spPr>
      </p:pic>
    </p:spTree>
    <p:extLst>
      <p:ext uri="{BB962C8B-B14F-4D97-AF65-F5344CB8AC3E}">
        <p14:creationId xmlns:p14="http://schemas.microsoft.com/office/powerpoint/2010/main" val="357655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a:xfrm>
            <a:off x="1171074" y="62961"/>
            <a:ext cx="10261347" cy="1478570"/>
          </a:xfrm>
        </p:spPr>
        <p:txBody>
          <a:bodyPr/>
          <a:lstStyle/>
          <a:p>
            <a:r>
              <a:rPr lang="en-US" dirty="0"/>
              <a:t>Computers connect home users to the world</a:t>
            </a:r>
          </a:p>
        </p:txBody>
      </p:sp>
      <p:sp>
        <p:nvSpPr>
          <p:cNvPr id="6" name="Footer Placeholder 5">
            <a:extLst>
              <a:ext uri="{FF2B5EF4-FFF2-40B4-BE49-F238E27FC236}">
                <a16:creationId xmlns:a16="http://schemas.microsoft.com/office/drawing/2014/main" id="{9A012F03-EDCE-47C5-ACE4-2C50C97BA424}"/>
              </a:ext>
            </a:extLst>
          </p:cNvPr>
          <p:cNvSpPr>
            <a:spLocks noGrp="1"/>
          </p:cNvSpPr>
          <p:nvPr>
            <p:ph type="ftr" sz="quarter" idx="11"/>
          </p:nvPr>
        </p:nvSpPr>
        <p:spPr/>
        <p:txBody>
          <a:bodyPr/>
          <a:lstStyle/>
          <a:p>
            <a:r>
              <a:rPr lang="en-US"/>
              <a:t>Introduction</a:t>
            </a:r>
            <a:endParaRPr lang="en-US" dirty="0"/>
          </a:p>
        </p:txBody>
      </p:sp>
      <p:sp>
        <p:nvSpPr>
          <p:cNvPr id="7" name="Slide Number Placeholder 6">
            <a:extLst>
              <a:ext uri="{FF2B5EF4-FFF2-40B4-BE49-F238E27FC236}">
                <a16:creationId xmlns:a16="http://schemas.microsoft.com/office/drawing/2014/main" id="{C554A86C-EE97-4ADA-949E-25C25784005A}"/>
              </a:ext>
            </a:extLst>
          </p:cNvPr>
          <p:cNvSpPr>
            <a:spLocks noGrp="1"/>
          </p:cNvSpPr>
          <p:nvPr>
            <p:ph type="sldNum" sz="quarter" idx="12"/>
          </p:nvPr>
        </p:nvSpPr>
        <p:spPr/>
        <p:txBody>
          <a:bodyPr/>
          <a:lstStyle/>
          <a:p>
            <a:fld id="{6D22F896-40B5-4ADD-8801-0D06FADFA095}" type="slidenum">
              <a:rPr lang="en-US" smtClean="0"/>
              <a:t>4</a:t>
            </a:fld>
            <a:r>
              <a:rPr lang="en-US" dirty="0"/>
              <a:t>/6</a:t>
            </a:r>
          </a:p>
        </p:txBody>
      </p:sp>
      <p:sp>
        <p:nvSpPr>
          <p:cNvPr id="8" name="Date Placeholder 7">
            <a:extLst>
              <a:ext uri="{FF2B5EF4-FFF2-40B4-BE49-F238E27FC236}">
                <a16:creationId xmlns:a16="http://schemas.microsoft.com/office/drawing/2014/main" id="{2F66706E-5683-4EF4-842A-36F46616B99D}"/>
              </a:ext>
            </a:extLst>
          </p:cNvPr>
          <p:cNvSpPr>
            <a:spLocks noGrp="1"/>
          </p:cNvSpPr>
          <p:nvPr>
            <p:ph type="dt" sz="half" idx="10"/>
          </p:nvPr>
        </p:nvSpPr>
        <p:spPr/>
        <p:txBody>
          <a:bodyPr/>
          <a:lstStyle/>
          <a:p>
            <a:r>
              <a:rPr lang="en-US"/>
              <a:t>Bill Green and Dr. Dai</a:t>
            </a:r>
            <a:endParaRPr lang="en-US" dirty="0"/>
          </a:p>
        </p:txBody>
      </p:sp>
      <p:pic>
        <p:nvPicPr>
          <p:cNvPr id="5" name="Picture 4">
            <a:extLst>
              <a:ext uri="{FF2B5EF4-FFF2-40B4-BE49-F238E27FC236}">
                <a16:creationId xmlns:a16="http://schemas.microsoft.com/office/drawing/2014/main" id="{12CC7FFF-D474-4D5C-AB02-6B0E5BCB75CF}"/>
              </a:ext>
            </a:extLst>
          </p:cNvPr>
          <p:cNvPicPr>
            <a:picLocks noChangeAspect="1"/>
          </p:cNvPicPr>
          <p:nvPr/>
        </p:nvPicPr>
        <p:blipFill>
          <a:blip r:embed="rId2"/>
          <a:srcRect/>
          <a:stretch/>
        </p:blipFill>
        <p:spPr>
          <a:xfrm>
            <a:off x="1769025" y="1243860"/>
            <a:ext cx="3015725" cy="2519399"/>
          </a:xfrm>
          <a:prstGeom prst="rect">
            <a:avLst/>
          </a:prstGeom>
        </p:spPr>
      </p:pic>
      <p:pic>
        <p:nvPicPr>
          <p:cNvPr id="10" name="Picture 9">
            <a:extLst>
              <a:ext uri="{FF2B5EF4-FFF2-40B4-BE49-F238E27FC236}">
                <a16:creationId xmlns:a16="http://schemas.microsoft.com/office/drawing/2014/main" id="{9837FA64-8774-4E46-9132-157743B35278}"/>
              </a:ext>
            </a:extLst>
          </p:cNvPr>
          <p:cNvPicPr>
            <a:picLocks noChangeAspect="1"/>
          </p:cNvPicPr>
          <p:nvPr/>
        </p:nvPicPr>
        <p:blipFill>
          <a:blip r:embed="rId3"/>
          <a:srcRect/>
          <a:stretch/>
        </p:blipFill>
        <p:spPr>
          <a:xfrm>
            <a:off x="7186906" y="3220271"/>
            <a:ext cx="3377027" cy="2843504"/>
          </a:xfrm>
          <a:prstGeom prst="rect">
            <a:avLst/>
          </a:prstGeom>
        </p:spPr>
      </p:pic>
    </p:spTree>
    <p:extLst>
      <p:ext uri="{BB962C8B-B14F-4D97-AF65-F5344CB8AC3E}">
        <p14:creationId xmlns:p14="http://schemas.microsoft.com/office/powerpoint/2010/main" val="262990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B185E3-DF41-4111-95F4-CA16F931FC23}"/>
              </a:ext>
            </a:extLst>
          </p:cNvPr>
          <p:cNvSpPr txBox="1"/>
          <p:nvPr/>
        </p:nvSpPr>
        <p:spPr>
          <a:xfrm>
            <a:off x="3028256" y="719344"/>
            <a:ext cx="7186246" cy="923330"/>
          </a:xfrm>
          <a:prstGeom prst="rect">
            <a:avLst/>
          </a:prstGeom>
          <a:noFill/>
        </p:spPr>
        <p:txBody>
          <a:bodyPr wrap="square" rtlCol="0">
            <a:spAutoFit/>
          </a:bodyPr>
          <a:lstStyle/>
          <a:p>
            <a:r>
              <a:rPr lang="en-US" b="1" dirty="0"/>
              <a:t>Virus</a:t>
            </a:r>
            <a:r>
              <a:rPr lang="en-US" dirty="0"/>
              <a:t>: A malicious computer program that, when activated, changes the way a computer acts and operates by attaching itself to a legitimate application or document.</a:t>
            </a:r>
          </a:p>
        </p:txBody>
      </p:sp>
      <p:sp>
        <p:nvSpPr>
          <p:cNvPr id="6" name="TextBox 5">
            <a:extLst>
              <a:ext uri="{FF2B5EF4-FFF2-40B4-BE49-F238E27FC236}">
                <a16:creationId xmlns:a16="http://schemas.microsoft.com/office/drawing/2014/main" id="{938D70F6-1179-467F-843B-17E8C690AFA9}"/>
              </a:ext>
            </a:extLst>
          </p:cNvPr>
          <p:cNvSpPr txBox="1"/>
          <p:nvPr/>
        </p:nvSpPr>
        <p:spPr>
          <a:xfrm>
            <a:off x="3028256" y="1795074"/>
            <a:ext cx="7186246" cy="1200329"/>
          </a:xfrm>
          <a:prstGeom prst="rect">
            <a:avLst/>
          </a:prstGeom>
          <a:noFill/>
        </p:spPr>
        <p:txBody>
          <a:bodyPr wrap="square" rtlCol="0">
            <a:spAutoFit/>
          </a:bodyPr>
          <a:lstStyle/>
          <a:p>
            <a:r>
              <a:rPr lang="en-US" b="1" dirty="0"/>
              <a:t>Worm</a:t>
            </a:r>
            <a:r>
              <a:rPr lang="en-US" dirty="0"/>
              <a:t>: A malicious application with the ability to spread to other computers using the network protocols of the infected host. For instance, WannaCry ransomware worm rapidly spread through enterprise networks by using the SMB protocol in Windows.</a:t>
            </a:r>
          </a:p>
        </p:txBody>
      </p:sp>
      <p:sp>
        <p:nvSpPr>
          <p:cNvPr id="7" name="TextBox 6">
            <a:extLst>
              <a:ext uri="{FF2B5EF4-FFF2-40B4-BE49-F238E27FC236}">
                <a16:creationId xmlns:a16="http://schemas.microsoft.com/office/drawing/2014/main" id="{382E5B51-3A99-4E06-BCCF-48CDC1C5D4E9}"/>
              </a:ext>
            </a:extLst>
          </p:cNvPr>
          <p:cNvSpPr txBox="1"/>
          <p:nvPr/>
        </p:nvSpPr>
        <p:spPr>
          <a:xfrm>
            <a:off x="3028256" y="3143533"/>
            <a:ext cx="7186246" cy="1200329"/>
          </a:xfrm>
          <a:prstGeom prst="rect">
            <a:avLst/>
          </a:prstGeom>
          <a:noFill/>
        </p:spPr>
        <p:txBody>
          <a:bodyPr wrap="square" rtlCol="0">
            <a:spAutoFit/>
          </a:bodyPr>
          <a:lstStyle/>
          <a:p>
            <a:r>
              <a:rPr lang="en-US" b="1" dirty="0"/>
              <a:t>Trojan</a:t>
            </a:r>
            <a:r>
              <a:rPr lang="en-US" dirty="0"/>
              <a:t>: Taking its name from the Greek story of the Trojan Horse, a Trojan is malicious software posing often as a legitimate and even wanted application. Trojans can read keystrokes, steal passwords, encrypt data or even create a backdoor for other malicious applications.</a:t>
            </a:r>
          </a:p>
        </p:txBody>
      </p:sp>
      <p:sp>
        <p:nvSpPr>
          <p:cNvPr id="8" name="TextBox 7">
            <a:extLst>
              <a:ext uri="{FF2B5EF4-FFF2-40B4-BE49-F238E27FC236}">
                <a16:creationId xmlns:a16="http://schemas.microsoft.com/office/drawing/2014/main" id="{575C3C32-7B20-4E3B-914A-454BC1DCEAE1}"/>
              </a:ext>
            </a:extLst>
          </p:cNvPr>
          <p:cNvSpPr txBox="1"/>
          <p:nvPr/>
        </p:nvSpPr>
        <p:spPr>
          <a:xfrm>
            <a:off x="3028256" y="4566970"/>
            <a:ext cx="7186246" cy="923330"/>
          </a:xfrm>
          <a:prstGeom prst="rect">
            <a:avLst/>
          </a:prstGeom>
          <a:noFill/>
        </p:spPr>
        <p:txBody>
          <a:bodyPr wrap="square" rtlCol="0">
            <a:spAutoFit/>
          </a:bodyPr>
          <a:lstStyle/>
          <a:p>
            <a:r>
              <a:rPr lang="en-US" b="1" dirty="0"/>
              <a:t>Adware</a:t>
            </a:r>
            <a:r>
              <a:rPr lang="en-US" dirty="0"/>
              <a:t>: The least nefarious, but always irritating malware is adware. Adware is a malicious software that causes irritating pop-ups and ads on both PCs and mobile devices.</a:t>
            </a:r>
          </a:p>
        </p:txBody>
      </p:sp>
    </p:spTree>
    <p:extLst>
      <p:ext uri="{BB962C8B-B14F-4D97-AF65-F5344CB8AC3E}">
        <p14:creationId xmlns:p14="http://schemas.microsoft.com/office/powerpoint/2010/main" val="373211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AF2A-A1B7-48AA-9ECC-59BFDDF10490}"/>
              </a:ext>
            </a:extLst>
          </p:cNvPr>
          <p:cNvSpPr>
            <a:spLocks noGrp="1"/>
          </p:cNvSpPr>
          <p:nvPr>
            <p:ph type="title"/>
          </p:nvPr>
        </p:nvSpPr>
        <p:spPr>
          <a:xfrm>
            <a:off x="1171074" y="62961"/>
            <a:ext cx="10261347" cy="1478570"/>
          </a:xfrm>
        </p:spPr>
        <p:txBody>
          <a:bodyPr/>
          <a:lstStyle/>
          <a:p>
            <a:r>
              <a:rPr lang="en-US" dirty="0"/>
              <a:t>Computers require care and feeding</a:t>
            </a:r>
          </a:p>
        </p:txBody>
      </p:sp>
      <p:sp>
        <p:nvSpPr>
          <p:cNvPr id="6" name="Footer Placeholder 5">
            <a:extLst>
              <a:ext uri="{FF2B5EF4-FFF2-40B4-BE49-F238E27FC236}">
                <a16:creationId xmlns:a16="http://schemas.microsoft.com/office/drawing/2014/main" id="{9A012F03-EDCE-47C5-ACE4-2C50C97BA424}"/>
              </a:ext>
            </a:extLst>
          </p:cNvPr>
          <p:cNvSpPr>
            <a:spLocks noGrp="1"/>
          </p:cNvSpPr>
          <p:nvPr>
            <p:ph type="ftr" sz="quarter" idx="11"/>
          </p:nvPr>
        </p:nvSpPr>
        <p:spPr/>
        <p:txBody>
          <a:bodyPr/>
          <a:lstStyle/>
          <a:p>
            <a:r>
              <a:rPr lang="en-US"/>
              <a:t>Introduction</a:t>
            </a:r>
            <a:endParaRPr lang="en-US" dirty="0"/>
          </a:p>
        </p:txBody>
      </p:sp>
      <p:sp>
        <p:nvSpPr>
          <p:cNvPr id="7" name="Slide Number Placeholder 6">
            <a:extLst>
              <a:ext uri="{FF2B5EF4-FFF2-40B4-BE49-F238E27FC236}">
                <a16:creationId xmlns:a16="http://schemas.microsoft.com/office/drawing/2014/main" id="{C554A86C-EE97-4ADA-949E-25C25784005A}"/>
              </a:ext>
            </a:extLst>
          </p:cNvPr>
          <p:cNvSpPr>
            <a:spLocks noGrp="1"/>
          </p:cNvSpPr>
          <p:nvPr>
            <p:ph type="sldNum" sz="quarter" idx="12"/>
          </p:nvPr>
        </p:nvSpPr>
        <p:spPr/>
        <p:txBody>
          <a:bodyPr/>
          <a:lstStyle/>
          <a:p>
            <a:fld id="{6D22F896-40B5-4ADD-8801-0D06FADFA095}" type="slidenum">
              <a:rPr lang="en-US" smtClean="0"/>
              <a:t>6</a:t>
            </a:fld>
            <a:r>
              <a:rPr lang="en-US" dirty="0"/>
              <a:t>/6</a:t>
            </a:r>
          </a:p>
        </p:txBody>
      </p:sp>
      <p:sp>
        <p:nvSpPr>
          <p:cNvPr id="8" name="Date Placeholder 7">
            <a:extLst>
              <a:ext uri="{FF2B5EF4-FFF2-40B4-BE49-F238E27FC236}">
                <a16:creationId xmlns:a16="http://schemas.microsoft.com/office/drawing/2014/main" id="{2F66706E-5683-4EF4-842A-36F46616B99D}"/>
              </a:ext>
            </a:extLst>
          </p:cNvPr>
          <p:cNvSpPr>
            <a:spLocks noGrp="1"/>
          </p:cNvSpPr>
          <p:nvPr>
            <p:ph type="dt" sz="half" idx="10"/>
          </p:nvPr>
        </p:nvSpPr>
        <p:spPr/>
        <p:txBody>
          <a:bodyPr/>
          <a:lstStyle/>
          <a:p>
            <a:r>
              <a:rPr lang="en-US"/>
              <a:t>Bill Green and Dr. Dai</a:t>
            </a:r>
            <a:endParaRPr lang="en-US" dirty="0"/>
          </a:p>
        </p:txBody>
      </p:sp>
      <p:sp>
        <p:nvSpPr>
          <p:cNvPr id="3" name="TextBox 2">
            <a:extLst>
              <a:ext uri="{FF2B5EF4-FFF2-40B4-BE49-F238E27FC236}">
                <a16:creationId xmlns:a16="http://schemas.microsoft.com/office/drawing/2014/main" id="{784197AE-63E2-4736-AD86-0524DA564B17}"/>
              </a:ext>
            </a:extLst>
          </p:cNvPr>
          <p:cNvSpPr txBox="1"/>
          <p:nvPr/>
        </p:nvSpPr>
        <p:spPr>
          <a:xfrm>
            <a:off x="1426128" y="1541531"/>
            <a:ext cx="8254767" cy="1477328"/>
          </a:xfrm>
          <a:prstGeom prst="rect">
            <a:avLst/>
          </a:prstGeom>
          <a:noFill/>
        </p:spPr>
        <p:txBody>
          <a:bodyPr wrap="square" rtlCol="0">
            <a:spAutoFit/>
          </a:bodyPr>
          <a:lstStyle/>
          <a:p>
            <a:pPr marL="342900" indent="-342900">
              <a:buAutoNum type="arabicPeriod"/>
            </a:pPr>
            <a:r>
              <a:rPr lang="en-US" dirty="0"/>
              <a:t>Updating and Patching</a:t>
            </a:r>
            <a:br>
              <a:rPr lang="en-US" dirty="0"/>
            </a:br>
            <a:endParaRPr lang="en-US" dirty="0"/>
          </a:p>
          <a:p>
            <a:pPr marL="342900" indent="-342900">
              <a:buAutoNum type="arabicPeriod"/>
            </a:pPr>
            <a:r>
              <a:rPr lang="en-US" dirty="0"/>
              <a:t>Proper Anti-Virus Use</a:t>
            </a:r>
            <a:br>
              <a:rPr lang="en-US" dirty="0"/>
            </a:br>
            <a:endParaRPr lang="en-US" dirty="0"/>
          </a:p>
          <a:p>
            <a:pPr marL="342900" indent="-342900">
              <a:buAutoNum type="arabicPeriod"/>
            </a:pPr>
            <a:r>
              <a:rPr lang="en-US" dirty="0"/>
              <a:t>Data protection – backup and recovery</a:t>
            </a:r>
          </a:p>
        </p:txBody>
      </p:sp>
    </p:spTree>
    <p:extLst>
      <p:ext uri="{BB962C8B-B14F-4D97-AF65-F5344CB8AC3E}">
        <p14:creationId xmlns:p14="http://schemas.microsoft.com/office/powerpoint/2010/main" val="660770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rgbClr val="000000"/>
      </a:dk1>
      <a:lt1>
        <a:srgbClr val="000000"/>
      </a:lt1>
      <a:dk2>
        <a:srgbClr val="00B050"/>
      </a:dk2>
      <a:lt2>
        <a:srgbClr val="000000"/>
      </a:lt2>
      <a:accent1>
        <a:srgbClr val="418AB3"/>
      </a:accent1>
      <a:accent2>
        <a:srgbClr val="000000"/>
      </a:accent2>
      <a:accent3>
        <a:srgbClr val="F69200"/>
      </a:accent3>
      <a:accent4>
        <a:srgbClr val="838383"/>
      </a:accent4>
      <a:accent5>
        <a:srgbClr val="FEC306"/>
      </a:accent5>
      <a:accent6>
        <a:srgbClr val="DF5327"/>
      </a:accent6>
      <a:hlink>
        <a:srgbClr val="00B0F0"/>
      </a:hlink>
      <a:folHlink>
        <a:srgbClr val="7030A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updatesfinal" id="{BEEE9CE3-B0FB-49CB-9EBA-F266A7ED4E0F}" vid="{5CB8204A-9A40-41D2-879F-987522E20B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B07F189EFAA40B42251EB2D19BF2F" ma:contentTypeVersion="7" ma:contentTypeDescription="Create a new document." ma:contentTypeScope="" ma:versionID="ebb512754c60f10c39d8317b1c64af00">
  <xsd:schema xmlns:xsd="http://www.w3.org/2001/XMLSchema" xmlns:xs="http://www.w3.org/2001/XMLSchema" xmlns:p="http://schemas.microsoft.com/office/2006/metadata/properties" xmlns:ns3="85bba4c9-9ba9-4c0c-a0c3-b963459ba6c5" xmlns:ns4="b4b3a9ae-4df2-43a8-8346-6faa045817ae" targetNamespace="http://schemas.microsoft.com/office/2006/metadata/properties" ma:root="true" ma:fieldsID="faf364ce8357f05d6e8dde80e19d6af7" ns3:_="" ns4:_="">
    <xsd:import namespace="85bba4c9-9ba9-4c0c-a0c3-b963459ba6c5"/>
    <xsd:import namespace="b4b3a9ae-4df2-43a8-8346-6faa045817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bba4c9-9ba9-4c0c-a0c3-b963459ba6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b3a9ae-4df2-43a8-8346-6faa045817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757AAE-D243-4E2F-B26C-B55E275EC3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bba4c9-9ba9-4c0c-a0c3-b963459ba6c5"/>
    <ds:schemaRef ds:uri="b4b3a9ae-4df2-43a8-8346-6faa045817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395D3B-6791-4E76-8F63-FBBCD3EB576D}">
  <ds:schemaRefs>
    <ds:schemaRef ds:uri="http://purl.org/dc/term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 ds:uri="http://schemas.microsoft.com/office/2006/documentManagement/types"/>
    <ds:schemaRef ds:uri="85bba4c9-9ba9-4c0c-a0c3-b963459ba6c5"/>
    <ds:schemaRef ds:uri="b4b3a9ae-4df2-43a8-8346-6faa045817ae"/>
    <ds:schemaRef ds:uri="http://purl.org/dc/dcmitype/"/>
  </ds:schemaRefs>
</ds:datastoreItem>
</file>

<file path=customXml/itemProps3.xml><?xml version="1.0" encoding="utf-8"?>
<ds:datastoreItem xmlns:ds="http://schemas.openxmlformats.org/officeDocument/2006/customXml" ds:itemID="{F0495D5A-AD87-4466-8C6A-3EBE69B28A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CYBERCOURSE</Template>
  <TotalTime>503</TotalTime>
  <Words>241</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Introduction</vt:lpstr>
      <vt:lpstr>Computer viruses are not new</vt:lpstr>
      <vt:lpstr>Computers become part of our everyday lives</vt:lpstr>
      <vt:lpstr>Computers connect home users to the world</vt:lpstr>
      <vt:lpstr>PowerPoint Presentation</vt:lpstr>
      <vt:lpstr>Computers require care and feeding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Cybersecurity for family business: Updates</dc:title>
  <dc:creator>Bill Green</dc:creator>
  <cp:lastModifiedBy>Borin, Jackie</cp:lastModifiedBy>
  <cp:revision>13</cp:revision>
  <dcterms:created xsi:type="dcterms:W3CDTF">2022-01-12T23:57:58Z</dcterms:created>
  <dcterms:modified xsi:type="dcterms:W3CDTF">2022-01-16T09:44:59Z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0x0101007CCB07F189EFAA40B42251EB2D19BF2F</vt:lpwstr>
  </property>
</Properties>
</file>