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57" r:id="rId4"/>
    <p:sldId id="262" r:id="rId5"/>
    <p:sldId id="259" r:id="rId6"/>
    <p:sldId id="260" r:id="rId7"/>
    <p:sldId id="261" r:id="rId8"/>
    <p:sldId id="267" r:id="rId9"/>
    <p:sldId id="268" r:id="rId10"/>
    <p:sldId id="263" r:id="rId11"/>
    <p:sldId id="264" r:id="rId12"/>
    <p:sldId id="265" r:id="rId13"/>
    <p:sldId id="266" r:id="rId14"/>
    <p:sldId id="285" r:id="rId15"/>
    <p:sldId id="280" r:id="rId16"/>
    <p:sldId id="279" r:id="rId17"/>
    <p:sldId id="282" r:id="rId18"/>
    <p:sldId id="286" r:id="rId19"/>
    <p:sldId id="281" r:id="rId20"/>
    <p:sldId id="283" r:id="rId21"/>
    <p:sldId id="284" r:id="rId22"/>
    <p:sldId id="274" r:id="rId23"/>
    <p:sldId id="272" r:id="rId24"/>
    <p:sldId id="275" r:id="rId25"/>
    <p:sldId id="276" r:id="rId26"/>
    <p:sldId id="277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81"/>
  </p:normalViewPr>
  <p:slideViewPr>
    <p:cSldViewPr snapToGrid="0" snapToObjects="1">
      <p:cViewPr varScale="1">
        <p:scale>
          <a:sx n="106" d="100"/>
          <a:sy n="106" d="100"/>
        </p:scale>
        <p:origin x="6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9380B-2195-7D42-B452-B042D662C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B73AB-51F2-D143-83CE-2720D0A3E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59122-BDDF-7E40-BDF4-375448792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56FD-81D4-FC47-BD18-672F6A6F69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6E16-A7EF-034C-89AD-EFA90F39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F9473-FE88-1B43-B0EC-F95A8360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F681-A256-484A-97C0-1930CDE0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A39D7-2143-304B-93F9-7F85CFF7D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F7A3A3-3CA8-A647-9299-5B71991F4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417364-7699-2548-BEF6-D4689AC2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56FD-81D4-FC47-BD18-672F6A6F69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9DA8-071F-614B-8714-EF9BEEF7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798F15-BDEA-504A-9803-5E1C716A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F681-A256-484A-97C0-1930CDE0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9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E716AB-3A83-DD4C-8B18-D26DFA600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E81D26-857D-3D47-9903-158B2F9A8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88166-BF9C-9B4B-85D5-8AB2108B2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56FD-81D4-FC47-BD18-672F6A6F69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BE97C-1120-2545-B025-C5521BD2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62612-ACA4-2445-8DAA-3188235F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F681-A256-484A-97C0-1930CDE0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58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3594-8B1A-1E4E-B4A4-B75F0E5CA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9F65-A4C4-1442-8263-5A1D2C93B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568A-A9D6-E046-B8EA-73A15F83B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56FD-81D4-FC47-BD18-672F6A6F69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1E2AB-0815-544A-9021-5417B3435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A3EE6-263D-FA4F-B090-F7C52E9E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F681-A256-484A-97C0-1930CDE0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1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136EF-D6E5-0E46-802D-DBC4E5DF8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09E83-681B-2D44-89A3-2E586CF1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A4152-CD78-1540-94E5-5930FFF1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56FD-81D4-FC47-BD18-672F6A6F69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010DD-9025-2A46-9951-505BE986A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B4FFA-3C14-FB40-84BF-130811102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F681-A256-484A-97C0-1930CDE0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18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4612-C1F7-3F48-9D4E-80D523C8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042B-0DF5-B04F-90AE-F8C0CD9EDC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D7DFC-64F6-9E4E-AAE4-0192A10A0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ED460-37D9-2548-A01B-88B52520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56FD-81D4-FC47-BD18-672F6A6F69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09567-7DA0-BD4F-A07E-91A0ADEB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6150A-B452-174E-9AE4-857E39A5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F681-A256-484A-97C0-1930CDE0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20139-1CF4-2E46-B554-113712E2C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0F28C-43F3-6441-BA28-D806D9C80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D2713-AA35-F844-A4E3-2B0143E79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8C45C-0C22-E94F-8BF0-4D44DF40B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AE44A-9364-AE4C-8DA5-16ABA997F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FF56-8F2D-3645-9E4D-4872EEF1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56FD-81D4-FC47-BD18-672F6A6F69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AD97A-D763-B044-AB8D-88CAEAF55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4EAFB-B918-F544-8297-183E04AC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F681-A256-484A-97C0-1930CDE0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5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CA36-EDBA-3040-85E2-851C1208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589F5B-9D7D-9F41-A2C3-347206184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56FD-81D4-FC47-BD18-672F6A6F69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81CF9D-E834-CB45-B544-440EED1F1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7B37D-60AB-0441-92D8-C182E024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F681-A256-484A-97C0-1930CDE0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8F253D-11AE-554B-B05D-960C05406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56FD-81D4-FC47-BD18-672F6A6F69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BACE9-090C-4147-924F-B4F9B99C6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20D8F-B55C-EC40-9DBF-B1AAEFEE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F681-A256-484A-97C0-1930CDE0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75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40E7A-5B78-6644-9ED1-5034AB2B1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F02A-36FE-7B48-A0E5-22277ADE0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EF740-3B1D-D445-B0CD-433B50B9B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B54FD7-1B7B-6443-A570-379A9808D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56FD-81D4-FC47-BD18-672F6A6F69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10801-52D6-5F46-B0BA-39713031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7DA6F-C5B0-A440-A8D0-F39A2C56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F681-A256-484A-97C0-1930CDE0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7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84F0-2DE2-4E41-9103-324AF78B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E6AD9-8E13-C44B-A46C-F1BB34014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5FF7F-E998-4342-AC56-D760058EC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510D-E621-E94E-A733-7CEDCF93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856FD-81D4-FC47-BD18-672F6A6F69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C89F7-6E93-754F-828F-810A8C2C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AD5B7-0491-3948-9928-25E35A34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3F681-A256-484A-97C0-1930CDE0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20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B5DBD-9A17-0B4B-9FFA-F484B509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233ED-E4A5-904A-BDEB-29556ACD9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642C8-C5CE-EE4B-AF04-8606C8237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856FD-81D4-FC47-BD18-672F6A6F690B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B135D-990C-F848-9E48-DFF90E3730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F7F55-D742-7346-A913-812EBC8CB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3F681-A256-484A-97C0-1930CDE09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24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meditating in a lotus position&#10;&#10;Description automatically generated">
            <a:extLst>
              <a:ext uri="{FF2B5EF4-FFF2-40B4-BE49-F238E27FC236}">
                <a16:creationId xmlns:a16="http://schemas.microsoft.com/office/drawing/2014/main" id="{CADB890A-8656-634B-9887-267060D73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3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E98B22F-2BC6-3940-8299-F80E6FC24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65" y="1690688"/>
            <a:ext cx="6930670" cy="4458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B72323-DE14-E84D-A9BA-5B9A5CE0DF80}"/>
              </a:ext>
            </a:extLst>
          </p:cNvPr>
          <p:cNvSpPr txBox="1"/>
          <p:nvPr/>
        </p:nvSpPr>
        <p:spPr>
          <a:xfrm>
            <a:off x="8153511" y="3073931"/>
            <a:ext cx="3443403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Step 1. Create a variable that stores the input file path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CECF5A-9213-2F46-B945-35ABEB8F15CE}"/>
              </a:ext>
            </a:extLst>
          </p:cNvPr>
          <p:cNvCxnSpPr>
            <a:cxnSpLocks/>
          </p:cNvCxnSpPr>
          <p:nvPr/>
        </p:nvCxnSpPr>
        <p:spPr>
          <a:xfrm>
            <a:off x="5834743" y="4557486"/>
            <a:ext cx="1233714" cy="398479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B9F87C-C913-584F-B7B2-1BE24C89C255}"/>
              </a:ext>
            </a:extLst>
          </p:cNvPr>
          <p:cNvSpPr txBox="1"/>
          <p:nvPr/>
        </p:nvSpPr>
        <p:spPr>
          <a:xfrm>
            <a:off x="595086" y="3738431"/>
            <a:ext cx="2714171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Step 2. Create a variable that stores the file handle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16AF7-6F94-5D43-85A9-F25DA0CD9930}"/>
              </a:ext>
            </a:extLst>
          </p:cNvPr>
          <p:cNvSpPr txBox="1"/>
          <p:nvPr/>
        </p:nvSpPr>
        <p:spPr>
          <a:xfrm>
            <a:off x="6874772" y="4754094"/>
            <a:ext cx="3582795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Step 3. Open the input file with the built-in function open()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DBD557-983D-5B41-A737-D40EFA91381C}"/>
              </a:ext>
            </a:extLst>
          </p:cNvPr>
          <p:cNvSpPr txBox="1"/>
          <p:nvPr/>
        </p:nvSpPr>
        <p:spPr>
          <a:xfrm>
            <a:off x="294105" y="5371771"/>
            <a:ext cx="3582795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Step 4. Iterate over the contents of the file to parse the data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E0D067-F196-C647-96D8-CA6677EC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Reading and writing files</a:t>
            </a:r>
          </a:p>
        </p:txBody>
      </p:sp>
    </p:spTree>
    <p:extLst>
      <p:ext uri="{BB962C8B-B14F-4D97-AF65-F5344CB8AC3E}">
        <p14:creationId xmlns:p14="http://schemas.microsoft.com/office/powerpoint/2010/main" val="2708209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E98B22F-2BC6-3940-8299-F80E6FC24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65" y="1690688"/>
            <a:ext cx="6930670" cy="4458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B72323-DE14-E84D-A9BA-5B9A5CE0DF80}"/>
              </a:ext>
            </a:extLst>
          </p:cNvPr>
          <p:cNvSpPr txBox="1"/>
          <p:nvPr/>
        </p:nvSpPr>
        <p:spPr>
          <a:xfrm>
            <a:off x="8153511" y="3073931"/>
            <a:ext cx="3443403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Step 1. Create a variable that stores the input file path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CECF5A-9213-2F46-B945-35ABEB8F15CE}"/>
              </a:ext>
            </a:extLst>
          </p:cNvPr>
          <p:cNvCxnSpPr>
            <a:cxnSpLocks/>
          </p:cNvCxnSpPr>
          <p:nvPr/>
        </p:nvCxnSpPr>
        <p:spPr>
          <a:xfrm>
            <a:off x="5834743" y="4557486"/>
            <a:ext cx="1233714" cy="3984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B9F87C-C913-584F-B7B2-1BE24C89C255}"/>
              </a:ext>
            </a:extLst>
          </p:cNvPr>
          <p:cNvSpPr txBox="1"/>
          <p:nvPr/>
        </p:nvSpPr>
        <p:spPr>
          <a:xfrm>
            <a:off x="595086" y="3738431"/>
            <a:ext cx="2714171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Step 2. Create a variable that stores the file handle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16AF7-6F94-5D43-85A9-F25DA0CD9930}"/>
              </a:ext>
            </a:extLst>
          </p:cNvPr>
          <p:cNvSpPr txBox="1"/>
          <p:nvPr/>
        </p:nvSpPr>
        <p:spPr>
          <a:xfrm>
            <a:off x="6874772" y="4754094"/>
            <a:ext cx="3582795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Step 3. Open the input file with the built-in function open()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1AAB15-70A9-D84F-A886-CFCAEAF89264}"/>
              </a:ext>
            </a:extLst>
          </p:cNvPr>
          <p:cNvSpPr txBox="1"/>
          <p:nvPr/>
        </p:nvSpPr>
        <p:spPr>
          <a:xfrm>
            <a:off x="160810" y="4964805"/>
            <a:ext cx="6296893" cy="156966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A </a:t>
            </a:r>
            <a:r>
              <a:rPr lang="en-US" sz="2400" b="1" dirty="0">
                <a:highlight>
                  <a:srgbClr val="FFFF00"/>
                </a:highlight>
              </a:rPr>
              <a:t>file handle</a:t>
            </a:r>
            <a:r>
              <a:rPr lang="en-US" sz="2400" dirty="0"/>
              <a:t> is a way to “hold onto” an open file so you can read from it or write to it. It doesn’t contain the contents of the file—it’s just a way to access and control the file.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E4DCFE-2720-A845-80BE-68EBCD64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Reading and writing files</a:t>
            </a:r>
          </a:p>
        </p:txBody>
      </p:sp>
    </p:spTree>
    <p:extLst>
      <p:ext uri="{BB962C8B-B14F-4D97-AF65-F5344CB8AC3E}">
        <p14:creationId xmlns:p14="http://schemas.microsoft.com/office/powerpoint/2010/main" val="813309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60A57FD2-A0AD-C34B-AC1A-53A8233A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Reading and writing files</a:t>
            </a:r>
          </a:p>
        </p:txBody>
      </p:sp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E98B22F-2BC6-3940-8299-F80E6FC24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65" y="1690688"/>
            <a:ext cx="6930670" cy="4458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B72323-DE14-E84D-A9BA-5B9A5CE0DF80}"/>
              </a:ext>
            </a:extLst>
          </p:cNvPr>
          <p:cNvSpPr txBox="1"/>
          <p:nvPr/>
        </p:nvSpPr>
        <p:spPr>
          <a:xfrm>
            <a:off x="8153511" y="3073931"/>
            <a:ext cx="3443403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Step 1. Create a variable that stores the input file path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CECF5A-9213-2F46-B945-35ABEB8F15CE}"/>
              </a:ext>
            </a:extLst>
          </p:cNvPr>
          <p:cNvCxnSpPr>
            <a:cxnSpLocks/>
          </p:cNvCxnSpPr>
          <p:nvPr/>
        </p:nvCxnSpPr>
        <p:spPr>
          <a:xfrm>
            <a:off x="5834743" y="4557486"/>
            <a:ext cx="1233714" cy="3984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B9F87C-C913-584F-B7B2-1BE24C89C255}"/>
              </a:ext>
            </a:extLst>
          </p:cNvPr>
          <p:cNvSpPr txBox="1"/>
          <p:nvPr/>
        </p:nvSpPr>
        <p:spPr>
          <a:xfrm>
            <a:off x="595086" y="3738431"/>
            <a:ext cx="2714171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Step 2. Create a variable that stores the file handle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16AF7-6F94-5D43-85A9-F25DA0CD9930}"/>
              </a:ext>
            </a:extLst>
          </p:cNvPr>
          <p:cNvSpPr txBox="1"/>
          <p:nvPr/>
        </p:nvSpPr>
        <p:spPr>
          <a:xfrm>
            <a:off x="6874772" y="4754094"/>
            <a:ext cx="3582795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Step 3. Open the input file with the built-in function open()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F8EB9-C0A5-3749-9F72-16DC983AF5B1}"/>
              </a:ext>
            </a:extLst>
          </p:cNvPr>
          <p:cNvSpPr txBox="1"/>
          <p:nvPr/>
        </p:nvSpPr>
        <p:spPr>
          <a:xfrm>
            <a:off x="6199401" y="365125"/>
            <a:ext cx="5698493" cy="212365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dirty="0"/>
              <a:t>open() </a:t>
            </a:r>
            <a:r>
              <a:rPr lang="en-US" sz="2400" dirty="0"/>
              <a:t>function takes 2 arguments: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 file 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Whether you want to read or write to the file.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‘r’ means you want to read the file (input file)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‘w’ means you want to write the file (output file)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DD9C0-A4CC-E341-A723-D72EEC5F06F3}"/>
              </a:ext>
            </a:extLst>
          </p:cNvPr>
          <p:cNvSpPr txBox="1"/>
          <p:nvPr/>
        </p:nvSpPr>
        <p:spPr>
          <a:xfrm>
            <a:off x="294105" y="5371771"/>
            <a:ext cx="3582795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Step 4. Iterate over the contents of the file to parse the data</a:t>
            </a:r>
          </a:p>
        </p:txBody>
      </p:sp>
    </p:spTree>
    <p:extLst>
      <p:ext uri="{BB962C8B-B14F-4D97-AF65-F5344CB8AC3E}">
        <p14:creationId xmlns:p14="http://schemas.microsoft.com/office/powerpoint/2010/main" val="134313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C654EA2-FBA6-C640-BF01-0C3B9DC47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Reading and writing files</a:t>
            </a:r>
          </a:p>
        </p:txBody>
      </p:sp>
      <p:pic>
        <p:nvPicPr>
          <p:cNvPr id="13" name="Picture 12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1E98B22F-2BC6-3940-8299-F80E6FC24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65" y="1690688"/>
            <a:ext cx="6930670" cy="44583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B72323-DE14-E84D-A9BA-5B9A5CE0DF80}"/>
              </a:ext>
            </a:extLst>
          </p:cNvPr>
          <p:cNvSpPr txBox="1"/>
          <p:nvPr/>
        </p:nvSpPr>
        <p:spPr>
          <a:xfrm>
            <a:off x="8410951" y="1245131"/>
            <a:ext cx="3443403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Step 1. Create a variable that stores the input file path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CECF5A-9213-2F46-B945-35ABEB8F15CE}"/>
              </a:ext>
            </a:extLst>
          </p:cNvPr>
          <p:cNvCxnSpPr>
            <a:cxnSpLocks/>
          </p:cNvCxnSpPr>
          <p:nvPr/>
        </p:nvCxnSpPr>
        <p:spPr>
          <a:xfrm>
            <a:off x="6092183" y="2728686"/>
            <a:ext cx="1233714" cy="398479"/>
          </a:xfrm>
          <a:prstGeom prst="line">
            <a:avLst/>
          </a:prstGeom>
          <a:ln w="571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6B9F87C-C913-584F-B7B2-1BE24C89C255}"/>
              </a:ext>
            </a:extLst>
          </p:cNvPr>
          <p:cNvSpPr txBox="1"/>
          <p:nvPr/>
        </p:nvSpPr>
        <p:spPr>
          <a:xfrm>
            <a:off x="595086" y="3738431"/>
            <a:ext cx="2714171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Step 2. Create a variable that stores the file handle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316AF7-6F94-5D43-85A9-F25DA0CD9930}"/>
              </a:ext>
            </a:extLst>
          </p:cNvPr>
          <p:cNvSpPr txBox="1"/>
          <p:nvPr/>
        </p:nvSpPr>
        <p:spPr>
          <a:xfrm>
            <a:off x="7132212" y="2925294"/>
            <a:ext cx="3582795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90000"/>
                  </a:schemeClr>
                </a:solidFill>
              </a:rPr>
              <a:t>Step 3. Open the input file with the built-in function open()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DD9C0-A4CC-E341-A723-D72EEC5F06F3}"/>
              </a:ext>
            </a:extLst>
          </p:cNvPr>
          <p:cNvSpPr txBox="1"/>
          <p:nvPr/>
        </p:nvSpPr>
        <p:spPr>
          <a:xfrm>
            <a:off x="294105" y="5371771"/>
            <a:ext cx="3582795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Step 4. Iterate over the contents of the file to parse the data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F5E321B-DB36-A343-99D6-FA7F950815D6}"/>
              </a:ext>
            </a:extLst>
          </p:cNvPr>
          <p:cNvSpPr/>
          <p:nvPr/>
        </p:nvSpPr>
        <p:spPr>
          <a:xfrm>
            <a:off x="5602276" y="116114"/>
            <a:ext cx="6397221" cy="4744706"/>
          </a:xfrm>
          <a:prstGeom prst="round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dirty="0">
                <a:ln w="3175">
                  <a:solidFill>
                    <a:schemeClr val="accent5"/>
                  </a:solidFill>
                </a:ln>
                <a:solidFill>
                  <a:schemeClr val="accent5">
                    <a:lumMod val="20000"/>
                    <a:lumOff val="80000"/>
                  </a:schemeClr>
                </a:solidFill>
              </a:rPr>
              <a:t>Output</a:t>
            </a:r>
          </a:p>
          <a:p>
            <a:endParaRPr lang="en-US" sz="2800" dirty="0">
              <a:ln w="3175">
                <a:solidFill>
                  <a:schemeClr val="accent5"/>
                </a:solidFill>
              </a:ln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endParaRPr lang="en-US" sz="2800" dirty="0">
              <a:ln w="3175">
                <a:noFill/>
              </a:ln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D883F7-9FB3-124F-A767-2D5775890D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91"/>
          <a:stretch/>
        </p:blipFill>
        <p:spPr>
          <a:xfrm>
            <a:off x="5890048" y="965410"/>
            <a:ext cx="5821676" cy="362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42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774847AE-367D-E44B-A17C-44BCD83DC0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05" b="71887"/>
          <a:stretch/>
        </p:blipFill>
        <p:spPr>
          <a:xfrm>
            <a:off x="838199" y="1985211"/>
            <a:ext cx="11092281" cy="2767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C35C3-5D64-A34F-B888-CCB86864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Iterators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F957965-06AB-A944-8E7E-131DB814AD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091"/>
          <a:stretch/>
        </p:blipFill>
        <p:spPr>
          <a:xfrm>
            <a:off x="6096000" y="148593"/>
            <a:ext cx="5821676" cy="362510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16167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B5C4FC5F-DED8-3148-A772-9C9E78FDBF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164"/>
          <a:stretch/>
        </p:blipFill>
        <p:spPr>
          <a:xfrm>
            <a:off x="838199" y="1325563"/>
            <a:ext cx="11092281" cy="9604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FC35C3-5D64-A34F-B888-CCB86864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Iterators</a:t>
            </a:r>
          </a:p>
        </p:txBody>
      </p:sp>
    </p:spTree>
    <p:extLst>
      <p:ext uri="{BB962C8B-B14F-4D97-AF65-F5344CB8AC3E}">
        <p14:creationId xmlns:p14="http://schemas.microsoft.com/office/powerpoint/2010/main" val="2946502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35C3-5D64-A34F-B888-CCB86864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Iterators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C4E4F9B-BA98-B041-A6E0-2994DE2D7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3217"/>
          <a:stretch/>
        </p:blipFill>
        <p:spPr>
          <a:xfrm>
            <a:off x="838199" y="1325563"/>
            <a:ext cx="11092281" cy="12251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2387581-3FC1-5A4D-BF94-39AD809A0003}"/>
              </a:ext>
            </a:extLst>
          </p:cNvPr>
          <p:cNvSpPr/>
          <p:nvPr/>
        </p:nvSpPr>
        <p:spPr>
          <a:xfrm>
            <a:off x="838199" y="2791326"/>
            <a:ext cx="2759243" cy="445169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tx1"/>
                </a:solidFill>
              </a:rPr>
              <a:t>Conditional statement</a:t>
            </a:r>
          </a:p>
        </p:txBody>
      </p:sp>
    </p:spTree>
    <p:extLst>
      <p:ext uri="{BB962C8B-B14F-4D97-AF65-F5344CB8AC3E}">
        <p14:creationId xmlns:p14="http://schemas.microsoft.com/office/powerpoint/2010/main" val="409353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F63287-2033-DD41-9E45-F1A57729CD9B}"/>
              </a:ext>
            </a:extLst>
          </p:cNvPr>
          <p:cNvCxnSpPr>
            <a:cxnSpLocks/>
          </p:cNvCxnSpPr>
          <p:nvPr/>
        </p:nvCxnSpPr>
        <p:spPr>
          <a:xfrm>
            <a:off x="1961148" y="4349274"/>
            <a:ext cx="188859" cy="2227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1026B2-E586-A24E-ABF0-AA632426F0D2}"/>
              </a:ext>
            </a:extLst>
          </p:cNvPr>
          <p:cNvCxnSpPr>
            <a:cxnSpLocks/>
          </p:cNvCxnSpPr>
          <p:nvPr/>
        </p:nvCxnSpPr>
        <p:spPr>
          <a:xfrm>
            <a:off x="4186625" y="4317852"/>
            <a:ext cx="0" cy="16302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7207C4-D67F-244F-ACF7-8B0192320656}"/>
              </a:ext>
            </a:extLst>
          </p:cNvPr>
          <p:cNvCxnSpPr>
            <a:cxnSpLocks/>
          </p:cNvCxnSpPr>
          <p:nvPr/>
        </p:nvCxnSpPr>
        <p:spPr>
          <a:xfrm>
            <a:off x="9053581" y="4313328"/>
            <a:ext cx="246830" cy="21054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FC35C3-5D64-A34F-B888-CCB86864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Iterators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C4E4F9B-BA98-B041-A6E0-2994DE2D70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397"/>
          <a:stretch/>
        </p:blipFill>
        <p:spPr>
          <a:xfrm>
            <a:off x="838199" y="1325563"/>
            <a:ext cx="11092281" cy="2584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D2A8EB-8DA2-5E43-A2BC-A37293BDF5B8}"/>
              </a:ext>
            </a:extLst>
          </p:cNvPr>
          <p:cNvSpPr/>
          <p:nvPr/>
        </p:nvSpPr>
        <p:spPr>
          <a:xfrm>
            <a:off x="1515979" y="2651126"/>
            <a:ext cx="890338" cy="103053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Parse file: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C6AFFF-C3C0-6646-AEA7-7B82E75186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30" t="49341"/>
          <a:stretch/>
        </p:blipFill>
        <p:spPr>
          <a:xfrm>
            <a:off x="372978" y="4480879"/>
            <a:ext cx="11688261" cy="17583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BA019F-CD42-5347-B85A-CA63A067B56B}"/>
              </a:ext>
            </a:extLst>
          </p:cNvPr>
          <p:cNvSpPr txBox="1"/>
          <p:nvPr/>
        </p:nvSpPr>
        <p:spPr>
          <a:xfrm>
            <a:off x="1118939" y="400400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55EBF3-F917-7440-BD2C-31BA6134D37C}"/>
              </a:ext>
            </a:extLst>
          </p:cNvPr>
          <p:cNvSpPr txBox="1"/>
          <p:nvPr/>
        </p:nvSpPr>
        <p:spPr>
          <a:xfrm>
            <a:off x="3292644" y="398507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3ED0E-B8CC-0743-94C8-D663F671FCC7}"/>
              </a:ext>
            </a:extLst>
          </p:cNvPr>
          <p:cNvSpPr txBox="1"/>
          <p:nvPr/>
        </p:nvSpPr>
        <p:spPr>
          <a:xfrm>
            <a:off x="8065170" y="3979942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[9]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BA939D-7CA1-B544-A9AB-A11637FFC905}"/>
              </a:ext>
            </a:extLst>
          </p:cNvPr>
          <p:cNvSpPr txBox="1"/>
          <p:nvPr/>
        </p:nvSpPr>
        <p:spPr>
          <a:xfrm>
            <a:off x="-21955" y="6260789"/>
            <a:ext cx="1124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Index:  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7AB791-CF61-1B4D-A9E4-7E32488CD0CA}"/>
              </a:ext>
            </a:extLst>
          </p:cNvPr>
          <p:cNvSpPr txBox="1"/>
          <p:nvPr/>
        </p:nvSpPr>
        <p:spPr>
          <a:xfrm>
            <a:off x="1304976" y="62392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B33D15-B28D-F54A-8578-E505A05CE52C}"/>
              </a:ext>
            </a:extLst>
          </p:cNvPr>
          <p:cNvSpPr txBox="1"/>
          <p:nvPr/>
        </p:nvSpPr>
        <p:spPr>
          <a:xfrm>
            <a:off x="1848321" y="62392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2F04D-DFB1-8A48-B469-E24DB799220C}"/>
              </a:ext>
            </a:extLst>
          </p:cNvPr>
          <p:cNvSpPr txBox="1"/>
          <p:nvPr/>
        </p:nvSpPr>
        <p:spPr>
          <a:xfrm>
            <a:off x="4517045" y="62392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20585E-6E09-5D4A-BCC9-C38C5ED9B6AB}"/>
              </a:ext>
            </a:extLst>
          </p:cNvPr>
          <p:cNvSpPr txBox="1"/>
          <p:nvPr/>
        </p:nvSpPr>
        <p:spPr>
          <a:xfrm>
            <a:off x="4818731" y="62392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916CDC-3FEB-904B-9CEA-08B946D2BB53}"/>
              </a:ext>
            </a:extLst>
          </p:cNvPr>
          <p:cNvSpPr txBox="1"/>
          <p:nvPr/>
        </p:nvSpPr>
        <p:spPr>
          <a:xfrm>
            <a:off x="6233496" y="6239258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24DA73-3CA1-384D-BE07-C0E7C50A9D7E}"/>
              </a:ext>
            </a:extLst>
          </p:cNvPr>
          <p:cNvSpPr txBox="1"/>
          <p:nvPr/>
        </p:nvSpPr>
        <p:spPr>
          <a:xfrm>
            <a:off x="8859395" y="62607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F2412-420D-0F49-91FF-E200FC6F4B0E}"/>
              </a:ext>
            </a:extLst>
          </p:cNvPr>
          <p:cNvSpPr txBox="1"/>
          <p:nvPr/>
        </p:nvSpPr>
        <p:spPr>
          <a:xfrm>
            <a:off x="9133653" y="62607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333DE7-7878-5D47-A405-DE7EC1F38A20}"/>
              </a:ext>
            </a:extLst>
          </p:cNvPr>
          <p:cNvSpPr txBox="1"/>
          <p:nvPr/>
        </p:nvSpPr>
        <p:spPr>
          <a:xfrm>
            <a:off x="9435339" y="626078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6C7712E-87E3-D747-A704-64612552D413}"/>
              </a:ext>
            </a:extLst>
          </p:cNvPr>
          <p:cNvSpPr txBox="1"/>
          <p:nvPr/>
        </p:nvSpPr>
        <p:spPr>
          <a:xfrm>
            <a:off x="10887024" y="6264042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77738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35C3-5D64-A34F-B888-CCB86864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Iterators</a:t>
            </a:r>
          </a:p>
        </p:txBody>
      </p:sp>
      <p:pic>
        <p:nvPicPr>
          <p:cNvPr id="5" name="Picture 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3C4E4F9B-BA98-B041-A6E0-2994DE2D7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25563"/>
            <a:ext cx="11092281" cy="33306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D2A8EB-8DA2-5E43-A2BC-A37293BDF5B8}"/>
              </a:ext>
            </a:extLst>
          </p:cNvPr>
          <p:cNvSpPr/>
          <p:nvPr/>
        </p:nvSpPr>
        <p:spPr>
          <a:xfrm>
            <a:off x="1515979" y="2651126"/>
            <a:ext cx="890338" cy="1030537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Parse file: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7A115-BF6C-9647-816A-8ABEC3FF80ED}"/>
              </a:ext>
            </a:extLst>
          </p:cNvPr>
          <p:cNvSpPr/>
          <p:nvPr/>
        </p:nvSpPr>
        <p:spPr>
          <a:xfrm>
            <a:off x="589547" y="4080962"/>
            <a:ext cx="1816770" cy="926264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bg1"/>
                </a:solidFill>
              </a:rPr>
              <a:t>Add to list or dictionary:</a:t>
            </a:r>
          </a:p>
        </p:txBody>
      </p:sp>
    </p:spTree>
    <p:extLst>
      <p:ext uri="{BB962C8B-B14F-4D97-AF65-F5344CB8AC3E}">
        <p14:creationId xmlns:p14="http://schemas.microsoft.com/office/powerpoint/2010/main" val="2066930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35C3-5D64-A34F-B888-CCB86864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3B43E9-B85F-094A-82E3-A22A61F60140}"/>
              </a:ext>
            </a:extLst>
          </p:cNvPr>
          <p:cNvSpPr txBox="1"/>
          <p:nvPr/>
        </p:nvSpPr>
        <p:spPr>
          <a:xfrm>
            <a:off x="838200" y="1325563"/>
            <a:ext cx="7178760" cy="1563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Good for data frame manipulation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For parsing/manipulating files that have columns and rows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Excel but if we gave it cocaine</a:t>
            </a:r>
          </a:p>
        </p:txBody>
      </p:sp>
    </p:spTree>
    <p:extLst>
      <p:ext uri="{BB962C8B-B14F-4D97-AF65-F5344CB8AC3E}">
        <p14:creationId xmlns:p14="http://schemas.microsoft.com/office/powerpoint/2010/main" val="81858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D6E5-B854-0A4C-AF72-7E02D4EC3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dirty="0"/>
              <a:t>Why python?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6DD878-49C4-3D4E-A8D8-BB3BD026D096}"/>
              </a:ext>
            </a:extLst>
          </p:cNvPr>
          <p:cNvCxnSpPr/>
          <p:nvPr/>
        </p:nvCxnSpPr>
        <p:spPr>
          <a:xfrm flipV="1">
            <a:off x="7431504" y="2713121"/>
            <a:ext cx="1267327" cy="81213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8DF52A-B3BB-2F48-8941-0562BDEAB5F9}"/>
              </a:ext>
            </a:extLst>
          </p:cNvPr>
          <p:cNvSpPr txBox="1"/>
          <p:nvPr/>
        </p:nvSpPr>
        <p:spPr>
          <a:xfrm>
            <a:off x="8698831" y="2495679"/>
            <a:ext cx="21862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Data 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28A87-D61D-5742-81F2-837448C453BF}"/>
              </a:ext>
            </a:extLst>
          </p:cNvPr>
          <p:cNvSpPr txBox="1"/>
          <p:nvPr/>
        </p:nvSpPr>
        <p:spPr>
          <a:xfrm>
            <a:off x="8722895" y="3760993"/>
            <a:ext cx="272702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Machine learning &amp; 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6FACFD-44F3-9D4E-8C8E-E334CDFC905E}"/>
              </a:ext>
            </a:extLst>
          </p:cNvPr>
          <p:cNvSpPr txBox="1"/>
          <p:nvPr/>
        </p:nvSpPr>
        <p:spPr>
          <a:xfrm>
            <a:off x="8698830" y="5026307"/>
            <a:ext cx="27158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Extract summary stats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C17205-322E-7145-8C4C-EC83B8F6A1C6}"/>
              </a:ext>
            </a:extLst>
          </p:cNvPr>
          <p:cNvCxnSpPr>
            <a:cxnSpLocks/>
          </p:cNvCxnSpPr>
          <p:nvPr/>
        </p:nvCxnSpPr>
        <p:spPr>
          <a:xfrm>
            <a:off x="7431503" y="4430264"/>
            <a:ext cx="1267327" cy="81213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0FC79F-4198-744F-A8A6-A8CBB298B8A8}"/>
              </a:ext>
            </a:extLst>
          </p:cNvPr>
          <p:cNvCxnSpPr>
            <a:cxnSpLocks/>
          </p:cNvCxnSpPr>
          <p:nvPr/>
        </p:nvCxnSpPr>
        <p:spPr>
          <a:xfrm flipH="1" flipV="1">
            <a:off x="3481136" y="2713121"/>
            <a:ext cx="1267327" cy="81213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E7CACAE-159B-9347-9940-606ED90E02E4}"/>
              </a:ext>
            </a:extLst>
          </p:cNvPr>
          <p:cNvSpPr txBox="1"/>
          <p:nvPr/>
        </p:nvSpPr>
        <p:spPr>
          <a:xfrm>
            <a:off x="4982808" y="1913513"/>
            <a:ext cx="2226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Statistical analysis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AD9DB5-D5DE-6E4B-A350-4D6AB838C1BA}"/>
              </a:ext>
            </a:extLst>
          </p:cNvPr>
          <p:cNvCxnSpPr>
            <a:cxnSpLocks/>
            <a:stCxn id="4" idx="0"/>
            <a:endCxn id="19" idx="2"/>
          </p:cNvCxnSpPr>
          <p:nvPr/>
        </p:nvCxnSpPr>
        <p:spPr>
          <a:xfrm flipH="1" flipV="1">
            <a:off x="6095998" y="2344400"/>
            <a:ext cx="23736" cy="108460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DD608C-16EB-D041-932C-B93FB475290D}"/>
              </a:ext>
            </a:extLst>
          </p:cNvPr>
          <p:cNvSpPr txBox="1"/>
          <p:nvPr/>
        </p:nvSpPr>
        <p:spPr>
          <a:xfrm>
            <a:off x="389020" y="2261265"/>
            <a:ext cx="3725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Complex data transformations</a:t>
            </a:r>
          </a:p>
          <a:p>
            <a:r>
              <a:rPr lang="en-US" dirty="0"/>
              <a:t>ex. hashing, grouping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CB4F64-50CB-3945-B167-429F2B149907}"/>
              </a:ext>
            </a:extLst>
          </p:cNvPr>
          <p:cNvSpPr txBox="1"/>
          <p:nvPr/>
        </p:nvSpPr>
        <p:spPr>
          <a:xfrm>
            <a:off x="86768" y="3525252"/>
            <a:ext cx="4008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Bioinformatics-specific libraries</a:t>
            </a:r>
          </a:p>
          <a:p>
            <a:r>
              <a:rPr lang="en-US" dirty="0"/>
              <a:t>ex. NCBI entrez, </a:t>
            </a:r>
            <a:r>
              <a:rPr lang="en-US" dirty="0" err="1"/>
              <a:t>Biopython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F300F2-0390-DE49-AA3B-37FBB96A677E}"/>
              </a:ext>
            </a:extLst>
          </p:cNvPr>
          <p:cNvCxnSpPr>
            <a:cxnSpLocks/>
          </p:cNvCxnSpPr>
          <p:nvPr/>
        </p:nvCxnSpPr>
        <p:spPr>
          <a:xfrm>
            <a:off x="7455568" y="3976437"/>
            <a:ext cx="126732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2F79303-287B-864E-B05E-91D0FA5F0ED5}"/>
              </a:ext>
            </a:extLst>
          </p:cNvPr>
          <p:cNvCxnSpPr>
            <a:cxnSpLocks/>
          </p:cNvCxnSpPr>
          <p:nvPr/>
        </p:nvCxnSpPr>
        <p:spPr>
          <a:xfrm>
            <a:off x="2923674" y="3976436"/>
            <a:ext cx="1812757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A088D60-486B-6547-B7EB-1F80F0D62DE2}"/>
              </a:ext>
            </a:extLst>
          </p:cNvPr>
          <p:cNvCxnSpPr>
            <a:cxnSpLocks/>
          </p:cNvCxnSpPr>
          <p:nvPr/>
        </p:nvCxnSpPr>
        <p:spPr>
          <a:xfrm flipH="1">
            <a:off x="3505199" y="4453364"/>
            <a:ext cx="1267327" cy="81213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8301E19-9395-1A48-8108-B22B52D777B1}"/>
              </a:ext>
            </a:extLst>
          </p:cNvPr>
          <p:cNvSpPr txBox="1"/>
          <p:nvPr/>
        </p:nvSpPr>
        <p:spPr>
          <a:xfrm>
            <a:off x="204548" y="5026307"/>
            <a:ext cx="3297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File parsing &amp; manipulation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84C08C-A74C-DC4F-AFE4-A0D075F6FA34}"/>
              </a:ext>
            </a:extLst>
          </p:cNvPr>
          <p:cNvSpPr txBox="1"/>
          <p:nvPr/>
        </p:nvSpPr>
        <p:spPr>
          <a:xfrm>
            <a:off x="4661743" y="5640612"/>
            <a:ext cx="28922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Build GUIs or web apps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D8A7942-39B7-2B4F-9911-44DE317BF472}"/>
              </a:ext>
            </a:extLst>
          </p:cNvPr>
          <p:cNvCxnSpPr>
            <a:cxnSpLocks/>
            <a:stCxn id="39" idx="0"/>
            <a:endCxn id="4" idx="2"/>
          </p:cNvCxnSpPr>
          <p:nvPr/>
        </p:nvCxnSpPr>
        <p:spPr>
          <a:xfrm flipV="1">
            <a:off x="6107866" y="4523874"/>
            <a:ext cx="11868" cy="1116738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7DA7882-E671-3049-8ECA-CA3DEDC82D40}"/>
              </a:ext>
            </a:extLst>
          </p:cNvPr>
          <p:cNvSpPr/>
          <p:nvPr/>
        </p:nvSpPr>
        <p:spPr>
          <a:xfrm>
            <a:off x="4563322" y="3429000"/>
            <a:ext cx="3112823" cy="1094874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 e r s a t </a:t>
            </a:r>
            <a:r>
              <a:rPr lang="en-US" sz="4000" dirty="0" err="1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</a:t>
            </a:r>
            <a:r>
              <a:rPr lang="en-US" sz="4000" dirty="0">
                <a:ln>
                  <a:solidFill>
                    <a:schemeClr val="tx2">
                      <a:lumMod val="75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 l e</a:t>
            </a:r>
          </a:p>
        </p:txBody>
      </p:sp>
    </p:spTree>
    <p:extLst>
      <p:ext uri="{BB962C8B-B14F-4D97-AF65-F5344CB8AC3E}">
        <p14:creationId xmlns:p14="http://schemas.microsoft.com/office/powerpoint/2010/main" val="3643038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8B3148-1A02-074B-BFB0-788F1FBC65B3}"/>
              </a:ext>
            </a:extLst>
          </p:cNvPr>
          <p:cNvCxnSpPr>
            <a:cxnSpLocks/>
          </p:cNvCxnSpPr>
          <p:nvPr/>
        </p:nvCxnSpPr>
        <p:spPr>
          <a:xfrm>
            <a:off x="7098631" y="1745623"/>
            <a:ext cx="445169" cy="48544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97A19-0DE0-7B41-832E-0FFD50FC815E}"/>
              </a:ext>
            </a:extLst>
          </p:cNvPr>
          <p:cNvCxnSpPr>
            <a:cxnSpLocks/>
          </p:cNvCxnSpPr>
          <p:nvPr/>
        </p:nvCxnSpPr>
        <p:spPr>
          <a:xfrm>
            <a:off x="9857874" y="1745623"/>
            <a:ext cx="445169" cy="485442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FC35C3-5D64-A34F-B888-CCB86864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FBCFED-5AF8-234E-8D4A-9FEA05484DE9}"/>
              </a:ext>
            </a:extLst>
          </p:cNvPr>
          <p:cNvSpPr/>
          <p:nvPr/>
        </p:nvSpPr>
        <p:spPr>
          <a:xfrm>
            <a:off x="838200" y="2971802"/>
            <a:ext cx="2759243" cy="794082"/>
          </a:xfrm>
          <a:prstGeom prst="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0" dirty="0">
                <a:solidFill>
                  <a:schemeClr val="tx1"/>
                </a:solidFill>
                <a:effectLst/>
              </a:rPr>
              <a:t>Read file in as a data frame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650481-4C0A-4D4A-A1CC-E6F1A539A9C0}"/>
              </a:ext>
            </a:extLst>
          </p:cNvPr>
          <p:cNvSpPr/>
          <p:nvPr/>
        </p:nvSpPr>
        <p:spPr>
          <a:xfrm>
            <a:off x="5719010" y="905502"/>
            <a:ext cx="2759243" cy="84012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0" dirty="0">
                <a:solidFill>
                  <a:schemeClr val="tx1"/>
                </a:solidFill>
                <a:effectLst/>
              </a:rPr>
              <a:t>Specify delimiter if not a comma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3B5F2E-8528-474F-9105-30F16EED19C9}"/>
              </a:ext>
            </a:extLst>
          </p:cNvPr>
          <p:cNvSpPr/>
          <p:nvPr/>
        </p:nvSpPr>
        <p:spPr>
          <a:xfrm>
            <a:off x="8751126" y="905502"/>
            <a:ext cx="2759243" cy="840121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0" dirty="0">
                <a:solidFill>
                  <a:schemeClr val="tx1"/>
                </a:solidFill>
                <a:effectLst/>
              </a:rPr>
              <a:t>Indicate number of header lines to skip</a:t>
            </a:r>
          </a:p>
        </p:txBody>
      </p:sp>
      <p:pic>
        <p:nvPicPr>
          <p:cNvPr id="15" name="Picture 14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D94057B4-EB87-7F4F-8188-4ACB8A2DED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2898"/>
          <a:stretch/>
        </p:blipFill>
        <p:spPr>
          <a:xfrm>
            <a:off x="838199" y="1988344"/>
            <a:ext cx="10668585" cy="36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16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35C3-5D64-A34F-B888-CCB86864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6035CAFF-39F7-394C-A815-37483D77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988343"/>
            <a:ext cx="10668585" cy="216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2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6110E-A605-C942-B36C-F1C84C31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</p:spTree>
    <p:extLst>
      <p:ext uri="{BB962C8B-B14F-4D97-AF65-F5344CB8AC3E}">
        <p14:creationId xmlns:p14="http://schemas.microsoft.com/office/powerpoint/2010/main" val="543592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35C3-5D64-A34F-B888-CCB86864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VS 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0AC2B-A04A-1747-8244-D0091EB99C6D}"/>
              </a:ext>
            </a:extLst>
          </p:cNvPr>
          <p:cNvSpPr txBox="1"/>
          <p:nvPr/>
        </p:nvSpPr>
        <p:spPr>
          <a:xfrm>
            <a:off x="838200" y="1325563"/>
            <a:ext cx="10515600" cy="10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Integrated Development Environment (IDE): app that combines terminal, file system explorer, and python file editor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17C777-EF49-4147-81E4-84DDCB9EE75C}"/>
              </a:ext>
            </a:extLst>
          </p:cNvPr>
          <p:cNvSpPr txBox="1"/>
          <p:nvPr/>
        </p:nvSpPr>
        <p:spPr>
          <a:xfrm>
            <a:off x="838200" y="2651126"/>
            <a:ext cx="1350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hlinkClick r:id="rId2"/>
              </a:rPr>
              <a:t>Download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8938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35C3-5D64-A34F-B888-CCB86864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0AC2B-A04A-1747-8244-D0091EB99C6D}"/>
              </a:ext>
            </a:extLst>
          </p:cNvPr>
          <p:cNvSpPr txBox="1"/>
          <p:nvPr/>
        </p:nvSpPr>
        <p:spPr>
          <a:xfrm>
            <a:off x="838200" y="1640114"/>
            <a:ext cx="7835928" cy="2579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Advantages: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Don’t fuck up your computer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Manage versions of python &amp; packages (e.g., pandas)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Version of python will affect everything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Some </a:t>
            </a:r>
            <a:r>
              <a:rPr lang="en-US" sz="2200" dirty="0" err="1"/>
              <a:t>softwares</a:t>
            </a:r>
            <a:r>
              <a:rPr lang="en-US" sz="2200" dirty="0"/>
              <a:t> require python2 and others python3.420</a:t>
            </a:r>
          </a:p>
        </p:txBody>
      </p:sp>
    </p:spTree>
    <p:extLst>
      <p:ext uri="{BB962C8B-B14F-4D97-AF65-F5344CB8AC3E}">
        <p14:creationId xmlns:p14="http://schemas.microsoft.com/office/powerpoint/2010/main" val="1753565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35C3-5D64-A34F-B888-CCB86864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0AC2B-A04A-1747-8244-D0091EB99C6D}"/>
              </a:ext>
            </a:extLst>
          </p:cNvPr>
          <p:cNvSpPr txBox="1"/>
          <p:nvPr/>
        </p:nvSpPr>
        <p:spPr>
          <a:xfrm>
            <a:off x="838200" y="1325563"/>
            <a:ext cx="44246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$python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my_venv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2005C-8F5D-B949-B4D6-736364991EB9}"/>
              </a:ext>
            </a:extLst>
          </p:cNvPr>
          <p:cNvSpPr txBox="1"/>
          <p:nvPr/>
        </p:nvSpPr>
        <p:spPr>
          <a:xfrm>
            <a:off x="4540033" y="1925727"/>
            <a:ext cx="3497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Name of virtual environment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049285-A206-3742-A073-D17669485FA7}"/>
              </a:ext>
            </a:extLst>
          </p:cNvPr>
          <p:cNvSpPr/>
          <p:nvPr/>
        </p:nvSpPr>
        <p:spPr>
          <a:xfrm>
            <a:off x="3759201" y="1494971"/>
            <a:ext cx="1445552" cy="4307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87DCD74-0F86-9444-B66B-D6D1B4422FB4}"/>
              </a:ext>
            </a:extLst>
          </p:cNvPr>
          <p:cNvCxnSpPr/>
          <p:nvPr/>
        </p:nvCxnSpPr>
        <p:spPr>
          <a:xfrm>
            <a:off x="1576137" y="2057400"/>
            <a:ext cx="0" cy="1756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2F0E85-FB10-C24E-B052-D222413C34C3}"/>
              </a:ext>
            </a:extLst>
          </p:cNvPr>
          <p:cNvSpPr txBox="1"/>
          <p:nvPr/>
        </p:nvSpPr>
        <p:spPr>
          <a:xfrm>
            <a:off x="240632" y="3814011"/>
            <a:ext cx="26710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Python is already installed on your computer if you have a Linux operating system (OS)</a:t>
            </a:r>
          </a:p>
        </p:txBody>
      </p:sp>
    </p:spTree>
    <p:extLst>
      <p:ext uri="{BB962C8B-B14F-4D97-AF65-F5344CB8AC3E}">
        <p14:creationId xmlns:p14="http://schemas.microsoft.com/office/powerpoint/2010/main" val="288180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35C3-5D64-A34F-B888-CCB86864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Virtual environments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0AC2B-A04A-1747-8244-D0091EB99C6D}"/>
              </a:ext>
            </a:extLst>
          </p:cNvPr>
          <p:cNvSpPr txBox="1"/>
          <p:nvPr/>
        </p:nvSpPr>
        <p:spPr>
          <a:xfrm>
            <a:off x="838200" y="1325563"/>
            <a:ext cx="442460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$python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-m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venv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my_venv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20AF54-F04B-DF44-8E13-64853DD695A0}"/>
              </a:ext>
            </a:extLst>
          </p:cNvPr>
          <p:cNvSpPr/>
          <p:nvPr/>
        </p:nvSpPr>
        <p:spPr>
          <a:xfrm>
            <a:off x="3759201" y="1494971"/>
            <a:ext cx="1445552" cy="4307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2005C-8F5D-B949-B4D6-736364991EB9}"/>
              </a:ext>
            </a:extLst>
          </p:cNvPr>
          <p:cNvSpPr txBox="1"/>
          <p:nvPr/>
        </p:nvSpPr>
        <p:spPr>
          <a:xfrm>
            <a:off x="4540033" y="1925727"/>
            <a:ext cx="3497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Name of virtual environment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966119-2952-0546-877B-6B3FBB8DAFB6}"/>
              </a:ext>
            </a:extLst>
          </p:cNvPr>
          <p:cNvSpPr txBox="1"/>
          <p:nvPr/>
        </p:nvSpPr>
        <p:spPr>
          <a:xfrm>
            <a:off x="838200" y="2828836"/>
            <a:ext cx="4608954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$source </a:t>
            </a:r>
            <a:r>
              <a:rPr lang="en-US" sz="2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my_venv</a:t>
            </a:r>
            <a:r>
              <a:rPr lang="en-US" sz="2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/activate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D966D8-8A5E-B442-9F15-60DDEA1B1B66}"/>
              </a:ext>
            </a:extLst>
          </p:cNvPr>
          <p:cNvSpPr txBox="1"/>
          <p:nvPr/>
        </p:nvSpPr>
        <p:spPr>
          <a:xfrm>
            <a:off x="838200" y="2613392"/>
            <a:ext cx="27230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Activate environment: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8F2B77-174A-8240-AC7F-D11C7F261F03}"/>
              </a:ext>
            </a:extLst>
          </p:cNvPr>
          <p:cNvSpPr txBox="1"/>
          <p:nvPr/>
        </p:nvSpPr>
        <p:spPr>
          <a:xfrm>
            <a:off x="838200" y="3645542"/>
            <a:ext cx="768069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Now you’re in it and you can install your desired version of python</a:t>
            </a:r>
          </a:p>
        </p:txBody>
      </p:sp>
    </p:spTree>
    <p:extLst>
      <p:ext uri="{BB962C8B-B14F-4D97-AF65-F5344CB8AC3E}">
        <p14:creationId xmlns:p14="http://schemas.microsoft.com/office/powerpoint/2010/main" val="31941311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35C3-5D64-A34F-B888-CCB86864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7ED67B-A208-CC48-AE28-9E92C6E029FD}"/>
              </a:ext>
            </a:extLst>
          </p:cNvPr>
          <p:cNvSpPr txBox="1"/>
          <p:nvPr/>
        </p:nvSpPr>
        <p:spPr>
          <a:xfrm>
            <a:off x="838200" y="1325563"/>
            <a:ext cx="534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apt update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apt install python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D87601-0E33-E540-A6E9-6DE789D9C77C}"/>
              </a:ext>
            </a:extLst>
          </p:cNvPr>
          <p:cNvCxnSpPr>
            <a:cxnSpLocks/>
          </p:cNvCxnSpPr>
          <p:nvPr/>
        </p:nvCxnSpPr>
        <p:spPr>
          <a:xfrm flipV="1">
            <a:off x="5053263" y="2156560"/>
            <a:ext cx="348916" cy="76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FB904BA-4F7A-074C-A2B5-1BC99AF07040}"/>
              </a:ext>
            </a:extLst>
          </p:cNvPr>
          <p:cNvSpPr txBox="1"/>
          <p:nvPr/>
        </p:nvSpPr>
        <p:spPr>
          <a:xfrm>
            <a:off x="3421470" y="2923674"/>
            <a:ext cx="3937103" cy="43088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/>
              <a:t>Replace this with desired version</a:t>
            </a:r>
          </a:p>
        </p:txBody>
      </p:sp>
    </p:spTree>
    <p:extLst>
      <p:ext uri="{BB962C8B-B14F-4D97-AF65-F5344CB8AC3E}">
        <p14:creationId xmlns:p14="http://schemas.microsoft.com/office/powerpoint/2010/main" val="179056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6FC3ED-CB07-9D40-8852-A278ED28A35A}"/>
              </a:ext>
            </a:extLst>
          </p:cNvPr>
          <p:cNvSpPr txBox="1"/>
          <p:nvPr/>
        </p:nvSpPr>
        <p:spPr>
          <a:xfrm>
            <a:off x="838200" y="1690688"/>
            <a:ext cx="3281539" cy="3594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Data types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Data structures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Indexing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Reading and writing files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Iterators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Pandas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Installing python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2796DD2-FFDA-FE4D-A8D5-F5E3667F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4619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20A2-8DE9-6545-824B-9A54B1A7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Glossary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4DFA2B9-DFFA-B54F-9AB9-680D548F4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724646"/>
              </p:ext>
            </p:extLst>
          </p:nvPr>
        </p:nvGraphicFramePr>
        <p:xfrm>
          <a:off x="838200" y="1690688"/>
          <a:ext cx="10831286" cy="40381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886">
                  <a:extLst>
                    <a:ext uri="{9D8B030D-6E8A-4147-A177-3AD203B41FA5}">
                      <a16:colId xmlns:a16="http://schemas.microsoft.com/office/drawing/2014/main" val="1370239430"/>
                    </a:ext>
                  </a:extLst>
                </a:gridCol>
                <a:gridCol w="3976914">
                  <a:extLst>
                    <a:ext uri="{9D8B030D-6E8A-4147-A177-3AD203B41FA5}">
                      <a16:colId xmlns:a16="http://schemas.microsoft.com/office/drawing/2014/main" val="893415863"/>
                    </a:ext>
                  </a:extLst>
                </a:gridCol>
                <a:gridCol w="5573486">
                  <a:extLst>
                    <a:ext uri="{9D8B030D-6E8A-4147-A177-3AD203B41FA5}">
                      <a16:colId xmlns:a16="http://schemas.microsoft.com/office/drawing/2014/main" val="1013547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Term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002096"/>
                  </a:ext>
                </a:extLst>
              </a:tr>
              <a:tr h="700541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7030A0"/>
                          </a:solidFill>
                        </a:rPr>
                        <a:t>Variable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Name that stores a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rgbClr val="7030A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species</a:t>
                      </a:r>
                      <a:r>
                        <a:rPr lang="en-US" sz="1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"E. coli”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197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Iterator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Code that lets you go through items one at a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gene in ["lacZ", "</a:t>
                      </a:r>
                      <a:r>
                        <a:rPr lang="en-US" sz="1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recA</a:t>
                      </a:r>
                      <a:r>
                        <a:rPr lang="en-US" sz="1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n-US" sz="1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rpoB</a:t>
                      </a:r>
                      <a:r>
                        <a:rPr lang="en-US" sz="1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"]:</a:t>
                      </a:r>
                    </a:p>
                    <a:p>
                      <a:r>
                        <a:rPr lang="en-US" sz="1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print(gene)</a:t>
                      </a:r>
                    </a:p>
                    <a:p>
                      <a:endParaRPr lang="en-US" sz="1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Output:</a:t>
                      </a:r>
                    </a:p>
                    <a:p>
                      <a:r>
                        <a:rPr lang="en-US" sz="19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lacZ</a:t>
                      </a:r>
                    </a:p>
                    <a:p>
                      <a:r>
                        <a:rPr lang="en-US" sz="1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recA</a:t>
                      </a:r>
                      <a:endParaRPr lang="en-US" sz="1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9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rpoB</a:t>
                      </a:r>
                      <a:endParaRPr lang="en-US" sz="19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8601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2060"/>
                          </a:solidFill>
                        </a:rPr>
                        <a:t>Function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Reusable block of code that performs a specific 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dirty="0" err="1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9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en-US" sz="1900" dirty="0"/>
                        <a:t>⟹  gives the length of whatever’s in the parenthesis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138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515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20A2-8DE9-6545-824B-9A54B1A7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pic>
        <p:nvPicPr>
          <p:cNvPr id="17" name="Picture 1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22B6E39E-C3AA-5041-A1DB-9E2123814C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47"/>
          <a:stretch/>
        </p:blipFill>
        <p:spPr>
          <a:xfrm>
            <a:off x="2911645" y="1407983"/>
            <a:ext cx="5626762" cy="348082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F3A391-1AED-9045-AE16-424652CFD198}"/>
              </a:ext>
            </a:extLst>
          </p:cNvPr>
          <p:cNvCxnSpPr/>
          <p:nvPr/>
        </p:nvCxnSpPr>
        <p:spPr>
          <a:xfrm flipV="1">
            <a:off x="5725026" y="1895226"/>
            <a:ext cx="1806739" cy="92199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65C77F2-7324-3A4D-AC59-DFD967E6B4C9}"/>
              </a:ext>
            </a:extLst>
          </p:cNvPr>
          <p:cNvCxnSpPr>
            <a:cxnSpLocks/>
          </p:cNvCxnSpPr>
          <p:nvPr/>
        </p:nvCxnSpPr>
        <p:spPr>
          <a:xfrm flipV="1">
            <a:off x="3213699" y="4682762"/>
            <a:ext cx="552929" cy="21925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FBEFA3-9161-534B-8C3B-B20935977E9E}"/>
              </a:ext>
            </a:extLst>
          </p:cNvPr>
          <p:cNvCxnSpPr>
            <a:cxnSpLocks/>
          </p:cNvCxnSpPr>
          <p:nvPr/>
        </p:nvCxnSpPr>
        <p:spPr>
          <a:xfrm flipV="1">
            <a:off x="5607879" y="2958609"/>
            <a:ext cx="3349960" cy="17607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9E2A2A7-9ED5-6145-9CFF-38CB937F6143}"/>
              </a:ext>
            </a:extLst>
          </p:cNvPr>
          <p:cNvSpPr/>
          <p:nvPr/>
        </p:nvSpPr>
        <p:spPr>
          <a:xfrm>
            <a:off x="7620662" y="3325989"/>
            <a:ext cx="3080087" cy="8113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6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tx1"/>
                </a:solidFill>
              </a:rPr>
              <a:t>Strings</a:t>
            </a:r>
          </a:p>
          <a:p>
            <a:r>
              <a:rPr lang="en-US" sz="2200" dirty="0">
                <a:solidFill>
                  <a:schemeClr val="tx1"/>
                </a:solidFill>
              </a:rPr>
              <a:t>Sequence of characters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C13801-4D07-FD4A-9565-B63F1FC1EAA7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905782" y="3731683"/>
            <a:ext cx="714880" cy="2068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E1BCBC2B-B363-AE4D-8949-1F7A986DC8B1}"/>
              </a:ext>
            </a:extLst>
          </p:cNvPr>
          <p:cNvSpPr/>
          <p:nvPr/>
        </p:nvSpPr>
        <p:spPr>
          <a:xfrm>
            <a:off x="8370629" y="2563983"/>
            <a:ext cx="3080087" cy="7326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6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tx1"/>
                </a:solidFill>
              </a:rPr>
              <a:t>Floats</a:t>
            </a:r>
          </a:p>
          <a:p>
            <a:r>
              <a:rPr lang="en-US" sz="2200" dirty="0">
                <a:solidFill>
                  <a:schemeClr val="tx1"/>
                </a:solidFill>
              </a:rPr>
              <a:t>Numbers with decimals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32E518-F790-6E43-911C-1FB2F9F2F128}"/>
              </a:ext>
            </a:extLst>
          </p:cNvPr>
          <p:cNvSpPr/>
          <p:nvPr/>
        </p:nvSpPr>
        <p:spPr>
          <a:xfrm>
            <a:off x="410076" y="4506116"/>
            <a:ext cx="3080088" cy="791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80381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tx1"/>
                </a:solidFill>
              </a:rPr>
              <a:t>Bool</a:t>
            </a:r>
          </a:p>
          <a:p>
            <a:r>
              <a:rPr lang="en-US" sz="2200" dirty="0">
                <a:solidFill>
                  <a:schemeClr val="tx1"/>
                </a:solidFill>
              </a:rPr>
              <a:t>Conditional statement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52CFD3-C893-7045-92CE-3727CFDECB2D}"/>
              </a:ext>
            </a:extLst>
          </p:cNvPr>
          <p:cNvSpPr/>
          <p:nvPr/>
        </p:nvSpPr>
        <p:spPr>
          <a:xfrm>
            <a:off x="7417795" y="1185316"/>
            <a:ext cx="3080088" cy="7838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outerShdw blurRad="50800" dist="50800" dir="5400000" algn="ctr" rotWithShape="0">
              <a:srgbClr val="000000">
                <a:alpha val="7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200" dirty="0">
                <a:solidFill>
                  <a:schemeClr val="tx1"/>
                </a:solidFill>
              </a:rPr>
              <a:t>Integer</a:t>
            </a:r>
            <a:r>
              <a:rPr lang="en-US" sz="2000" dirty="0">
                <a:solidFill>
                  <a:schemeClr val="tx1"/>
                </a:solidFill>
              </a:rPr>
              <a:t>s</a:t>
            </a:r>
          </a:p>
          <a:p>
            <a:r>
              <a:rPr lang="en-US" sz="2000" dirty="0">
                <a:solidFill>
                  <a:schemeClr val="tx1"/>
                </a:solidFill>
              </a:rPr>
              <a:t>Whole numbers</a:t>
            </a:r>
          </a:p>
        </p:txBody>
      </p:sp>
    </p:spTree>
    <p:extLst>
      <p:ext uri="{BB962C8B-B14F-4D97-AF65-F5344CB8AC3E}">
        <p14:creationId xmlns:p14="http://schemas.microsoft.com/office/powerpoint/2010/main" val="64059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20A2-8DE9-6545-824B-9A54B1A7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52CFD3-C893-7045-92CE-3727CFDECB2D}"/>
              </a:ext>
            </a:extLst>
          </p:cNvPr>
          <p:cNvSpPr/>
          <p:nvPr/>
        </p:nvSpPr>
        <p:spPr>
          <a:xfrm>
            <a:off x="962525" y="1398081"/>
            <a:ext cx="4079707" cy="1738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dirty="0">
                <a:solidFill>
                  <a:schemeClr val="tx1"/>
                </a:solidFill>
              </a:rPr>
              <a:t>Lists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Ordered list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Can contain numbers, characters, or variables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2DE652-E9F4-DD4B-B9CD-944C5BA1AC8F}"/>
              </a:ext>
            </a:extLst>
          </p:cNvPr>
          <p:cNvSpPr/>
          <p:nvPr/>
        </p:nvSpPr>
        <p:spPr>
          <a:xfrm>
            <a:off x="962524" y="3270919"/>
            <a:ext cx="4079707" cy="461199"/>
          </a:xfrm>
          <a:prstGeom prst="rect">
            <a:avLst/>
          </a:prstGeom>
          <a:solidFill>
            <a:schemeClr val="tx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 err="1">
                <a:solidFill>
                  <a:schemeClr val="bg1"/>
                </a:solidFill>
              </a:rPr>
              <a:t>Lst</a:t>
            </a:r>
            <a:r>
              <a:rPr lang="en-US" sz="2000" dirty="0">
                <a:solidFill>
                  <a:schemeClr val="bg1"/>
                </a:solidFill>
              </a:rPr>
              <a:t> = [1, 2, 3, “ABC”, 5.4, 1]</a:t>
            </a:r>
          </a:p>
          <a:p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endParaRPr lang="en-US" sz="2200" dirty="0">
              <a:solidFill>
                <a:schemeClr val="bg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A0B88D-AD6F-8B44-8763-17D6D8E47EAA}"/>
              </a:ext>
            </a:extLst>
          </p:cNvPr>
          <p:cNvGrpSpPr/>
          <p:nvPr/>
        </p:nvGrpSpPr>
        <p:grpSpPr>
          <a:xfrm>
            <a:off x="5486443" y="4032658"/>
            <a:ext cx="4079708" cy="2047665"/>
            <a:chOff x="5210674" y="1684453"/>
            <a:chExt cx="4079708" cy="204766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37EBF2-C4B4-9042-937E-89291C241290}"/>
                </a:ext>
              </a:extLst>
            </p:cNvPr>
            <p:cNvSpPr/>
            <p:nvPr/>
          </p:nvSpPr>
          <p:spPr>
            <a:xfrm>
              <a:off x="5210674" y="1684453"/>
              <a:ext cx="4079708" cy="1451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600" b="1" dirty="0">
                  <a:solidFill>
                    <a:schemeClr val="tx1"/>
                  </a:solidFill>
                </a:rPr>
                <a:t>Tuples</a:t>
              </a:r>
            </a:p>
            <a:p>
              <a:endParaRPr lang="en-US" sz="22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Immutable </a:t>
              </a:r>
              <a:r>
                <a:rPr lang="en-US" sz="2000" dirty="0" err="1">
                  <a:solidFill>
                    <a:schemeClr val="tx1"/>
                  </a:solidFill>
                </a:rPr>
                <a:t>sequnce</a:t>
              </a:r>
              <a:r>
                <a:rPr lang="en-US" sz="2000" dirty="0">
                  <a:solidFill>
                    <a:schemeClr val="tx1"/>
                  </a:solidFill>
                </a:rPr>
                <a:t> of data</a:t>
              </a:r>
            </a:p>
            <a:p>
              <a:endParaRPr 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2C6E591-766E-1149-BE52-75791FF8270E}"/>
                </a:ext>
              </a:extLst>
            </p:cNvPr>
            <p:cNvSpPr/>
            <p:nvPr/>
          </p:nvSpPr>
          <p:spPr>
            <a:xfrm>
              <a:off x="5216848" y="3277185"/>
              <a:ext cx="4073534" cy="45493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Tup = (“dog”, “cat”, ”bird”)</a:t>
              </a:r>
            </a:p>
            <a:p>
              <a:endParaRPr lang="en-US" sz="2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46A5DF1-6FF3-5F4A-9CFF-8C2EAF669171}"/>
              </a:ext>
            </a:extLst>
          </p:cNvPr>
          <p:cNvGrpSpPr/>
          <p:nvPr/>
        </p:nvGrpSpPr>
        <p:grpSpPr>
          <a:xfrm>
            <a:off x="5486443" y="1398081"/>
            <a:ext cx="4079709" cy="2346400"/>
            <a:chOff x="5210672" y="4221860"/>
            <a:chExt cx="4079709" cy="2346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8BFEC4-9E2A-1741-8282-D5F2336F9B58}"/>
                </a:ext>
              </a:extLst>
            </p:cNvPr>
            <p:cNvSpPr/>
            <p:nvPr/>
          </p:nvSpPr>
          <p:spPr>
            <a:xfrm>
              <a:off x="5210672" y="4221860"/>
              <a:ext cx="4079709" cy="17383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600" b="1" dirty="0">
                  <a:solidFill>
                    <a:schemeClr val="tx1"/>
                  </a:solidFill>
                </a:rPr>
                <a:t>Dictionaries</a:t>
              </a:r>
            </a:p>
            <a:p>
              <a:endParaRPr lang="en-US" sz="22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Consists of </a:t>
              </a:r>
              <a:r>
                <a:rPr lang="en-US" sz="2000" dirty="0" err="1">
                  <a:solidFill>
                    <a:srgbClr val="FF0000"/>
                  </a:solidFill>
                </a:rPr>
                <a:t>key</a:t>
              </a:r>
              <a:r>
                <a:rPr lang="en-US" sz="2000" dirty="0" err="1">
                  <a:solidFill>
                    <a:schemeClr val="tx1"/>
                  </a:solidFill>
                </a:rPr>
                <a:t>:</a:t>
              </a:r>
              <a:r>
                <a:rPr lang="en-US" sz="2000" dirty="0" err="1">
                  <a:solidFill>
                    <a:schemeClr val="accent5">
                      <a:lumMod val="75000"/>
                    </a:schemeClr>
                  </a:solidFill>
                </a:rPr>
                <a:t>value</a:t>
              </a:r>
              <a:r>
                <a:rPr lang="en-US" sz="2000" dirty="0">
                  <a:solidFill>
                    <a:schemeClr val="tx1"/>
                  </a:solidFill>
                </a:rPr>
                <a:t> pairs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Can retrieve value based on key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Can’t have duplicate keys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229AD44-C50A-174E-95D5-E2CC878DB4D8}"/>
                </a:ext>
              </a:extLst>
            </p:cNvPr>
            <p:cNvSpPr/>
            <p:nvPr/>
          </p:nvSpPr>
          <p:spPr>
            <a:xfrm>
              <a:off x="5210672" y="6098548"/>
              <a:ext cx="4079709" cy="4697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 = {“cat”: “mouse”, “lion”: ”zebra”}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3DF0A5A-92F8-9A44-AA36-107F6E1A3B9D}"/>
              </a:ext>
            </a:extLst>
          </p:cNvPr>
          <p:cNvGrpSpPr/>
          <p:nvPr/>
        </p:nvGrpSpPr>
        <p:grpSpPr>
          <a:xfrm>
            <a:off x="962523" y="4038533"/>
            <a:ext cx="4079707" cy="2041790"/>
            <a:chOff x="962523" y="4221860"/>
            <a:chExt cx="4079707" cy="20417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BCBC2B-B363-AE4D-8949-1F7A986DC8B1}"/>
                </a:ext>
              </a:extLst>
            </p:cNvPr>
            <p:cNvSpPr/>
            <p:nvPr/>
          </p:nvSpPr>
          <p:spPr>
            <a:xfrm>
              <a:off x="962523" y="4221860"/>
              <a:ext cx="4079707" cy="14519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600" b="1" dirty="0">
                  <a:solidFill>
                    <a:schemeClr val="tx1"/>
                  </a:solidFill>
                </a:rPr>
                <a:t>Sets</a:t>
              </a:r>
            </a:p>
            <a:p>
              <a:endParaRPr lang="en-US" sz="2200" dirty="0">
                <a:solidFill>
                  <a:schemeClr val="tx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Unordered collection of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tx1"/>
                  </a:solidFill>
                </a:rPr>
                <a:t>No duplicates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110870-BD57-E540-A875-69DB4FA31E5C}"/>
                </a:ext>
              </a:extLst>
            </p:cNvPr>
            <p:cNvSpPr/>
            <p:nvPr/>
          </p:nvSpPr>
          <p:spPr>
            <a:xfrm>
              <a:off x="962523" y="5802451"/>
              <a:ext cx="4079707" cy="4611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000" dirty="0">
                  <a:solidFill>
                    <a:schemeClr val="bg1"/>
                  </a:solidFill>
                </a:rPr>
                <a:t>S = (1, 2, 3, “ABC”, 5.4)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057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C35C3-5D64-A34F-B888-CCB86864E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Indexing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A8FF48-C21B-4849-8060-58AA127A9467}"/>
              </a:ext>
            </a:extLst>
          </p:cNvPr>
          <p:cNvSpPr txBox="1"/>
          <p:nvPr/>
        </p:nvSpPr>
        <p:spPr>
          <a:xfrm>
            <a:off x="838200" y="1325563"/>
            <a:ext cx="39814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Everything is 0-indexed in python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B5E627-9AD4-B942-8B99-6821185044AE}"/>
              </a:ext>
            </a:extLst>
          </p:cNvPr>
          <p:cNvSpPr txBox="1"/>
          <p:nvPr/>
        </p:nvSpPr>
        <p:spPr>
          <a:xfrm>
            <a:off x="838200" y="2220239"/>
            <a:ext cx="619432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List = [ 1, 2, 3, 4.0 ]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F1731F-027C-F54A-99B7-AA4AAFFE4C90}"/>
              </a:ext>
            </a:extLst>
          </p:cNvPr>
          <p:cNvSpPr/>
          <p:nvPr/>
        </p:nvSpPr>
        <p:spPr>
          <a:xfrm>
            <a:off x="3140243" y="2033337"/>
            <a:ext cx="625642" cy="26589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FDD939-5077-0C4B-BB4C-74BB502284A0}"/>
              </a:ext>
            </a:extLst>
          </p:cNvPr>
          <p:cNvSpPr/>
          <p:nvPr/>
        </p:nvSpPr>
        <p:spPr>
          <a:xfrm>
            <a:off x="3935362" y="2033337"/>
            <a:ext cx="625643" cy="26589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0ACE12A-B855-F74E-955A-4A67F6EEC617}"/>
              </a:ext>
            </a:extLst>
          </p:cNvPr>
          <p:cNvSpPr/>
          <p:nvPr/>
        </p:nvSpPr>
        <p:spPr>
          <a:xfrm>
            <a:off x="4688823" y="2033336"/>
            <a:ext cx="625643" cy="26589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847141-C77A-C34D-B271-B7D4530B2DF1}"/>
              </a:ext>
            </a:extLst>
          </p:cNvPr>
          <p:cNvSpPr/>
          <p:nvPr/>
        </p:nvSpPr>
        <p:spPr>
          <a:xfrm>
            <a:off x="5483943" y="2033336"/>
            <a:ext cx="904825" cy="265897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9BD421-E3F4-6C48-9965-AEE659A23AF6}"/>
              </a:ext>
            </a:extLst>
          </p:cNvPr>
          <p:cNvSpPr txBox="1"/>
          <p:nvPr/>
        </p:nvSpPr>
        <p:spPr>
          <a:xfrm>
            <a:off x="1916475" y="4010177"/>
            <a:ext cx="11390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Index: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19F0D-2C13-354C-B86A-716F4208089E}"/>
              </a:ext>
            </a:extLst>
          </p:cNvPr>
          <p:cNvSpPr txBox="1"/>
          <p:nvPr/>
        </p:nvSpPr>
        <p:spPr>
          <a:xfrm>
            <a:off x="3259446" y="4010177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A0D8CC-09DA-7346-8911-425D654BB5E9}"/>
              </a:ext>
            </a:extLst>
          </p:cNvPr>
          <p:cNvSpPr txBox="1"/>
          <p:nvPr/>
        </p:nvSpPr>
        <p:spPr>
          <a:xfrm>
            <a:off x="4058067" y="4010177"/>
            <a:ext cx="380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BE2EFD-D16E-B44D-9C5B-C5349DE8421D}"/>
              </a:ext>
            </a:extLst>
          </p:cNvPr>
          <p:cNvSpPr txBox="1"/>
          <p:nvPr/>
        </p:nvSpPr>
        <p:spPr>
          <a:xfrm>
            <a:off x="4803774" y="4010177"/>
            <a:ext cx="380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9579DD-385A-7448-A83C-5928248979F7}"/>
              </a:ext>
            </a:extLst>
          </p:cNvPr>
          <p:cNvSpPr txBox="1"/>
          <p:nvPr/>
        </p:nvSpPr>
        <p:spPr>
          <a:xfrm>
            <a:off x="5746239" y="4010177"/>
            <a:ext cx="380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0421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820A2-8DE9-6545-824B-9A54B1A7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Reading and writing files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734CDC-1017-EA4B-8158-59938D978872}"/>
              </a:ext>
            </a:extLst>
          </p:cNvPr>
          <p:cNvSpPr txBox="1"/>
          <p:nvPr/>
        </p:nvSpPr>
        <p:spPr>
          <a:xfrm>
            <a:off x="838200" y="1325563"/>
            <a:ext cx="7584833" cy="2117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Advice</a:t>
            </a:r>
            <a:endParaRPr lang="en-US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Briefly inspect file manually before you start to parse it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Note the number of fields if working with CSV or TSV files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Note any repeating characters (e.g. a &gt; in a FASTA header)</a:t>
            </a:r>
          </a:p>
        </p:txBody>
      </p:sp>
    </p:spTree>
    <p:extLst>
      <p:ext uri="{BB962C8B-B14F-4D97-AF65-F5344CB8AC3E}">
        <p14:creationId xmlns:p14="http://schemas.microsoft.com/office/powerpoint/2010/main" val="38090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AC377E-B05E-1B4E-A8AA-D0C111469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34" y="2731406"/>
            <a:ext cx="11564732" cy="33645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3CBDB0-8C9A-6A42-8EA4-81BEE321A46D}"/>
              </a:ext>
            </a:extLst>
          </p:cNvPr>
          <p:cNvSpPr txBox="1"/>
          <p:nvPr/>
        </p:nvSpPr>
        <p:spPr>
          <a:xfrm>
            <a:off x="838200" y="1690688"/>
            <a:ext cx="21415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 file format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B38B-1F0C-A44F-98BC-37199E95DCC2}"/>
              </a:ext>
            </a:extLst>
          </p:cNvPr>
          <p:cNvSpPr txBox="1"/>
          <p:nvPr/>
        </p:nvSpPr>
        <p:spPr>
          <a:xfrm>
            <a:off x="4731657" y="3399971"/>
            <a:ext cx="1651414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9 header 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83F59-95CF-5B4E-A667-F4E7E49A07F7}"/>
              </a:ext>
            </a:extLst>
          </p:cNvPr>
          <p:cNvSpPr txBox="1"/>
          <p:nvPr/>
        </p:nvSpPr>
        <p:spPr>
          <a:xfrm>
            <a:off x="6530364" y="6248295"/>
            <a:ext cx="5348002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140 tab-separated lines containing biological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B444D4-AD74-6641-96D9-1A3B2934FC9B}"/>
              </a:ext>
            </a:extLst>
          </p:cNvPr>
          <p:cNvSpPr txBox="1"/>
          <p:nvPr/>
        </p:nvSpPr>
        <p:spPr>
          <a:xfrm>
            <a:off x="5695890" y="6259233"/>
            <a:ext cx="800219" cy="446597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7572C7-1045-9A4F-8C79-541D9F9FB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Reading and writing files</a:t>
            </a:r>
          </a:p>
        </p:txBody>
      </p:sp>
    </p:spTree>
    <p:extLst>
      <p:ext uri="{BB962C8B-B14F-4D97-AF65-F5344CB8AC3E}">
        <p14:creationId xmlns:p14="http://schemas.microsoft.com/office/powerpoint/2010/main" val="71463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6639</TotalTime>
  <Words>868</Words>
  <Application>Microsoft Macintosh PowerPoint</Application>
  <PresentationFormat>Widescreen</PresentationFormat>
  <Paragraphs>169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Office Theme</vt:lpstr>
      <vt:lpstr>PowerPoint Presentation</vt:lpstr>
      <vt:lpstr>Why python?</vt:lpstr>
      <vt:lpstr>Outline</vt:lpstr>
      <vt:lpstr>Glossary</vt:lpstr>
      <vt:lpstr>Data types</vt:lpstr>
      <vt:lpstr>Data structures</vt:lpstr>
      <vt:lpstr>Indexing</vt:lpstr>
      <vt:lpstr>Reading and writing files</vt:lpstr>
      <vt:lpstr>Reading and writing files</vt:lpstr>
      <vt:lpstr>Reading and writing files</vt:lpstr>
      <vt:lpstr>Reading and writing files</vt:lpstr>
      <vt:lpstr>Reading and writing files</vt:lpstr>
      <vt:lpstr>Reading and writing files</vt:lpstr>
      <vt:lpstr>Iterators</vt:lpstr>
      <vt:lpstr>Iterators</vt:lpstr>
      <vt:lpstr>Iterators</vt:lpstr>
      <vt:lpstr>Iterators</vt:lpstr>
      <vt:lpstr>Iterators</vt:lpstr>
      <vt:lpstr>Pandas</vt:lpstr>
      <vt:lpstr>Pandas</vt:lpstr>
      <vt:lpstr>Pandas</vt:lpstr>
      <vt:lpstr>Installing python</vt:lpstr>
      <vt:lpstr>VS Code</vt:lpstr>
      <vt:lpstr>Virtual environments</vt:lpstr>
      <vt:lpstr>Virtual environments</vt:lpstr>
      <vt:lpstr>Virtual environments</vt:lpstr>
      <vt:lpstr>Installing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sadie grant</dc:creator>
  <cp:lastModifiedBy>sadie grant</cp:lastModifiedBy>
  <cp:revision>134</cp:revision>
  <dcterms:created xsi:type="dcterms:W3CDTF">2025-03-29T19:34:26Z</dcterms:created>
  <dcterms:modified xsi:type="dcterms:W3CDTF">2025-04-04T18:29:14Z</dcterms:modified>
</cp:coreProperties>
</file>