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xml" ContentType="application/vnd.openxmlformats-officedocument.presentationml.tags+xml"/>
  <Override PartName="/ppt/notesSlides/notesSlide39.xml" ContentType="application/vnd.openxmlformats-officedocument.presentationml.notesSlide+xml"/>
  <Override PartName="/ppt/tags/tag3.xml" ContentType="application/vnd.openxmlformats-officedocument.presentationml.tags+xml"/>
  <Override PartName="/ppt/notesSlides/notesSlide40.xml" ContentType="application/vnd.openxmlformats-officedocument.presentationml.notesSlide+xml"/>
  <Override PartName="/ppt/tags/tag4.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297" r:id="rId3"/>
    <p:sldId id="305" r:id="rId4"/>
    <p:sldId id="469" r:id="rId5"/>
    <p:sldId id="466" r:id="rId6"/>
    <p:sldId id="336" r:id="rId7"/>
    <p:sldId id="331" r:id="rId8"/>
    <p:sldId id="313" r:id="rId9"/>
    <p:sldId id="440" r:id="rId10"/>
    <p:sldId id="441" r:id="rId11"/>
    <p:sldId id="468" r:id="rId12"/>
    <p:sldId id="470" r:id="rId13"/>
    <p:sldId id="314" r:id="rId14"/>
    <p:sldId id="442" r:id="rId15"/>
    <p:sldId id="443" r:id="rId16"/>
    <p:sldId id="445" r:id="rId17"/>
    <p:sldId id="325" r:id="rId18"/>
    <p:sldId id="449" r:id="rId19"/>
    <p:sldId id="444" r:id="rId20"/>
    <p:sldId id="446" r:id="rId21"/>
    <p:sldId id="447" r:id="rId22"/>
    <p:sldId id="454" r:id="rId23"/>
    <p:sldId id="471" r:id="rId24"/>
    <p:sldId id="448" r:id="rId25"/>
    <p:sldId id="455" r:id="rId26"/>
    <p:sldId id="465" r:id="rId27"/>
    <p:sldId id="426" r:id="rId28"/>
    <p:sldId id="450" r:id="rId29"/>
    <p:sldId id="457" r:id="rId30"/>
    <p:sldId id="451" r:id="rId31"/>
    <p:sldId id="458" r:id="rId32"/>
    <p:sldId id="459" r:id="rId33"/>
    <p:sldId id="452" r:id="rId34"/>
    <p:sldId id="460" r:id="rId35"/>
    <p:sldId id="461" r:id="rId36"/>
    <p:sldId id="462" r:id="rId37"/>
    <p:sldId id="463" r:id="rId38"/>
    <p:sldId id="464" r:id="rId39"/>
    <p:sldId id="394" r:id="rId40"/>
    <p:sldId id="467" r:id="rId41"/>
    <p:sldId id="432" r:id="rId42"/>
    <p:sldId id="350" r:id="rId43"/>
    <p:sldId id="284" r:id="rId44"/>
  </p:sldIdLst>
  <p:sldSz cx="9144000" cy="6858000" type="screen4x3"/>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92"/>
    <a:srgbClr val="49A942"/>
    <a:srgbClr val="73C167"/>
    <a:srgbClr val="4E917A"/>
    <a:srgbClr val="76AE99"/>
    <a:srgbClr val="005C42"/>
    <a:srgbClr val="9DC8BA"/>
    <a:srgbClr val="B5121B"/>
    <a:srgbClr val="A8D59D"/>
    <a:srgbClr val="FFC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46" autoAdjust="0"/>
    <p:restoredTop sz="94697" autoAdjust="0"/>
  </p:normalViewPr>
  <p:slideViewPr>
    <p:cSldViewPr showGuides="1">
      <p:cViewPr>
        <p:scale>
          <a:sx n="80" d="100"/>
          <a:sy n="80" d="100"/>
        </p:scale>
        <p:origin x="-738" y="-546"/>
      </p:cViewPr>
      <p:guideLst>
        <p:guide orient="horz" pos="3757"/>
        <p:guide orient="horz" pos="128"/>
        <p:guide pos="2880"/>
        <p:guide pos="5529"/>
        <p:guide pos="231"/>
      </p:guideLst>
    </p:cSldViewPr>
  </p:slideViewPr>
  <p:outlineViewPr>
    <p:cViewPr>
      <p:scale>
        <a:sx n="33" d="100"/>
        <a:sy n="33" d="100"/>
      </p:scale>
      <p:origin x="0" y="5478"/>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66" d="100"/>
          <a:sy n="66" d="100"/>
        </p:scale>
        <p:origin x="-2838" y="-108"/>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853" y="8953500"/>
            <a:ext cx="306494"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MetaNormalLF-Roman"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MetaNormalLF-Roman" pitchFamily="34" charset="0"/>
              <a:cs typeface="Arial" pitchFamily="34" charset="0"/>
            </a:endParaRPr>
          </a:p>
        </p:txBody>
      </p:sp>
      <p:sp>
        <p:nvSpPr>
          <p:cNvPr id="6" name="TextBox 5"/>
          <p:cNvSpPr txBox="1"/>
          <p:nvPr/>
        </p:nvSpPr>
        <p:spPr>
          <a:xfrm>
            <a:off x="298450" y="174625"/>
            <a:ext cx="6337300" cy="461665"/>
          </a:xfrm>
          <a:prstGeom prst="rect">
            <a:avLst/>
          </a:prstGeom>
          <a:noFill/>
        </p:spPr>
        <p:txBody>
          <a:bodyPr wrap="square" rtlCol="0">
            <a:spAutoFit/>
          </a:bodyPr>
          <a:lstStyle/>
          <a:p>
            <a:pPr algn="ctr"/>
            <a:r>
              <a:rPr lang="en-US" sz="1400" b="0" dirty="0" smtClean="0">
                <a:latin typeface="MetaNormalLF-Roman" pitchFamily="34" charset="0"/>
                <a:cs typeface="Arial" pitchFamily="34" charset="0"/>
              </a:rPr>
              <a:t>Title</a:t>
            </a:r>
          </a:p>
          <a:p>
            <a:pPr algn="ctr"/>
            <a:r>
              <a:rPr lang="en-US" sz="1000" i="0" dirty="0" smtClean="0">
                <a:latin typeface="MetaNormalLF-Roman" pitchFamily="34" charset="0"/>
                <a:cs typeface="Arial" pitchFamily="34" charset="0"/>
              </a:rPr>
              <a:t>Month Year</a:t>
            </a:r>
          </a:p>
        </p:txBody>
      </p:sp>
    </p:spTree>
    <p:extLst>
      <p:ext uri="{BB962C8B-B14F-4D97-AF65-F5344CB8AC3E}">
        <p14:creationId xmlns:p14="http://schemas.microsoft.com/office/powerpoint/2010/main" val="10469214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95500" y="692150"/>
            <a:ext cx="2800350" cy="21002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3313853" y="8953500"/>
            <a:ext cx="306494"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MetaNormalLF-Roman"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MetaNormalLF-Roman" pitchFamily="34" charset="0"/>
              <a:cs typeface="Arial" pitchFamily="34" charset="0"/>
            </a:endParaRPr>
          </a:p>
        </p:txBody>
      </p:sp>
      <p:sp>
        <p:nvSpPr>
          <p:cNvPr id="7" name="TextBox 6"/>
          <p:cNvSpPr txBox="1"/>
          <p:nvPr/>
        </p:nvSpPr>
        <p:spPr>
          <a:xfrm>
            <a:off x="298450" y="174625"/>
            <a:ext cx="6337300" cy="461665"/>
          </a:xfrm>
          <a:prstGeom prst="rect">
            <a:avLst/>
          </a:prstGeom>
          <a:noFill/>
        </p:spPr>
        <p:txBody>
          <a:bodyPr wrap="square" rtlCol="0">
            <a:spAutoFit/>
          </a:bodyPr>
          <a:lstStyle/>
          <a:p>
            <a:pPr algn="ctr"/>
            <a:r>
              <a:rPr lang="en-US" sz="1400" b="0" dirty="0" smtClean="0">
                <a:latin typeface="MetaNormalLF-Roman" pitchFamily="34" charset="0"/>
                <a:cs typeface="Arial" pitchFamily="34" charset="0"/>
              </a:rPr>
              <a:t>Title</a:t>
            </a:r>
          </a:p>
          <a:p>
            <a:pPr algn="ctr"/>
            <a:r>
              <a:rPr lang="en-US" sz="1000" i="0" dirty="0" smtClean="0">
                <a:latin typeface="MetaNormalLF-Roman" pitchFamily="34" charset="0"/>
                <a:cs typeface="Arial" pitchFamily="34" charset="0"/>
              </a:rPr>
              <a:t>Month Year</a:t>
            </a:r>
          </a:p>
        </p:txBody>
      </p:sp>
    </p:spTree>
    <p:extLst>
      <p:ext uri="{BB962C8B-B14F-4D97-AF65-F5344CB8AC3E}">
        <p14:creationId xmlns:p14="http://schemas.microsoft.com/office/powerpoint/2010/main" val="204305719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200"/>
      </a:spcBef>
      <a:buFont typeface="Arial" pitchFamily="34" charset="0"/>
      <a:buNone/>
      <a:defRPr sz="1100" kern="1200">
        <a:solidFill>
          <a:schemeClr val="tx1"/>
        </a:solidFill>
        <a:latin typeface="MetaNormalLF-Roman" pitchFamily="34" charset="0"/>
        <a:ea typeface="+mn-ea"/>
        <a:cs typeface="Arial" pitchFamily="34" charset="0"/>
      </a:defRPr>
    </a:lvl1pPr>
    <a:lvl2pPr marL="400050" indent="-174625" algn="l" defTabSz="914400" rtl="0" eaLnBrk="1" latinLnBrk="0" hangingPunct="1">
      <a:spcBef>
        <a:spcPts val="600"/>
      </a:spcBef>
      <a:buFont typeface="Arial" pitchFamily="34" charset="0"/>
      <a:buChar char="•"/>
      <a:defRPr sz="1100" kern="1200">
        <a:solidFill>
          <a:schemeClr val="tx1"/>
        </a:solidFill>
        <a:latin typeface="MetaNormalLF-Roman" pitchFamily="34" charset="0"/>
        <a:ea typeface="+mn-ea"/>
        <a:cs typeface="Arial" pitchFamily="34" charset="0"/>
      </a:defRPr>
    </a:lvl2pPr>
    <a:lvl3pPr marL="627063" indent="-227013" algn="l" defTabSz="914400" rtl="0" eaLnBrk="1" latinLnBrk="0" hangingPunct="1">
      <a:spcBef>
        <a:spcPts val="600"/>
      </a:spcBef>
      <a:buFont typeface="Arial" pitchFamily="34" charset="0"/>
      <a:buChar char="–"/>
      <a:defRPr sz="1100" kern="1200">
        <a:solidFill>
          <a:schemeClr val="tx1"/>
        </a:solidFill>
        <a:latin typeface="MetaNormalLF-Roman" pitchFamily="34" charset="0"/>
        <a:ea typeface="+mn-ea"/>
        <a:cs typeface="Arial" pitchFamily="34" charset="0"/>
      </a:defRPr>
    </a:lvl3pPr>
    <a:lvl4pPr marL="801688" indent="-174625" algn="l" defTabSz="914400" rtl="0" eaLnBrk="1" latinLnBrk="0" hangingPunct="1">
      <a:spcBef>
        <a:spcPts val="600"/>
      </a:spcBef>
      <a:buFont typeface="Wingdings" pitchFamily="2" charset="2"/>
      <a:buChar char="§"/>
      <a:defRPr sz="1100" kern="1200">
        <a:solidFill>
          <a:schemeClr val="tx1"/>
        </a:solidFill>
        <a:latin typeface="MetaNormalLF-Roman" pitchFamily="34" charset="0"/>
        <a:ea typeface="+mn-ea"/>
        <a:cs typeface="Arial" pitchFamily="34" charset="0"/>
      </a:defRPr>
    </a:lvl4pPr>
    <a:lvl5pPr marL="1027113" indent="-225425" algn="l" defTabSz="914400" rtl="0" eaLnBrk="1" latinLnBrk="0" hangingPunct="1">
      <a:spcBef>
        <a:spcPts val="600"/>
      </a:spcBef>
      <a:buFont typeface="Arial" pitchFamily="34" charset="0"/>
      <a:buChar char="—"/>
      <a:defRPr sz="1100" kern="1200">
        <a:solidFill>
          <a:schemeClr val="tx1"/>
        </a:solidFill>
        <a:latin typeface="MetaNormalLF-Roman"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Multi-Content Server setup</a:t>
            </a:r>
          </a:p>
          <a:p>
            <a:pPr lvl="0"/>
            <a:r>
              <a:rPr lang="en-US" dirty="0" smtClean="0"/>
              <a:t>We always advice to check pre-installation requirements that can be found in the Install guide</a:t>
            </a:r>
          </a:p>
          <a:p>
            <a:pPr lvl="1"/>
            <a:r>
              <a:rPr lang="en-US" sz="1600" dirty="0" smtClean="0"/>
              <a:t>For example we show a </a:t>
            </a:r>
            <a:r>
              <a:rPr lang="en-US" dirty="0" smtClean="0"/>
              <a:t>Basic installation model and component installation order where you can see which components needs to be installed before, what is created during the installation and what components should be install after</a:t>
            </a:r>
            <a:endParaRPr lang="en-US" sz="1600" dirty="0" smtClean="0"/>
          </a:p>
          <a:p>
            <a:pPr lvl="1"/>
            <a:r>
              <a:rPr lang="en-US" dirty="0" smtClean="0"/>
              <a:t>Name and ID to assign a repository</a:t>
            </a:r>
            <a:endParaRPr lang="en-US" sz="1600" dirty="0" smtClean="0"/>
          </a:p>
          <a:p>
            <a:pPr lvl="1"/>
            <a:r>
              <a:rPr lang="en-US" dirty="0" smtClean="0"/>
              <a:t>Size and location of the content files</a:t>
            </a:r>
            <a:endParaRPr lang="en-US" sz="1600" dirty="0" smtClean="0"/>
          </a:p>
          <a:p>
            <a:pPr lvl="1"/>
            <a:r>
              <a:rPr lang="en-US" dirty="0" smtClean="0"/>
              <a:t>What kind of authentication you will be using, ports of the Content servers, user and password for the database</a:t>
            </a:r>
          </a:p>
          <a:p>
            <a:pPr lvl="1"/>
            <a:r>
              <a:rPr lang="en-US" dirty="0" smtClean="0"/>
              <a:t>What Documentum licenses do you require and what global repository you will use?</a:t>
            </a:r>
          </a:p>
          <a:p>
            <a:pPr lvl="1"/>
            <a:r>
              <a:rPr lang="en-US" dirty="0" smtClean="0"/>
              <a:t>Hardware and network requirements</a:t>
            </a:r>
          </a:p>
          <a:p>
            <a:pPr lvl="1"/>
            <a:r>
              <a:rPr lang="en-US" dirty="0" smtClean="0"/>
              <a:t>Shared memory and semaphore requirements</a:t>
            </a:r>
          </a:p>
          <a:p>
            <a:pPr lvl="1"/>
            <a:r>
              <a:rPr lang="en-US" dirty="0" smtClean="0"/>
              <a:t>SMTP and LDAP</a:t>
            </a:r>
          </a:p>
          <a:p>
            <a:pPr lvl="1"/>
            <a:r>
              <a:rPr lang="en-US" dirty="0" smtClean="0"/>
              <a:t>Required rights for an installation owner account</a:t>
            </a:r>
          </a:p>
          <a:p>
            <a:pPr lvl="1"/>
            <a:r>
              <a:rPr lang="en-US" dirty="0" smtClean="0"/>
              <a:t>Required environment variables</a:t>
            </a:r>
          </a:p>
          <a:p>
            <a:pPr lvl="1"/>
            <a:r>
              <a:rPr lang="en-US" dirty="0" smtClean="0"/>
              <a:t>Specific database settings, depending on the database there is different specific settings that needs to meet before installing</a:t>
            </a:r>
          </a:p>
          <a:p>
            <a:r>
              <a:rPr lang="en-US" dirty="0" smtClean="0"/>
              <a:t> </a:t>
            </a:r>
          </a:p>
          <a:p>
            <a:pPr lvl="0"/>
            <a:r>
              <a:rPr lang="en-US" dirty="0" smtClean="0"/>
              <a:t>Once you check that and you have everything you need, then you can proceed to install server binaries in Content Server 1, remember that a few Environment variables needs to be set before you do this on UNIX only.</a:t>
            </a:r>
          </a:p>
          <a:p>
            <a:pPr lvl="0"/>
            <a:r>
              <a:rPr lang="en-US" dirty="0" smtClean="0"/>
              <a:t>Then Configure a Repository</a:t>
            </a:r>
          </a:p>
          <a:p>
            <a:pPr lvl="0"/>
            <a:r>
              <a:rPr lang="en-US" dirty="0" smtClean="0"/>
              <a:t>Then once this is done you must be sure you review all *.output files and  *_</a:t>
            </a:r>
            <a:r>
              <a:rPr lang="en-US" dirty="0" err="1" smtClean="0"/>
              <a:t>dar.log</a:t>
            </a:r>
            <a:r>
              <a:rPr lang="en-US" dirty="0" smtClean="0"/>
              <a:t> files to make sure everything got installed properly, because sometimes we find that some components are not working fine until we review these files and found that something went wrong while configuring.</a:t>
            </a:r>
          </a:p>
          <a:p>
            <a:pPr lvl="0"/>
            <a:r>
              <a:rPr lang="en-US" dirty="0" smtClean="0"/>
              <a:t>Then you need to configure a Private connection broker, in a few slides you will know why this is important.</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Once you complete with Content Server 1, then install the binaries in Content Server 2 </a:t>
            </a:r>
          </a:p>
          <a:p>
            <a:pPr lvl="0"/>
            <a:r>
              <a:rPr lang="en-US" dirty="0" smtClean="0"/>
              <a:t>Once binaries are installed you need to setup second Content Server for same repository using program</a:t>
            </a:r>
          </a:p>
          <a:p>
            <a:pPr lvl="0"/>
            <a:r>
              <a:rPr lang="en-US" dirty="0" smtClean="0"/>
              <a:t>Windows: </a:t>
            </a:r>
            <a:r>
              <a:rPr lang="en-US" dirty="0" err="1" smtClean="0"/>
              <a:t>cfsConfigurationProgram</a:t>
            </a:r>
            <a:r>
              <a:rPr lang="en-US" dirty="0" smtClean="0"/>
              <a:t> </a:t>
            </a:r>
          </a:p>
          <a:p>
            <a:pPr lvl="0"/>
            <a:r>
              <a:rPr lang="en-US" dirty="0" smtClean="0"/>
              <a:t>Unix: </a:t>
            </a:r>
            <a:r>
              <a:rPr lang="en-US" dirty="0" err="1" smtClean="0"/>
              <a:t>cfs</a:t>
            </a:r>
            <a:r>
              <a:rPr lang="en-US" dirty="0" smtClean="0"/>
              <a:t>&lt;OS&gt;</a:t>
            </a:r>
            <a:r>
              <a:rPr lang="en-US" dirty="0" err="1" smtClean="0"/>
              <a:t>ConfigurationProgram</a:t>
            </a:r>
            <a:r>
              <a:rPr lang="en-US" dirty="0" smtClean="0"/>
              <a:t> you can locate this under $DM_HOME/install directory</a:t>
            </a:r>
          </a:p>
          <a:p>
            <a:pPr lvl="0"/>
            <a:r>
              <a:rPr lang="en-US" dirty="0" smtClean="0"/>
              <a:t>Then again configure Private connection broker for that server as well.</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This </a:t>
            </a:r>
            <a:r>
              <a:rPr lang="en-US" dirty="0" err="1" smtClean="0"/>
              <a:t>cfsConfigurationProgram</a:t>
            </a:r>
            <a:r>
              <a:rPr lang="en-US" dirty="0" smtClean="0"/>
              <a:t> will create and copy several files and objects such :</a:t>
            </a:r>
          </a:p>
          <a:p>
            <a:pPr lvl="1"/>
            <a:r>
              <a:rPr lang="en-US" dirty="0" smtClean="0"/>
              <a:t> Server </a:t>
            </a:r>
            <a:r>
              <a:rPr lang="en-US" dirty="0" err="1" smtClean="0"/>
              <a:t>config</a:t>
            </a:r>
            <a:r>
              <a:rPr lang="en-US" dirty="0" smtClean="0"/>
              <a:t> object</a:t>
            </a:r>
          </a:p>
          <a:p>
            <a:pPr lvl="1"/>
            <a:r>
              <a:rPr lang="en-US" dirty="0" err="1" smtClean="0"/>
              <a:t>aek.key</a:t>
            </a:r>
            <a:endParaRPr lang="en-US" dirty="0" smtClean="0"/>
          </a:p>
          <a:p>
            <a:pPr lvl="1"/>
            <a:r>
              <a:rPr lang="en-US" dirty="0" smtClean="0"/>
              <a:t>server.ini</a:t>
            </a:r>
          </a:p>
          <a:p>
            <a:pPr lvl="1"/>
            <a:r>
              <a:rPr lang="en-US" dirty="0" smtClean="0"/>
              <a:t>dmpassswd.txt</a:t>
            </a:r>
          </a:p>
          <a:p>
            <a:pPr lvl="1"/>
            <a:r>
              <a:rPr lang="en-US" dirty="0" smtClean="0"/>
              <a:t>ACS </a:t>
            </a:r>
            <a:r>
              <a:rPr lang="en-US" dirty="0" err="1" smtClean="0"/>
              <a:t>config</a:t>
            </a:r>
            <a:r>
              <a:rPr lang="en-US" dirty="0" smtClean="0"/>
              <a:t> object</a:t>
            </a:r>
          </a:p>
          <a:p>
            <a:pPr lvl="1"/>
            <a:r>
              <a:rPr lang="en-US" dirty="0" smtClean="0"/>
              <a:t>All Required jobs</a:t>
            </a:r>
          </a:p>
          <a:p>
            <a:pPr lvl="1"/>
            <a:r>
              <a:rPr lang="en-US" dirty="0" smtClean="0"/>
              <a:t>And of course it will install a new instance of the JMS</a:t>
            </a:r>
          </a:p>
          <a:p>
            <a:r>
              <a:rPr lang="en-US" dirty="0" smtClean="0"/>
              <a:t>if you are using LDAP to authenticate the users, you will need to copy the .</a:t>
            </a:r>
            <a:r>
              <a:rPr lang="en-US" dirty="0" err="1" smtClean="0"/>
              <a:t>cnt</a:t>
            </a:r>
            <a:r>
              <a:rPr lang="en-US" dirty="0" smtClean="0"/>
              <a:t> file manually from the other content server to the new one and set the </a:t>
            </a:r>
            <a:r>
              <a:rPr lang="en-US" dirty="0" err="1" smtClean="0"/>
              <a:t>ldap_config_id</a:t>
            </a:r>
            <a:r>
              <a:rPr lang="en-US" dirty="0" smtClean="0"/>
              <a:t> to the </a:t>
            </a:r>
            <a:r>
              <a:rPr lang="en-US" dirty="0" err="1" smtClean="0"/>
              <a:t>dm_server</a:t>
            </a:r>
            <a:r>
              <a:rPr lang="en-US" dirty="0" smtClean="0"/>
              <a:t> </a:t>
            </a:r>
            <a:r>
              <a:rPr lang="en-US" dirty="0" err="1" smtClean="0"/>
              <a:t>config</a:t>
            </a:r>
            <a:r>
              <a:rPr lang="en-US" dirty="0" smtClean="0"/>
              <a:t> object.</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Multi-content Server setup</a:t>
            </a:r>
          </a:p>
          <a:p>
            <a:pPr lvl="0"/>
            <a:r>
              <a:rPr lang="en-US" dirty="0" smtClean="0"/>
              <a:t>So when it completes you will notice in DA the server </a:t>
            </a:r>
            <a:r>
              <a:rPr lang="en-US" dirty="0" err="1" smtClean="0"/>
              <a:t>config</a:t>
            </a:r>
            <a:r>
              <a:rPr lang="en-US" dirty="0" smtClean="0"/>
              <a:t> objects</a:t>
            </a:r>
          </a:p>
          <a:p>
            <a:pPr lvl="0"/>
            <a:r>
              <a:rPr lang="en-US" dirty="0" err="1" smtClean="0"/>
              <a:t>Acs</a:t>
            </a:r>
            <a:r>
              <a:rPr lang="en-US" dirty="0" smtClean="0"/>
              <a:t> </a:t>
            </a:r>
            <a:r>
              <a:rPr lang="en-US" dirty="0" err="1" smtClean="0"/>
              <a:t>config</a:t>
            </a:r>
            <a:r>
              <a:rPr lang="en-US" dirty="0" smtClean="0"/>
              <a:t> objects </a:t>
            </a:r>
          </a:p>
          <a:p>
            <a:pPr lvl="0"/>
            <a:r>
              <a:rPr lang="en-US" dirty="0" smtClean="0"/>
              <a:t>And these files in the file system, so you will see that a few scripts got executed and as you can see, and the server.ini got copied but a new one got created which contains the name of the host and the name of the service.</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Here we want to have a system with Multiple Content Servers without any physical Load Balancer, but want the load to be balance between Content Servers and be able to failover. </a:t>
            </a:r>
          </a:p>
          <a:p>
            <a:pPr lvl="0"/>
            <a:r>
              <a:rPr lang="en-US" dirty="0" smtClean="0"/>
              <a:t>So here are you can see you will have the client machines talking to the application servers and these ones will talk to the connection brokers and Content Servers</a:t>
            </a:r>
          </a:p>
          <a:p>
            <a:r>
              <a:rPr lang="en-US" dirty="0" smtClean="0"/>
              <a:t>How we can accomplish this?</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Configuration Scenario 1</a:t>
            </a:r>
          </a:p>
          <a:p>
            <a:pPr lvl="0"/>
            <a:r>
              <a:rPr lang="en-US" dirty="0" smtClean="0"/>
              <a:t>So as soon as you configure a new remote Content Server, the server.ini will look like this:</a:t>
            </a:r>
            <a:r>
              <a:rPr lang="en-US" b="1" dirty="0" smtClean="0"/>
              <a:t> </a:t>
            </a:r>
            <a:endParaRPr lang="en-US" dirty="0" smtClean="0"/>
          </a:p>
          <a:p>
            <a:pPr lvl="0"/>
            <a:r>
              <a:rPr lang="en-US" dirty="0" smtClean="0"/>
              <a:t>The proximity values will be in the 9 thousands…</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So as I said before to accomplish the scenario that we want, we need to change proximity values in server.ini</a:t>
            </a:r>
          </a:p>
          <a:p>
            <a:pPr lvl="0"/>
            <a:r>
              <a:rPr lang="en-US" dirty="0" smtClean="0"/>
              <a:t>So in this case the servers used for load balancing must project identical proximity values which basically will be using the public connection brokers and the local private connection broker will be 1</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Configuration Scenario 1</a:t>
            </a:r>
          </a:p>
          <a:p>
            <a:pPr lvl="0"/>
            <a:r>
              <a:rPr lang="en-US" dirty="0" smtClean="0"/>
              <a:t>Then content server </a:t>
            </a:r>
            <a:r>
              <a:rPr lang="en-US" dirty="0" err="1" smtClean="0"/>
              <a:t>dfc.properties</a:t>
            </a:r>
            <a:r>
              <a:rPr lang="en-US" dirty="0" smtClean="0"/>
              <a:t> should look like this:</a:t>
            </a:r>
          </a:p>
          <a:p>
            <a:pPr lvl="0"/>
            <a:r>
              <a:rPr lang="en-US" dirty="0" smtClean="0"/>
              <a:t>Basically the connection broker will point to the private connect broker only which will be used for all local client connections such jobs, </a:t>
            </a:r>
            <a:r>
              <a:rPr lang="en-US" dirty="0" err="1" smtClean="0"/>
              <a:t>jms</a:t>
            </a:r>
            <a:r>
              <a:rPr lang="en-US" dirty="0" smtClean="0"/>
              <a:t>.</a:t>
            </a:r>
          </a:p>
          <a:p>
            <a:pPr lvl="0"/>
            <a:r>
              <a:rPr lang="en-US" dirty="0" smtClean="0"/>
              <a:t>The parameter </a:t>
            </a:r>
            <a:r>
              <a:rPr lang="en-US" dirty="0" err="1" smtClean="0"/>
              <a:t>dfc.docbroker.exclude.failure_threshold</a:t>
            </a:r>
            <a:r>
              <a:rPr lang="en-US" dirty="0" smtClean="0"/>
              <a:t> = 2 will help DFC to exclude the connection broker in case is down after 2 minutes.</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Configuration Scenario 1</a:t>
            </a:r>
          </a:p>
          <a:p>
            <a:pPr lvl="0"/>
            <a:r>
              <a:rPr lang="en-US" dirty="0" smtClean="0"/>
              <a:t>Application server </a:t>
            </a:r>
            <a:r>
              <a:rPr lang="en-US" dirty="0" err="1" smtClean="0"/>
              <a:t>dfc.properties</a:t>
            </a:r>
            <a:r>
              <a:rPr lang="en-US" dirty="0" smtClean="0"/>
              <a:t> file should look like this:</a:t>
            </a:r>
          </a:p>
          <a:p>
            <a:pPr lvl="0"/>
            <a:r>
              <a:rPr lang="en-US" dirty="0" smtClean="0"/>
              <a:t>As you can see we have set both public connection brokers</a:t>
            </a:r>
          </a:p>
          <a:p>
            <a:pPr lvl="0"/>
            <a:r>
              <a:rPr lang="en-US" dirty="0" smtClean="0"/>
              <a:t>The </a:t>
            </a:r>
            <a:r>
              <a:rPr lang="en-US" dirty="0" err="1" smtClean="0"/>
              <a:t>auto_request_forward</a:t>
            </a:r>
            <a:r>
              <a:rPr lang="en-US" dirty="0" smtClean="0"/>
              <a:t> is set to true</a:t>
            </a:r>
          </a:p>
          <a:p>
            <a:pPr lvl="0"/>
            <a:r>
              <a:rPr lang="en-US" dirty="0" smtClean="0"/>
              <a:t>And </a:t>
            </a:r>
            <a:r>
              <a:rPr lang="en-US" dirty="0" err="1" smtClean="0"/>
              <a:t>serch_order</a:t>
            </a:r>
            <a:r>
              <a:rPr lang="en-US" dirty="0" smtClean="0"/>
              <a:t> is sequential so it will be sending the request to all available connection brokers in case the first one fails</a:t>
            </a:r>
          </a:p>
          <a:p>
            <a:r>
              <a:rPr lang="en-US" dirty="0" smtClean="0"/>
              <a:t>The </a:t>
            </a:r>
            <a:r>
              <a:rPr lang="en-US" dirty="0" err="1" smtClean="0"/>
              <a:t>exclude.failure_threshold</a:t>
            </a:r>
            <a:r>
              <a:rPr lang="en-US" dirty="0" smtClean="0"/>
              <a:t> and timeout set to 2 will help DFC to return the available ACS URL after 2 minutes. So in the case that JMS is down or other content server is down or even connection broker is down these settings will allow to failover to the other content server after 2 minutes, why two minutes because is in the code. So after two minutes you will see that the entire requests will be going to the available Content servers	</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Configuration Scenario 2</a:t>
            </a:r>
          </a:p>
          <a:p>
            <a:pPr lvl="0"/>
            <a:r>
              <a:rPr lang="en-US" dirty="0" smtClean="0"/>
              <a:t>In this case we want to have a system with Multiple Content Servers with a physical Load Balancer in front of the application servers that can host Webtop or Taskspace, so each app server will point to a different public connection broker.</a:t>
            </a:r>
          </a:p>
          <a:p>
            <a:pPr lvl="0"/>
            <a:r>
              <a:rPr lang="en-US" dirty="0" smtClean="0"/>
              <a:t>So as you can see here, client machines will send request to Load balancer, and then load balancer will distribute the request to application servers and each application will send it to the content server.</a:t>
            </a: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Configuration Scenario 2</a:t>
            </a:r>
          </a:p>
          <a:p>
            <a:pPr lvl="0"/>
            <a:r>
              <a:rPr lang="en-US" dirty="0" smtClean="0"/>
              <a:t>In this case we want to have a system with Multiple Content Servers with a physical Load Balancer in front of the application servers that can host Webtop or Taskspace, so each app server will point to a different public connection broker.</a:t>
            </a:r>
          </a:p>
          <a:p>
            <a:pPr lvl="0"/>
            <a:r>
              <a:rPr lang="en-US" dirty="0" smtClean="0"/>
              <a:t>So as you can see here, client machines will send request to Load balancer, and then load balancer will distribute the request to application servers and each application will send it to the content server.</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Configuration Scenario 2</a:t>
            </a:r>
          </a:p>
          <a:p>
            <a:pPr lvl="0"/>
            <a:r>
              <a:rPr lang="en-US" dirty="0" smtClean="0"/>
              <a:t>So to make this happen each server.ini needs to project with proximity value 1 to local connection brokers and 2 to remote connection brokers</a:t>
            </a:r>
          </a:p>
          <a:p>
            <a:pPr lvl="0"/>
            <a:r>
              <a:rPr lang="en-US" dirty="0" smtClean="0"/>
              <a:t>As you can see here all the different server.ini it shows that private and public connection brokers are set to 1 and remote public to 2</a:t>
            </a: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Configuration Scenario 2</a:t>
            </a:r>
          </a:p>
          <a:p>
            <a:pPr lvl="0"/>
            <a:r>
              <a:rPr lang="en-US" dirty="0" smtClean="0"/>
              <a:t>So </a:t>
            </a:r>
            <a:r>
              <a:rPr lang="en-US" dirty="0" err="1" smtClean="0"/>
              <a:t>dfc.properties</a:t>
            </a:r>
            <a:r>
              <a:rPr lang="en-US" dirty="0" smtClean="0"/>
              <a:t> changes will be the same as previous scenario, only server.ini will be changed.</a:t>
            </a:r>
            <a:r>
              <a:rPr lang="en-US" b="1" dirty="0" smtClean="0"/>
              <a:t> </a:t>
            </a:r>
            <a:endParaRPr lang="en-US" dirty="0" smtClean="0"/>
          </a:p>
          <a:p>
            <a:pPr lvl="0"/>
            <a:r>
              <a:rPr lang="en-US" dirty="0" smtClean="0"/>
              <a:t>As we can see here the settings are the same, only each Content server points to each local private connection broker</a:t>
            </a: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Configuration Scenario 2</a:t>
            </a:r>
          </a:p>
          <a:p>
            <a:pPr lvl="0"/>
            <a:r>
              <a:rPr lang="en-US" dirty="0" smtClean="0"/>
              <a:t>Here the </a:t>
            </a:r>
            <a:r>
              <a:rPr lang="en-US" dirty="0" err="1" smtClean="0"/>
              <a:t>dfc.properties</a:t>
            </a:r>
            <a:r>
              <a:rPr lang="en-US" dirty="0" smtClean="0"/>
              <a:t> changes will be the same as previous scenario, only the order of projection will be changed, so each application server will point first to a different public connection broker.</a:t>
            </a:r>
          </a:p>
          <a:p>
            <a:r>
              <a:rPr lang="en-US" dirty="0" smtClean="0"/>
              <a:t> So how does it work, basically each app server will always send the request to the first connection broker and since the local content server will have proximity value 1 on that connection broker the request will be always send to the nearest Content Server unless is down then it will send it to the next available server</a:t>
            </a:r>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troubleshooting Service request 1</a:t>
            </a:r>
          </a:p>
          <a:p>
            <a:r>
              <a:rPr lang="en-US" dirty="0" smtClean="0"/>
              <a:t>Description of the issue:</a:t>
            </a:r>
          </a:p>
          <a:p>
            <a:pPr lvl="0"/>
            <a:r>
              <a:rPr lang="en-US" dirty="0" smtClean="0"/>
              <a:t>When using Multi-Content Server setup </a:t>
            </a:r>
            <a:r>
              <a:rPr lang="en-US" dirty="0" err="1" smtClean="0"/>
              <a:t>LDAPSync</a:t>
            </a:r>
            <a:r>
              <a:rPr lang="en-US" dirty="0" smtClean="0"/>
              <a:t> job fails, if only one Content Server is up and running; it works fine.</a:t>
            </a:r>
          </a:p>
          <a:p>
            <a:r>
              <a:rPr lang="en-US" dirty="0" smtClean="0"/>
              <a:t>Steps taken:</a:t>
            </a:r>
          </a:p>
          <a:p>
            <a:pPr lvl="0"/>
            <a:r>
              <a:rPr lang="en-US" dirty="0" smtClean="0"/>
              <a:t>We request and review job report and notice that issue was an authentication problem</a:t>
            </a:r>
          </a:p>
          <a:p>
            <a:pPr lvl="0"/>
            <a:r>
              <a:rPr lang="en-US" dirty="0" smtClean="0"/>
              <a:t>The Job Report shows this: and we notice that while running the job itself, it was trying to make a second connection and of course this connection will try to use trusted login. If configuration is not set properly it will try to do a trusted login against the remote content server instead the one that was launched, so that will make the authentication to fail. Remember that we talked about trusted login, so is expecting that the client that is trying to make the second connection is using the same IP address that the server is listening, but in this case it was sending the request to the remote Content server, so IP addresses didn’t match.</a:t>
            </a: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troubleshooting Service request 1</a:t>
            </a:r>
          </a:p>
          <a:p>
            <a:r>
              <a:rPr lang="en-US" dirty="0" smtClean="0"/>
              <a:t>So the Solution of the issue:</a:t>
            </a:r>
          </a:p>
          <a:p>
            <a:pPr lvl="0"/>
            <a:r>
              <a:rPr lang="en-US" dirty="0" smtClean="0"/>
              <a:t>Is to add private connection brokers to each Content Server</a:t>
            </a:r>
          </a:p>
          <a:p>
            <a:pPr lvl="0"/>
            <a:r>
              <a:rPr lang="en-US" dirty="0" smtClean="0"/>
              <a:t>Configure in the </a:t>
            </a:r>
            <a:r>
              <a:rPr lang="en-US" dirty="0" err="1" smtClean="0"/>
              <a:t>dfc.properties</a:t>
            </a:r>
            <a:r>
              <a:rPr lang="en-US" dirty="0" smtClean="0"/>
              <a:t> of each Content Server to use the private connection broker only</a:t>
            </a:r>
          </a:p>
          <a:p>
            <a:pPr lvl="0"/>
            <a:r>
              <a:rPr lang="en-US" dirty="0" smtClean="0"/>
              <a:t>And by doing these changes we will ensure that any trusted login will be done to the local content server and not the remote. Also will solve the issue of shutting down a Content Server and stopping another one. </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Overview</a:t>
            </a:r>
          </a:p>
          <a:p>
            <a:r>
              <a:rPr lang="en-US" dirty="0" smtClean="0"/>
              <a:t> </a:t>
            </a:r>
          </a:p>
          <a:p>
            <a:pPr lvl="0"/>
            <a:r>
              <a:rPr lang="en-US" dirty="0" smtClean="0"/>
              <a:t>What this means is that multiple servers can serve one or more repositories at the same time. In the regular basis you will have one Content Server with one or more repositories. But you can have multiple-Content Servers serving one repository that can be host on the same machine or different machines.</a:t>
            </a:r>
          </a:p>
          <a:p>
            <a:pPr lvl="0"/>
            <a:r>
              <a:rPr lang="en-US" dirty="0" smtClean="0"/>
              <a:t>It will enhance performance in general if you use multi-content server</a:t>
            </a:r>
          </a:p>
          <a:p>
            <a:pPr lvl="0"/>
            <a:r>
              <a:rPr lang="en-US" dirty="0" smtClean="0"/>
              <a:t>Multiple servers also allow graceful failover if a particular server stops working.</a:t>
            </a:r>
          </a:p>
          <a:p>
            <a:pPr lvl="0"/>
            <a:r>
              <a:rPr lang="en-US" dirty="0" smtClean="0"/>
              <a:t>You should use it when system availability is critical or Content Server performance is important or both are.</a:t>
            </a:r>
          </a:p>
          <a:p>
            <a:pPr lvl="0"/>
            <a:r>
              <a:rPr lang="en-US" dirty="0" smtClean="0"/>
              <a:t>Due large number of users or lot of activity in the repository, Multiple Content Servers can be used to balance the load.</a:t>
            </a:r>
          </a:p>
          <a:p>
            <a:pPr lvl="0"/>
            <a:r>
              <a:rPr lang="en-US" dirty="0" smtClean="0"/>
              <a:t>In some cases you can dedicate a server to a particular application or group of users, and then rest of servers to rest of the users.</a:t>
            </a:r>
          </a:p>
          <a:p>
            <a:pPr lvl="0"/>
            <a:r>
              <a:rPr lang="en-US" dirty="0" smtClean="0"/>
              <a:t>There is a new simplified </a:t>
            </a:r>
            <a:r>
              <a:rPr lang="en-US" dirty="0" err="1" smtClean="0"/>
              <a:t>cfsConfigurationProgram</a:t>
            </a:r>
            <a:r>
              <a:rPr lang="en-US" dirty="0" smtClean="0"/>
              <a:t> to add or remove content server after binaries has been installed. This new program allows system to copy required files and configure new Content Server to service existing repository.</a:t>
            </a:r>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troubleshooting Service request 2</a:t>
            </a:r>
          </a:p>
          <a:p>
            <a:r>
              <a:rPr lang="en-US" dirty="0" smtClean="0"/>
              <a:t>Description of the issue:</a:t>
            </a:r>
          </a:p>
          <a:p>
            <a:pPr lvl="0"/>
            <a:r>
              <a:rPr lang="en-US" dirty="0" smtClean="0"/>
              <a:t>Using Multi-Content Server with Load Balancing in front of Taskspace Servers, we see that all the request goes to a single Content Server instead balancing within all Content Servers? </a:t>
            </a:r>
          </a:p>
          <a:p>
            <a:r>
              <a:rPr lang="en-US" dirty="0" smtClean="0"/>
              <a:t>Steps taken:</a:t>
            </a:r>
          </a:p>
          <a:p>
            <a:pPr lvl="0"/>
            <a:r>
              <a:rPr lang="en-US" dirty="0" smtClean="0"/>
              <a:t>Review all configuration files such:</a:t>
            </a:r>
          </a:p>
          <a:p>
            <a:pPr lvl="1"/>
            <a:r>
              <a:rPr lang="en-US" dirty="0" smtClean="0"/>
              <a:t>server.ini on each Content Server, </a:t>
            </a:r>
            <a:r>
              <a:rPr lang="en-US" dirty="0" err="1" smtClean="0"/>
              <a:t>dfc.properties</a:t>
            </a:r>
            <a:r>
              <a:rPr lang="en-US" dirty="0" smtClean="0"/>
              <a:t> of Content Servers and application servers, server </a:t>
            </a:r>
            <a:r>
              <a:rPr lang="en-US" dirty="0" err="1" smtClean="0"/>
              <a:t>config</a:t>
            </a:r>
            <a:r>
              <a:rPr lang="en-US" dirty="0" smtClean="0"/>
              <a:t> objects </a:t>
            </a:r>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27775" y="8757590"/>
            <a:ext cx="3004820" cy="461010"/>
          </a:xfrm>
          <a:prstGeom prst="rect">
            <a:avLst/>
          </a:prstGeom>
          <a:ln/>
        </p:spPr>
        <p:txBody>
          <a:bodyPr lIns="92309" tIns="46154" rIns="92309" bIns="46154"/>
          <a:lstStyle/>
          <a:p>
            <a:fld id="{ADDAE4EF-ADA4-4ED1-9229-A4BC8FB6E978}" type="slidenum">
              <a:rPr lang="en-US"/>
              <a:pPr/>
              <a:t>39</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lang="en-US" dirty="0" smtClean="0"/>
              <a:t>Additional connection broker in 6.6 P06 and above</a:t>
            </a:r>
          </a:p>
          <a:p>
            <a:pPr lvl="0"/>
            <a:r>
              <a:rPr lang="en-US" dirty="0" smtClean="0"/>
              <a:t>Before we continue I need to tell you something about the additional connection broker or also known as private connection broker as I mentioned in previous slides, after 6.6 P06 and above such 6.7 guest what?</a:t>
            </a:r>
          </a:p>
          <a:p>
            <a:pPr lvl="0"/>
            <a:r>
              <a:rPr lang="en-US" dirty="0" smtClean="0"/>
              <a:t>We do not need the private connection broker</a:t>
            </a:r>
          </a:p>
          <a:p>
            <a:pPr lvl="0"/>
            <a:r>
              <a:rPr lang="en-US" dirty="0" smtClean="0"/>
              <a:t>And you may wonder why?</a:t>
            </a:r>
          </a:p>
          <a:p>
            <a:pPr lvl="0"/>
            <a:r>
              <a:rPr lang="en-US" dirty="0" smtClean="0"/>
              <a:t>Because in 6.6 P06 and above there is a new type called </a:t>
            </a:r>
            <a:r>
              <a:rPr lang="en-US" dirty="0" err="1" smtClean="0"/>
              <a:t>dm_jms_config</a:t>
            </a:r>
            <a:r>
              <a:rPr lang="en-US" dirty="0" smtClean="0"/>
              <a:t> in which we can control the projection and proximity value, as you can see, by default will add the local host and proximity value 1, so with this now there is no need to have a private connection broker since this will be handle by this type and for example every time that you launch the </a:t>
            </a:r>
            <a:r>
              <a:rPr lang="en-US" dirty="0" err="1" smtClean="0"/>
              <a:t>LDAPSync</a:t>
            </a:r>
            <a:r>
              <a:rPr lang="en-US" dirty="0" smtClean="0"/>
              <a:t> it will know what is the local host to make the second connection, and the trusted login will work. So instead having two local connection brokers, one private and one public, you will need only one. But of course this is only if you are using 6.6 P06 or above. If you still have a 6.5 </a:t>
            </a:r>
            <a:r>
              <a:rPr lang="en-US" dirty="0" err="1" smtClean="0"/>
              <a:t>SPx</a:t>
            </a:r>
            <a:r>
              <a:rPr lang="en-US" dirty="0" smtClean="0"/>
              <a:t> then you should use the private connection broker. You may want to know why 6.6 P06 </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Overview</a:t>
            </a:r>
          </a:p>
          <a:p>
            <a:r>
              <a:rPr lang="en-US" dirty="0" smtClean="0"/>
              <a:t> </a:t>
            </a:r>
          </a:p>
          <a:p>
            <a:pPr lvl="0"/>
            <a:r>
              <a:rPr lang="en-US" dirty="0" smtClean="0"/>
              <a:t>What this means is that multiple servers can serve one or more repositories at the same time. In the regular basis you will have one Content Server with one or more repositories. But you can have multiple-Content Servers serving one repository that can be host on the same machine or different machines.</a:t>
            </a:r>
          </a:p>
          <a:p>
            <a:pPr lvl="0"/>
            <a:r>
              <a:rPr lang="en-US" dirty="0" smtClean="0"/>
              <a:t>It will enhance performance in general if you use multi-content server</a:t>
            </a:r>
          </a:p>
          <a:p>
            <a:pPr lvl="0"/>
            <a:r>
              <a:rPr lang="en-US" dirty="0" smtClean="0"/>
              <a:t>Multiple servers also allow graceful failover if a particular server stops working.</a:t>
            </a:r>
          </a:p>
          <a:p>
            <a:pPr lvl="0"/>
            <a:r>
              <a:rPr lang="en-US" dirty="0" smtClean="0"/>
              <a:t>You should use it when system availability is critical or Content Server performance is important or both are.</a:t>
            </a:r>
          </a:p>
          <a:p>
            <a:pPr lvl="0"/>
            <a:r>
              <a:rPr lang="en-US" dirty="0" smtClean="0"/>
              <a:t>Due large number of users or lot of activity in the repository, Multiple Content Servers can be used to balance the load.</a:t>
            </a:r>
          </a:p>
          <a:p>
            <a:pPr lvl="0"/>
            <a:r>
              <a:rPr lang="en-US" dirty="0" smtClean="0"/>
              <a:t>In some cases you can dedicate a server to a particular application or group of users, and then rest of servers to rest of the users.</a:t>
            </a:r>
          </a:p>
          <a:p>
            <a:pPr lvl="0"/>
            <a:r>
              <a:rPr lang="en-US" dirty="0" smtClean="0"/>
              <a:t>There is a new simplified </a:t>
            </a:r>
            <a:r>
              <a:rPr lang="en-US" dirty="0" err="1" smtClean="0"/>
              <a:t>cfsConfigurationProgram</a:t>
            </a:r>
            <a:r>
              <a:rPr lang="en-US" dirty="0" smtClean="0"/>
              <a:t> to add or remove content server after binaries has been installed. This new program allows system to copy required files and configure new Content Server to service existing repository.</a:t>
            </a:r>
          </a:p>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27775" y="8757590"/>
            <a:ext cx="3004820" cy="461010"/>
          </a:xfrm>
          <a:prstGeom prst="rect">
            <a:avLst/>
          </a:prstGeom>
          <a:ln/>
        </p:spPr>
        <p:txBody>
          <a:bodyPr lIns="92309" tIns="46154" rIns="92309" bIns="46154"/>
          <a:lstStyle/>
          <a:p>
            <a:fld id="{ADDAE4EF-ADA4-4ED1-9229-A4BC8FB6E978}" type="slidenum">
              <a:rPr lang="en-US"/>
              <a:pPr/>
              <a:t>40</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lang="en-US" dirty="0" smtClean="0"/>
              <a:t>troubleshooting tools</a:t>
            </a:r>
          </a:p>
          <a:p>
            <a:pPr lvl="0"/>
            <a:r>
              <a:rPr lang="en-US" dirty="0" smtClean="0"/>
              <a:t>One of the troubleshooting tools that we have available in the Content Server is the </a:t>
            </a:r>
            <a:r>
              <a:rPr lang="en-US" dirty="0" err="1" smtClean="0"/>
              <a:t>dmqdocbroker</a:t>
            </a:r>
            <a:r>
              <a:rPr lang="en-US" dirty="0" smtClean="0"/>
              <a:t> tool </a:t>
            </a:r>
          </a:p>
          <a:p>
            <a:pPr lvl="1"/>
            <a:r>
              <a:rPr lang="en-US" dirty="0" smtClean="0"/>
              <a:t>This tool will help us to review information about the Content server</a:t>
            </a:r>
          </a:p>
          <a:p>
            <a:pPr lvl="1"/>
            <a:r>
              <a:rPr lang="en-US" dirty="0" smtClean="0"/>
              <a:t>It will show the server name which is the server </a:t>
            </a:r>
            <a:r>
              <a:rPr lang="en-US" dirty="0" err="1" smtClean="0"/>
              <a:t>config</a:t>
            </a:r>
            <a:r>
              <a:rPr lang="en-US" dirty="0" smtClean="0"/>
              <a:t> name used, host, status which could be open or presume down, proximity value which in this case is important to know which one is the closer one. server version, what is the main process id, last </a:t>
            </a:r>
            <a:r>
              <a:rPr lang="en-US" dirty="0" err="1" smtClean="0"/>
              <a:t>ckpt</a:t>
            </a:r>
            <a:r>
              <a:rPr lang="en-US" dirty="0" smtClean="0"/>
              <a:t> time and next </a:t>
            </a:r>
            <a:r>
              <a:rPr lang="en-US" dirty="0" err="1" smtClean="0"/>
              <a:t>ckpt</a:t>
            </a:r>
            <a:r>
              <a:rPr lang="en-US" dirty="0" smtClean="0"/>
              <a:t> time, so as you may know the Content server will send the this information every 5 and will record the time that was done and the expected time for next execution. Also it shows the protocol and physical IP address and how long the connection broker holds this information when doesn’t receive the checkpoint broadcast and then at the end it will show the </a:t>
            </a:r>
            <a:r>
              <a:rPr lang="en-US" dirty="0" err="1" smtClean="0"/>
              <a:t>docbase</a:t>
            </a:r>
            <a:r>
              <a:rPr lang="en-US" dirty="0" smtClean="0"/>
              <a:t> id.</a:t>
            </a:r>
          </a:p>
          <a:p>
            <a:pPr lvl="1"/>
            <a:r>
              <a:rPr lang="en-US" dirty="0" smtClean="0"/>
              <a:t>Also it can show the </a:t>
            </a:r>
            <a:r>
              <a:rPr lang="en-US" dirty="0" err="1" smtClean="0"/>
              <a:t>acs</a:t>
            </a:r>
            <a:r>
              <a:rPr lang="en-US" dirty="0" smtClean="0"/>
              <a:t> information as well. </a:t>
            </a:r>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27775" y="8757590"/>
            <a:ext cx="3004820" cy="461010"/>
          </a:xfrm>
          <a:prstGeom prst="rect">
            <a:avLst/>
          </a:prstGeom>
          <a:ln/>
        </p:spPr>
        <p:txBody>
          <a:bodyPr lIns="92309" tIns="46154" rIns="92309" bIns="46154"/>
          <a:lstStyle/>
          <a:p>
            <a:fld id="{D48F40F5-1AE5-4FD9-B914-17B0F476A3F1}" type="slidenum">
              <a:rPr lang="en-US"/>
              <a:pPr/>
              <a:t>41</a:t>
            </a:fld>
            <a:endParaRPr lang="en-US" dirty="0"/>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8"/>
          <p:cNvSpPr txBox="1">
            <a:spLocks noGrp="1" noChangeArrowheads="1"/>
          </p:cNvSpPr>
          <p:nvPr/>
        </p:nvSpPr>
        <p:spPr bwMode="auto">
          <a:xfrm>
            <a:off x="3927514" y="8757471"/>
            <a:ext cx="3005131" cy="461167"/>
          </a:xfrm>
          <a:prstGeom prst="rect">
            <a:avLst/>
          </a:prstGeom>
          <a:noFill/>
          <a:ln w="9525">
            <a:noFill/>
            <a:miter lim="800000"/>
            <a:headEnd/>
            <a:tailEnd/>
          </a:ln>
        </p:spPr>
        <p:txBody>
          <a:bodyPr lIns="92288" tIns="46143" rIns="92288" bIns="46143" anchor="b"/>
          <a:lstStyle/>
          <a:p>
            <a:pPr algn="r" defTabSz="923447"/>
            <a:fld id="{7E5FB7A5-AA7F-44D5-9B65-576681845AEA}" type="slidenum">
              <a:rPr lang="en-US" sz="1200">
                <a:latin typeface="Calibri" pitchFamily="34" charset="0"/>
                <a:ea typeface="ヒラギノ角ゴ Pro W3"/>
                <a:cs typeface="ヒラギノ角ゴ Pro W3"/>
              </a:rPr>
              <a:pPr algn="r" defTabSz="923447"/>
              <a:t>42</a:t>
            </a:fld>
            <a:endParaRPr lang="en-US" sz="1200" dirty="0">
              <a:latin typeface="Calibri" pitchFamily="34" charset="0"/>
              <a:ea typeface="ヒラギノ角ゴ Pro W3"/>
              <a:cs typeface="ヒラギノ角ゴ Pro W3"/>
            </a:endParaRPr>
          </a:p>
        </p:txBody>
      </p:sp>
      <p:sp>
        <p:nvSpPr>
          <p:cNvPr id="108547" name="Rectangle 1"/>
          <p:cNvSpPr>
            <a:spLocks noGrp="1" noRot="1" noChangeAspect="1" noChangeArrowheads="1" noTextEdit="1"/>
          </p:cNvSpPr>
          <p:nvPr>
            <p:ph type="sldImg"/>
          </p:nvPr>
        </p:nvSpPr>
        <p:spPr bwMode="auto">
          <a:xfrm>
            <a:off x="1163638" y="692150"/>
            <a:ext cx="4605337" cy="3455988"/>
          </a:xfrm>
          <a:solidFill>
            <a:srgbClr val="FFFFFF"/>
          </a:solidFill>
          <a:ln>
            <a:solidFill>
              <a:srgbClr val="000000"/>
            </a:solidFill>
            <a:miter lim="800000"/>
            <a:headEnd/>
            <a:tailEnd/>
          </a:ln>
        </p:spPr>
      </p:sp>
      <p:sp>
        <p:nvSpPr>
          <p:cNvPr id="108548" name="Rectangle 2"/>
          <p:cNvSpPr>
            <a:spLocks noGrp="1" noChangeArrowheads="1"/>
          </p:cNvSpPr>
          <p:nvPr>
            <p:ph type="body" idx="1"/>
          </p:nvPr>
        </p:nvSpPr>
        <p:spPr bwMode="auto">
          <a:xfrm>
            <a:off x="693731" y="4380299"/>
            <a:ext cx="5545183" cy="4148934"/>
          </a:xfrm>
          <a:noFill/>
        </p:spPr>
        <p:txBody>
          <a:bodyPr wrap="none" lIns="92302" tIns="46151" rIns="92302" bIns="46151" numCol="1" anchor="ctr" anchorCtr="0" compatLnSpc="1">
            <a:prstTxWarp prst="textNoShape">
              <a:avLst/>
            </a:prstTxWarp>
          </a:bodyPr>
          <a:lstStyle/>
          <a:p>
            <a:pPr eaLnBrk="1" hangingPunct="1"/>
            <a:endParaRPr lang="en-US" dirty="0" smtClean="0">
              <a:cs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Glossary</a:t>
            </a:r>
          </a:p>
          <a:p>
            <a:pPr lvl="0"/>
            <a:r>
              <a:rPr lang="en-US" dirty="0" smtClean="0"/>
              <a:t>Proximity value – Is when Content Servers send a proximity value to each connection broker projection target. The proximity value represents physical proximity of the server to the connection broker. By default, clients connect to the server with the smallest proximity value since that server is the closest available server. If two or more servers have the same proximity value, the client makes a random choice between the servers.</a:t>
            </a:r>
            <a:endParaRPr lang="en-US" sz="1400" dirty="0" smtClean="0"/>
          </a:p>
          <a:p>
            <a:r>
              <a:rPr lang="en-US" dirty="0" smtClean="0"/>
              <a:t> </a:t>
            </a:r>
            <a:endParaRPr lang="en-US" sz="1400" dirty="0" smtClean="0"/>
          </a:p>
          <a:p>
            <a:pPr lvl="1"/>
            <a:r>
              <a:rPr lang="en-US" dirty="0" smtClean="0"/>
              <a:t>Proximity values should have a value of 1 to 999, unless the content servers are in a distributed configuration.</a:t>
            </a:r>
            <a:endParaRPr lang="en-US" sz="1400" dirty="0" smtClean="0"/>
          </a:p>
          <a:p>
            <a:pPr lvl="1"/>
            <a:r>
              <a:rPr lang="en-US" dirty="0" smtClean="0"/>
              <a:t>Any server with a proximity value of 9000 to 9999 is considered a Content Server and typically only handles content requests.</a:t>
            </a:r>
            <a:endParaRPr lang="en-US" sz="1400" dirty="0" smtClean="0"/>
          </a:p>
          <a:p>
            <a:pPr lvl="1"/>
            <a:r>
              <a:rPr lang="en-US" dirty="0" smtClean="0"/>
              <a:t>For values from 1001 through 8999, the first digit is ignored and only the last three digits are used as the proximity value. For example, if for a proximity value of 8245, clients ignore the 8 and only consider 245 the proximity value.</a:t>
            </a:r>
            <a:endParaRPr lang="en-US" sz="1400" dirty="0" smtClean="0"/>
          </a:p>
          <a:p>
            <a:pPr lvl="1"/>
            <a:r>
              <a:rPr lang="en-US" dirty="0" smtClean="0"/>
              <a:t>On Windows platforms, proximity values of 10,000 and more represent servers in another domain. Users who want to connect to such servers must specify the server by name in the Connect command line.</a:t>
            </a:r>
            <a:endParaRPr lang="en-US" sz="1400" dirty="0" smtClean="0"/>
          </a:p>
          <a:p>
            <a:r>
              <a:rPr lang="en-US" dirty="0" smtClean="0"/>
              <a:t> </a:t>
            </a:r>
            <a:endParaRPr lang="en-US" sz="1400" dirty="0" smtClean="0"/>
          </a:p>
          <a:p>
            <a:pPr lvl="0"/>
            <a:r>
              <a:rPr lang="en-US" dirty="0" smtClean="0"/>
              <a:t>Server.ini – Is the configuration file for the Content Server. The server configuration is defined by the server.ini file and the server configuration object. So during the server installation procedure creates both files automatically and the files are called when the server is started.</a:t>
            </a:r>
            <a:endParaRPr lang="en-US" sz="1400" dirty="0" smtClean="0"/>
          </a:p>
          <a:p>
            <a:r>
              <a:rPr lang="en-US" dirty="0" smtClean="0"/>
              <a:t> </a:t>
            </a:r>
            <a:endParaRPr lang="en-US" sz="1400" dirty="0" smtClean="0"/>
          </a:p>
          <a:p>
            <a:pPr lvl="0"/>
            <a:r>
              <a:rPr lang="en-US" dirty="0" err="1" smtClean="0"/>
              <a:t>dfc.properties</a:t>
            </a:r>
            <a:r>
              <a:rPr lang="en-US" dirty="0" smtClean="0"/>
              <a:t> – is the configuration file that contains most of the configuration parameters that specify how DFC handles repository sessions. The configuration parameters are stored as a key and a corresponding value.</a:t>
            </a:r>
            <a:endParaRPr lang="en-US" sz="1400" dirty="0" smtClean="0"/>
          </a:p>
          <a:p>
            <a:r>
              <a:rPr lang="en-US" dirty="0" smtClean="0"/>
              <a:t> </a:t>
            </a:r>
          </a:p>
          <a:p>
            <a:pPr lvl="0"/>
            <a:r>
              <a:rPr lang="en-US" sz="1400" dirty="0" smtClean="0"/>
              <a:t>Private connection broker - </a:t>
            </a:r>
            <a:r>
              <a:rPr lang="en-US" dirty="0" smtClean="0"/>
              <a:t>process that provides client sessions with connection information, such as IP addresses and port numbers, basically is the same process as any connection broker, but the difference private connection broker and regular or public connection broker is that private connection broker will be used only be the local Content Server and nothing else and the public can be used by multiple Documentum applications such other content servers, or webtop, da, </a:t>
            </a:r>
            <a:r>
              <a:rPr lang="en-US" dirty="0" err="1" smtClean="0"/>
              <a:t>taskspace</a:t>
            </a:r>
            <a:r>
              <a:rPr lang="en-US" dirty="0" smtClean="0"/>
              <a:t>, etc. </a:t>
            </a:r>
            <a:endParaRPr lang="en-US" sz="1400" dirty="0" smtClean="0"/>
          </a:p>
          <a:p>
            <a:r>
              <a:rPr lang="en-US" dirty="0" smtClean="0"/>
              <a:t> </a:t>
            </a:r>
          </a:p>
          <a:p>
            <a:pPr lvl="0"/>
            <a:r>
              <a:rPr lang="en-US" sz="1400" dirty="0" smtClean="0"/>
              <a:t>Trusted Login – Which means is that s</a:t>
            </a:r>
            <a:r>
              <a:rPr lang="en-US" dirty="0" smtClean="0"/>
              <a:t>pecifies whether the client is allowed to create sessions for users without user credentials. For example using </a:t>
            </a:r>
            <a:r>
              <a:rPr lang="en-US" dirty="0" err="1" smtClean="0"/>
              <a:t>iapi</a:t>
            </a:r>
            <a:r>
              <a:rPr lang="en-US" dirty="0" smtClean="0"/>
              <a:t> in the Content Server you can test if trusted login is working. </a:t>
            </a:r>
            <a:endParaRPr lang="en-US" sz="1400"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ln/>
        </p:spPr>
        <p:txBody>
          <a:bodyPr/>
          <a:lstStyle/>
          <a:p>
            <a:r>
              <a:rPr lang="en-US" dirty="0" smtClean="0"/>
              <a:t>Architecture of Multi-Content Server</a:t>
            </a:r>
          </a:p>
          <a:p>
            <a:pPr lvl="0"/>
            <a:r>
              <a:rPr lang="en-US" dirty="0" smtClean="0"/>
              <a:t>First we will have the browser that will connect to the application server, in this case Load balancer is used and then this will send the request to the application server. </a:t>
            </a:r>
          </a:p>
          <a:p>
            <a:pPr lvl="0"/>
            <a:r>
              <a:rPr lang="en-US" dirty="0" smtClean="0"/>
              <a:t>Then a connection broker will be contacted and provide the information of the repository so application server can connect directly to the Content Server</a:t>
            </a:r>
          </a:p>
          <a:p>
            <a:pPr lvl="0"/>
            <a:r>
              <a:rPr lang="en-US" dirty="0" smtClean="0"/>
              <a:t>Content Server will have multiple components and will be connection to Content storage, </a:t>
            </a:r>
            <a:r>
              <a:rPr lang="en-US" dirty="0" err="1" smtClean="0"/>
              <a:t>Fulltext</a:t>
            </a:r>
            <a:r>
              <a:rPr lang="en-US" dirty="0" smtClean="0"/>
              <a:t> index</a:t>
            </a:r>
          </a:p>
          <a:p>
            <a:pPr lvl="0"/>
            <a:r>
              <a:rPr lang="en-US" dirty="0" smtClean="0"/>
              <a:t>Then it will be using a database.</a:t>
            </a:r>
          </a:p>
          <a:p>
            <a:pPr lvl="0"/>
            <a:r>
              <a:rPr lang="en-US" dirty="0" smtClean="0"/>
              <a:t>As you can see;  this is the flow that you will see when setting up multi-content servers</a:t>
            </a:r>
          </a:p>
          <a:p>
            <a:endParaRPr lang="en-US" dirty="0" smtClean="0"/>
          </a:p>
        </p:txBody>
      </p:sp>
      <p:sp>
        <p:nvSpPr>
          <p:cNvPr id="55299" name="Slide Number Placeholder 3"/>
          <p:cNvSpPr>
            <a:spLocks noGrp="1"/>
          </p:cNvSpPr>
          <p:nvPr>
            <p:ph type="sldNum" sz="quarter" idx="5"/>
          </p:nvPr>
        </p:nvSpPr>
        <p:spPr>
          <a:xfrm>
            <a:off x="3927775" y="8757590"/>
            <a:ext cx="3004820" cy="461010"/>
          </a:xfrm>
          <a:prstGeom prst="rect">
            <a:avLst/>
          </a:prstGeom>
          <a:noFill/>
        </p:spPr>
        <p:txBody>
          <a:bodyPr lIns="92309" tIns="46154" rIns="92309" bIns="46154"/>
          <a:lstStyle/>
          <a:p>
            <a:fld id="{583C70A1-0F7A-4DED-BA66-56B85B6838F0}" type="slidenum">
              <a:rPr lang="en-US" smtClean="0"/>
              <a:pPr/>
              <a:t>6</a:t>
            </a:fld>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Considerations</a:t>
            </a:r>
          </a:p>
          <a:p>
            <a:pPr lvl="0"/>
            <a:r>
              <a:rPr lang="en-US" strike="sngStrike" dirty="0" smtClean="0"/>
              <a:t>Unique service names</a:t>
            </a:r>
            <a:r>
              <a:rPr lang="en-US" dirty="0" smtClean="0"/>
              <a:t> - It requires unique service name in the case that you will install a new Content Server instance on the same server.</a:t>
            </a:r>
          </a:p>
          <a:p>
            <a:pPr lvl="0"/>
            <a:r>
              <a:rPr lang="en-US" dirty="0" smtClean="0"/>
              <a:t>Also it needs to have the same trust level - Servers servicing one repository must be all non-trusted servers or all trusted servers. It is not possible to have trusted and non-trusted servers servicing one repository.</a:t>
            </a:r>
          </a:p>
          <a:p>
            <a:pPr lvl="0"/>
            <a:r>
              <a:rPr lang="en-US" strike="sngStrike" dirty="0" smtClean="0"/>
              <a:t>Individual server configuration objects and server.ini files</a:t>
            </a:r>
            <a:r>
              <a:rPr lang="en-US" dirty="0" smtClean="0"/>
              <a:t> - On a Windows or Unix host, each server must have its own server </a:t>
            </a:r>
            <a:r>
              <a:rPr lang="en-US" dirty="0" err="1" smtClean="0"/>
              <a:t>config</a:t>
            </a:r>
            <a:r>
              <a:rPr lang="en-US" dirty="0" smtClean="0"/>
              <a:t> object and server.ini file and startup script.</a:t>
            </a:r>
          </a:p>
          <a:p>
            <a:pPr lvl="0"/>
            <a:r>
              <a:rPr lang="en-US" dirty="0" smtClean="0"/>
              <a:t>For Windows hosts: The primary installation account must be in the domain administrators group. So the program SC.EXE must be installed in System32 directory. This is used to create and start services for Documentum servers. </a:t>
            </a:r>
          </a:p>
          <a:p>
            <a:pPr lvl="0"/>
            <a:r>
              <a:rPr lang="en-US" dirty="0" smtClean="0"/>
              <a:t>And for Unix host: The installation account of the primary host must have enough privilege to execute </a:t>
            </a:r>
            <a:r>
              <a:rPr lang="en-US" dirty="0" err="1" smtClean="0"/>
              <a:t>remsh</a:t>
            </a:r>
            <a:r>
              <a:rPr lang="en-US" dirty="0" smtClean="0"/>
              <a:t> commands, which allow you to execute specified command at the remote host or just simply logs into the remote host and of course the primary host must be able to resolve target machine names through the /etc/hosts file or DNS.</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Each server.ini file for new Content Server will contains the name of the machine and service name as described.</a:t>
            </a:r>
          </a:p>
          <a:p>
            <a:pPr lvl="1"/>
            <a:r>
              <a:rPr lang="en-US" dirty="0" smtClean="0"/>
              <a:t>The Data directory must be a shared drive and visible to all Content Servers, you can either use SAN or NAS, but really important, all content needs to be accessible by install owner account, since is the only account that will be accessing the content</a:t>
            </a:r>
          </a:p>
          <a:p>
            <a:pPr lvl="0"/>
            <a:r>
              <a:rPr lang="en-US" dirty="0" smtClean="0"/>
              <a:t>You need to use the same install owner account for all Content Servers</a:t>
            </a:r>
          </a:p>
          <a:p>
            <a:pPr lvl="0"/>
            <a:r>
              <a:rPr lang="en-US" dirty="0" smtClean="0"/>
              <a:t>You need to configure all machines with the same UTC time, either you use pacific, central or any other time, all servers must have the same time.</a:t>
            </a:r>
          </a:p>
          <a:p>
            <a:pPr lvl="0"/>
            <a:r>
              <a:rPr lang="en-US" dirty="0" smtClean="0"/>
              <a:t>Now you need to be aware that in the case that the original connection was started with a single-use login ticket or a login ticket scoped to the original server, the session cannot be reconnected to a failover server because the login ticket cannot be reused from another server.</a:t>
            </a:r>
            <a:endParaRPr lang="en-US" sz="1400"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1200149"/>
            <a:ext cx="6048376" cy="1485901"/>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3025775"/>
            <a:ext cx="6048375" cy="83820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Picture Placeholder 2"/>
          <p:cNvSpPr>
            <a:spLocks noGrp="1"/>
          </p:cNvSpPr>
          <p:nvPr>
            <p:ph type="pic" idx="10"/>
          </p:nvPr>
        </p:nvSpPr>
        <p:spPr bwMode="gray">
          <a:xfrm>
            <a:off x="366713" y="1355725"/>
            <a:ext cx="2073275" cy="1323975"/>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cSld>
  <p:clrMapOvr>
    <a:masterClrMapping/>
  </p:clrMapOvr>
  <p:transition>
    <p:fade/>
  </p:transition>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Content Placeholder 2"/>
          <p:cNvSpPr>
            <a:spLocks noGrp="1"/>
          </p:cNvSpPr>
          <p:nvPr>
            <p:ph sz="half" idx="1"/>
          </p:nvPr>
        </p:nvSpPr>
        <p:spPr bwMode="gray">
          <a:xfrm>
            <a:off x="366713" y="1355724"/>
            <a:ext cx="4038600" cy="4608513"/>
          </a:xfrm>
          <a:prstGeom prst="rect">
            <a:avLst/>
          </a:prstGeom>
          <a:noFill/>
        </p:spPr>
        <p:txBody>
          <a:bodyPr lIns="0" tIns="0" rIns="0" bIns="0">
            <a:norm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buNone/>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bwMode="gray">
          <a:xfrm>
            <a:off x="4738688" y="1355724"/>
            <a:ext cx="4038600" cy="4608513"/>
          </a:xfrm>
          <a:prstGeom prst="rect">
            <a:avLst/>
          </a:prstGeom>
          <a:noFill/>
        </p:spPr>
        <p:txBody>
          <a:bodyPr lIns="0" tIns="0" rIns="0" bIns="0">
            <a:norm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lumns with Subtitles">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366713" y="1355725"/>
            <a:ext cx="4040188" cy="358775"/>
          </a:xfrm>
          <a:prstGeom prst="rect">
            <a:avLst/>
          </a:prstGeom>
          <a:noFill/>
        </p:spPr>
        <p:txBody>
          <a:bodyPr lIns="0" tIns="0" rIns="0" bIns="0" anchor="t" anchorCtr="0"/>
          <a:lstStyle>
            <a:lvl1pPr marL="0" indent="0">
              <a:lnSpc>
                <a:spcPts val="2400"/>
              </a:lnSpc>
              <a:spcBef>
                <a:spcPts val="0"/>
              </a:spcBef>
              <a:buNone/>
              <a:defRPr sz="2400" b="0">
                <a:solidFill>
                  <a:schemeClr val="tx2"/>
                </a:solidFill>
                <a:latin typeface="MetaMediumLF-Roman"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bwMode="gray">
          <a:xfrm>
            <a:off x="366713" y="1758950"/>
            <a:ext cx="4040188" cy="4205288"/>
          </a:xfrm>
          <a:prstGeom prst="rect">
            <a:avLst/>
          </a:prstGeom>
          <a:noFill/>
        </p:spPr>
        <p:txBody>
          <a:bodyPr lIns="0" tIns="0" rIns="0" bIns="0">
            <a:norm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bwMode="gray">
          <a:xfrm>
            <a:off x="4735513" y="1355725"/>
            <a:ext cx="4041775" cy="358775"/>
          </a:xfrm>
          <a:prstGeom prst="rect">
            <a:avLst/>
          </a:prstGeom>
          <a:noFill/>
        </p:spPr>
        <p:txBody>
          <a:bodyPr lIns="0" tIns="0" rIns="0" bIns="0" anchor="t" anchorCtr="0"/>
          <a:lstStyle>
            <a:lvl1pPr marL="0" indent="0">
              <a:lnSpc>
                <a:spcPts val="2400"/>
              </a:lnSpc>
              <a:spcBef>
                <a:spcPts val="0"/>
              </a:spcBef>
              <a:buNone/>
              <a:defRPr sz="2400" b="0">
                <a:solidFill>
                  <a:schemeClr val="tx2"/>
                </a:solidFill>
                <a:latin typeface="MetaMediumLF-Roman"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bwMode="gray">
          <a:xfrm>
            <a:off x="4735513" y="1758950"/>
            <a:ext cx="4041775" cy="4205288"/>
          </a:xfrm>
          <a:prstGeom prst="rect">
            <a:avLst/>
          </a:prstGeom>
          <a:noFill/>
        </p:spPr>
        <p:txBody>
          <a:bodyPr lIns="0" tIns="0" rIns="0" bIns="0">
            <a:norm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Quot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66713" y="1355725"/>
            <a:ext cx="8410575" cy="4587875"/>
          </a:xfrm>
          <a:prstGeom prst="rect">
            <a:avLst/>
          </a:prstGeom>
          <a:noFill/>
        </p:spPr>
        <p:txBody>
          <a:bodyPr lIns="0" tIns="0" rIns="0" bIns="0"/>
          <a:lstStyle>
            <a:lvl1pPr marL="0" indent="0">
              <a:spcBef>
                <a:spcPts val="1200"/>
              </a:spcBef>
              <a:buClr>
                <a:schemeClr val="tx2"/>
              </a:buClr>
              <a:buFont typeface="+mj-lt"/>
              <a:buNone/>
              <a:defRPr sz="4000">
                <a:solidFill>
                  <a:schemeClr val="tx2"/>
                </a:solidFill>
              </a:defRPr>
            </a:lvl1pPr>
            <a:lvl2pPr marL="457200" indent="0" algn="r">
              <a:spcBef>
                <a:spcPts val="600"/>
              </a:spcBef>
              <a:buClr>
                <a:schemeClr val="tx2"/>
              </a:buClr>
              <a:buNone/>
              <a:defRPr>
                <a:solidFill>
                  <a:schemeClr val="bg2"/>
                </a:solidFill>
              </a:defRPr>
            </a:lvl2pPr>
            <a:lvl3pPr>
              <a:spcBef>
                <a:spcPts val="600"/>
              </a:spcBef>
              <a:buClr>
                <a:schemeClr val="tx2"/>
              </a:buClr>
              <a:defRPr>
                <a:solidFill>
                  <a:schemeClr val="bg2"/>
                </a:solidFill>
              </a:defRPr>
            </a:lvl3pPr>
            <a:lvl4pPr>
              <a:spcBef>
                <a:spcPts val="600"/>
              </a:spcBef>
              <a:buClr>
                <a:schemeClr val="tx2"/>
              </a:buClr>
              <a:buFont typeface="Wingdings" pitchFamily="2" charset="2"/>
              <a:buChar char="§"/>
              <a:defRPr>
                <a:solidFill>
                  <a:schemeClr val="bg2"/>
                </a:solidFill>
              </a:defRPr>
            </a:lvl4pPr>
            <a:lvl5pPr>
              <a:spcBef>
                <a:spcPts val="600"/>
              </a:spcBef>
              <a:buClr>
                <a:schemeClr val="tx2"/>
              </a:buClr>
              <a:defRPr sz="1600">
                <a:solidFill>
                  <a:schemeClr val="bg2"/>
                </a:solidFill>
              </a:defRPr>
            </a:lvl5pPr>
          </a:lstStyle>
          <a:p>
            <a:pPr lvl="0"/>
            <a:r>
              <a:rPr lang="en-US" smtClean="0"/>
              <a:t>Click to edit Master text styles</a:t>
            </a:r>
          </a:p>
          <a:p>
            <a:pPr lvl="1"/>
            <a:r>
              <a:rPr lang="en-US" smtClean="0"/>
              <a:t>Second level</a:t>
            </a:r>
          </a:p>
        </p:txBody>
      </p:sp>
      <p:sp>
        <p:nvSpPr>
          <p:cNvPr id="3" name="Title 2"/>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smtClean="0">
                <a:solidFill>
                  <a:schemeClr val="tx2"/>
                </a:solidFill>
                <a:latin typeface="MetaNormalLF-Roman" pitchFamily="34" charset="0"/>
                <a:ea typeface="+mj-ea"/>
                <a:cs typeface="+mj-cs"/>
              </a:defRPr>
            </a:lvl1p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66713" y="1355725"/>
            <a:ext cx="8410575" cy="4587875"/>
          </a:xfrm>
          <a:prstGeom prst="rect">
            <a:avLst/>
          </a:prstGeom>
          <a:noFill/>
        </p:spPr>
        <p:txBody>
          <a:bodyPr lIns="0" tIns="0" rIns="0" bIns="0"/>
          <a:lstStyle>
            <a:lvl1pPr marL="0" indent="0">
              <a:spcBef>
                <a:spcPts val="1200"/>
              </a:spcBef>
              <a:buClr>
                <a:schemeClr val="tx2"/>
              </a:buClr>
              <a:buFont typeface="+mj-lt"/>
              <a:buNone/>
              <a:defRPr sz="4000">
                <a:solidFill>
                  <a:schemeClr val="tx2"/>
                </a:solidFill>
              </a:defRPr>
            </a:lvl1pPr>
            <a:lvl2pPr marL="457200" indent="0" algn="r">
              <a:spcBef>
                <a:spcPts val="600"/>
              </a:spcBef>
              <a:buClr>
                <a:schemeClr val="tx2"/>
              </a:buClr>
              <a:buNone/>
              <a:defRPr>
                <a:solidFill>
                  <a:schemeClr val="bg2"/>
                </a:solidFill>
              </a:defRPr>
            </a:lvl2pPr>
            <a:lvl3pPr>
              <a:spcBef>
                <a:spcPts val="600"/>
              </a:spcBef>
              <a:buClr>
                <a:schemeClr val="tx2"/>
              </a:buClr>
              <a:defRPr>
                <a:solidFill>
                  <a:schemeClr val="bg2"/>
                </a:solidFill>
              </a:defRPr>
            </a:lvl3pPr>
            <a:lvl4pPr>
              <a:spcBef>
                <a:spcPts val="600"/>
              </a:spcBef>
              <a:buClr>
                <a:schemeClr val="tx2"/>
              </a:buClr>
              <a:buFont typeface="Wingdings" pitchFamily="2" charset="2"/>
              <a:buChar char="§"/>
              <a:defRPr>
                <a:solidFill>
                  <a:schemeClr val="bg2"/>
                </a:solidFill>
              </a:defRPr>
            </a:lvl4pPr>
            <a:lvl5pPr>
              <a:spcBef>
                <a:spcPts val="600"/>
              </a:spcBef>
              <a:buClr>
                <a:schemeClr val="tx2"/>
              </a:buClr>
              <a:defRPr sz="1600">
                <a:solidFill>
                  <a:schemeClr val="bg2"/>
                </a:solidFill>
              </a:defRPr>
            </a:lvl5pPr>
          </a:lstStyle>
          <a:p>
            <a:pPr lvl="0"/>
            <a:r>
              <a:rPr lang="en-US" smtClean="0"/>
              <a:t>Click to edit Master text styles</a:t>
            </a:r>
          </a:p>
          <a:p>
            <a:pPr lvl="1"/>
            <a:r>
              <a:rPr lang="en-US" smtClean="0"/>
              <a:t>Second level</a:t>
            </a:r>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792288" y="5143500"/>
            <a:ext cx="5486400" cy="566738"/>
          </a:xfrm>
          <a:prstGeom prst="rect">
            <a:avLst/>
          </a:prstGeom>
          <a:noFill/>
        </p:spPr>
        <p:txBody>
          <a:bodyPr anchor="t" anchorCtr="0"/>
          <a:lstStyle>
            <a:lvl1pPr algn="ctr">
              <a:defRPr sz="2800" b="0">
                <a:solidFill>
                  <a:schemeClr val="bg2"/>
                </a:solidFill>
              </a:defRPr>
            </a:lvl1pPr>
          </a:lstStyle>
          <a:p>
            <a:r>
              <a:rPr lang="en-US" smtClean="0"/>
              <a:t>Click to edit Master title style</a:t>
            </a:r>
            <a:endParaRPr lang="en-US" dirty="0"/>
          </a:p>
        </p:txBody>
      </p:sp>
      <p:sp>
        <p:nvSpPr>
          <p:cNvPr id="3" name="Picture Placeholder 2"/>
          <p:cNvSpPr>
            <a:spLocks noGrp="1"/>
          </p:cNvSpPr>
          <p:nvPr>
            <p:ph type="pic" idx="1"/>
          </p:nvPr>
        </p:nvSpPr>
        <p:spPr bwMode="gray">
          <a:xfrm>
            <a:off x="1792288" y="612774"/>
            <a:ext cx="5486400" cy="4359275"/>
          </a:xfrm>
          <a:prstGeom prst="rect">
            <a:avLst/>
          </a:prstGeom>
          <a:no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oter bar only">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Box 2"/>
          <p:cNvSpPr txBox="1"/>
          <p:nvPr userDrawn="1"/>
        </p:nvSpPr>
        <p:spPr bwMode="gray">
          <a:xfrm>
            <a:off x="2628038" y="2460793"/>
            <a:ext cx="3887924" cy="1015663"/>
          </a:xfrm>
          <a:prstGeom prst="rect">
            <a:avLst/>
          </a:prstGeom>
          <a:noFill/>
        </p:spPr>
        <p:txBody>
          <a:bodyPr wrap="none" rtlCol="0">
            <a:spAutoFit/>
          </a:bodyPr>
          <a:lstStyle/>
          <a:p>
            <a:pPr algn="ctr"/>
            <a:r>
              <a:rPr lang="en-US" sz="6000" dirty="0" smtClean="0">
                <a:solidFill>
                  <a:schemeClr val="tx2"/>
                </a:solidFill>
              </a:rPr>
              <a:t>THANK YOU</a:t>
            </a:r>
            <a:endParaRPr lang="en-US" sz="6000" dirty="0">
              <a:solidFill>
                <a:schemeClr val="tx2"/>
              </a:solidFill>
            </a:endParaRPr>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87338"/>
            <a:ext cx="7180263" cy="677862"/>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304800" y="1168400"/>
            <a:ext cx="8382000" cy="5308600"/>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1200150"/>
            <a:ext cx="6048376" cy="1485900"/>
          </a:xfrm>
          <a:prstGeom prst="rect">
            <a:avLst/>
          </a:prstGeom>
          <a:noFill/>
        </p:spPr>
        <p:txBody>
          <a:bodyPr lIns="0" tIns="0" rIns="0" bIns="0" anchor="b" anchorCtr="0">
            <a:noAutofit/>
          </a:bodyPr>
          <a:lstStyle>
            <a:lvl1pPr algn="l" defTabSz="914400" rtl="0" eaLnBrk="1" latinLnBrk="0" hangingPunct="1">
              <a:spcBef>
                <a:spcPct val="0"/>
              </a:spcBef>
              <a:buNone/>
              <a:defRPr lang="en-US" sz="4400" kern="1200" dirty="0">
                <a:solidFill>
                  <a:schemeClr val="tx2"/>
                </a:solidFill>
                <a:latin typeface="MetaNormalLF-Roman" pitchFamily="34" charset="0"/>
                <a:ea typeface="+mj-ea"/>
                <a:cs typeface="+mj-cs"/>
              </a:defRPr>
            </a:lvl1pPr>
          </a:lstStyle>
          <a:p>
            <a:r>
              <a:rPr lang="en-US" dirty="0" smtClean="0"/>
              <a:t>Click To Edit Master Title Style</a:t>
            </a:r>
            <a:endParaRPr lang="en-US" dirty="0"/>
          </a:p>
        </p:txBody>
      </p:sp>
      <p:sp>
        <p:nvSpPr>
          <p:cNvPr id="4" name="Picture Placeholder 2"/>
          <p:cNvSpPr>
            <a:spLocks noGrp="1"/>
          </p:cNvSpPr>
          <p:nvPr>
            <p:ph type="pic" idx="1"/>
          </p:nvPr>
        </p:nvSpPr>
        <p:spPr bwMode="gray">
          <a:xfrm>
            <a:off x="366713" y="1355725"/>
            <a:ext cx="2073275" cy="1323975"/>
          </a:xfrm>
          <a:prstGeom prst="rect">
            <a:avLst/>
          </a:prstGeom>
          <a:noFill/>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Content">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1200150"/>
            <a:ext cx="6048376" cy="1485900"/>
          </a:xfrm>
          <a:prstGeom prst="rect">
            <a:avLst/>
          </a:prstGeom>
          <a:noFill/>
        </p:spPr>
        <p:txBody>
          <a:bodyPr lIns="0" tIns="0" rIns="0" bIns="0" anchor="b" anchorCtr="0">
            <a:noAutofit/>
          </a:bodyPr>
          <a:lstStyle>
            <a:lvl1pPr algn="l" defTabSz="914400" rtl="0" eaLnBrk="1" latinLnBrk="0" hangingPunct="1">
              <a:spcBef>
                <a:spcPct val="0"/>
              </a:spcBef>
              <a:buNone/>
              <a:defRPr lang="en-US" sz="4400" kern="1200" dirty="0">
                <a:solidFill>
                  <a:schemeClr val="tx2"/>
                </a:solidFill>
                <a:latin typeface="MetaNormalLF-Roman" pitchFamily="34" charset="0"/>
                <a:ea typeface="+mj-ea"/>
                <a:cs typeface="+mj-cs"/>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2728913" y="3025775"/>
            <a:ext cx="6048375" cy="2803525"/>
          </a:xfrm>
          <a:prstGeom prst="rect">
            <a:avLst/>
          </a:prstGeom>
          <a:noFill/>
        </p:spPr>
        <p:txBody>
          <a:bodyPr lIns="0" tIns="0" rIns="0" bIns="0">
            <a:noAutofit/>
          </a:bodyPr>
          <a:lstStyle>
            <a:lvl1pPr>
              <a:buClr>
                <a:schemeClr val="tx2"/>
              </a:buClr>
              <a:defRPr>
                <a:solidFill>
                  <a:schemeClr val="bg2"/>
                </a:solidFill>
              </a:defRPr>
            </a:lvl1pPr>
            <a:lvl2pPr>
              <a:buClr>
                <a:schemeClr val="tx2"/>
              </a:buClr>
              <a:defRPr sz="1800">
                <a:solidFill>
                  <a:schemeClr val="bg2"/>
                </a:solidFill>
              </a:defRPr>
            </a:lvl2pPr>
          </a:lstStyle>
          <a:p>
            <a:pPr lvl="0"/>
            <a:r>
              <a:rPr lang="en-US" smtClean="0"/>
              <a:t>Click to edit Master text styles</a:t>
            </a:r>
          </a:p>
          <a:p>
            <a:pPr lvl="1"/>
            <a:r>
              <a:rPr lang="en-US" smtClean="0"/>
              <a:t>Second level</a:t>
            </a: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2" y="203200"/>
            <a:ext cx="8410575" cy="920750"/>
          </a:xfrm>
          <a:prstGeom prst="rect">
            <a:avLst/>
          </a:prstGeom>
          <a:noFill/>
        </p:spPr>
        <p:txBody>
          <a:bodyPr lIns="0" tIns="0" rIns="0" bIns="0" anchor="b" anchorCtr="0"/>
          <a:lstStyle>
            <a:lvl1pPr>
              <a:lnSpc>
                <a:spcPts val="3600"/>
              </a:lnSpc>
              <a:defRPr sz="3600">
                <a:solidFill>
                  <a:schemeClr val="tx2"/>
                </a:solidFill>
                <a:latin typeface="MetaNormalLF-Roman"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66713" y="1355725"/>
            <a:ext cx="8410575" cy="4587875"/>
          </a:xfrm>
          <a:prstGeom prst="rect">
            <a:avLst/>
          </a:prstGeom>
          <a:noFill/>
        </p:spPr>
        <p:txBody>
          <a:bodyPr lIns="0" tIns="0" rIns="0" bIns="0">
            <a:normAutofit/>
          </a:bodyPr>
          <a:lstStyle>
            <a:lvl1pPr>
              <a:spcBef>
                <a:spcPts val="1200"/>
              </a:spcBef>
              <a:buClr>
                <a:schemeClr val="tx2"/>
              </a:buClr>
              <a:defRPr>
                <a:solidFill>
                  <a:schemeClr val="bg2"/>
                </a:solidFill>
              </a:defRPr>
            </a:lvl1pPr>
            <a:lvl2pPr>
              <a:spcBef>
                <a:spcPts val="300"/>
              </a:spcBef>
              <a:buClr>
                <a:schemeClr val="tx2"/>
              </a:buClr>
              <a:defRPr>
                <a:solidFill>
                  <a:schemeClr val="bg2"/>
                </a:solidFill>
              </a:defRPr>
            </a:lvl2pPr>
            <a:lvl3pPr>
              <a:spcBef>
                <a:spcPts val="300"/>
              </a:spcBef>
              <a:buClr>
                <a:schemeClr val="tx2"/>
              </a:buClr>
              <a:defRPr>
                <a:solidFill>
                  <a:schemeClr val="bg2"/>
                </a:solidFill>
              </a:defRPr>
            </a:lvl3pPr>
            <a:lvl4pPr>
              <a:spcBef>
                <a:spcPts val="300"/>
              </a:spcBef>
              <a:buClr>
                <a:schemeClr val="tx2"/>
              </a:buClr>
              <a:buFont typeface="Wingdings" pitchFamily="2" charset="2"/>
              <a:buChar char="§"/>
              <a:defRPr>
                <a:solidFill>
                  <a:schemeClr val="bg2"/>
                </a:solidFill>
              </a:defRPr>
            </a:lvl4pPr>
            <a:lvl5pPr>
              <a:spcBef>
                <a:spcPts val="300"/>
              </a:spcBef>
              <a:buClr>
                <a:schemeClr val="tx2"/>
              </a:buClr>
              <a:defRPr sz="16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366713" y="1123951"/>
            <a:ext cx="8410575" cy="403224"/>
          </a:xfrm>
          <a:prstGeom prst="rect">
            <a:avLst/>
          </a:prstGeom>
          <a:noFill/>
        </p:spPr>
        <p:txBody>
          <a:bodyPr lIns="0" tIns="0" rIns="0" bIns="0" anchor="t" anchorCtr="0"/>
          <a:lstStyle>
            <a:lvl1pPr marL="0" indent="0">
              <a:buNone/>
              <a:tabLst>
                <a:tab pos="800100" algn="l"/>
              </a:tabLst>
              <a:defRPr sz="2400" b="0">
                <a:solidFill>
                  <a:schemeClr val="bg2"/>
                </a:solidFill>
                <a:latin typeface="MetaNormalLF-Roman"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366713" y="1123951"/>
            <a:ext cx="8410575" cy="403224"/>
          </a:xfrm>
          <a:prstGeom prst="rect">
            <a:avLst/>
          </a:prstGeom>
          <a:noFill/>
        </p:spPr>
        <p:txBody>
          <a:bodyPr lIns="0" tIns="0" rIns="0" bIns="0" anchor="t" anchorCtr="0"/>
          <a:lstStyle>
            <a:lvl1pPr marL="0" indent="0">
              <a:buNone/>
              <a:tabLst>
                <a:tab pos="800100" algn="l"/>
              </a:tabLst>
              <a:defRPr sz="2400" b="0">
                <a:solidFill>
                  <a:schemeClr val="bg2"/>
                </a:solidFill>
                <a:latin typeface="MetaNormalLF-Roman"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bwMode="gray">
          <a:xfrm>
            <a:off x="366712" y="1758950"/>
            <a:ext cx="8410575" cy="4183063"/>
          </a:xfrm>
          <a:prstGeom prst="rect">
            <a:avLst/>
          </a:prstGeom>
          <a:noFill/>
        </p:spPr>
        <p:txBody>
          <a:bodyPr lIns="0" tIns="0" rIns="0" bIns="0">
            <a:norm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2"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2728913" y="1355725"/>
            <a:ext cx="6048375" cy="4587875"/>
          </a:xfrm>
          <a:prstGeom prst="rect">
            <a:avLst/>
          </a:prstGeom>
          <a:noFill/>
        </p:spPr>
        <p:txBody>
          <a:bodyPr lIns="0" tIns="0" rIns="0" bIns="0">
            <a:normAutofit/>
          </a:bodyPr>
          <a:lstStyle>
            <a:lvl1pPr>
              <a:spcBef>
                <a:spcPts val="1200"/>
              </a:spcBef>
              <a:buClr>
                <a:schemeClr val="tx2"/>
              </a:buClr>
              <a:defRPr>
                <a:solidFill>
                  <a:schemeClr val="bg2"/>
                </a:solidFill>
              </a:defRPr>
            </a:lvl1pPr>
            <a:lvl2pPr>
              <a:spcBef>
                <a:spcPts val="300"/>
              </a:spcBef>
              <a:buClr>
                <a:schemeClr val="tx2"/>
              </a:buClr>
              <a:defRPr>
                <a:solidFill>
                  <a:schemeClr val="bg2"/>
                </a:solidFill>
              </a:defRPr>
            </a:lvl2pPr>
            <a:lvl3pPr>
              <a:spcBef>
                <a:spcPts val="300"/>
              </a:spcBef>
              <a:buClr>
                <a:schemeClr val="tx2"/>
              </a:buClr>
              <a:defRPr>
                <a:solidFill>
                  <a:schemeClr val="bg2"/>
                </a:solidFill>
              </a:defRPr>
            </a:lvl3pPr>
            <a:lvl4pPr>
              <a:spcBef>
                <a:spcPts val="300"/>
              </a:spcBef>
              <a:buClr>
                <a:schemeClr val="tx2"/>
              </a:buClr>
              <a:buFont typeface="Wingdings" pitchFamily="2" charset="2"/>
              <a:buChar char="§"/>
              <a:defRPr>
                <a:solidFill>
                  <a:schemeClr val="bg2"/>
                </a:solidFill>
              </a:defRPr>
            </a:lvl4pPr>
            <a:lvl5pPr>
              <a:spcBef>
                <a:spcPts val="300"/>
              </a:spcBef>
              <a:buClr>
                <a:schemeClr val="tx2"/>
              </a:buClr>
              <a:defRPr sz="16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2"/>
          <p:cNvSpPr>
            <a:spLocks noGrp="1"/>
          </p:cNvSpPr>
          <p:nvPr>
            <p:ph type="pic" idx="1"/>
          </p:nvPr>
        </p:nvSpPr>
        <p:spPr bwMode="gray">
          <a:xfrm>
            <a:off x="366713" y="1355725"/>
            <a:ext cx="2073275" cy="4587875"/>
          </a:xfrm>
          <a:prstGeom prst="rect">
            <a:avLst/>
          </a:prstGeom>
          <a:noFill/>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366713" y="1123950"/>
            <a:ext cx="8410575" cy="403225"/>
          </a:xfrm>
          <a:prstGeom prst="rect">
            <a:avLst/>
          </a:prstGeom>
          <a:noFill/>
        </p:spPr>
        <p:txBody>
          <a:bodyPr lIns="0" tIns="0" rIns="0" bIns="0" anchor="t" anchorCtr="0"/>
          <a:lstStyle>
            <a:lvl1pPr marL="0" indent="0">
              <a:buNone/>
              <a:tabLst>
                <a:tab pos="800100" algn="l"/>
              </a:tabLst>
              <a:defRPr lang="en-US" sz="2400" b="0" kern="1200" smtClean="0">
                <a:solidFill>
                  <a:schemeClr val="bg2"/>
                </a:solidFill>
                <a:latin typeface="MetaNormalLF-Roman"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Clr>
                <a:srgbClr val="2C95DD"/>
              </a:buClr>
              <a:buFont typeface="Arial" pitchFamily="34" charset="0"/>
              <a:buNone/>
              <a:tabLst>
                <a:tab pos="800100" algn="l"/>
              </a:tabLst>
            </a:pPr>
            <a:r>
              <a:rPr lang="en-US" smtClean="0"/>
              <a:t>Click to edit Master text styles</a:t>
            </a:r>
          </a:p>
        </p:txBody>
      </p:sp>
      <p:sp>
        <p:nvSpPr>
          <p:cNvPr id="4" name="Content Placeholder 3"/>
          <p:cNvSpPr>
            <a:spLocks noGrp="1"/>
          </p:cNvSpPr>
          <p:nvPr>
            <p:ph sz="half" idx="2"/>
          </p:nvPr>
        </p:nvSpPr>
        <p:spPr bwMode="gray">
          <a:xfrm>
            <a:off x="2728913" y="1758950"/>
            <a:ext cx="6048374" cy="4194175"/>
          </a:xfrm>
          <a:prstGeom prst="rect">
            <a:avLst/>
          </a:prstGeom>
          <a:noFill/>
        </p:spPr>
        <p:txBody>
          <a:bodyPr lIns="0" tIns="0" rIns="0" bIns="0">
            <a:norm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2"/>
          <p:cNvSpPr>
            <a:spLocks noGrp="1"/>
          </p:cNvSpPr>
          <p:nvPr>
            <p:ph type="pic" idx="10"/>
          </p:nvPr>
        </p:nvSpPr>
        <p:spPr bwMode="gray">
          <a:xfrm>
            <a:off x="366713" y="1771650"/>
            <a:ext cx="2073275" cy="4171950"/>
          </a:xfrm>
          <a:prstGeom prst="rect">
            <a:avLst/>
          </a:prstGeom>
          <a:noFill/>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6172200"/>
            <a:ext cx="91440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2" name="TextBox 11"/>
          <p:cNvSpPr txBox="1"/>
          <p:nvPr/>
        </p:nvSpPr>
        <p:spPr bwMode="gray">
          <a:xfrm flipH="1">
            <a:off x="8553450" y="6710720"/>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2"/>
                </a:solidFill>
                <a:latin typeface="MetaNormalLF-Roman"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2"/>
              </a:solidFill>
              <a:latin typeface="MetaNormalLF-Roman" pitchFamily="34" charset="0"/>
            </a:endParaRPr>
          </a:p>
        </p:txBody>
      </p:sp>
      <p:pic>
        <p:nvPicPr>
          <p:cNvPr id="8" name="Picture 7" descr="2004 EMC logo white.png"/>
          <p:cNvPicPr>
            <a:picLocks noChangeAspect="1"/>
          </p:cNvPicPr>
          <p:nvPr/>
        </p:nvPicPr>
        <p:blipFill>
          <a:blip r:embed="rId20" cstate="print"/>
          <a:stretch>
            <a:fillRect/>
          </a:stretch>
        </p:blipFill>
        <p:spPr bwMode="gray">
          <a:xfrm>
            <a:off x="7967072" y="6276785"/>
            <a:ext cx="810216" cy="305181"/>
          </a:xfrm>
          <a:prstGeom prst="rect">
            <a:avLst/>
          </a:prstGeom>
        </p:spPr>
      </p:pic>
      <p:sp>
        <p:nvSpPr>
          <p:cNvPr id="6" name="TextBox 5"/>
          <p:cNvSpPr txBox="1"/>
          <p:nvPr/>
        </p:nvSpPr>
        <p:spPr bwMode="gray">
          <a:xfrm>
            <a:off x="366713" y="6710720"/>
            <a:ext cx="2410916" cy="123111"/>
          </a:xfrm>
          <a:prstGeom prst="rect">
            <a:avLst/>
          </a:prstGeom>
          <a:noFill/>
        </p:spPr>
        <p:txBody>
          <a:bodyPr wrap="none" lIns="0" tIns="0" rIns="0" bIns="0" rtlCol="0">
            <a:spAutoFit/>
          </a:bodyPr>
          <a:lstStyle/>
          <a:p>
            <a:pPr algn="l"/>
            <a:r>
              <a:rPr lang="en-US" sz="800" dirty="0" smtClean="0">
                <a:solidFill>
                  <a:schemeClr val="bg2"/>
                </a:solidFill>
                <a:latin typeface="MetaNormalLF-Roman" pitchFamily="34" charset="0"/>
              </a:rPr>
              <a:t>© Copyright 2010 EMC Corporation. All rights reserved.</a:t>
            </a:r>
            <a:endParaRPr lang="en-US" sz="800" dirty="0">
              <a:solidFill>
                <a:schemeClr val="bg2"/>
              </a:solidFill>
              <a:latin typeface="MetaNormalLF-Roman"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5" r:id="rId4"/>
    <p:sldLayoutId id="2147483669" r:id="rId5"/>
    <p:sldLayoutId id="2147483654" r:id="rId6"/>
    <p:sldLayoutId id="2147483667" r:id="rId7"/>
    <p:sldLayoutId id="2147483650" r:id="rId8"/>
    <p:sldLayoutId id="2147483663" r:id="rId9"/>
    <p:sldLayoutId id="2147483652" r:id="rId10"/>
    <p:sldLayoutId id="2147483653" r:id="rId11"/>
    <p:sldLayoutId id="2147483668" r:id="rId12"/>
    <p:sldLayoutId id="2147483670" r:id="rId13"/>
    <p:sldLayoutId id="2147483657" r:id="rId14"/>
    <p:sldLayoutId id="2147483664" r:id="rId15"/>
    <p:sldLayoutId id="2147483659" r:id="rId16"/>
    <p:sldLayoutId id="2147483671" r:id="rId17"/>
    <p:sldLayoutId id="2147483674" r:id="rId18"/>
  </p:sldLayoutIdLst>
  <p:transition>
    <p:fade/>
  </p:transition>
  <p:timing>
    <p:tnLst>
      <p:par>
        <p:cT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7.xml"/><Relationship Id="rId5" Type="http://schemas.openxmlformats.org/officeDocument/2006/relationships/image" Target="../media/image10.jpeg"/><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17.xml"/><Relationship Id="rId5" Type="http://schemas.openxmlformats.org/officeDocument/2006/relationships/image" Target="../media/image22.jpeg"/><Relationship Id="rId4" Type="http://schemas.openxmlformats.org/officeDocument/2006/relationships/image" Target="../media/image21.jpeg"/></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17.xml"/><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17.xml"/><Relationship Id="rId4" Type="http://schemas.openxmlformats.org/officeDocument/2006/relationships/image" Target="../media/image18.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17.xml"/><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1.xml"/><Relationship Id="rId1" Type="http://schemas.openxmlformats.org/officeDocument/2006/relationships/slideLayout" Target="../slideLayouts/slideLayout17.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7.xml"/><Relationship Id="rId1" Type="http://schemas.openxmlformats.org/officeDocument/2006/relationships/tags" Target="../tags/tag2.xml"/><Relationship Id="rId4" Type="http://schemas.openxmlformats.org/officeDocument/2006/relationships/image" Target="../media/image35.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7.xml"/><Relationship Id="rId1" Type="http://schemas.openxmlformats.org/officeDocument/2006/relationships/tags" Target="../tags/tag3.xml"/><Relationship Id="rId5" Type="http://schemas.openxmlformats.org/officeDocument/2006/relationships/image" Target="../media/image37.jpeg"/><Relationship Id="rId4" Type="http://schemas.openxmlformats.org/officeDocument/2006/relationships/image" Target="../media/image36.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7.xml"/><Relationship Id="rId1" Type="http://schemas.openxmlformats.org/officeDocument/2006/relationships/tags" Target="../tags/tag4.xml"/><Relationship Id="rId5" Type="http://schemas.openxmlformats.org/officeDocument/2006/relationships/image" Target="../media/image39.jpeg"/><Relationship Id="rId4" Type="http://schemas.openxmlformats.org/officeDocument/2006/relationships/image" Target="../media/image38.jpeg"/></Relationships>
</file>

<file path=ppt/slides/_rels/slide42.xml.rels><?xml version="1.0" encoding="UTF-8" standalone="yes"?>
<Relationships xmlns="http://schemas.openxmlformats.org/package/2006/relationships"><Relationship Id="rId8" Type="http://schemas.openxmlformats.org/officeDocument/2006/relationships/hyperlink" Target="http://solutions.emc.com/emcsolutionview.asp?id=esg122261" TargetMode="External"/><Relationship Id="rId3" Type="http://schemas.openxmlformats.org/officeDocument/2006/relationships/hyperlink" Target="http://solutions.emc.com/emcsolutionview.asp?id=esg118430" TargetMode="External"/><Relationship Id="rId7" Type="http://schemas.openxmlformats.org/officeDocument/2006/relationships/hyperlink" Target="http://solutions.emc.com/emcsolutionview.asp?id=esg26691" TargetMode="External"/><Relationship Id="rId2" Type="http://schemas.openxmlformats.org/officeDocument/2006/relationships/notesSlide" Target="../notesSlides/notesSlide42.xml"/><Relationship Id="rId1" Type="http://schemas.openxmlformats.org/officeDocument/2006/relationships/slideLayout" Target="../slideLayouts/slideLayout18.xml"/><Relationship Id="rId6" Type="http://schemas.openxmlformats.org/officeDocument/2006/relationships/hyperlink" Target="http://solutions.emc.com/emcsolutionview.asp?id=esg116499" TargetMode="External"/><Relationship Id="rId5" Type="http://schemas.openxmlformats.org/officeDocument/2006/relationships/hyperlink" Target="http://solutions.emc.com/emcsolutionview.asp?id=esg92067" TargetMode="External"/><Relationship Id="rId4" Type="http://schemas.openxmlformats.org/officeDocument/2006/relationships/hyperlink" Target="http://solutions.emc.com/emcsolutionview.asp?id=esg90220"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1295400" y="1295400"/>
            <a:ext cx="6553200" cy="1485901"/>
          </a:xfrm>
          <a:noFill/>
        </p:spPr>
        <p:txBody>
          <a:bodyPr>
            <a:noAutofit/>
          </a:bodyPr>
          <a:lstStyle/>
          <a:p>
            <a:r>
              <a:rPr lang="en-US" sz="3600" dirty="0" smtClean="0"/>
              <a:t/>
            </a:r>
            <a:br>
              <a:rPr lang="en-US" sz="3600" dirty="0" smtClean="0"/>
            </a:br>
            <a:r>
              <a:rPr lang="en-US" sz="3600" dirty="0" smtClean="0"/>
              <a:t>Multi-Content </a:t>
            </a:r>
            <a:r>
              <a:rPr lang="en-US" sz="3600" dirty="0"/>
              <a:t>Servers </a:t>
            </a:r>
            <a:r>
              <a:rPr lang="en-US" sz="3600" dirty="0" smtClean="0"/>
              <a:t>Setup</a:t>
            </a:r>
            <a:endParaRPr lang="en-US" sz="3600" b="1" dirty="0"/>
          </a:p>
        </p:txBody>
      </p:sp>
      <p:sp>
        <p:nvSpPr>
          <p:cNvPr id="10" name="Subtitle 2"/>
          <p:cNvSpPr txBox="1">
            <a:spLocks/>
          </p:cNvSpPr>
          <p:nvPr/>
        </p:nvSpPr>
        <p:spPr bwMode="gray">
          <a:xfrm>
            <a:off x="2667000" y="3733800"/>
            <a:ext cx="6048376" cy="1371600"/>
          </a:xfrm>
          <a:prstGeom prst="rect">
            <a:avLst/>
          </a:prstGeom>
          <a:noFill/>
        </p:spPr>
        <p:txBody>
          <a:bodyPr vert="horz" lIns="0" tIns="0" rIns="0" bIns="0" rtlCol="0">
            <a:noAutofit/>
          </a:bodyPr>
          <a:lstStyle>
            <a:lvl1pPr marL="0" indent="0" algn="l">
              <a:buNone/>
              <a:defRPr sz="2800">
                <a:solidFill>
                  <a:schemeClr val="tx1">
                    <a:lumMod val="50000"/>
                    <a:lumOff val="50000"/>
                  </a:schemeClr>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
                <a:srgbClr val="2C95DD"/>
              </a:buClr>
              <a:buSzTx/>
              <a:buFont typeface="Arial" pitchFamily="34" charset="0"/>
              <a:buNone/>
              <a:tabLst/>
              <a:defRPr/>
            </a:pPr>
            <a:r>
              <a:rPr kumimoji="0" lang="en-US" sz="1800" b="0" i="0" u="none" strike="noStrike" kern="1200" cap="none" spc="0" normalizeH="0" baseline="0" noProof="0" dirty="0" smtClean="0">
                <a:ln>
                  <a:noFill/>
                </a:ln>
                <a:solidFill>
                  <a:schemeClr val="bg2"/>
                </a:solidFill>
                <a:effectLst/>
                <a:uLnTx/>
                <a:uFillTx/>
                <a:latin typeface="MetaNormalLF-Roman" pitchFamily="34" charset="0"/>
                <a:ea typeface="+mn-ea"/>
                <a:cs typeface="+mn-cs"/>
              </a:rPr>
              <a:t>					Sagar GVAV</a:t>
            </a:r>
          </a:p>
          <a:p>
            <a:pPr marL="0" marR="0" lvl="0" indent="0" algn="l" defTabSz="914400" rtl="0" eaLnBrk="1" fontAlgn="auto" latinLnBrk="0" hangingPunct="1">
              <a:lnSpc>
                <a:spcPct val="100000"/>
              </a:lnSpc>
              <a:spcBef>
                <a:spcPct val="20000"/>
              </a:spcBef>
              <a:spcAft>
                <a:spcPts val="0"/>
              </a:spcAft>
              <a:buClr>
                <a:srgbClr val="2C95DD"/>
              </a:buClr>
              <a:buSzTx/>
              <a:buFont typeface="Arial" pitchFamily="34" charset="0"/>
              <a:buNone/>
              <a:tabLst/>
              <a:defRPr/>
            </a:pPr>
            <a:r>
              <a:rPr lang="en-US" sz="1800" noProof="0" dirty="0" smtClean="0">
                <a:solidFill>
                  <a:schemeClr val="bg2"/>
                </a:solidFill>
              </a:rPr>
              <a:t>					05/05/2012</a:t>
            </a:r>
          </a:p>
          <a:p>
            <a:pPr marL="0" marR="0" lvl="0" indent="0" algn="l" defTabSz="914400" rtl="0" eaLnBrk="1" fontAlgn="auto" latinLnBrk="0" hangingPunct="1">
              <a:lnSpc>
                <a:spcPct val="100000"/>
              </a:lnSpc>
              <a:spcBef>
                <a:spcPct val="20000"/>
              </a:spcBef>
              <a:spcAft>
                <a:spcPts val="0"/>
              </a:spcAft>
              <a:buClr>
                <a:srgbClr val="2C95DD"/>
              </a:buClr>
              <a:buSzTx/>
              <a:buFont typeface="Arial" pitchFamily="34" charset="0"/>
              <a:buNone/>
              <a:tabLst/>
              <a:defRPr/>
            </a:pPr>
            <a:endParaRPr kumimoji="0" lang="en-US" sz="1800" b="0" i="0" u="none" strike="noStrike" kern="1200" cap="none" spc="0" normalizeH="0" baseline="0" noProof="0" dirty="0">
              <a:ln>
                <a:noFill/>
              </a:ln>
              <a:solidFill>
                <a:schemeClr val="bg2"/>
              </a:solidFill>
              <a:effectLst/>
              <a:uLnTx/>
              <a:uFillTx/>
              <a:latin typeface="MetaNormalLF-Roman" pitchFamily="34" charset="0"/>
              <a:ea typeface="+mn-ea"/>
              <a:cs typeface="+mn-cs"/>
            </a:endParaRPr>
          </a:p>
        </p:txBody>
      </p:sp>
    </p:spTree>
  </p:cSld>
  <p:clrMapOvr>
    <a:masterClrMapping/>
  </p:clrMapOvr>
  <p:transition advTm="1200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bwMode="gray">
          <a:noFill/>
        </p:spPr>
        <p:txBody>
          <a:bodyPr/>
          <a:lstStyle/>
          <a:p>
            <a:r>
              <a:rPr lang="en-US" dirty="0" smtClean="0"/>
              <a:t>Agenda</a:t>
            </a:r>
            <a:endParaRPr lang="en-US" dirty="0"/>
          </a:p>
        </p:txBody>
      </p:sp>
      <p:sp>
        <p:nvSpPr>
          <p:cNvPr id="5" name="Content Placeholder 4"/>
          <p:cNvSpPr>
            <a:spLocks noGrp="1"/>
          </p:cNvSpPr>
          <p:nvPr>
            <p:ph sz="quarter" idx="10"/>
          </p:nvPr>
        </p:nvSpPr>
        <p:spPr bwMode="gray">
          <a:noFill/>
        </p:spPr>
        <p:txBody>
          <a:bodyPr>
            <a:normAutofit/>
          </a:bodyPr>
          <a:lstStyle/>
          <a:p>
            <a:r>
              <a:rPr lang="en-US" sz="2400" dirty="0" smtClean="0">
                <a:solidFill>
                  <a:schemeClr val="tx1"/>
                </a:solidFill>
              </a:rPr>
              <a:t>Overview</a:t>
            </a:r>
          </a:p>
          <a:p>
            <a:r>
              <a:rPr lang="en-US" sz="2400" dirty="0" smtClean="0">
                <a:solidFill>
                  <a:schemeClr val="tx1"/>
                </a:solidFill>
              </a:rPr>
              <a:t>Considerations</a:t>
            </a:r>
          </a:p>
          <a:p>
            <a:r>
              <a:rPr lang="en-US" sz="2400" b="1" dirty="0" smtClean="0">
                <a:solidFill>
                  <a:schemeClr val="tx1"/>
                </a:solidFill>
                <a:effectLst>
                  <a:outerShdw blurRad="38100" dist="38100" dir="2700000" algn="tl">
                    <a:srgbClr val="000000">
                      <a:alpha val="43137"/>
                    </a:srgbClr>
                  </a:outerShdw>
                </a:effectLst>
              </a:rPr>
              <a:t>How to setup Multi-Content Servers</a:t>
            </a:r>
          </a:p>
          <a:p>
            <a:r>
              <a:rPr lang="en-US" sz="2400" dirty="0" smtClean="0">
                <a:solidFill>
                  <a:schemeClr val="tx1"/>
                </a:solidFill>
              </a:rPr>
              <a:t>Troubleshooting</a:t>
            </a:r>
            <a:endParaRPr lang="en-US" sz="2400" b="1" dirty="0" smtClean="0">
              <a:solidFill>
                <a:schemeClr val="tx1"/>
              </a:solidFill>
              <a:effectLst>
                <a:outerShdw blurRad="38100" dist="38100" dir="2700000" algn="tl">
                  <a:srgbClr val="000000">
                    <a:alpha val="43137"/>
                  </a:srgbClr>
                </a:outerShdw>
              </a:effectLst>
            </a:endParaRPr>
          </a:p>
          <a:p>
            <a:r>
              <a:rPr lang="en-US" sz="2400" dirty="0" smtClean="0">
                <a:solidFill>
                  <a:schemeClr val="tx1"/>
                </a:solidFill>
              </a:rPr>
              <a:t>Helpful Links</a:t>
            </a:r>
          </a:p>
        </p:txBody>
      </p:sp>
    </p:spTree>
  </p:cSld>
  <p:clrMapOvr>
    <a:masterClrMapping/>
  </p:clrMapOvr>
  <p:transition advTm="918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bwMode="gray">
          <a:noFill/>
        </p:spPr>
        <p:txBody>
          <a:bodyPr/>
          <a:lstStyle/>
          <a:p>
            <a:r>
              <a:rPr lang="en-US" dirty="0" smtClean="0"/>
              <a:t>Requirements for load Balancing CS</a:t>
            </a:r>
            <a:endParaRPr lang="en-US" dirty="0"/>
          </a:p>
        </p:txBody>
      </p:sp>
      <p:sp>
        <p:nvSpPr>
          <p:cNvPr id="5" name="Content Placeholder 4"/>
          <p:cNvSpPr>
            <a:spLocks noGrp="1"/>
          </p:cNvSpPr>
          <p:nvPr>
            <p:ph sz="quarter" idx="10"/>
          </p:nvPr>
        </p:nvSpPr>
        <p:spPr bwMode="gray">
          <a:noFill/>
        </p:spPr>
        <p:txBody>
          <a:bodyPr>
            <a:normAutofit/>
          </a:bodyPr>
          <a:lstStyle/>
          <a:p>
            <a:r>
              <a:rPr lang="en-US" sz="2400" dirty="0" smtClean="0">
                <a:solidFill>
                  <a:schemeClr val="tx1"/>
                </a:solidFill>
              </a:rPr>
              <a:t>Database client software must be installed on content file server host</a:t>
            </a:r>
          </a:p>
          <a:p>
            <a:r>
              <a:rPr lang="en-US" sz="2400" dirty="0" smtClean="0">
                <a:solidFill>
                  <a:schemeClr val="tx1"/>
                </a:solidFill>
              </a:rPr>
              <a:t>Values used on the primary and remote hosts for DB connectivity must be identical</a:t>
            </a:r>
          </a:p>
          <a:p>
            <a:r>
              <a:rPr lang="en-US" sz="2400" dirty="0" smtClean="0">
                <a:solidFill>
                  <a:schemeClr val="tx1"/>
                </a:solidFill>
              </a:rPr>
              <a:t>CS and file store must be in the same domain</a:t>
            </a:r>
          </a:p>
          <a:p>
            <a:r>
              <a:rPr lang="en-US" sz="2400" dirty="0" smtClean="0">
                <a:solidFill>
                  <a:schemeClr val="tx1"/>
                </a:solidFill>
              </a:rPr>
              <a:t>CS installation user account must be available on Domain</a:t>
            </a:r>
          </a:p>
          <a:p>
            <a:r>
              <a:rPr lang="en-US" sz="2400" dirty="0" smtClean="0">
                <a:solidFill>
                  <a:schemeClr val="tx1"/>
                </a:solidFill>
              </a:rPr>
              <a:t>CS Installation user account must have full access/control to the file store</a:t>
            </a:r>
          </a:p>
        </p:txBody>
      </p:sp>
    </p:spTree>
    <p:extLst>
      <p:ext uri="{BB962C8B-B14F-4D97-AF65-F5344CB8AC3E}">
        <p14:creationId xmlns:p14="http://schemas.microsoft.com/office/powerpoint/2010/main" val="3916450814"/>
      </p:ext>
    </p:extLst>
  </p:cSld>
  <p:clrMapOvr>
    <a:masterClrMapping/>
  </p:clrMapOvr>
  <p:transition advTm="918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bwMode="gray">
          <a:noFill/>
        </p:spPr>
        <p:txBody>
          <a:bodyPr/>
          <a:lstStyle/>
          <a:p>
            <a:r>
              <a:rPr lang="en-US" dirty="0" smtClean="0"/>
              <a:t>Requirements for load Balancing </a:t>
            </a:r>
            <a:r>
              <a:rPr lang="en-US" dirty="0" smtClean="0"/>
              <a:t>CS (Cont.…)</a:t>
            </a:r>
            <a:endParaRPr lang="en-US" dirty="0"/>
          </a:p>
        </p:txBody>
      </p:sp>
      <p:sp>
        <p:nvSpPr>
          <p:cNvPr id="5" name="Content Placeholder 4"/>
          <p:cNvSpPr>
            <a:spLocks noGrp="1"/>
          </p:cNvSpPr>
          <p:nvPr>
            <p:ph sz="quarter" idx="10"/>
          </p:nvPr>
        </p:nvSpPr>
        <p:spPr bwMode="gray">
          <a:noFill/>
        </p:spPr>
        <p:txBody>
          <a:bodyPr>
            <a:normAutofit/>
          </a:bodyPr>
          <a:lstStyle/>
          <a:p>
            <a:r>
              <a:rPr lang="en-US" sz="2400" dirty="0">
                <a:solidFill>
                  <a:schemeClr val="tx1"/>
                </a:solidFill>
              </a:rPr>
              <a:t>CFS Configuration installs CS with a proximity value of 9000 or more. Proximity decides distance b/w docbroker and CS</a:t>
            </a:r>
            <a:r>
              <a:rPr lang="en-US" sz="2400" dirty="0" smtClean="0">
                <a:solidFill>
                  <a:schemeClr val="tx1"/>
                </a:solidFill>
              </a:rPr>
              <a:t>.</a:t>
            </a:r>
          </a:p>
          <a:p>
            <a:r>
              <a:rPr lang="en-US" sz="2400" dirty="0" smtClean="0">
                <a:solidFill>
                  <a:schemeClr val="tx1"/>
                </a:solidFill>
              </a:rPr>
              <a:t>Proximity must be less than 9000 to achieve failover </a:t>
            </a:r>
          </a:p>
          <a:p>
            <a:r>
              <a:rPr lang="en-US" sz="2400" dirty="0" smtClean="0">
                <a:solidFill>
                  <a:schemeClr val="tx1"/>
                </a:solidFill>
              </a:rPr>
              <a:t>Proximity values of the Connection broker must be equal to achieve load balancing. </a:t>
            </a:r>
          </a:p>
          <a:p>
            <a:r>
              <a:rPr lang="en-US" sz="2400" dirty="0" smtClean="0">
                <a:solidFill>
                  <a:schemeClr val="tx1"/>
                </a:solidFill>
              </a:rPr>
              <a:t>If the servers have identical proximity values, clients pick on the of the servers randomly</a:t>
            </a:r>
          </a:p>
          <a:p>
            <a:r>
              <a:rPr lang="en-US" sz="2400" dirty="0" smtClean="0">
                <a:solidFill>
                  <a:schemeClr val="tx1"/>
                </a:solidFill>
              </a:rPr>
              <a:t>If the proximity values are different, clients will always choose the servers with the lowest proximity</a:t>
            </a:r>
          </a:p>
          <a:p>
            <a:endParaRPr lang="en-US" sz="2400" dirty="0">
              <a:solidFill>
                <a:schemeClr val="tx1"/>
              </a:solidFill>
            </a:endParaRPr>
          </a:p>
          <a:p>
            <a:endParaRPr lang="en-US" sz="2400" dirty="0">
              <a:solidFill>
                <a:schemeClr val="tx1"/>
              </a:solidFill>
            </a:endParaRPr>
          </a:p>
          <a:p>
            <a:endParaRPr lang="en-US" sz="2400" dirty="0" smtClean="0">
              <a:solidFill>
                <a:schemeClr val="tx1"/>
              </a:solidFill>
            </a:endParaRPr>
          </a:p>
        </p:txBody>
      </p:sp>
    </p:spTree>
    <p:extLst>
      <p:ext uri="{BB962C8B-B14F-4D97-AF65-F5344CB8AC3E}">
        <p14:creationId xmlns:p14="http://schemas.microsoft.com/office/powerpoint/2010/main" val="1803470326"/>
      </p:ext>
    </p:extLst>
  </p:cSld>
  <p:clrMapOvr>
    <a:masterClrMapping/>
  </p:clrMapOvr>
  <p:transition advTm="918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180263" cy="762000"/>
          </a:xfrm>
        </p:spPr>
        <p:txBody>
          <a:bodyPr/>
          <a:lstStyle/>
          <a:p>
            <a:r>
              <a:rPr lang="en-US" sz="3600" dirty="0" smtClean="0"/>
              <a:t>Multi-Content Server Setup</a:t>
            </a:r>
            <a:endParaRPr lang="en-US" sz="3600" dirty="0"/>
          </a:p>
        </p:txBody>
      </p:sp>
      <p:sp>
        <p:nvSpPr>
          <p:cNvPr id="23" name="TextBox 22"/>
          <p:cNvSpPr txBox="1"/>
          <p:nvPr/>
        </p:nvSpPr>
        <p:spPr>
          <a:xfrm>
            <a:off x="5181599" y="5791200"/>
            <a:ext cx="3560047" cy="338554"/>
          </a:xfrm>
          <a:prstGeom prst="rect">
            <a:avLst/>
          </a:prstGeom>
          <a:noFill/>
        </p:spPr>
        <p:txBody>
          <a:bodyPr wrap="square" rtlCol="0">
            <a:spAutoFit/>
          </a:bodyPr>
          <a:lstStyle/>
          <a:p>
            <a:r>
              <a:rPr lang="en-US" sz="1600" dirty="0" smtClean="0">
                <a:solidFill>
                  <a:srgbClr val="000000"/>
                </a:solidFill>
              </a:rPr>
              <a:t>* Always Install latest patches</a:t>
            </a:r>
            <a:endParaRPr lang="en-US" sz="1600" dirty="0">
              <a:solidFill>
                <a:srgbClr val="000000"/>
              </a:solidFill>
            </a:endParaRPr>
          </a:p>
        </p:txBody>
      </p:sp>
      <p:grpSp>
        <p:nvGrpSpPr>
          <p:cNvPr id="3" name="Group 25"/>
          <p:cNvGrpSpPr/>
          <p:nvPr/>
        </p:nvGrpSpPr>
        <p:grpSpPr>
          <a:xfrm>
            <a:off x="6213320" y="2971800"/>
            <a:ext cx="628650" cy="798509"/>
            <a:chOff x="6553200" y="1752604"/>
            <a:chExt cx="628650" cy="798509"/>
          </a:xfrm>
        </p:grpSpPr>
        <p:pic>
          <p:nvPicPr>
            <p:cNvPr id="27" name="Picture 11" descr="Server"/>
            <p:cNvPicPr preferRelativeResize="0">
              <a:picLocks noChangeAspect="1" noChangeArrowheads="1"/>
            </p:cNvPicPr>
            <p:nvPr/>
          </p:nvPicPr>
          <p:blipFill>
            <a:blip r:embed="rId3" cstate="print"/>
            <a:srcRect/>
            <a:stretch>
              <a:fillRect/>
            </a:stretch>
          </p:blipFill>
          <p:spPr bwMode="auto">
            <a:xfrm>
              <a:off x="6553202" y="1752604"/>
              <a:ext cx="605078" cy="787099"/>
            </a:xfrm>
            <a:prstGeom prst="rect">
              <a:avLst/>
            </a:prstGeom>
            <a:noFill/>
          </p:spPr>
        </p:pic>
        <p:sp>
          <p:nvSpPr>
            <p:cNvPr id="28" name="AutoShape 17"/>
            <p:cNvSpPr>
              <a:spLocks noChangeArrowheads="1"/>
            </p:cNvSpPr>
            <p:nvPr/>
          </p:nvSpPr>
          <p:spPr bwMode="auto">
            <a:xfrm>
              <a:off x="6553200" y="2133600"/>
              <a:ext cx="628650" cy="417513"/>
            </a:xfrm>
            <a:prstGeom prst="roundRect">
              <a:avLst>
                <a:gd name="adj" fmla="val 16667"/>
              </a:avLst>
            </a:prstGeom>
            <a:solidFill>
              <a:schemeClr val="accent1"/>
            </a:solidFill>
            <a:ln w="12700" algn="ctr">
              <a:solidFill>
                <a:schemeClr val="tx1"/>
              </a:solidFill>
              <a:round/>
              <a:headEnd/>
              <a:tailEnd/>
            </a:ln>
            <a:effectLst/>
          </p:spPr>
          <p:txBody>
            <a:bodyPr wrap="none" lIns="0" tIns="0" rIns="0" bIns="0" anchor="ctr">
              <a:spAutoFit/>
            </a:bodyPr>
            <a:lstStyle/>
            <a:p>
              <a:pPr algn="ctr" eaLnBrk="1" hangingPunct="1"/>
              <a:r>
                <a:rPr lang="en-US" sz="1200" b="1" dirty="0">
                  <a:solidFill>
                    <a:schemeClr val="tx2"/>
                  </a:solidFill>
                </a:rPr>
                <a:t>Content</a:t>
              </a:r>
            </a:p>
            <a:p>
              <a:pPr algn="ctr" eaLnBrk="1" hangingPunct="1"/>
              <a:r>
                <a:rPr lang="en-US" sz="1200" b="1" dirty="0">
                  <a:solidFill>
                    <a:schemeClr val="tx2"/>
                  </a:solidFill>
                </a:rPr>
                <a:t>Server</a:t>
              </a:r>
            </a:p>
          </p:txBody>
        </p:sp>
      </p:grpSp>
      <p:grpSp>
        <p:nvGrpSpPr>
          <p:cNvPr id="4" name="Group 41"/>
          <p:cNvGrpSpPr/>
          <p:nvPr/>
        </p:nvGrpSpPr>
        <p:grpSpPr>
          <a:xfrm>
            <a:off x="4765520" y="3048226"/>
            <a:ext cx="799574" cy="759596"/>
            <a:chOff x="533500" y="3829230"/>
            <a:chExt cx="799574" cy="759596"/>
          </a:xfrm>
        </p:grpSpPr>
        <p:pic>
          <p:nvPicPr>
            <p:cNvPr id="30" name="Picture 23" descr="blue cylinder 2"/>
            <p:cNvPicPr>
              <a:picLocks noChangeAspect="1" noChangeArrowheads="1"/>
            </p:cNvPicPr>
            <p:nvPr/>
          </p:nvPicPr>
          <p:blipFill>
            <a:blip r:embed="rId4" cstate="print"/>
            <a:srcRect/>
            <a:stretch>
              <a:fillRect/>
            </a:stretch>
          </p:blipFill>
          <p:spPr bwMode="auto">
            <a:xfrm>
              <a:off x="533500" y="3829230"/>
              <a:ext cx="799574" cy="759596"/>
            </a:xfrm>
            <a:prstGeom prst="rect">
              <a:avLst/>
            </a:prstGeom>
            <a:noFill/>
            <a:ln w="9525">
              <a:noFill/>
              <a:miter lim="800000"/>
              <a:headEnd/>
              <a:tailEnd/>
            </a:ln>
          </p:spPr>
        </p:pic>
        <p:sp>
          <p:nvSpPr>
            <p:cNvPr id="31" name="Text Box 6"/>
            <p:cNvSpPr txBox="1">
              <a:spLocks noChangeAspect="1" noChangeArrowheads="1"/>
            </p:cNvSpPr>
            <p:nvPr/>
          </p:nvSpPr>
          <p:spPr bwMode="auto">
            <a:xfrm>
              <a:off x="625617" y="4141936"/>
              <a:ext cx="615340" cy="134184"/>
            </a:xfrm>
            <a:prstGeom prst="rect">
              <a:avLst/>
            </a:prstGeom>
            <a:noFill/>
            <a:ln w="12700" algn="ctr">
              <a:noFill/>
              <a:miter lim="800000"/>
              <a:headEnd/>
              <a:tailEnd/>
            </a:ln>
            <a:effectLst/>
          </p:spPr>
          <p:txBody>
            <a:bodyPr wrap="none" lIns="0" tIns="0" rIns="0" bIns="0">
              <a:noAutofit/>
            </a:bodyPr>
            <a:lstStyle/>
            <a:p>
              <a:pPr algn="ctr" eaLnBrk="1" hangingPunct="1"/>
              <a:r>
                <a:rPr lang="en-US" sz="1050" b="1" dirty="0">
                  <a:solidFill>
                    <a:schemeClr val="bg1"/>
                  </a:solidFill>
                </a:rPr>
                <a:t>Repository</a:t>
              </a:r>
            </a:p>
          </p:txBody>
        </p:sp>
      </p:grpSp>
      <p:grpSp>
        <p:nvGrpSpPr>
          <p:cNvPr id="5" name="Group 31"/>
          <p:cNvGrpSpPr>
            <a:grpSpLocks noChangeAspect="1"/>
          </p:cNvGrpSpPr>
          <p:nvPr/>
        </p:nvGrpSpPr>
        <p:grpSpPr>
          <a:xfrm>
            <a:off x="7397932" y="3092671"/>
            <a:ext cx="1496884" cy="1426695"/>
            <a:chOff x="6906542" y="1295400"/>
            <a:chExt cx="1995842" cy="1902259"/>
          </a:xfrm>
        </p:grpSpPr>
        <p:pic>
          <p:nvPicPr>
            <p:cNvPr id="33" name="Picture 32" descr="webtop.png"/>
            <p:cNvPicPr>
              <a:picLocks noChangeAspect="1"/>
            </p:cNvPicPr>
            <p:nvPr/>
          </p:nvPicPr>
          <p:blipFill>
            <a:blip r:embed="rId5" cstate="print"/>
            <a:stretch>
              <a:fillRect/>
            </a:stretch>
          </p:blipFill>
          <p:spPr>
            <a:xfrm>
              <a:off x="7474828" y="1295400"/>
              <a:ext cx="859273" cy="762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4" name="TextBox 33"/>
            <p:cNvSpPr txBox="1"/>
            <p:nvPr/>
          </p:nvSpPr>
          <p:spPr>
            <a:xfrm>
              <a:off x="6906542" y="1904998"/>
              <a:ext cx="1995842" cy="1292661"/>
            </a:xfrm>
            <a:prstGeom prst="rect">
              <a:avLst/>
            </a:prstGeom>
            <a:noFill/>
          </p:spPr>
          <p:txBody>
            <a:bodyPr wrap="none" lIns="91440" tIns="91440" rtlCol="0">
              <a:spAutoFit/>
            </a:bodyPr>
            <a:lstStyle/>
            <a:p>
              <a:pPr algn="ctr"/>
              <a:r>
                <a:rPr lang="en-US" sz="1800" dirty="0" smtClean="0">
                  <a:solidFill>
                    <a:srgbClr val="000000"/>
                  </a:solidFill>
                </a:rPr>
                <a:t>Webtop, DA,</a:t>
              </a:r>
            </a:p>
            <a:p>
              <a:pPr algn="ctr"/>
              <a:r>
                <a:rPr lang="en-US" dirty="0" smtClean="0">
                  <a:solidFill>
                    <a:srgbClr val="000000"/>
                  </a:solidFill>
                </a:rPr>
                <a:t>Taskspace or </a:t>
              </a:r>
            </a:p>
            <a:p>
              <a:pPr algn="ctr"/>
              <a:r>
                <a:rPr lang="en-US" dirty="0" smtClean="0">
                  <a:solidFill>
                    <a:srgbClr val="000000"/>
                  </a:solidFill>
                </a:rPr>
                <a:t>any WDK app</a:t>
              </a:r>
              <a:endParaRPr lang="en-US" sz="1800" dirty="0">
                <a:solidFill>
                  <a:srgbClr val="000000"/>
                </a:solidFill>
              </a:endParaRPr>
            </a:p>
          </p:txBody>
        </p:sp>
      </p:grpSp>
      <p:cxnSp>
        <p:nvCxnSpPr>
          <p:cNvPr id="48" name="Straight Arrow Connector 47"/>
          <p:cNvCxnSpPr/>
          <p:nvPr/>
        </p:nvCxnSpPr>
        <p:spPr>
          <a:xfrm rot="10800000">
            <a:off x="5527522" y="3429226"/>
            <a:ext cx="609599" cy="1588"/>
          </a:xfrm>
          <a:prstGeom prst="straightConnector1">
            <a:avLst/>
          </a:prstGeom>
          <a:ln w="50800">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6899120" y="3429000"/>
            <a:ext cx="761999" cy="1588"/>
          </a:xfrm>
          <a:prstGeom prst="straightConnector1">
            <a:avLst/>
          </a:prstGeom>
          <a:ln w="50800">
            <a:tailEnd type="triangle" w="lg" len="med"/>
          </a:ln>
        </p:spPr>
        <p:style>
          <a:lnRef idx="1">
            <a:schemeClr val="accent1"/>
          </a:lnRef>
          <a:fillRef idx="0">
            <a:schemeClr val="accent1"/>
          </a:fillRef>
          <a:effectRef idx="0">
            <a:schemeClr val="accent1"/>
          </a:effectRef>
          <a:fontRef idx="minor">
            <a:schemeClr val="tx1"/>
          </a:fontRef>
        </p:style>
      </p:cxnSp>
      <p:sp>
        <p:nvSpPr>
          <p:cNvPr id="52" name="Snip Diagonal Corner Rectangle 51"/>
          <p:cNvSpPr/>
          <p:nvPr/>
        </p:nvSpPr>
        <p:spPr>
          <a:xfrm>
            <a:off x="533400" y="1295400"/>
            <a:ext cx="3581400" cy="4495800"/>
          </a:xfrm>
          <a:prstGeom prst="snip2DiagRect">
            <a:avLst>
              <a:gd name="adj1" fmla="val 0"/>
              <a:gd name="adj2" fmla="val 9770"/>
            </a:avLst>
          </a:prstGeom>
          <a:solidFill>
            <a:schemeClr val="accent3">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marL="228600" lvl="0" indent="-228600" algn="ctr" eaLnBrk="1" hangingPunct="1">
              <a:spcBef>
                <a:spcPts val="1200"/>
              </a:spcBef>
              <a:buClr>
                <a:schemeClr val="bg2">
                  <a:lumMod val="50000"/>
                </a:schemeClr>
              </a:buClr>
              <a:buSzPct val="120000"/>
              <a:defRPr/>
            </a:pPr>
            <a:r>
              <a:rPr lang="en-US" sz="1900" dirty="0" smtClean="0">
                <a:solidFill>
                  <a:schemeClr val="tx1"/>
                </a:solidFill>
                <a:cs typeface="Arial" pitchFamily="34" charset="0"/>
              </a:rPr>
              <a:t>Setup Process 1:</a:t>
            </a:r>
          </a:p>
          <a:p>
            <a:pPr marL="228600" lvl="0" indent="-228600" eaLnBrk="1" hangingPunct="1">
              <a:spcBef>
                <a:spcPts val="1200"/>
              </a:spcBef>
              <a:buClr>
                <a:schemeClr val="bg2">
                  <a:lumMod val="50000"/>
                </a:schemeClr>
              </a:buClr>
              <a:buSzPct val="120000"/>
              <a:buFont typeface="Arial" charset="0"/>
              <a:buChar char="•"/>
              <a:defRPr/>
            </a:pPr>
            <a:r>
              <a:rPr lang="en-US" sz="1900" dirty="0" smtClean="0">
                <a:solidFill>
                  <a:schemeClr val="tx1"/>
                </a:solidFill>
                <a:cs typeface="Arial" pitchFamily="34" charset="0"/>
              </a:rPr>
              <a:t>Always check pre-installation requirements</a:t>
            </a:r>
          </a:p>
          <a:p>
            <a:pPr marL="228600" lvl="0" indent="-228600" eaLnBrk="1" hangingPunct="1">
              <a:spcBef>
                <a:spcPts val="1200"/>
              </a:spcBef>
              <a:buClr>
                <a:schemeClr val="bg2">
                  <a:lumMod val="50000"/>
                </a:schemeClr>
              </a:buClr>
              <a:buSzPct val="120000"/>
              <a:buFont typeface="Arial" charset="0"/>
              <a:buChar char="•"/>
              <a:defRPr/>
            </a:pPr>
            <a:r>
              <a:rPr lang="en-US" sz="1900" dirty="0" smtClean="0">
                <a:solidFill>
                  <a:schemeClr val="tx1"/>
                </a:solidFill>
                <a:cs typeface="Arial" pitchFamily="34" charset="0"/>
              </a:rPr>
              <a:t>Install server binaries in CS1</a:t>
            </a:r>
          </a:p>
          <a:p>
            <a:pPr marL="228600" lvl="0" indent="-228600" eaLnBrk="1" hangingPunct="1">
              <a:spcBef>
                <a:spcPts val="1200"/>
              </a:spcBef>
              <a:buClr>
                <a:schemeClr val="bg2">
                  <a:lumMod val="50000"/>
                </a:schemeClr>
              </a:buClr>
              <a:buSzPct val="120000"/>
              <a:buFont typeface="Arial" charset="0"/>
              <a:buChar char="•"/>
              <a:defRPr/>
            </a:pPr>
            <a:r>
              <a:rPr lang="en-US" sz="1900" dirty="0" smtClean="0">
                <a:solidFill>
                  <a:schemeClr val="tx1"/>
                </a:solidFill>
                <a:cs typeface="Arial" pitchFamily="34" charset="0"/>
              </a:rPr>
              <a:t>Configure Repository</a:t>
            </a:r>
          </a:p>
          <a:p>
            <a:pPr marL="228600" lvl="0" indent="-228600" eaLnBrk="1" hangingPunct="1">
              <a:spcBef>
                <a:spcPts val="1200"/>
              </a:spcBef>
              <a:buClr>
                <a:schemeClr val="bg2">
                  <a:lumMod val="50000"/>
                </a:schemeClr>
              </a:buClr>
              <a:buSzPct val="120000"/>
              <a:buFont typeface="Arial" charset="0"/>
              <a:buChar char="•"/>
              <a:defRPr/>
            </a:pPr>
            <a:r>
              <a:rPr lang="en-US" sz="1900" dirty="0" smtClean="0">
                <a:solidFill>
                  <a:schemeClr val="tx1"/>
                </a:solidFill>
                <a:cs typeface="Arial" pitchFamily="34" charset="0"/>
              </a:rPr>
              <a:t>Make sure you review all *.out and *_dar.log files to make sure everything got installed properly.</a:t>
            </a:r>
          </a:p>
          <a:p>
            <a:pPr marL="228600" lvl="0" indent="-228600" eaLnBrk="1" hangingPunct="1">
              <a:spcBef>
                <a:spcPts val="1200"/>
              </a:spcBef>
              <a:buClr>
                <a:schemeClr val="bg2">
                  <a:lumMod val="50000"/>
                </a:schemeClr>
              </a:buClr>
              <a:buSzPct val="120000"/>
              <a:buFont typeface="Arial" charset="0"/>
              <a:buChar char="•"/>
              <a:defRPr/>
            </a:pPr>
            <a:r>
              <a:rPr lang="en-US" sz="1900" dirty="0" smtClean="0">
                <a:solidFill>
                  <a:schemeClr val="tx1"/>
                </a:solidFill>
                <a:cs typeface="Arial" pitchFamily="34" charset="0"/>
              </a:rPr>
              <a:t>Configure a Private connection broker</a:t>
            </a:r>
          </a:p>
          <a:p>
            <a:pPr marL="228600" lvl="0" indent="-228600" eaLnBrk="1" hangingPunct="1">
              <a:spcBef>
                <a:spcPts val="1200"/>
              </a:spcBef>
              <a:buClr>
                <a:schemeClr val="bg2">
                  <a:lumMod val="50000"/>
                </a:schemeClr>
              </a:buClr>
              <a:buSzPct val="120000"/>
              <a:buFont typeface="Arial" charset="0"/>
              <a:buChar char="•"/>
              <a:defRPr/>
            </a:pPr>
            <a:endParaRPr lang="en-US" dirty="0" smtClean="0">
              <a:solidFill>
                <a:schemeClr val="bg2">
                  <a:lumMod val="50000"/>
                </a:schemeClr>
              </a:solidFill>
              <a:latin typeface="MetaNormalLF-Roman" pitchFamily="34" charset="0"/>
            </a:endParaRPr>
          </a:p>
        </p:txBody>
      </p:sp>
    </p:spTree>
  </p:cSld>
  <p:clrMapOvr>
    <a:masterClrMapping/>
  </p:clrMapOvr>
  <p:transition advTm="10778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180263" cy="762000"/>
          </a:xfrm>
        </p:spPr>
        <p:txBody>
          <a:bodyPr/>
          <a:lstStyle/>
          <a:p>
            <a:r>
              <a:rPr lang="en-US" sz="3600" dirty="0" smtClean="0"/>
              <a:t>Multi-Content Server Setup</a:t>
            </a:r>
            <a:endParaRPr lang="en-US" sz="3600" dirty="0"/>
          </a:p>
        </p:txBody>
      </p:sp>
      <p:sp>
        <p:nvSpPr>
          <p:cNvPr id="52" name="Snip Diagonal Corner Rectangle 51"/>
          <p:cNvSpPr/>
          <p:nvPr/>
        </p:nvSpPr>
        <p:spPr>
          <a:xfrm>
            <a:off x="533400" y="1295400"/>
            <a:ext cx="3581400" cy="4495800"/>
          </a:xfrm>
          <a:prstGeom prst="snip2DiagRect">
            <a:avLst>
              <a:gd name="adj1" fmla="val 0"/>
              <a:gd name="adj2" fmla="val 9770"/>
            </a:avLst>
          </a:prstGeom>
          <a:solidFill>
            <a:schemeClr val="accent3">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228600" lvl="0" indent="-228600" algn="ctr" eaLnBrk="1" hangingPunct="1">
              <a:spcBef>
                <a:spcPts val="1200"/>
              </a:spcBef>
              <a:buClr>
                <a:schemeClr val="bg2">
                  <a:lumMod val="50000"/>
                </a:schemeClr>
              </a:buClr>
              <a:buSzPct val="120000"/>
              <a:defRPr/>
            </a:pPr>
            <a:r>
              <a:rPr lang="en-US" dirty="0" smtClean="0">
                <a:solidFill>
                  <a:schemeClr val="tx1"/>
                </a:solidFill>
              </a:rPr>
              <a:t>Setup Process 2:</a:t>
            </a:r>
          </a:p>
          <a:p>
            <a:pPr marL="228600" lvl="0" indent="-228600">
              <a:spcBef>
                <a:spcPts val="1200"/>
              </a:spcBef>
              <a:buClr>
                <a:schemeClr val="bg2">
                  <a:lumMod val="50000"/>
                </a:schemeClr>
              </a:buClr>
              <a:buSzPct val="120000"/>
              <a:buFont typeface="Arial" charset="0"/>
              <a:buChar char="•"/>
              <a:defRPr/>
            </a:pPr>
            <a:r>
              <a:rPr lang="en-US" dirty="0" smtClean="0">
                <a:solidFill>
                  <a:schemeClr val="tx1"/>
                </a:solidFill>
              </a:rPr>
              <a:t>Install binaries in CS2 </a:t>
            </a:r>
          </a:p>
          <a:p>
            <a:pPr marL="228600" lvl="0" indent="-228600">
              <a:spcBef>
                <a:spcPts val="1200"/>
              </a:spcBef>
              <a:buClr>
                <a:schemeClr val="bg2">
                  <a:lumMod val="50000"/>
                </a:schemeClr>
              </a:buClr>
              <a:buSzPct val="120000"/>
              <a:buFont typeface="Arial" charset="0"/>
              <a:buChar char="•"/>
              <a:defRPr/>
            </a:pPr>
            <a:r>
              <a:rPr lang="en-US" dirty="0" smtClean="0">
                <a:solidFill>
                  <a:schemeClr val="tx1"/>
                </a:solidFill>
              </a:rPr>
              <a:t>Setup second Content Server for same repository using </a:t>
            </a:r>
            <a:r>
              <a:rPr lang="en-US" dirty="0" smtClean="0">
                <a:solidFill>
                  <a:schemeClr val="tx1"/>
                </a:solidFill>
              </a:rPr>
              <a:t>CFS program</a:t>
            </a:r>
            <a:endParaRPr lang="en-US" dirty="0" smtClean="0">
              <a:solidFill>
                <a:schemeClr val="tx1"/>
              </a:solidFill>
            </a:endParaRPr>
          </a:p>
          <a:p>
            <a:pPr marL="228600" lvl="0" indent="-228600">
              <a:spcBef>
                <a:spcPts val="1200"/>
              </a:spcBef>
              <a:buClr>
                <a:schemeClr val="bg2">
                  <a:lumMod val="50000"/>
                </a:schemeClr>
              </a:buClr>
              <a:buSzPct val="120000"/>
              <a:buFont typeface="Arial" charset="0"/>
              <a:buChar char="•"/>
              <a:defRPr/>
            </a:pPr>
            <a:r>
              <a:rPr lang="en-US" dirty="0" smtClean="0">
                <a:solidFill>
                  <a:schemeClr val="tx1"/>
                </a:solidFill>
              </a:rPr>
              <a:t>Windows: cfsConfigurationProgram </a:t>
            </a:r>
          </a:p>
          <a:p>
            <a:pPr marL="228600" lvl="0" indent="-228600">
              <a:spcBef>
                <a:spcPts val="1200"/>
              </a:spcBef>
              <a:buClr>
                <a:schemeClr val="bg2">
                  <a:lumMod val="50000"/>
                </a:schemeClr>
              </a:buClr>
              <a:buSzPct val="120000"/>
              <a:buFont typeface="Arial" charset="0"/>
              <a:buChar char="•"/>
              <a:defRPr/>
            </a:pPr>
            <a:r>
              <a:rPr lang="en-US" dirty="0" smtClean="0">
                <a:solidFill>
                  <a:schemeClr val="tx1"/>
                </a:solidFill>
              </a:rPr>
              <a:t>Unix: cfs&lt;OS&gt;ConfigurationProgram</a:t>
            </a:r>
          </a:p>
          <a:p>
            <a:pPr marL="228600" lvl="0" indent="-228600">
              <a:spcBef>
                <a:spcPts val="1200"/>
              </a:spcBef>
              <a:buClr>
                <a:schemeClr val="bg2">
                  <a:lumMod val="50000"/>
                </a:schemeClr>
              </a:buClr>
              <a:buSzPct val="120000"/>
              <a:buFont typeface="Arial" charset="0"/>
              <a:buChar char="•"/>
              <a:defRPr/>
            </a:pPr>
            <a:r>
              <a:rPr lang="en-US" dirty="0" smtClean="0">
                <a:solidFill>
                  <a:schemeClr val="tx1"/>
                </a:solidFill>
              </a:rPr>
              <a:t>Configure Private connection broker </a:t>
            </a:r>
          </a:p>
          <a:p>
            <a:pPr marL="228600" lvl="0" indent="-228600" eaLnBrk="1" hangingPunct="1">
              <a:spcBef>
                <a:spcPts val="1200"/>
              </a:spcBef>
              <a:buClr>
                <a:schemeClr val="bg2">
                  <a:lumMod val="50000"/>
                </a:schemeClr>
              </a:buClr>
              <a:buSzPct val="120000"/>
              <a:defRPr/>
            </a:pPr>
            <a:endParaRPr lang="en-US" dirty="0" smtClean="0">
              <a:solidFill>
                <a:schemeClr val="bg2">
                  <a:lumMod val="50000"/>
                </a:schemeClr>
              </a:solidFill>
              <a:latin typeface="MetaNormalLF-Roman" pitchFamily="34" charset="0"/>
            </a:endParaRPr>
          </a:p>
        </p:txBody>
      </p:sp>
      <p:grpSp>
        <p:nvGrpSpPr>
          <p:cNvPr id="102" name="Group 25"/>
          <p:cNvGrpSpPr/>
          <p:nvPr/>
        </p:nvGrpSpPr>
        <p:grpSpPr>
          <a:xfrm>
            <a:off x="6213320" y="2514600"/>
            <a:ext cx="628650" cy="798509"/>
            <a:chOff x="6553200" y="1752604"/>
            <a:chExt cx="628650" cy="798509"/>
          </a:xfrm>
        </p:grpSpPr>
        <p:pic>
          <p:nvPicPr>
            <p:cNvPr id="103" name="Picture 11" descr="Server"/>
            <p:cNvPicPr preferRelativeResize="0">
              <a:picLocks noChangeAspect="1" noChangeArrowheads="1"/>
            </p:cNvPicPr>
            <p:nvPr/>
          </p:nvPicPr>
          <p:blipFill>
            <a:blip r:embed="rId3" cstate="print"/>
            <a:srcRect/>
            <a:stretch>
              <a:fillRect/>
            </a:stretch>
          </p:blipFill>
          <p:spPr bwMode="auto">
            <a:xfrm>
              <a:off x="6553202" y="1752604"/>
              <a:ext cx="605078" cy="787099"/>
            </a:xfrm>
            <a:prstGeom prst="rect">
              <a:avLst/>
            </a:prstGeom>
            <a:noFill/>
          </p:spPr>
        </p:pic>
        <p:sp>
          <p:nvSpPr>
            <p:cNvPr id="104" name="AutoShape 17"/>
            <p:cNvSpPr>
              <a:spLocks noChangeArrowheads="1"/>
            </p:cNvSpPr>
            <p:nvPr/>
          </p:nvSpPr>
          <p:spPr bwMode="auto">
            <a:xfrm>
              <a:off x="6553200" y="2133600"/>
              <a:ext cx="628650" cy="417513"/>
            </a:xfrm>
            <a:prstGeom prst="roundRect">
              <a:avLst>
                <a:gd name="adj" fmla="val 16667"/>
              </a:avLst>
            </a:prstGeom>
            <a:solidFill>
              <a:schemeClr val="accent1"/>
            </a:solidFill>
            <a:ln w="12700" algn="ctr">
              <a:solidFill>
                <a:schemeClr val="tx1"/>
              </a:solidFill>
              <a:round/>
              <a:headEnd/>
              <a:tailEnd/>
            </a:ln>
            <a:effectLst/>
          </p:spPr>
          <p:txBody>
            <a:bodyPr wrap="none" lIns="0" tIns="0" rIns="0" bIns="0" anchor="ctr">
              <a:spAutoFit/>
            </a:bodyPr>
            <a:lstStyle/>
            <a:p>
              <a:pPr algn="ctr" eaLnBrk="1" hangingPunct="1"/>
              <a:r>
                <a:rPr lang="en-US" sz="1200" b="1" dirty="0">
                  <a:solidFill>
                    <a:schemeClr val="tx2"/>
                  </a:solidFill>
                </a:rPr>
                <a:t>Content</a:t>
              </a:r>
            </a:p>
            <a:p>
              <a:pPr algn="ctr" eaLnBrk="1" hangingPunct="1"/>
              <a:r>
                <a:rPr lang="en-US" sz="1200" b="1" dirty="0">
                  <a:solidFill>
                    <a:schemeClr val="tx2"/>
                  </a:solidFill>
                </a:rPr>
                <a:t>Server</a:t>
              </a:r>
            </a:p>
          </p:txBody>
        </p:sp>
      </p:grpSp>
      <p:grpSp>
        <p:nvGrpSpPr>
          <p:cNvPr id="105" name="Group 41"/>
          <p:cNvGrpSpPr/>
          <p:nvPr/>
        </p:nvGrpSpPr>
        <p:grpSpPr>
          <a:xfrm>
            <a:off x="4765520" y="3048226"/>
            <a:ext cx="799574" cy="759596"/>
            <a:chOff x="533500" y="3829230"/>
            <a:chExt cx="799574" cy="759596"/>
          </a:xfrm>
        </p:grpSpPr>
        <p:pic>
          <p:nvPicPr>
            <p:cNvPr id="106" name="Picture 23" descr="blue cylinder 2"/>
            <p:cNvPicPr>
              <a:picLocks noChangeAspect="1" noChangeArrowheads="1"/>
            </p:cNvPicPr>
            <p:nvPr/>
          </p:nvPicPr>
          <p:blipFill>
            <a:blip r:embed="rId4" cstate="print"/>
            <a:srcRect/>
            <a:stretch>
              <a:fillRect/>
            </a:stretch>
          </p:blipFill>
          <p:spPr bwMode="auto">
            <a:xfrm>
              <a:off x="533500" y="3829230"/>
              <a:ext cx="799574" cy="759596"/>
            </a:xfrm>
            <a:prstGeom prst="rect">
              <a:avLst/>
            </a:prstGeom>
            <a:noFill/>
            <a:ln w="9525">
              <a:noFill/>
              <a:miter lim="800000"/>
              <a:headEnd/>
              <a:tailEnd/>
            </a:ln>
          </p:spPr>
        </p:pic>
        <p:sp>
          <p:nvSpPr>
            <p:cNvPr id="107" name="Text Box 6"/>
            <p:cNvSpPr txBox="1">
              <a:spLocks noChangeAspect="1" noChangeArrowheads="1"/>
            </p:cNvSpPr>
            <p:nvPr/>
          </p:nvSpPr>
          <p:spPr bwMode="auto">
            <a:xfrm>
              <a:off x="625617" y="4141936"/>
              <a:ext cx="615340" cy="134184"/>
            </a:xfrm>
            <a:prstGeom prst="rect">
              <a:avLst/>
            </a:prstGeom>
            <a:noFill/>
            <a:ln w="12700" algn="ctr">
              <a:noFill/>
              <a:miter lim="800000"/>
              <a:headEnd/>
              <a:tailEnd/>
            </a:ln>
            <a:effectLst/>
          </p:spPr>
          <p:txBody>
            <a:bodyPr wrap="none" lIns="0" tIns="0" rIns="0" bIns="0">
              <a:noAutofit/>
            </a:bodyPr>
            <a:lstStyle/>
            <a:p>
              <a:pPr algn="ctr" eaLnBrk="1" hangingPunct="1"/>
              <a:r>
                <a:rPr lang="en-US" sz="1050" b="1" dirty="0">
                  <a:solidFill>
                    <a:schemeClr val="bg1"/>
                  </a:solidFill>
                </a:rPr>
                <a:t>Repository</a:t>
              </a:r>
            </a:p>
          </p:txBody>
        </p:sp>
      </p:grpSp>
      <p:grpSp>
        <p:nvGrpSpPr>
          <p:cNvPr id="108" name="Group 31"/>
          <p:cNvGrpSpPr>
            <a:grpSpLocks noChangeAspect="1"/>
          </p:cNvGrpSpPr>
          <p:nvPr/>
        </p:nvGrpSpPr>
        <p:grpSpPr>
          <a:xfrm>
            <a:off x="7397932" y="3092671"/>
            <a:ext cx="1496884" cy="1426695"/>
            <a:chOff x="6906542" y="1295400"/>
            <a:chExt cx="1995842" cy="1902259"/>
          </a:xfrm>
        </p:grpSpPr>
        <p:pic>
          <p:nvPicPr>
            <p:cNvPr id="109" name="Picture 108" descr="webtop.png"/>
            <p:cNvPicPr>
              <a:picLocks noChangeAspect="1"/>
            </p:cNvPicPr>
            <p:nvPr/>
          </p:nvPicPr>
          <p:blipFill>
            <a:blip r:embed="rId5" cstate="print"/>
            <a:stretch>
              <a:fillRect/>
            </a:stretch>
          </p:blipFill>
          <p:spPr>
            <a:xfrm>
              <a:off x="7474828" y="1295400"/>
              <a:ext cx="859273" cy="762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10" name="TextBox 109"/>
            <p:cNvSpPr txBox="1"/>
            <p:nvPr/>
          </p:nvSpPr>
          <p:spPr>
            <a:xfrm>
              <a:off x="6906542" y="1904998"/>
              <a:ext cx="1995842" cy="1292661"/>
            </a:xfrm>
            <a:prstGeom prst="rect">
              <a:avLst/>
            </a:prstGeom>
            <a:noFill/>
          </p:spPr>
          <p:txBody>
            <a:bodyPr wrap="none" lIns="91440" tIns="91440" rtlCol="0">
              <a:spAutoFit/>
            </a:bodyPr>
            <a:lstStyle/>
            <a:p>
              <a:pPr algn="ctr"/>
              <a:r>
                <a:rPr lang="en-US" sz="1800" dirty="0" smtClean="0">
                  <a:solidFill>
                    <a:srgbClr val="000000"/>
                  </a:solidFill>
                </a:rPr>
                <a:t>Webtop, DA,</a:t>
              </a:r>
            </a:p>
            <a:p>
              <a:pPr algn="ctr"/>
              <a:r>
                <a:rPr lang="en-US" dirty="0" smtClean="0">
                  <a:solidFill>
                    <a:srgbClr val="000000"/>
                  </a:solidFill>
                </a:rPr>
                <a:t>Taskspace or </a:t>
              </a:r>
            </a:p>
            <a:p>
              <a:pPr algn="ctr"/>
              <a:r>
                <a:rPr lang="en-US" dirty="0" smtClean="0">
                  <a:solidFill>
                    <a:srgbClr val="000000"/>
                  </a:solidFill>
                </a:rPr>
                <a:t>any WDK app</a:t>
              </a:r>
              <a:endParaRPr lang="en-US" sz="1800" dirty="0">
                <a:solidFill>
                  <a:srgbClr val="000000"/>
                </a:solidFill>
              </a:endParaRPr>
            </a:p>
          </p:txBody>
        </p:sp>
      </p:grpSp>
      <p:cxnSp>
        <p:nvCxnSpPr>
          <p:cNvPr id="111" name="Straight Arrow Connector 110"/>
          <p:cNvCxnSpPr/>
          <p:nvPr/>
        </p:nvCxnSpPr>
        <p:spPr>
          <a:xfrm rot="10800000" flipV="1">
            <a:off x="5527524" y="2971800"/>
            <a:ext cx="644677" cy="457426"/>
          </a:xfrm>
          <a:prstGeom prst="straightConnector1">
            <a:avLst/>
          </a:prstGeom>
          <a:ln w="50800">
            <a:tailEnd type="triangle" w="lg"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rot="10800000">
            <a:off x="6858000" y="2971800"/>
            <a:ext cx="762000" cy="457200"/>
          </a:xfrm>
          <a:prstGeom prst="straightConnector1">
            <a:avLst/>
          </a:prstGeom>
          <a:ln w="50800">
            <a:tailEnd type="triangle" w="lg" len="med"/>
          </a:ln>
        </p:spPr>
        <p:style>
          <a:lnRef idx="1">
            <a:schemeClr val="accent1"/>
          </a:lnRef>
          <a:fillRef idx="0">
            <a:schemeClr val="accent1"/>
          </a:fillRef>
          <a:effectRef idx="0">
            <a:schemeClr val="accent1"/>
          </a:effectRef>
          <a:fontRef idx="minor">
            <a:schemeClr val="tx1"/>
          </a:fontRef>
        </p:style>
      </p:cxnSp>
      <p:grpSp>
        <p:nvGrpSpPr>
          <p:cNvPr id="116" name="Group 25"/>
          <p:cNvGrpSpPr/>
          <p:nvPr/>
        </p:nvGrpSpPr>
        <p:grpSpPr>
          <a:xfrm>
            <a:off x="6248400" y="3773491"/>
            <a:ext cx="628650" cy="798509"/>
            <a:chOff x="6553200" y="1752604"/>
            <a:chExt cx="628650" cy="798509"/>
          </a:xfrm>
        </p:grpSpPr>
        <p:pic>
          <p:nvPicPr>
            <p:cNvPr id="117" name="Picture 11" descr="Server"/>
            <p:cNvPicPr preferRelativeResize="0">
              <a:picLocks noChangeAspect="1" noChangeArrowheads="1"/>
            </p:cNvPicPr>
            <p:nvPr/>
          </p:nvPicPr>
          <p:blipFill>
            <a:blip r:embed="rId3" cstate="print"/>
            <a:srcRect/>
            <a:stretch>
              <a:fillRect/>
            </a:stretch>
          </p:blipFill>
          <p:spPr bwMode="auto">
            <a:xfrm>
              <a:off x="6553202" y="1752604"/>
              <a:ext cx="605078" cy="787099"/>
            </a:xfrm>
            <a:prstGeom prst="rect">
              <a:avLst/>
            </a:prstGeom>
            <a:noFill/>
          </p:spPr>
        </p:pic>
        <p:sp>
          <p:nvSpPr>
            <p:cNvPr id="118" name="AutoShape 17"/>
            <p:cNvSpPr>
              <a:spLocks noChangeArrowheads="1"/>
            </p:cNvSpPr>
            <p:nvPr/>
          </p:nvSpPr>
          <p:spPr bwMode="auto">
            <a:xfrm>
              <a:off x="6553200" y="2133600"/>
              <a:ext cx="628650" cy="417513"/>
            </a:xfrm>
            <a:prstGeom prst="roundRect">
              <a:avLst>
                <a:gd name="adj" fmla="val 16667"/>
              </a:avLst>
            </a:prstGeom>
            <a:solidFill>
              <a:schemeClr val="accent1"/>
            </a:solidFill>
            <a:ln w="12700" algn="ctr">
              <a:solidFill>
                <a:schemeClr val="tx1"/>
              </a:solidFill>
              <a:round/>
              <a:headEnd/>
              <a:tailEnd/>
            </a:ln>
            <a:effectLst/>
          </p:spPr>
          <p:txBody>
            <a:bodyPr wrap="none" lIns="0" tIns="0" rIns="0" bIns="0" anchor="ctr">
              <a:spAutoFit/>
            </a:bodyPr>
            <a:lstStyle/>
            <a:p>
              <a:pPr algn="ctr" eaLnBrk="1" hangingPunct="1"/>
              <a:r>
                <a:rPr lang="en-US" sz="1200" b="1" dirty="0">
                  <a:solidFill>
                    <a:schemeClr val="tx2"/>
                  </a:solidFill>
                </a:rPr>
                <a:t>Content</a:t>
              </a:r>
            </a:p>
            <a:p>
              <a:pPr algn="ctr" eaLnBrk="1" hangingPunct="1"/>
              <a:r>
                <a:rPr lang="en-US" sz="1200" b="1" dirty="0">
                  <a:solidFill>
                    <a:schemeClr val="tx2"/>
                  </a:solidFill>
                </a:rPr>
                <a:t>Server</a:t>
              </a:r>
            </a:p>
          </p:txBody>
        </p:sp>
      </p:grpSp>
      <p:cxnSp>
        <p:nvCxnSpPr>
          <p:cNvPr id="121" name="Straight Arrow Connector 120"/>
          <p:cNvCxnSpPr/>
          <p:nvPr/>
        </p:nvCxnSpPr>
        <p:spPr>
          <a:xfrm rot="10800000">
            <a:off x="5562600" y="3581400"/>
            <a:ext cx="685802" cy="381000"/>
          </a:xfrm>
          <a:prstGeom prst="straightConnector1">
            <a:avLst/>
          </a:prstGeom>
          <a:ln w="50800">
            <a:tailEnd type="triangle" w="lg"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rot="10800000" flipV="1">
            <a:off x="6858000" y="3505198"/>
            <a:ext cx="762000" cy="533401"/>
          </a:xfrm>
          <a:prstGeom prst="straightConnector1">
            <a:avLst/>
          </a:prstGeom>
          <a:ln w="50800">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10778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180263" cy="762000"/>
          </a:xfrm>
        </p:spPr>
        <p:txBody>
          <a:bodyPr/>
          <a:lstStyle/>
          <a:p>
            <a:r>
              <a:rPr lang="en-US" sz="3600" dirty="0" smtClean="0"/>
              <a:t>Multi-Content Server Setup</a:t>
            </a:r>
            <a:endParaRPr lang="en-US" sz="3600" dirty="0"/>
          </a:p>
        </p:txBody>
      </p:sp>
      <p:sp>
        <p:nvSpPr>
          <p:cNvPr id="52" name="Snip Diagonal Corner Rectangle 51"/>
          <p:cNvSpPr/>
          <p:nvPr/>
        </p:nvSpPr>
        <p:spPr>
          <a:xfrm>
            <a:off x="533400" y="1295400"/>
            <a:ext cx="3581400" cy="4495800"/>
          </a:xfrm>
          <a:prstGeom prst="snip2DiagRect">
            <a:avLst>
              <a:gd name="adj1" fmla="val 0"/>
              <a:gd name="adj2" fmla="val 9770"/>
            </a:avLst>
          </a:prstGeom>
          <a:solidFill>
            <a:schemeClr val="accent3">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marL="228600" lvl="0" indent="-228600" algn="ctr" eaLnBrk="1" hangingPunct="1">
              <a:spcBef>
                <a:spcPts val="1200"/>
              </a:spcBef>
              <a:buClr>
                <a:schemeClr val="bg2">
                  <a:lumMod val="50000"/>
                </a:schemeClr>
              </a:buClr>
              <a:buSzPct val="120000"/>
              <a:defRPr/>
            </a:pPr>
            <a:endParaRPr lang="en-US" dirty="0" smtClean="0">
              <a:solidFill>
                <a:schemeClr val="bg2">
                  <a:lumMod val="50000"/>
                </a:schemeClr>
              </a:solidFill>
              <a:latin typeface="MetaNormalLF-Roman" pitchFamily="34" charset="0"/>
            </a:endParaRPr>
          </a:p>
          <a:p>
            <a:pPr marL="228600" lvl="0" indent="-228600" algn="ctr" eaLnBrk="1" hangingPunct="1">
              <a:spcBef>
                <a:spcPts val="1200"/>
              </a:spcBef>
              <a:buClr>
                <a:schemeClr val="bg2">
                  <a:lumMod val="50000"/>
                </a:schemeClr>
              </a:buClr>
              <a:buSzPct val="120000"/>
              <a:defRPr/>
            </a:pPr>
            <a:r>
              <a:rPr lang="en-US" dirty="0" smtClean="0">
                <a:solidFill>
                  <a:schemeClr val="tx1"/>
                </a:solidFill>
              </a:rPr>
              <a:t>Setup Process 2:</a:t>
            </a:r>
          </a:p>
          <a:p>
            <a:pPr marL="228600" lvl="0" indent="-228600">
              <a:spcBef>
                <a:spcPts val="1200"/>
              </a:spcBef>
              <a:buClr>
                <a:schemeClr val="bg2">
                  <a:lumMod val="50000"/>
                </a:schemeClr>
              </a:buClr>
              <a:buSzPct val="120000"/>
              <a:buFont typeface="Arial" charset="0"/>
              <a:buChar char="•"/>
              <a:defRPr/>
            </a:pPr>
            <a:r>
              <a:rPr lang="en-US" dirty="0" smtClean="0">
                <a:solidFill>
                  <a:schemeClr val="tx1"/>
                </a:solidFill>
              </a:rPr>
              <a:t>This cfsConfigurationProgram will create and copy:</a:t>
            </a:r>
          </a:p>
          <a:p>
            <a:pPr marL="685800" lvl="1" indent="-228600">
              <a:spcBef>
                <a:spcPts val="1200"/>
              </a:spcBef>
              <a:buClr>
                <a:schemeClr val="bg2">
                  <a:lumMod val="50000"/>
                </a:schemeClr>
              </a:buClr>
              <a:buSzPct val="120000"/>
              <a:buFont typeface="Arial" charset="0"/>
              <a:buChar char="•"/>
              <a:defRPr/>
            </a:pPr>
            <a:r>
              <a:rPr lang="en-US" dirty="0" smtClean="0">
                <a:solidFill>
                  <a:schemeClr val="tx1"/>
                </a:solidFill>
              </a:rPr>
              <a:t> Server config object</a:t>
            </a:r>
          </a:p>
          <a:p>
            <a:pPr marL="685800" lvl="1" indent="-228600">
              <a:spcBef>
                <a:spcPts val="1200"/>
              </a:spcBef>
              <a:buClr>
                <a:schemeClr val="bg2">
                  <a:lumMod val="50000"/>
                </a:schemeClr>
              </a:buClr>
              <a:buSzPct val="120000"/>
              <a:buFont typeface="Arial" charset="0"/>
              <a:buChar char="•"/>
              <a:defRPr/>
            </a:pPr>
            <a:r>
              <a:rPr lang="en-US" dirty="0" smtClean="0">
                <a:solidFill>
                  <a:schemeClr val="tx1"/>
                </a:solidFill>
              </a:rPr>
              <a:t>aek.key</a:t>
            </a:r>
          </a:p>
          <a:p>
            <a:pPr marL="685800" lvl="1" indent="-228600">
              <a:spcBef>
                <a:spcPts val="1200"/>
              </a:spcBef>
              <a:buClr>
                <a:schemeClr val="bg2">
                  <a:lumMod val="50000"/>
                </a:schemeClr>
              </a:buClr>
              <a:buSzPct val="120000"/>
              <a:buFont typeface="Arial" charset="0"/>
              <a:buChar char="•"/>
              <a:defRPr/>
            </a:pPr>
            <a:r>
              <a:rPr lang="en-US" dirty="0" smtClean="0">
                <a:solidFill>
                  <a:schemeClr val="tx1"/>
                </a:solidFill>
              </a:rPr>
              <a:t>server.ini</a:t>
            </a:r>
          </a:p>
          <a:p>
            <a:pPr marL="685800" lvl="1" indent="-228600">
              <a:spcBef>
                <a:spcPts val="1200"/>
              </a:spcBef>
              <a:buClr>
                <a:schemeClr val="bg2">
                  <a:lumMod val="50000"/>
                </a:schemeClr>
              </a:buClr>
              <a:buSzPct val="120000"/>
              <a:buFont typeface="Arial" charset="0"/>
              <a:buChar char="•"/>
              <a:defRPr/>
            </a:pPr>
            <a:r>
              <a:rPr lang="en-US" dirty="0" smtClean="0">
                <a:solidFill>
                  <a:schemeClr val="tx1"/>
                </a:solidFill>
              </a:rPr>
              <a:t>dmpassswd.txt</a:t>
            </a:r>
          </a:p>
          <a:p>
            <a:pPr marL="685800" lvl="1" indent="-228600">
              <a:spcBef>
                <a:spcPts val="1200"/>
              </a:spcBef>
              <a:buClr>
                <a:schemeClr val="bg2">
                  <a:lumMod val="50000"/>
                </a:schemeClr>
              </a:buClr>
              <a:buSzPct val="120000"/>
              <a:buFont typeface="Arial" charset="0"/>
              <a:buChar char="•"/>
              <a:defRPr/>
            </a:pPr>
            <a:r>
              <a:rPr lang="en-US" dirty="0" smtClean="0">
                <a:solidFill>
                  <a:schemeClr val="tx1"/>
                </a:solidFill>
              </a:rPr>
              <a:t>ACS config object</a:t>
            </a:r>
          </a:p>
          <a:p>
            <a:pPr marL="685800" lvl="1" indent="-228600">
              <a:spcBef>
                <a:spcPts val="1200"/>
              </a:spcBef>
              <a:buClr>
                <a:schemeClr val="bg2">
                  <a:lumMod val="50000"/>
                </a:schemeClr>
              </a:buClr>
              <a:buSzPct val="120000"/>
              <a:buFont typeface="Arial" charset="0"/>
              <a:buChar char="•"/>
              <a:defRPr/>
            </a:pPr>
            <a:r>
              <a:rPr lang="en-US" dirty="0" smtClean="0">
                <a:solidFill>
                  <a:schemeClr val="tx1"/>
                </a:solidFill>
              </a:rPr>
              <a:t>Required jobs</a:t>
            </a:r>
          </a:p>
          <a:p>
            <a:pPr marL="685800" lvl="1" indent="-228600">
              <a:spcBef>
                <a:spcPts val="1200"/>
              </a:spcBef>
              <a:buClr>
                <a:schemeClr val="bg2">
                  <a:lumMod val="50000"/>
                </a:schemeClr>
              </a:buClr>
              <a:buSzPct val="120000"/>
              <a:buFont typeface="Arial" charset="0"/>
              <a:buChar char="•"/>
              <a:defRPr/>
            </a:pPr>
            <a:r>
              <a:rPr lang="en-US" dirty="0" smtClean="0">
                <a:solidFill>
                  <a:schemeClr val="tx1"/>
                </a:solidFill>
              </a:rPr>
              <a:t>Etc,</a:t>
            </a:r>
          </a:p>
          <a:p>
            <a:pPr marL="685800" lvl="1" indent="-228600">
              <a:spcBef>
                <a:spcPts val="1200"/>
              </a:spcBef>
              <a:buClr>
                <a:schemeClr val="bg2">
                  <a:lumMod val="50000"/>
                </a:schemeClr>
              </a:buClr>
              <a:buSzPct val="120000"/>
              <a:buFont typeface="Arial" charset="0"/>
              <a:buChar char="•"/>
              <a:defRPr/>
            </a:pPr>
            <a:endParaRPr lang="en-US" dirty="0" smtClean="0">
              <a:solidFill>
                <a:schemeClr val="bg2">
                  <a:lumMod val="50000"/>
                </a:schemeClr>
              </a:solidFill>
            </a:endParaRPr>
          </a:p>
          <a:p>
            <a:pPr marL="228600" lvl="0" indent="-228600" eaLnBrk="1" hangingPunct="1">
              <a:spcBef>
                <a:spcPts val="1200"/>
              </a:spcBef>
              <a:buClr>
                <a:schemeClr val="bg2">
                  <a:lumMod val="50000"/>
                </a:schemeClr>
              </a:buClr>
              <a:buSzPct val="120000"/>
              <a:defRPr/>
            </a:pPr>
            <a:endParaRPr lang="en-US" dirty="0" smtClean="0">
              <a:solidFill>
                <a:schemeClr val="bg2">
                  <a:lumMod val="50000"/>
                </a:schemeClr>
              </a:solidFill>
              <a:latin typeface="MetaNormalLF-Roman" pitchFamily="34" charset="0"/>
            </a:endParaRPr>
          </a:p>
        </p:txBody>
      </p:sp>
      <p:pic>
        <p:nvPicPr>
          <p:cNvPr id="21" name="Picture 1"/>
          <p:cNvPicPr>
            <a:picLocks noChangeAspect="1" noChangeArrowheads="1"/>
          </p:cNvPicPr>
          <p:nvPr/>
        </p:nvPicPr>
        <p:blipFill>
          <a:blip r:embed="rId3" cstate="print"/>
          <a:stretch>
            <a:fillRect/>
          </a:stretch>
        </p:blipFill>
        <p:spPr bwMode="auto">
          <a:xfrm>
            <a:off x="4047833" y="1699632"/>
            <a:ext cx="4705933" cy="3394567"/>
          </a:xfrm>
          <a:prstGeom prst="rect">
            <a:avLst/>
          </a:prstGeom>
          <a:solidFill>
            <a:srgbClr val="FFFFFF">
              <a:shade val="85000"/>
            </a:srgbClr>
          </a:solidFill>
          <a:ln w="190500" cap="rnd">
            <a:solidFill>
              <a:srgbClr val="FFFFFF"/>
            </a:solidFill>
          </a:ln>
          <a:effectLst>
            <a:outerShdw blurRad="520700"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ransition advTm="10778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180263" cy="762000"/>
          </a:xfrm>
        </p:spPr>
        <p:txBody>
          <a:bodyPr/>
          <a:lstStyle/>
          <a:p>
            <a:r>
              <a:rPr lang="en-US" sz="3600" dirty="0" smtClean="0"/>
              <a:t>Multi-Content Server Setup</a:t>
            </a:r>
            <a:endParaRPr lang="en-US" sz="3600" dirty="0"/>
          </a:p>
        </p:txBody>
      </p:sp>
      <p:sp>
        <p:nvSpPr>
          <p:cNvPr id="52" name="Snip Diagonal Corner Rectangle 51"/>
          <p:cNvSpPr/>
          <p:nvPr/>
        </p:nvSpPr>
        <p:spPr>
          <a:xfrm>
            <a:off x="533400" y="1295400"/>
            <a:ext cx="3581400" cy="4495800"/>
          </a:xfrm>
          <a:prstGeom prst="snip2DiagRect">
            <a:avLst>
              <a:gd name="adj1" fmla="val 0"/>
              <a:gd name="adj2" fmla="val 9770"/>
            </a:avLst>
          </a:prstGeom>
          <a:solidFill>
            <a:schemeClr val="accent3">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marL="228600" lvl="0" indent="-228600" algn="ctr" eaLnBrk="1" hangingPunct="1">
              <a:spcBef>
                <a:spcPts val="1200"/>
              </a:spcBef>
              <a:buClr>
                <a:schemeClr val="bg2">
                  <a:lumMod val="50000"/>
                </a:schemeClr>
              </a:buClr>
              <a:buSzPct val="120000"/>
              <a:defRPr/>
            </a:pPr>
            <a:endParaRPr lang="en-US" dirty="0" smtClean="0">
              <a:solidFill>
                <a:schemeClr val="bg2">
                  <a:lumMod val="50000"/>
                </a:schemeClr>
              </a:solidFill>
              <a:latin typeface="MetaNormalLF-Roman" pitchFamily="34" charset="0"/>
            </a:endParaRPr>
          </a:p>
          <a:p>
            <a:pPr marL="228600" lvl="0" indent="-228600" algn="ctr" eaLnBrk="1" hangingPunct="1">
              <a:spcBef>
                <a:spcPts val="1200"/>
              </a:spcBef>
              <a:buClr>
                <a:schemeClr val="bg2">
                  <a:lumMod val="50000"/>
                </a:schemeClr>
              </a:buClr>
              <a:buSzPct val="120000"/>
              <a:defRPr/>
            </a:pPr>
            <a:endParaRPr lang="en-US" dirty="0" smtClean="0">
              <a:solidFill>
                <a:schemeClr val="tx1"/>
              </a:solidFill>
            </a:endParaRPr>
          </a:p>
          <a:p>
            <a:pPr marL="228600" lvl="0" indent="-228600" algn="ctr" eaLnBrk="1" hangingPunct="1">
              <a:spcBef>
                <a:spcPts val="1200"/>
              </a:spcBef>
              <a:buClr>
                <a:schemeClr val="bg2">
                  <a:lumMod val="50000"/>
                </a:schemeClr>
              </a:buClr>
              <a:buSzPct val="120000"/>
              <a:defRPr/>
            </a:pPr>
            <a:r>
              <a:rPr lang="en-US" sz="1900" dirty="0" smtClean="0">
                <a:solidFill>
                  <a:schemeClr val="tx1"/>
                </a:solidFill>
              </a:rPr>
              <a:t>Setup Process 2:</a:t>
            </a:r>
          </a:p>
          <a:p>
            <a:pPr marL="228600" lvl="0" indent="-228600">
              <a:spcBef>
                <a:spcPts val="1200"/>
              </a:spcBef>
              <a:buClr>
                <a:schemeClr val="bg2">
                  <a:lumMod val="50000"/>
                </a:schemeClr>
              </a:buClr>
              <a:buSzPct val="120000"/>
              <a:buFont typeface="Arial" charset="0"/>
              <a:buChar char="•"/>
              <a:defRPr/>
            </a:pPr>
            <a:r>
              <a:rPr lang="en-US" sz="1900" dirty="0" smtClean="0">
                <a:solidFill>
                  <a:schemeClr val="tx1"/>
                </a:solidFill>
              </a:rPr>
              <a:t>When completes you will notice the following objects and files:</a:t>
            </a:r>
          </a:p>
          <a:p>
            <a:pPr marL="685800" lvl="1" indent="-228600">
              <a:spcBef>
                <a:spcPts val="1200"/>
              </a:spcBef>
              <a:buClr>
                <a:schemeClr val="bg2">
                  <a:lumMod val="50000"/>
                </a:schemeClr>
              </a:buClr>
              <a:buSzPct val="120000"/>
              <a:buFont typeface="Arial" charset="0"/>
              <a:buChar char="•"/>
              <a:defRPr/>
            </a:pPr>
            <a:r>
              <a:rPr lang="en-US" sz="1900" dirty="0" smtClean="0">
                <a:solidFill>
                  <a:schemeClr val="tx1"/>
                </a:solidFill>
              </a:rPr>
              <a:t>server_&lt;hostname&gt;_&lt;repository&gt;.ini</a:t>
            </a:r>
          </a:p>
          <a:p>
            <a:pPr marL="685800" lvl="1" indent="-228600">
              <a:spcBef>
                <a:spcPts val="1200"/>
              </a:spcBef>
              <a:buClr>
                <a:schemeClr val="bg2">
                  <a:lumMod val="50000"/>
                </a:schemeClr>
              </a:buClr>
              <a:buSzPct val="120000"/>
              <a:buFont typeface="Arial" charset="0"/>
              <a:buChar char="•"/>
              <a:defRPr/>
            </a:pPr>
            <a:r>
              <a:rPr lang="en-US" sz="1900" dirty="0" smtClean="0">
                <a:solidFill>
                  <a:schemeClr val="tx1"/>
                </a:solidFill>
              </a:rPr>
              <a:t>dbpasswd.txt</a:t>
            </a:r>
          </a:p>
          <a:p>
            <a:pPr marL="685800" lvl="1" indent="-228600">
              <a:spcBef>
                <a:spcPts val="1200"/>
              </a:spcBef>
              <a:buClr>
                <a:schemeClr val="bg2">
                  <a:lumMod val="50000"/>
                </a:schemeClr>
              </a:buClr>
              <a:buSzPct val="120000"/>
              <a:buFont typeface="Arial" charset="0"/>
              <a:buChar char="•"/>
              <a:defRPr/>
            </a:pPr>
            <a:r>
              <a:rPr lang="en-US" sz="1900" dirty="0" smtClean="0">
                <a:solidFill>
                  <a:schemeClr val="tx1"/>
                </a:solidFill>
              </a:rPr>
              <a:t>webcache.ini</a:t>
            </a:r>
          </a:p>
          <a:p>
            <a:pPr marL="685800" lvl="1" indent="-228600">
              <a:spcBef>
                <a:spcPts val="1200"/>
              </a:spcBef>
              <a:buClr>
                <a:schemeClr val="bg2">
                  <a:lumMod val="50000"/>
                </a:schemeClr>
              </a:buClr>
              <a:buSzPct val="120000"/>
              <a:buFont typeface="Arial" charset="0"/>
              <a:buChar char="•"/>
              <a:defRPr/>
            </a:pPr>
            <a:r>
              <a:rPr lang="en-US" sz="1900" dirty="0" smtClean="0">
                <a:solidFill>
                  <a:schemeClr val="tx1"/>
                </a:solidFill>
              </a:rPr>
              <a:t>aek.key</a:t>
            </a:r>
          </a:p>
          <a:p>
            <a:pPr marL="685800" lvl="1" indent="-228600">
              <a:spcBef>
                <a:spcPts val="1200"/>
              </a:spcBef>
              <a:buClr>
                <a:schemeClr val="bg2">
                  <a:lumMod val="50000"/>
                </a:schemeClr>
              </a:buClr>
              <a:buSzPct val="120000"/>
              <a:buFont typeface="Arial" charset="0"/>
              <a:buChar char="•"/>
              <a:defRPr/>
            </a:pPr>
            <a:r>
              <a:rPr lang="en-US" sz="1900" dirty="0" smtClean="0">
                <a:solidFill>
                  <a:schemeClr val="tx1"/>
                </a:solidFill>
              </a:rPr>
              <a:t>Etc,</a:t>
            </a:r>
          </a:p>
          <a:p>
            <a:pPr marL="228600" lvl="0" indent="-228600">
              <a:spcBef>
                <a:spcPts val="1200"/>
              </a:spcBef>
              <a:buClr>
                <a:schemeClr val="bg2">
                  <a:lumMod val="50000"/>
                </a:schemeClr>
              </a:buClr>
              <a:buSzPct val="120000"/>
              <a:defRPr/>
            </a:pPr>
            <a:endParaRPr lang="en-US" dirty="0" smtClean="0">
              <a:solidFill>
                <a:schemeClr val="bg2">
                  <a:lumMod val="50000"/>
                </a:schemeClr>
              </a:solidFill>
            </a:endParaRPr>
          </a:p>
          <a:p>
            <a:pPr marL="228600" lvl="0" indent="-228600">
              <a:spcBef>
                <a:spcPts val="1200"/>
              </a:spcBef>
              <a:buClr>
                <a:schemeClr val="bg2">
                  <a:lumMod val="50000"/>
                </a:schemeClr>
              </a:buClr>
              <a:buSzPct val="120000"/>
              <a:buFont typeface="Arial" charset="0"/>
              <a:buChar char="•"/>
              <a:defRPr/>
            </a:pPr>
            <a:endParaRPr lang="en-US" dirty="0" smtClean="0">
              <a:solidFill>
                <a:schemeClr val="bg2">
                  <a:lumMod val="50000"/>
                </a:schemeClr>
              </a:solidFill>
            </a:endParaRPr>
          </a:p>
          <a:p>
            <a:pPr marL="228600" lvl="0" indent="-228600">
              <a:spcBef>
                <a:spcPts val="1200"/>
              </a:spcBef>
              <a:buClr>
                <a:schemeClr val="bg2">
                  <a:lumMod val="50000"/>
                </a:schemeClr>
              </a:buClr>
              <a:buSzPct val="120000"/>
              <a:buFont typeface="Arial" charset="0"/>
              <a:buChar char="•"/>
              <a:defRPr/>
            </a:pPr>
            <a:endParaRPr lang="en-US" dirty="0" smtClean="0">
              <a:solidFill>
                <a:schemeClr val="bg2">
                  <a:lumMod val="50000"/>
                </a:schemeClr>
              </a:solidFill>
            </a:endParaRPr>
          </a:p>
          <a:p>
            <a:pPr marL="228600" lvl="0" indent="-228600" eaLnBrk="1" hangingPunct="1">
              <a:spcBef>
                <a:spcPts val="1200"/>
              </a:spcBef>
              <a:buClr>
                <a:schemeClr val="bg2">
                  <a:lumMod val="50000"/>
                </a:schemeClr>
              </a:buClr>
              <a:buSzPct val="120000"/>
              <a:defRPr/>
            </a:pPr>
            <a:endParaRPr lang="en-US" dirty="0" smtClean="0">
              <a:solidFill>
                <a:schemeClr val="bg2">
                  <a:lumMod val="50000"/>
                </a:schemeClr>
              </a:solidFill>
              <a:latin typeface="MetaNormalLF-Roman" pitchFamily="34" charset="0"/>
            </a:endParaRPr>
          </a:p>
        </p:txBody>
      </p:sp>
      <p:pic>
        <p:nvPicPr>
          <p:cNvPr id="21" name="Picture 1"/>
          <p:cNvPicPr>
            <a:picLocks noChangeAspect="1" noChangeArrowheads="1"/>
          </p:cNvPicPr>
          <p:nvPr/>
        </p:nvPicPr>
        <p:blipFill>
          <a:blip r:embed="rId3" cstate="print"/>
          <a:stretch>
            <a:fillRect/>
          </a:stretch>
        </p:blipFill>
        <p:spPr bwMode="auto">
          <a:xfrm>
            <a:off x="4389690" y="2015633"/>
            <a:ext cx="4297110" cy="3394567"/>
          </a:xfrm>
          <a:prstGeom prst="rect">
            <a:avLst/>
          </a:prstGeom>
          <a:solidFill>
            <a:srgbClr val="FFFFFF">
              <a:shade val="85000"/>
            </a:srgbClr>
          </a:solidFill>
          <a:ln w="190500" cap="rnd">
            <a:solidFill>
              <a:srgbClr val="FFFFFF"/>
            </a:solidFill>
          </a:ln>
          <a:effectLst>
            <a:outerShdw blurRad="520700" dist="12700" dir="11400000" algn="tl" rotWithShape="0">
              <a:srgbClr val="000000">
                <a:alpha val="33000"/>
              </a:srgbClr>
            </a:outerShdw>
          </a:effectLst>
          <a:scene3d>
            <a:camera prst="orthographicFront"/>
            <a:lightRig rig="soft" dir="t"/>
          </a:scene3d>
          <a:sp3d contourW="12700" prstMaterial="matte">
            <a:bevelT w="63500" h="50800"/>
            <a:contourClr>
              <a:srgbClr val="C0C0C0"/>
            </a:contourClr>
          </a:sp3d>
        </p:spPr>
      </p:pic>
      <p:pic>
        <p:nvPicPr>
          <p:cNvPr id="5" name="Picture 1"/>
          <p:cNvPicPr>
            <a:picLocks noChangeAspect="1" noChangeArrowheads="1"/>
          </p:cNvPicPr>
          <p:nvPr/>
        </p:nvPicPr>
        <p:blipFill>
          <a:blip r:embed="rId4" cstate="print"/>
          <a:stretch>
            <a:fillRect/>
          </a:stretch>
        </p:blipFill>
        <p:spPr bwMode="auto">
          <a:xfrm>
            <a:off x="4343400" y="1828800"/>
            <a:ext cx="4290772" cy="3394567"/>
          </a:xfrm>
          <a:prstGeom prst="rect">
            <a:avLst/>
          </a:prstGeom>
          <a:solidFill>
            <a:srgbClr val="FFFFFF">
              <a:shade val="85000"/>
            </a:srgbClr>
          </a:solidFill>
          <a:ln w="190500" cap="rnd">
            <a:solidFill>
              <a:srgbClr val="FFFFFF"/>
            </a:solidFill>
          </a:ln>
          <a:effectLst>
            <a:outerShdw blurRad="520700" dist="12700" dir="11400000" algn="tl" rotWithShape="0">
              <a:srgbClr val="000000">
                <a:alpha val="33000"/>
              </a:srgbClr>
            </a:outerShdw>
          </a:effectLst>
          <a:scene3d>
            <a:camera prst="orthographicFront"/>
            <a:lightRig rig="soft" dir="t"/>
          </a:scene3d>
          <a:sp3d contourW="12700" prstMaterial="matte">
            <a:bevelT w="63500" h="50800"/>
            <a:contourClr>
              <a:srgbClr val="C0C0C0"/>
            </a:contourClr>
          </a:sp3d>
        </p:spPr>
      </p:pic>
      <p:pic>
        <p:nvPicPr>
          <p:cNvPr id="7" name="Picture 2"/>
          <p:cNvPicPr>
            <a:picLocks noChangeAspect="1" noChangeArrowheads="1"/>
          </p:cNvPicPr>
          <p:nvPr/>
        </p:nvPicPr>
        <p:blipFill>
          <a:blip r:embed="rId5" cstate="print"/>
          <a:stretch>
            <a:fillRect/>
          </a:stretch>
        </p:blipFill>
        <p:spPr bwMode="auto">
          <a:xfrm>
            <a:off x="4228932" y="1752600"/>
            <a:ext cx="4686468" cy="3560141"/>
          </a:xfrm>
          <a:prstGeom prst="rect">
            <a:avLst/>
          </a:prstGeom>
          <a:noFill/>
          <a:ln w="9525">
            <a:noFill/>
            <a:miter lim="800000"/>
            <a:headEnd/>
            <a:tailEnd/>
          </a:ln>
          <a:effectLst>
            <a:outerShdw blurRad="673100" dist="203200" dir="21540000" algn="ctr" rotWithShape="0">
              <a:srgbClr val="000000">
                <a:alpha val="91000"/>
              </a:srgbClr>
            </a:outerShdw>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2000"/>
                                        <p:tgtEl>
                                          <p:spTgt spid="21"/>
                                        </p:tgtEl>
                                      </p:cBhvr>
                                    </p:animEffect>
                                    <p:set>
                                      <p:cBhvr>
                                        <p:cTn id="13" dur="1" fill="hold">
                                          <p:stCondLst>
                                            <p:cond delay="1999"/>
                                          </p:stCondLst>
                                        </p:cTn>
                                        <p:tgtEl>
                                          <p:spTgt spid="21"/>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2000"/>
                                        <p:tgtEl>
                                          <p:spTgt spid="5"/>
                                        </p:tgtEl>
                                      </p:cBhvr>
                                    </p:animEffect>
                                    <p:set>
                                      <p:cBhvr>
                                        <p:cTn id="20" dur="1" fill="hold">
                                          <p:stCondLst>
                                            <p:cond delay="1999"/>
                                          </p:stCondLst>
                                        </p:cTn>
                                        <p:tgtEl>
                                          <p:spTgt spid="5"/>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180263" cy="838200"/>
          </a:xfrm>
        </p:spPr>
        <p:txBody>
          <a:bodyPr/>
          <a:lstStyle/>
          <a:p>
            <a:r>
              <a:rPr lang="en-US" sz="3600" dirty="0" smtClean="0"/>
              <a:t>Configuration Scenario 1</a:t>
            </a:r>
            <a:endParaRPr lang="en-US" dirty="0"/>
          </a:p>
        </p:txBody>
      </p:sp>
      <p:sp>
        <p:nvSpPr>
          <p:cNvPr id="3" name="Content Placeholder 2"/>
          <p:cNvSpPr>
            <a:spLocks noGrp="1"/>
          </p:cNvSpPr>
          <p:nvPr>
            <p:ph idx="1"/>
          </p:nvPr>
        </p:nvSpPr>
        <p:spPr>
          <a:xfrm>
            <a:off x="228600" y="1066800"/>
            <a:ext cx="8686800" cy="1295400"/>
          </a:xfrm>
        </p:spPr>
        <p:txBody>
          <a:bodyPr anchor="t" anchorCtr="0">
            <a:noAutofit/>
          </a:bodyPr>
          <a:lstStyle/>
          <a:p>
            <a:pPr>
              <a:lnSpc>
                <a:spcPct val="120000"/>
              </a:lnSpc>
              <a:spcBef>
                <a:spcPts val="600"/>
              </a:spcBef>
            </a:pPr>
            <a:r>
              <a:rPr lang="en-US" sz="2000" dirty="0" smtClean="0">
                <a:solidFill>
                  <a:schemeClr val="tx1"/>
                </a:solidFill>
              </a:rPr>
              <a:t>System with Multiple Content Servers </a:t>
            </a:r>
            <a:r>
              <a:rPr lang="en-US" sz="2000" dirty="0" smtClean="0">
                <a:solidFill>
                  <a:srgbClr val="FF0000"/>
                </a:solidFill>
              </a:rPr>
              <a:t>without any physical Load </a:t>
            </a:r>
            <a:r>
              <a:rPr lang="en-US" sz="2000" dirty="0" smtClean="0">
                <a:solidFill>
                  <a:srgbClr val="FF0000"/>
                </a:solidFill>
              </a:rPr>
              <a:t>Balancer</a:t>
            </a:r>
            <a:endParaRPr lang="en-US" sz="1800" dirty="0" smtClean="0">
              <a:solidFill>
                <a:schemeClr val="tx1"/>
              </a:solidFill>
            </a:endParaRPr>
          </a:p>
        </p:txBody>
      </p:sp>
      <p:sp>
        <p:nvSpPr>
          <p:cNvPr id="43" name="Rounded Rectangle 42"/>
          <p:cNvSpPr/>
          <p:nvPr/>
        </p:nvSpPr>
        <p:spPr>
          <a:xfrm>
            <a:off x="3048000" y="2286000"/>
            <a:ext cx="1447800" cy="381000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ed Rectangle 43"/>
          <p:cNvSpPr/>
          <p:nvPr/>
        </p:nvSpPr>
        <p:spPr>
          <a:xfrm>
            <a:off x="4953000" y="2286000"/>
            <a:ext cx="3886200" cy="381000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10"/>
          <p:cNvPicPr>
            <a:picLocks noChangeAspect="1" noChangeArrowheads="1"/>
          </p:cNvPicPr>
          <p:nvPr/>
        </p:nvPicPr>
        <p:blipFill>
          <a:blip r:embed="rId3" cstate="print"/>
          <a:srcRect/>
          <a:stretch>
            <a:fillRect/>
          </a:stretch>
        </p:blipFill>
        <p:spPr bwMode="auto">
          <a:xfrm>
            <a:off x="6591826" y="2971800"/>
            <a:ext cx="685800" cy="685800"/>
          </a:xfrm>
          <a:prstGeom prst="rect">
            <a:avLst/>
          </a:prstGeom>
          <a:noFill/>
          <a:ln w="9525">
            <a:noFill/>
            <a:miter lim="800000"/>
            <a:headEnd/>
            <a:tailEnd/>
          </a:ln>
        </p:spPr>
      </p:pic>
      <p:pic>
        <p:nvPicPr>
          <p:cNvPr id="47" name="Picture 10"/>
          <p:cNvPicPr>
            <a:picLocks noChangeAspect="1" noChangeArrowheads="1"/>
          </p:cNvPicPr>
          <p:nvPr/>
        </p:nvPicPr>
        <p:blipFill>
          <a:blip r:embed="rId3" cstate="print"/>
          <a:srcRect/>
          <a:stretch>
            <a:fillRect/>
          </a:stretch>
        </p:blipFill>
        <p:spPr bwMode="auto">
          <a:xfrm>
            <a:off x="6591826" y="3962400"/>
            <a:ext cx="685800" cy="685800"/>
          </a:xfrm>
          <a:prstGeom prst="rect">
            <a:avLst/>
          </a:prstGeom>
          <a:noFill/>
          <a:ln w="9525">
            <a:noFill/>
            <a:miter lim="800000"/>
            <a:headEnd/>
            <a:tailEnd/>
          </a:ln>
        </p:spPr>
      </p:pic>
      <p:pic>
        <p:nvPicPr>
          <p:cNvPr id="48" name="Picture 47"/>
          <p:cNvPicPr>
            <a:picLocks noChangeAspect="1" noChangeArrowheads="1"/>
          </p:cNvPicPr>
          <p:nvPr/>
        </p:nvPicPr>
        <p:blipFill>
          <a:blip r:embed="rId3" cstate="print"/>
          <a:srcRect/>
          <a:stretch>
            <a:fillRect/>
          </a:stretch>
        </p:blipFill>
        <p:spPr bwMode="auto">
          <a:xfrm>
            <a:off x="6591826" y="4953000"/>
            <a:ext cx="685800" cy="685800"/>
          </a:xfrm>
          <a:prstGeom prst="rect">
            <a:avLst/>
          </a:prstGeom>
          <a:noFill/>
          <a:ln w="9525">
            <a:noFill/>
            <a:miter lim="800000"/>
            <a:headEnd/>
            <a:tailEnd/>
          </a:ln>
        </p:spPr>
      </p:pic>
      <p:pic>
        <p:nvPicPr>
          <p:cNvPr id="49" name="Picture 6"/>
          <p:cNvPicPr>
            <a:picLocks noChangeAspect="1" noChangeArrowheads="1"/>
          </p:cNvPicPr>
          <p:nvPr/>
        </p:nvPicPr>
        <p:blipFill>
          <a:blip r:embed="rId4" cstate="print"/>
          <a:srcRect/>
          <a:stretch>
            <a:fillRect/>
          </a:stretch>
        </p:blipFill>
        <p:spPr bwMode="auto">
          <a:xfrm>
            <a:off x="3357241" y="3048000"/>
            <a:ext cx="685800" cy="501650"/>
          </a:xfrm>
          <a:prstGeom prst="rect">
            <a:avLst/>
          </a:prstGeom>
          <a:noFill/>
          <a:ln w="9525">
            <a:noFill/>
            <a:miter lim="800000"/>
            <a:headEnd/>
            <a:tailEnd/>
          </a:ln>
        </p:spPr>
      </p:pic>
      <p:pic>
        <p:nvPicPr>
          <p:cNvPr id="50" name="Picture 6"/>
          <p:cNvPicPr>
            <a:picLocks noChangeAspect="1" noChangeArrowheads="1"/>
          </p:cNvPicPr>
          <p:nvPr/>
        </p:nvPicPr>
        <p:blipFill>
          <a:blip r:embed="rId4" cstate="print"/>
          <a:srcRect/>
          <a:stretch>
            <a:fillRect/>
          </a:stretch>
        </p:blipFill>
        <p:spPr bwMode="auto">
          <a:xfrm>
            <a:off x="3357241" y="3994150"/>
            <a:ext cx="685800" cy="501650"/>
          </a:xfrm>
          <a:prstGeom prst="rect">
            <a:avLst/>
          </a:prstGeom>
          <a:noFill/>
          <a:ln w="9525">
            <a:noFill/>
            <a:miter lim="800000"/>
            <a:headEnd/>
            <a:tailEnd/>
          </a:ln>
        </p:spPr>
      </p:pic>
      <p:pic>
        <p:nvPicPr>
          <p:cNvPr id="51" name="Picture 6"/>
          <p:cNvPicPr>
            <a:picLocks noChangeAspect="1" noChangeArrowheads="1"/>
          </p:cNvPicPr>
          <p:nvPr/>
        </p:nvPicPr>
        <p:blipFill>
          <a:blip r:embed="rId4" cstate="print"/>
          <a:srcRect/>
          <a:stretch>
            <a:fillRect/>
          </a:stretch>
        </p:blipFill>
        <p:spPr bwMode="auto">
          <a:xfrm>
            <a:off x="3357241" y="4984750"/>
            <a:ext cx="685800" cy="501650"/>
          </a:xfrm>
          <a:prstGeom prst="rect">
            <a:avLst/>
          </a:prstGeom>
          <a:noFill/>
          <a:ln w="9525">
            <a:noFill/>
            <a:miter lim="800000"/>
            <a:headEnd/>
            <a:tailEnd/>
          </a:ln>
        </p:spPr>
      </p:pic>
      <p:grpSp>
        <p:nvGrpSpPr>
          <p:cNvPr id="52" name="Group 44"/>
          <p:cNvGrpSpPr/>
          <p:nvPr/>
        </p:nvGrpSpPr>
        <p:grpSpPr>
          <a:xfrm>
            <a:off x="8115826" y="3964804"/>
            <a:ext cx="723374" cy="759596"/>
            <a:chOff x="533500" y="3829230"/>
            <a:chExt cx="799574" cy="759596"/>
          </a:xfrm>
        </p:grpSpPr>
        <p:pic>
          <p:nvPicPr>
            <p:cNvPr id="53" name="Picture 23" descr="blue cylinder 2"/>
            <p:cNvPicPr>
              <a:picLocks noChangeAspect="1" noChangeArrowheads="1"/>
            </p:cNvPicPr>
            <p:nvPr/>
          </p:nvPicPr>
          <p:blipFill>
            <a:blip r:embed="rId5" cstate="print"/>
            <a:srcRect/>
            <a:stretch>
              <a:fillRect/>
            </a:stretch>
          </p:blipFill>
          <p:spPr bwMode="auto">
            <a:xfrm>
              <a:off x="533500" y="3829230"/>
              <a:ext cx="799574" cy="759596"/>
            </a:xfrm>
            <a:prstGeom prst="rect">
              <a:avLst/>
            </a:prstGeom>
            <a:noFill/>
            <a:ln w="9525">
              <a:noFill/>
              <a:miter lim="800000"/>
              <a:headEnd/>
              <a:tailEnd/>
            </a:ln>
          </p:spPr>
        </p:pic>
        <p:sp>
          <p:nvSpPr>
            <p:cNvPr id="54" name="Text Box 6"/>
            <p:cNvSpPr txBox="1">
              <a:spLocks noChangeAspect="1" noChangeArrowheads="1"/>
            </p:cNvSpPr>
            <p:nvPr/>
          </p:nvSpPr>
          <p:spPr bwMode="auto">
            <a:xfrm>
              <a:off x="625617" y="4141936"/>
              <a:ext cx="615340" cy="134184"/>
            </a:xfrm>
            <a:prstGeom prst="rect">
              <a:avLst/>
            </a:prstGeom>
            <a:noFill/>
            <a:ln w="12700" algn="ctr">
              <a:noFill/>
              <a:miter lim="800000"/>
              <a:headEnd/>
              <a:tailEnd/>
            </a:ln>
            <a:effectLst/>
          </p:spPr>
          <p:txBody>
            <a:bodyPr wrap="none" lIns="0" tIns="0" rIns="0" bIns="0">
              <a:noAutofit/>
            </a:bodyPr>
            <a:lstStyle/>
            <a:p>
              <a:pPr algn="ctr" eaLnBrk="1" hangingPunct="1"/>
              <a:r>
                <a:rPr lang="en-US" sz="1050" b="1" dirty="0">
                  <a:solidFill>
                    <a:schemeClr val="bg1"/>
                  </a:solidFill>
                </a:rPr>
                <a:t>Repository</a:t>
              </a:r>
            </a:p>
          </p:txBody>
        </p:sp>
      </p:grpSp>
      <p:sp>
        <p:nvSpPr>
          <p:cNvPr id="55" name="TextBox 54"/>
          <p:cNvSpPr txBox="1"/>
          <p:nvPr/>
        </p:nvSpPr>
        <p:spPr>
          <a:xfrm>
            <a:off x="6363226" y="2557790"/>
            <a:ext cx="1133644" cy="261610"/>
          </a:xfrm>
          <a:prstGeom prst="rect">
            <a:avLst/>
          </a:prstGeom>
          <a:noFill/>
        </p:spPr>
        <p:txBody>
          <a:bodyPr wrap="none" rtlCol="0">
            <a:spAutoFit/>
          </a:bodyPr>
          <a:lstStyle/>
          <a:p>
            <a:r>
              <a:rPr lang="en-US" sz="1100" b="1" dirty="0" smtClean="0">
                <a:effectLst>
                  <a:outerShdw blurRad="38100" dist="38100" dir="2700000" algn="tl">
                    <a:srgbClr val="000000">
                      <a:alpha val="43137"/>
                    </a:srgbClr>
                  </a:outerShdw>
                </a:effectLst>
              </a:rPr>
              <a:t>Content Servers</a:t>
            </a:r>
            <a:endParaRPr lang="en-US" sz="1100" b="1" dirty="0">
              <a:effectLst>
                <a:outerShdw blurRad="38100" dist="38100" dir="2700000" algn="tl">
                  <a:srgbClr val="000000">
                    <a:alpha val="43137"/>
                  </a:srgbClr>
                </a:outerShdw>
              </a:effectLst>
            </a:endParaRPr>
          </a:p>
        </p:txBody>
      </p:sp>
      <p:sp>
        <p:nvSpPr>
          <p:cNvPr id="62" name="TextBox 61"/>
          <p:cNvSpPr txBox="1"/>
          <p:nvPr/>
        </p:nvSpPr>
        <p:spPr>
          <a:xfrm>
            <a:off x="3276600" y="2590800"/>
            <a:ext cx="869149" cy="430887"/>
          </a:xfrm>
          <a:prstGeom prst="rect">
            <a:avLst/>
          </a:prstGeom>
          <a:noFill/>
        </p:spPr>
        <p:txBody>
          <a:bodyPr wrap="none" rtlCol="0">
            <a:spAutoFit/>
          </a:bodyPr>
          <a:lstStyle/>
          <a:p>
            <a:r>
              <a:rPr lang="en-US" sz="1100" b="1" dirty="0" smtClean="0">
                <a:effectLst>
                  <a:outerShdw blurRad="38100" dist="38100" dir="2700000" algn="tl">
                    <a:srgbClr val="000000">
                      <a:alpha val="43137"/>
                    </a:srgbClr>
                  </a:outerShdw>
                </a:effectLst>
              </a:rPr>
              <a:t>Application</a:t>
            </a:r>
          </a:p>
          <a:p>
            <a:r>
              <a:rPr lang="en-US" sz="1100" b="1" dirty="0" smtClean="0">
                <a:effectLst>
                  <a:outerShdw blurRad="38100" dist="38100" dir="2700000" algn="tl">
                    <a:srgbClr val="000000">
                      <a:alpha val="43137"/>
                    </a:srgbClr>
                  </a:outerShdw>
                </a:effectLst>
              </a:rPr>
              <a:t> Servers</a:t>
            </a:r>
            <a:endParaRPr lang="en-US" sz="1100" b="1" dirty="0">
              <a:effectLst>
                <a:outerShdw blurRad="38100" dist="38100" dir="2700000" algn="tl">
                  <a:srgbClr val="000000">
                    <a:alpha val="43137"/>
                  </a:srgbClr>
                </a:outerShdw>
              </a:effectLst>
            </a:endParaRPr>
          </a:p>
        </p:txBody>
      </p:sp>
      <p:cxnSp>
        <p:nvCxnSpPr>
          <p:cNvPr id="63" name="Straight Arrow Connector 62"/>
          <p:cNvCxnSpPr>
            <a:stCxn id="45" idx="3"/>
          </p:cNvCxnSpPr>
          <p:nvPr/>
        </p:nvCxnSpPr>
        <p:spPr>
          <a:xfrm>
            <a:off x="7277626" y="3314700"/>
            <a:ext cx="838200" cy="9512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7" idx="3"/>
          </p:cNvCxnSpPr>
          <p:nvPr/>
        </p:nvCxnSpPr>
        <p:spPr>
          <a:xfrm flipV="1">
            <a:off x="7277626" y="4265998"/>
            <a:ext cx="838200" cy="393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8" idx="3"/>
          </p:cNvCxnSpPr>
          <p:nvPr/>
        </p:nvCxnSpPr>
        <p:spPr>
          <a:xfrm flipV="1">
            <a:off x="7277626" y="4265998"/>
            <a:ext cx="838200" cy="10299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304800" y="2286000"/>
            <a:ext cx="2286000" cy="381000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9"/>
          <p:cNvPicPr>
            <a:picLocks noChangeAspect="1" noChangeArrowheads="1"/>
          </p:cNvPicPr>
          <p:nvPr/>
        </p:nvPicPr>
        <p:blipFill>
          <a:blip r:embed="rId6" cstate="print"/>
          <a:srcRect/>
          <a:stretch>
            <a:fillRect/>
          </a:stretch>
        </p:blipFill>
        <p:spPr bwMode="auto">
          <a:xfrm>
            <a:off x="533400" y="3352800"/>
            <a:ext cx="552450" cy="452438"/>
          </a:xfrm>
          <a:prstGeom prst="rect">
            <a:avLst/>
          </a:prstGeom>
          <a:noFill/>
          <a:ln w="9525">
            <a:noFill/>
            <a:miter lim="800000"/>
            <a:headEnd/>
            <a:tailEnd/>
          </a:ln>
        </p:spPr>
      </p:pic>
      <p:pic>
        <p:nvPicPr>
          <p:cNvPr id="68" name="Picture 9"/>
          <p:cNvPicPr>
            <a:picLocks noChangeAspect="1" noChangeArrowheads="1"/>
          </p:cNvPicPr>
          <p:nvPr/>
        </p:nvPicPr>
        <p:blipFill>
          <a:blip r:embed="rId6" cstate="print"/>
          <a:srcRect/>
          <a:stretch>
            <a:fillRect/>
          </a:stretch>
        </p:blipFill>
        <p:spPr bwMode="auto">
          <a:xfrm>
            <a:off x="685800" y="3505200"/>
            <a:ext cx="552450" cy="452438"/>
          </a:xfrm>
          <a:prstGeom prst="rect">
            <a:avLst/>
          </a:prstGeom>
          <a:noFill/>
          <a:ln w="9525">
            <a:noFill/>
            <a:miter lim="800000"/>
            <a:headEnd/>
            <a:tailEnd/>
          </a:ln>
        </p:spPr>
      </p:pic>
      <p:pic>
        <p:nvPicPr>
          <p:cNvPr id="69" name="Picture 9"/>
          <p:cNvPicPr>
            <a:picLocks noChangeAspect="1" noChangeArrowheads="1"/>
          </p:cNvPicPr>
          <p:nvPr/>
        </p:nvPicPr>
        <p:blipFill>
          <a:blip r:embed="rId6" cstate="print"/>
          <a:srcRect/>
          <a:stretch>
            <a:fillRect/>
          </a:stretch>
        </p:blipFill>
        <p:spPr bwMode="auto">
          <a:xfrm>
            <a:off x="838200" y="3657600"/>
            <a:ext cx="552450" cy="452438"/>
          </a:xfrm>
          <a:prstGeom prst="rect">
            <a:avLst/>
          </a:prstGeom>
          <a:noFill/>
          <a:ln w="9525">
            <a:noFill/>
            <a:miter lim="800000"/>
            <a:headEnd/>
            <a:tailEnd/>
          </a:ln>
        </p:spPr>
      </p:pic>
      <p:pic>
        <p:nvPicPr>
          <p:cNvPr id="70" name="Picture 9"/>
          <p:cNvPicPr>
            <a:picLocks noChangeAspect="1" noChangeArrowheads="1"/>
          </p:cNvPicPr>
          <p:nvPr/>
        </p:nvPicPr>
        <p:blipFill>
          <a:blip r:embed="rId6" cstate="print"/>
          <a:srcRect/>
          <a:stretch>
            <a:fillRect/>
          </a:stretch>
        </p:blipFill>
        <p:spPr bwMode="auto">
          <a:xfrm>
            <a:off x="990600" y="3810000"/>
            <a:ext cx="552450" cy="452438"/>
          </a:xfrm>
          <a:prstGeom prst="rect">
            <a:avLst/>
          </a:prstGeom>
          <a:noFill/>
          <a:ln w="9525">
            <a:noFill/>
            <a:miter lim="800000"/>
            <a:headEnd/>
            <a:tailEnd/>
          </a:ln>
        </p:spPr>
      </p:pic>
      <p:pic>
        <p:nvPicPr>
          <p:cNvPr id="71" name="Picture 9"/>
          <p:cNvPicPr>
            <a:picLocks noChangeAspect="1" noChangeArrowheads="1"/>
          </p:cNvPicPr>
          <p:nvPr/>
        </p:nvPicPr>
        <p:blipFill>
          <a:blip r:embed="rId6" cstate="print"/>
          <a:srcRect/>
          <a:stretch>
            <a:fillRect/>
          </a:stretch>
        </p:blipFill>
        <p:spPr bwMode="auto">
          <a:xfrm>
            <a:off x="1143000" y="3962400"/>
            <a:ext cx="552450" cy="452438"/>
          </a:xfrm>
          <a:prstGeom prst="rect">
            <a:avLst/>
          </a:prstGeom>
          <a:noFill/>
          <a:ln w="9525">
            <a:noFill/>
            <a:miter lim="800000"/>
            <a:headEnd/>
            <a:tailEnd/>
          </a:ln>
        </p:spPr>
      </p:pic>
      <p:pic>
        <p:nvPicPr>
          <p:cNvPr id="72" name="Picture 9"/>
          <p:cNvPicPr>
            <a:picLocks noChangeAspect="1" noChangeArrowheads="1"/>
          </p:cNvPicPr>
          <p:nvPr/>
        </p:nvPicPr>
        <p:blipFill>
          <a:blip r:embed="rId6" cstate="print"/>
          <a:srcRect/>
          <a:stretch>
            <a:fillRect/>
          </a:stretch>
        </p:blipFill>
        <p:spPr bwMode="auto">
          <a:xfrm>
            <a:off x="1295400" y="4114800"/>
            <a:ext cx="552450" cy="452438"/>
          </a:xfrm>
          <a:prstGeom prst="rect">
            <a:avLst/>
          </a:prstGeom>
          <a:noFill/>
          <a:ln w="9525">
            <a:noFill/>
            <a:miter lim="800000"/>
            <a:headEnd/>
            <a:tailEnd/>
          </a:ln>
        </p:spPr>
      </p:pic>
      <p:pic>
        <p:nvPicPr>
          <p:cNvPr id="73" name="Picture 9"/>
          <p:cNvPicPr>
            <a:picLocks noChangeAspect="1" noChangeArrowheads="1"/>
          </p:cNvPicPr>
          <p:nvPr/>
        </p:nvPicPr>
        <p:blipFill>
          <a:blip r:embed="rId6" cstate="print"/>
          <a:srcRect/>
          <a:stretch>
            <a:fillRect/>
          </a:stretch>
        </p:blipFill>
        <p:spPr bwMode="auto">
          <a:xfrm>
            <a:off x="1447800" y="4267200"/>
            <a:ext cx="552450" cy="452438"/>
          </a:xfrm>
          <a:prstGeom prst="rect">
            <a:avLst/>
          </a:prstGeom>
          <a:noFill/>
          <a:ln w="9525">
            <a:noFill/>
            <a:miter lim="800000"/>
            <a:headEnd/>
            <a:tailEnd/>
          </a:ln>
        </p:spPr>
      </p:pic>
      <p:pic>
        <p:nvPicPr>
          <p:cNvPr id="74" name="Picture 9"/>
          <p:cNvPicPr>
            <a:picLocks noChangeAspect="1" noChangeArrowheads="1"/>
          </p:cNvPicPr>
          <p:nvPr/>
        </p:nvPicPr>
        <p:blipFill>
          <a:blip r:embed="rId6" cstate="print"/>
          <a:srcRect/>
          <a:stretch>
            <a:fillRect/>
          </a:stretch>
        </p:blipFill>
        <p:spPr bwMode="auto">
          <a:xfrm>
            <a:off x="1600200" y="4419600"/>
            <a:ext cx="552450" cy="452438"/>
          </a:xfrm>
          <a:prstGeom prst="rect">
            <a:avLst/>
          </a:prstGeom>
          <a:noFill/>
          <a:ln w="9525">
            <a:noFill/>
            <a:miter lim="800000"/>
            <a:headEnd/>
            <a:tailEnd/>
          </a:ln>
        </p:spPr>
      </p:pic>
      <p:pic>
        <p:nvPicPr>
          <p:cNvPr id="75" name="Picture 9"/>
          <p:cNvPicPr>
            <a:picLocks noChangeAspect="1" noChangeArrowheads="1"/>
          </p:cNvPicPr>
          <p:nvPr/>
        </p:nvPicPr>
        <p:blipFill>
          <a:blip r:embed="rId6" cstate="print"/>
          <a:srcRect/>
          <a:stretch>
            <a:fillRect/>
          </a:stretch>
        </p:blipFill>
        <p:spPr bwMode="auto">
          <a:xfrm>
            <a:off x="1752600" y="4572000"/>
            <a:ext cx="552450" cy="452438"/>
          </a:xfrm>
          <a:prstGeom prst="rect">
            <a:avLst/>
          </a:prstGeom>
          <a:noFill/>
          <a:ln w="9525">
            <a:noFill/>
            <a:miter lim="800000"/>
            <a:headEnd/>
            <a:tailEnd/>
          </a:ln>
        </p:spPr>
      </p:pic>
      <p:sp>
        <p:nvSpPr>
          <p:cNvPr id="76" name="Left-Right Arrow 75"/>
          <p:cNvSpPr/>
          <p:nvPr/>
        </p:nvSpPr>
        <p:spPr>
          <a:xfrm>
            <a:off x="2362200" y="4038600"/>
            <a:ext cx="914400" cy="457200"/>
          </a:xfrm>
          <a:prstGeom prst="leftRightArrow">
            <a:avLst/>
          </a:prstGeom>
          <a:solidFill>
            <a:schemeClr val="accent1">
              <a:alpha val="50000"/>
            </a:schemeClr>
          </a:solidFill>
          <a:ln>
            <a:solidFill>
              <a:schemeClr val="accent1">
                <a:shade val="50000"/>
              </a:schemeClr>
            </a:solidFill>
          </a:ln>
          <a:effectLst>
            <a:outerShdw dist="50800" dir="5400000" algn="ctr" rotWithShape="0">
              <a:srgbClr val="000000">
                <a:alpha val="43137"/>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p:cNvSpPr txBox="1"/>
          <p:nvPr/>
        </p:nvSpPr>
        <p:spPr>
          <a:xfrm>
            <a:off x="762000" y="2633990"/>
            <a:ext cx="1144865" cy="261610"/>
          </a:xfrm>
          <a:prstGeom prst="rect">
            <a:avLst/>
          </a:prstGeom>
          <a:noFill/>
        </p:spPr>
        <p:txBody>
          <a:bodyPr wrap="none" rtlCol="0">
            <a:spAutoFit/>
          </a:bodyPr>
          <a:lstStyle/>
          <a:p>
            <a:r>
              <a:rPr lang="en-US" sz="1100" b="1" dirty="0" smtClean="0">
                <a:effectLst>
                  <a:outerShdw blurRad="38100" dist="38100" dir="2700000" algn="tl">
                    <a:srgbClr val="000000">
                      <a:alpha val="43137"/>
                    </a:srgbClr>
                  </a:outerShdw>
                </a:effectLst>
              </a:rPr>
              <a:t>Client Machines</a:t>
            </a:r>
            <a:endParaRPr lang="en-US" sz="1100" b="1" dirty="0">
              <a:effectLst>
                <a:outerShdw blurRad="38100" dist="38100" dir="2700000" algn="tl">
                  <a:srgbClr val="000000">
                    <a:alpha val="43137"/>
                  </a:srgbClr>
                </a:outerShdw>
              </a:effectLst>
            </a:endParaRPr>
          </a:p>
        </p:txBody>
      </p:sp>
      <p:pic>
        <p:nvPicPr>
          <p:cNvPr id="79" name="Picture 5"/>
          <p:cNvPicPr>
            <a:picLocks noChangeAspect="1" noChangeArrowheads="1"/>
          </p:cNvPicPr>
          <p:nvPr/>
        </p:nvPicPr>
        <p:blipFill>
          <a:blip r:embed="rId7" cstate="print"/>
          <a:srcRect/>
          <a:stretch>
            <a:fillRect/>
          </a:stretch>
        </p:blipFill>
        <p:spPr bwMode="auto">
          <a:xfrm>
            <a:off x="5333999" y="4999890"/>
            <a:ext cx="381001" cy="410310"/>
          </a:xfrm>
          <a:prstGeom prst="rect">
            <a:avLst/>
          </a:prstGeom>
          <a:noFill/>
          <a:ln w="9525">
            <a:noFill/>
            <a:miter lim="800000"/>
            <a:headEnd/>
            <a:tailEnd/>
          </a:ln>
        </p:spPr>
      </p:pic>
      <p:pic>
        <p:nvPicPr>
          <p:cNvPr id="80" name="Picture 5"/>
          <p:cNvPicPr>
            <a:picLocks noChangeAspect="1" noChangeArrowheads="1"/>
          </p:cNvPicPr>
          <p:nvPr/>
        </p:nvPicPr>
        <p:blipFill>
          <a:blip r:embed="rId7" cstate="print"/>
          <a:srcRect/>
          <a:stretch>
            <a:fillRect/>
          </a:stretch>
        </p:blipFill>
        <p:spPr bwMode="auto">
          <a:xfrm>
            <a:off x="5334000" y="3124200"/>
            <a:ext cx="381000" cy="410309"/>
          </a:xfrm>
          <a:prstGeom prst="rect">
            <a:avLst/>
          </a:prstGeom>
          <a:noFill/>
          <a:ln w="9525">
            <a:noFill/>
            <a:miter lim="800000"/>
            <a:headEnd/>
            <a:tailEnd/>
          </a:ln>
        </p:spPr>
      </p:pic>
      <p:pic>
        <p:nvPicPr>
          <p:cNvPr id="81" name="Picture 5"/>
          <p:cNvPicPr>
            <a:picLocks noChangeAspect="1" noChangeArrowheads="1"/>
          </p:cNvPicPr>
          <p:nvPr/>
        </p:nvPicPr>
        <p:blipFill>
          <a:blip r:embed="rId7" cstate="print"/>
          <a:srcRect/>
          <a:stretch>
            <a:fillRect/>
          </a:stretch>
        </p:blipFill>
        <p:spPr bwMode="auto">
          <a:xfrm>
            <a:off x="5334000" y="4038600"/>
            <a:ext cx="381000" cy="410309"/>
          </a:xfrm>
          <a:prstGeom prst="rect">
            <a:avLst/>
          </a:prstGeom>
          <a:noFill/>
          <a:ln w="9525">
            <a:noFill/>
            <a:miter lim="800000"/>
            <a:headEnd/>
            <a:tailEnd/>
          </a:ln>
        </p:spPr>
      </p:pic>
      <p:sp>
        <p:nvSpPr>
          <p:cNvPr id="82" name="TextBox 81"/>
          <p:cNvSpPr txBox="1"/>
          <p:nvPr/>
        </p:nvSpPr>
        <p:spPr>
          <a:xfrm>
            <a:off x="4953000" y="2557790"/>
            <a:ext cx="1330814" cy="261610"/>
          </a:xfrm>
          <a:prstGeom prst="rect">
            <a:avLst/>
          </a:prstGeom>
          <a:noFill/>
        </p:spPr>
        <p:txBody>
          <a:bodyPr wrap="none" rtlCol="0">
            <a:spAutoFit/>
          </a:bodyPr>
          <a:lstStyle/>
          <a:p>
            <a:r>
              <a:rPr lang="en-US" sz="1100" b="1" dirty="0" smtClean="0">
                <a:effectLst>
                  <a:outerShdw blurRad="38100" dist="38100" dir="2700000" algn="tl">
                    <a:srgbClr val="000000">
                      <a:alpha val="43137"/>
                    </a:srgbClr>
                  </a:outerShdw>
                </a:effectLst>
              </a:rPr>
              <a:t>Connection Brokers</a:t>
            </a:r>
            <a:endParaRPr lang="en-US" sz="1100" b="1" dirty="0">
              <a:effectLst>
                <a:outerShdw blurRad="38100" dist="38100" dir="2700000" algn="tl">
                  <a:srgbClr val="000000">
                    <a:alpha val="43137"/>
                  </a:srgbClr>
                </a:outerShdw>
              </a:effectLst>
            </a:endParaRPr>
          </a:p>
        </p:txBody>
      </p:sp>
      <p:cxnSp>
        <p:nvCxnSpPr>
          <p:cNvPr id="83" name="Straight Arrow Connector 82"/>
          <p:cNvCxnSpPr>
            <a:stCxn id="80" idx="3"/>
            <a:endCxn id="45" idx="1"/>
          </p:cNvCxnSpPr>
          <p:nvPr/>
        </p:nvCxnSpPr>
        <p:spPr>
          <a:xfrm flipV="1">
            <a:off x="5715000" y="3314700"/>
            <a:ext cx="876826" cy="1465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81" idx="3"/>
            <a:endCxn id="47" idx="1"/>
          </p:cNvCxnSpPr>
          <p:nvPr/>
        </p:nvCxnSpPr>
        <p:spPr>
          <a:xfrm>
            <a:off x="5715000" y="4243755"/>
            <a:ext cx="876826" cy="615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9" idx="3"/>
            <a:endCxn id="48" idx="1"/>
          </p:cNvCxnSpPr>
          <p:nvPr/>
        </p:nvCxnSpPr>
        <p:spPr>
          <a:xfrm>
            <a:off x="5715000" y="5205045"/>
            <a:ext cx="876826" cy="9085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9" idx="3"/>
            <a:endCxn id="47" idx="1"/>
          </p:cNvCxnSpPr>
          <p:nvPr/>
        </p:nvCxnSpPr>
        <p:spPr>
          <a:xfrm flipV="1">
            <a:off x="5715000" y="4305300"/>
            <a:ext cx="876826" cy="8997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9" idx="3"/>
            <a:endCxn id="45" idx="1"/>
          </p:cNvCxnSpPr>
          <p:nvPr/>
        </p:nvCxnSpPr>
        <p:spPr>
          <a:xfrm flipV="1">
            <a:off x="5715000" y="3314700"/>
            <a:ext cx="876826" cy="18903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1" idx="3"/>
            <a:endCxn id="45" idx="1"/>
          </p:cNvCxnSpPr>
          <p:nvPr/>
        </p:nvCxnSpPr>
        <p:spPr>
          <a:xfrm flipV="1">
            <a:off x="5715000" y="3314700"/>
            <a:ext cx="876826" cy="92905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81" idx="3"/>
            <a:endCxn id="48" idx="1"/>
          </p:cNvCxnSpPr>
          <p:nvPr/>
        </p:nvCxnSpPr>
        <p:spPr>
          <a:xfrm>
            <a:off x="5715000" y="4243755"/>
            <a:ext cx="876826" cy="10521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0" idx="3"/>
            <a:endCxn id="47" idx="1"/>
          </p:cNvCxnSpPr>
          <p:nvPr/>
        </p:nvCxnSpPr>
        <p:spPr>
          <a:xfrm>
            <a:off x="5715000" y="3329355"/>
            <a:ext cx="876826" cy="9759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0" idx="3"/>
            <a:endCxn id="48" idx="1"/>
          </p:cNvCxnSpPr>
          <p:nvPr/>
        </p:nvCxnSpPr>
        <p:spPr>
          <a:xfrm>
            <a:off x="5715000" y="3329355"/>
            <a:ext cx="876826" cy="19665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2" name="Left-Right Arrow 91"/>
          <p:cNvSpPr/>
          <p:nvPr/>
        </p:nvSpPr>
        <p:spPr>
          <a:xfrm>
            <a:off x="4267200" y="4038600"/>
            <a:ext cx="914400" cy="457200"/>
          </a:xfrm>
          <a:prstGeom prst="leftRightArrow">
            <a:avLst/>
          </a:prstGeom>
          <a:solidFill>
            <a:schemeClr val="accent1">
              <a:alpha val="50000"/>
            </a:schemeClr>
          </a:solidFill>
          <a:ln>
            <a:solidFill>
              <a:schemeClr val="accent1">
                <a:shade val="50000"/>
              </a:schemeClr>
            </a:solidFill>
          </a:ln>
          <a:effectLst>
            <a:outerShdw dist="50800" dir="5400000" algn="ctr" rotWithShape="0">
              <a:srgbClr val="000000">
                <a:alpha val="43137"/>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4" name="Picture 5"/>
          <p:cNvPicPr>
            <a:picLocks noChangeAspect="1" noChangeArrowheads="1"/>
          </p:cNvPicPr>
          <p:nvPr/>
        </p:nvPicPr>
        <p:blipFill>
          <a:blip r:embed="rId7" cstate="print"/>
          <a:srcRect/>
          <a:stretch>
            <a:fillRect/>
          </a:stretch>
        </p:blipFill>
        <p:spPr bwMode="auto">
          <a:xfrm>
            <a:off x="5486400" y="3276600"/>
            <a:ext cx="381000" cy="410309"/>
          </a:xfrm>
          <a:prstGeom prst="rect">
            <a:avLst/>
          </a:prstGeom>
          <a:noFill/>
          <a:ln w="9525">
            <a:noFill/>
            <a:miter lim="800000"/>
            <a:headEnd/>
            <a:tailEnd/>
          </a:ln>
        </p:spPr>
      </p:pic>
      <p:pic>
        <p:nvPicPr>
          <p:cNvPr id="95" name="Picture 5"/>
          <p:cNvPicPr>
            <a:picLocks noChangeAspect="1" noChangeArrowheads="1"/>
          </p:cNvPicPr>
          <p:nvPr/>
        </p:nvPicPr>
        <p:blipFill>
          <a:blip r:embed="rId7" cstate="print"/>
          <a:srcRect/>
          <a:stretch>
            <a:fillRect/>
          </a:stretch>
        </p:blipFill>
        <p:spPr bwMode="auto">
          <a:xfrm>
            <a:off x="5486400" y="4191000"/>
            <a:ext cx="381000" cy="410309"/>
          </a:xfrm>
          <a:prstGeom prst="rect">
            <a:avLst/>
          </a:prstGeom>
          <a:noFill/>
          <a:ln w="9525">
            <a:noFill/>
            <a:miter lim="800000"/>
            <a:headEnd/>
            <a:tailEnd/>
          </a:ln>
        </p:spPr>
      </p:pic>
      <p:pic>
        <p:nvPicPr>
          <p:cNvPr id="96" name="Picture 5"/>
          <p:cNvPicPr>
            <a:picLocks noChangeAspect="1" noChangeArrowheads="1"/>
          </p:cNvPicPr>
          <p:nvPr/>
        </p:nvPicPr>
        <p:blipFill>
          <a:blip r:embed="rId7" cstate="print"/>
          <a:srcRect/>
          <a:stretch>
            <a:fillRect/>
          </a:stretch>
        </p:blipFill>
        <p:spPr bwMode="auto">
          <a:xfrm>
            <a:off x="5486399" y="5152290"/>
            <a:ext cx="381001" cy="410310"/>
          </a:xfrm>
          <a:prstGeom prst="rect">
            <a:avLst/>
          </a:prstGeom>
          <a:noFill/>
          <a:ln w="9525">
            <a:noFill/>
            <a:miter lim="800000"/>
            <a:headEnd/>
            <a:tailEnd/>
          </a:ln>
        </p:spPr>
      </p:pic>
      <p:cxnSp>
        <p:nvCxnSpPr>
          <p:cNvPr id="97" name="Straight Arrow Connector 96"/>
          <p:cNvCxnSpPr>
            <a:stCxn id="94" idx="3"/>
            <a:endCxn id="45" idx="1"/>
          </p:cNvCxnSpPr>
          <p:nvPr/>
        </p:nvCxnSpPr>
        <p:spPr>
          <a:xfrm flipV="1">
            <a:off x="5867400" y="3314700"/>
            <a:ext cx="724426" cy="167055"/>
          </a:xfrm>
          <a:prstGeom prst="straightConnector1">
            <a:avLst/>
          </a:prstGeom>
          <a:ln w="19050" cmpd="sng">
            <a:solidFill>
              <a:schemeClr val="accent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5" idx="3"/>
            <a:endCxn id="47" idx="1"/>
          </p:cNvCxnSpPr>
          <p:nvPr/>
        </p:nvCxnSpPr>
        <p:spPr>
          <a:xfrm flipV="1">
            <a:off x="5867400" y="4305300"/>
            <a:ext cx="724426" cy="90855"/>
          </a:xfrm>
          <a:prstGeom prst="straightConnector1">
            <a:avLst/>
          </a:prstGeom>
          <a:ln w="19050">
            <a:solidFill>
              <a:schemeClr val="accent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6" idx="3"/>
            <a:endCxn id="48" idx="1"/>
          </p:cNvCxnSpPr>
          <p:nvPr/>
        </p:nvCxnSpPr>
        <p:spPr>
          <a:xfrm flipV="1">
            <a:off x="5867400" y="5295900"/>
            <a:ext cx="724426" cy="61545"/>
          </a:xfrm>
          <a:prstGeom prst="straightConnector1">
            <a:avLst/>
          </a:prstGeom>
          <a:ln w="19050">
            <a:solidFill>
              <a:schemeClr val="accent5"/>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11473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180263" cy="838200"/>
          </a:xfrm>
        </p:spPr>
        <p:txBody>
          <a:bodyPr/>
          <a:lstStyle/>
          <a:p>
            <a:r>
              <a:rPr lang="en-US" sz="3600" dirty="0" smtClean="0"/>
              <a:t>Configuration Scenario 1</a:t>
            </a:r>
            <a:endParaRPr lang="en-US" dirty="0"/>
          </a:p>
        </p:txBody>
      </p:sp>
      <p:sp>
        <p:nvSpPr>
          <p:cNvPr id="3" name="Content Placeholder 2"/>
          <p:cNvSpPr>
            <a:spLocks noGrp="1"/>
          </p:cNvSpPr>
          <p:nvPr>
            <p:ph idx="1"/>
          </p:nvPr>
        </p:nvSpPr>
        <p:spPr>
          <a:xfrm>
            <a:off x="228600" y="1295400"/>
            <a:ext cx="8077200" cy="914400"/>
          </a:xfrm>
        </p:spPr>
        <p:txBody>
          <a:bodyPr anchor="t" anchorCtr="0">
            <a:noAutofit/>
          </a:bodyPr>
          <a:lstStyle/>
          <a:p>
            <a:pPr>
              <a:lnSpc>
                <a:spcPct val="120000"/>
              </a:lnSpc>
              <a:spcBef>
                <a:spcPts val="600"/>
              </a:spcBef>
            </a:pPr>
            <a:r>
              <a:rPr lang="en-US" sz="2000" dirty="0" smtClean="0">
                <a:solidFill>
                  <a:schemeClr val="tx1"/>
                </a:solidFill>
              </a:rPr>
              <a:t>As soon as a new remote CS (After CFS Configuration) is configured, server.ini will look like this:</a:t>
            </a:r>
            <a:endParaRPr lang="en-US" sz="2000" b="1" dirty="0">
              <a:solidFill>
                <a:schemeClr val="tx1"/>
              </a:solidFill>
            </a:endParaRPr>
          </a:p>
        </p:txBody>
      </p:sp>
      <p:grpSp>
        <p:nvGrpSpPr>
          <p:cNvPr id="6" name="Group 5"/>
          <p:cNvGrpSpPr/>
          <p:nvPr/>
        </p:nvGrpSpPr>
        <p:grpSpPr>
          <a:xfrm>
            <a:off x="762000" y="2514600"/>
            <a:ext cx="7180555" cy="2286000"/>
            <a:chOff x="762000" y="2514600"/>
            <a:chExt cx="7180555" cy="2286000"/>
          </a:xfrm>
        </p:grpSpPr>
        <p:pic>
          <p:nvPicPr>
            <p:cNvPr id="1026" name="Picture 2"/>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a:off x="4724400" y="2514600"/>
              <a:ext cx="3218155" cy="2286000"/>
            </a:xfrm>
            <a:prstGeom prst="rect">
              <a:avLst/>
            </a:prstGeom>
            <a:noFill/>
            <a:ln w="9525">
              <a:noFill/>
              <a:miter lim="800000"/>
              <a:headEnd/>
              <a:tailEnd/>
            </a:ln>
            <a:effectLst>
              <a:outerShdw blurRad="673100" dist="203200" dir="21540000" algn="ctr" rotWithShape="0">
                <a:srgbClr val="000000">
                  <a:alpha val="91000"/>
                </a:srgbClr>
              </a:outerShdw>
            </a:effectLst>
          </p:spPr>
        </p:pic>
        <p:sp>
          <p:nvSpPr>
            <p:cNvPr id="46" name="Striped Right Arrow 45"/>
            <p:cNvSpPr/>
            <p:nvPr/>
          </p:nvSpPr>
          <p:spPr>
            <a:xfrm>
              <a:off x="762000" y="3200400"/>
              <a:ext cx="3352800" cy="685800"/>
            </a:xfrm>
            <a:prstGeom prst="striped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41275" cmpd="sng">
              <a:gradFill flip="none" rotWithShape="1">
                <a:gsLst>
                  <a:gs pos="0">
                    <a:srgbClr val="03D4A8"/>
                  </a:gs>
                  <a:gs pos="25000">
                    <a:srgbClr val="21D6E0"/>
                  </a:gs>
                  <a:gs pos="75000">
                    <a:srgbClr val="0087E6"/>
                  </a:gs>
                  <a:gs pos="100000">
                    <a:srgbClr val="005CBF"/>
                  </a:gs>
                </a:gsLst>
                <a:lin ang="2700000" scaled="1"/>
                <a:tileRect/>
              </a:gradFill>
            </a:ln>
            <a:effectLst>
              <a:outerShdw blurRad="266700" dist="50800" dir="5400000" algn="ctr" rotWithShape="0">
                <a:srgbClr val="000000">
                  <a:alpha val="43137"/>
                </a:srgbClr>
              </a:outerShdw>
            </a:effectLst>
            <a:scene3d>
              <a:camera prst="perspectiveRelaxed"/>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ransition advTm="11473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180263" cy="838200"/>
          </a:xfrm>
        </p:spPr>
        <p:txBody>
          <a:bodyPr/>
          <a:lstStyle/>
          <a:p>
            <a:r>
              <a:rPr lang="en-US" sz="3600" dirty="0" smtClean="0"/>
              <a:t>Configuration Scenario 1</a:t>
            </a:r>
            <a:endParaRPr lang="en-US" dirty="0"/>
          </a:p>
        </p:txBody>
      </p:sp>
      <p:sp>
        <p:nvSpPr>
          <p:cNvPr id="3" name="Content Placeholder 2"/>
          <p:cNvSpPr>
            <a:spLocks noGrp="1"/>
          </p:cNvSpPr>
          <p:nvPr>
            <p:ph idx="1"/>
          </p:nvPr>
        </p:nvSpPr>
        <p:spPr>
          <a:xfrm>
            <a:off x="228600" y="1066800"/>
            <a:ext cx="5181600" cy="4953000"/>
          </a:xfrm>
        </p:spPr>
        <p:txBody>
          <a:bodyPr anchor="t" anchorCtr="0">
            <a:noAutofit/>
          </a:bodyPr>
          <a:lstStyle/>
          <a:p>
            <a:r>
              <a:rPr lang="en-US" sz="2000" dirty="0" smtClean="0">
                <a:solidFill>
                  <a:schemeClr val="tx1"/>
                </a:solidFill>
              </a:rPr>
              <a:t>Change proximity values in server.ini (Cross Projection Targets)</a:t>
            </a:r>
          </a:p>
          <a:p>
            <a:r>
              <a:rPr lang="en-US" sz="2000" dirty="0" smtClean="0">
                <a:solidFill>
                  <a:schemeClr val="tx1"/>
                </a:solidFill>
              </a:rPr>
              <a:t>The servers used for load balancing must project identical proximity values</a:t>
            </a:r>
            <a:endParaRPr lang="en-US" sz="2000" b="1" dirty="0">
              <a:solidFill>
                <a:schemeClr val="tx1"/>
              </a:solidFill>
            </a:endParaRPr>
          </a:p>
        </p:txBody>
      </p:sp>
      <p:pic>
        <p:nvPicPr>
          <p:cNvPr id="1026" name="Picture 2"/>
          <p:cNvPicPr>
            <a:picLocks noChangeAspect="1" noChangeArrowheads="1"/>
          </p:cNvPicPr>
          <p:nvPr/>
        </p:nvPicPr>
        <p:blipFill>
          <a:blip r:embed="rId3" cstate="print">
            <a:duotone>
              <a:prstClr val="black"/>
              <a:schemeClr val="accent4">
                <a:tint val="45000"/>
                <a:satMod val="400000"/>
              </a:schemeClr>
            </a:duotone>
          </a:blip>
          <a:stretch>
            <a:fillRect/>
          </a:stretch>
        </p:blipFill>
        <p:spPr bwMode="auto">
          <a:xfrm>
            <a:off x="5408906" y="2438400"/>
            <a:ext cx="3185232" cy="2286000"/>
          </a:xfrm>
          <a:prstGeom prst="rect">
            <a:avLst/>
          </a:prstGeom>
          <a:noFill/>
          <a:ln w="9525">
            <a:noFill/>
            <a:miter lim="800000"/>
            <a:headEnd/>
            <a:tailEnd/>
          </a:ln>
          <a:effectLst>
            <a:outerShdw blurRad="673100" dist="203200" dir="21540000" algn="ctr" rotWithShape="0">
              <a:srgbClr val="000000">
                <a:alpha val="91000"/>
              </a:srgbClr>
            </a:outerShdw>
          </a:effectLst>
        </p:spPr>
      </p:pic>
      <p:sp>
        <p:nvSpPr>
          <p:cNvPr id="46" name="Striped Right Arrow 45"/>
          <p:cNvSpPr/>
          <p:nvPr/>
        </p:nvSpPr>
        <p:spPr>
          <a:xfrm>
            <a:off x="1219200" y="3200400"/>
            <a:ext cx="3352800" cy="685800"/>
          </a:xfrm>
          <a:prstGeom prst="striped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41275" cmpd="sng">
            <a:gradFill flip="none" rotWithShape="1">
              <a:gsLst>
                <a:gs pos="0">
                  <a:srgbClr val="03D4A8"/>
                </a:gs>
                <a:gs pos="25000">
                  <a:srgbClr val="21D6E0"/>
                </a:gs>
                <a:gs pos="75000">
                  <a:srgbClr val="0087E6"/>
                </a:gs>
                <a:gs pos="100000">
                  <a:srgbClr val="005CBF"/>
                </a:gs>
              </a:gsLst>
              <a:lin ang="2700000" scaled="1"/>
              <a:tileRect/>
            </a:gradFill>
          </a:ln>
          <a:effectLst>
            <a:outerShdw blurRad="266700" dist="50800" dir="5400000" algn="ctr" rotWithShape="0">
              <a:srgbClr val="000000">
                <a:alpha val="43137"/>
              </a:srgbClr>
            </a:outerShdw>
          </a:effectLst>
          <a:scene3d>
            <a:camera prst="perspectiveRelaxed"/>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Tm="11473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bwMode="gray">
          <a:noFill/>
        </p:spPr>
        <p:txBody>
          <a:bodyPr/>
          <a:lstStyle/>
          <a:p>
            <a:r>
              <a:rPr lang="en-US" dirty="0" smtClean="0"/>
              <a:t>Agenda</a:t>
            </a:r>
            <a:endParaRPr lang="en-US" dirty="0"/>
          </a:p>
        </p:txBody>
      </p:sp>
      <p:sp>
        <p:nvSpPr>
          <p:cNvPr id="5" name="Content Placeholder 4"/>
          <p:cNvSpPr>
            <a:spLocks noGrp="1"/>
          </p:cNvSpPr>
          <p:nvPr>
            <p:ph sz="quarter" idx="10"/>
          </p:nvPr>
        </p:nvSpPr>
        <p:spPr bwMode="gray">
          <a:xfrm>
            <a:off x="366713" y="1600200"/>
            <a:ext cx="8410575" cy="4130675"/>
          </a:xfrm>
          <a:noFill/>
        </p:spPr>
        <p:txBody>
          <a:bodyPr>
            <a:normAutofit/>
          </a:bodyPr>
          <a:lstStyle/>
          <a:p>
            <a:r>
              <a:rPr lang="en-US" sz="2400" b="1" dirty="0" smtClean="0">
                <a:solidFill>
                  <a:schemeClr val="tx1"/>
                </a:solidFill>
                <a:effectLst>
                  <a:outerShdw blurRad="38100" dist="38100" dir="2700000" algn="tl">
                    <a:srgbClr val="000000">
                      <a:alpha val="43137"/>
                    </a:srgbClr>
                  </a:outerShdw>
                </a:effectLst>
              </a:rPr>
              <a:t>Overview</a:t>
            </a:r>
          </a:p>
          <a:p>
            <a:r>
              <a:rPr lang="en-US" sz="2400" dirty="0" smtClean="0">
                <a:solidFill>
                  <a:schemeClr val="tx1"/>
                </a:solidFill>
              </a:rPr>
              <a:t>Considerations</a:t>
            </a:r>
          </a:p>
          <a:p>
            <a:r>
              <a:rPr lang="en-US" sz="2400" dirty="0" smtClean="0">
                <a:solidFill>
                  <a:schemeClr val="tx1"/>
                </a:solidFill>
              </a:rPr>
              <a:t>How to setup Multi-Content Servers</a:t>
            </a:r>
          </a:p>
          <a:p>
            <a:r>
              <a:rPr lang="en-US" sz="2400" dirty="0" smtClean="0">
                <a:solidFill>
                  <a:schemeClr val="tx1"/>
                </a:solidFill>
              </a:rPr>
              <a:t>Troubleshooting</a:t>
            </a:r>
          </a:p>
        </p:txBody>
      </p:sp>
    </p:spTree>
  </p:cSld>
  <p:clrMapOvr>
    <a:masterClrMapping/>
  </p:clrMapOvr>
  <p:transition advTm="1800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180263" cy="838200"/>
          </a:xfrm>
        </p:spPr>
        <p:txBody>
          <a:bodyPr/>
          <a:lstStyle/>
          <a:p>
            <a:r>
              <a:rPr lang="en-US" sz="3600" dirty="0" smtClean="0"/>
              <a:t>Configuration Scenario 1</a:t>
            </a:r>
            <a:endParaRPr lang="en-US" dirty="0"/>
          </a:p>
        </p:txBody>
      </p:sp>
      <p:sp>
        <p:nvSpPr>
          <p:cNvPr id="3" name="Content Placeholder 2"/>
          <p:cNvSpPr>
            <a:spLocks noGrp="1"/>
          </p:cNvSpPr>
          <p:nvPr>
            <p:ph idx="1"/>
          </p:nvPr>
        </p:nvSpPr>
        <p:spPr>
          <a:xfrm>
            <a:off x="228600" y="1066800"/>
            <a:ext cx="3810000" cy="4953000"/>
          </a:xfrm>
        </p:spPr>
        <p:txBody>
          <a:bodyPr anchor="t" anchorCtr="0">
            <a:noAutofit/>
          </a:bodyPr>
          <a:lstStyle/>
          <a:p>
            <a:r>
              <a:rPr lang="en-US" sz="2000" dirty="0" smtClean="0">
                <a:solidFill>
                  <a:schemeClr val="tx1"/>
                </a:solidFill>
              </a:rPr>
              <a:t>Content Server dfc.properties should look like this:</a:t>
            </a:r>
          </a:p>
          <a:p>
            <a:r>
              <a:rPr lang="en-US" sz="2000" dirty="0" smtClean="0">
                <a:solidFill>
                  <a:schemeClr val="tx1"/>
                </a:solidFill>
              </a:rPr>
              <a:t>This will help DFC to exclude the connection broker in case is down after 2 minutes.</a:t>
            </a:r>
          </a:p>
          <a:p>
            <a:endParaRPr lang="en-US" sz="2000" dirty="0"/>
          </a:p>
        </p:txBody>
      </p:sp>
      <p:pic>
        <p:nvPicPr>
          <p:cNvPr id="1026" name="Picture 2"/>
          <p:cNvPicPr>
            <a:picLocks noChangeAspect="1" noChangeArrowheads="1"/>
          </p:cNvPicPr>
          <p:nvPr/>
        </p:nvPicPr>
        <p:blipFill>
          <a:blip r:embed="rId3" cstate="print"/>
          <a:stretch>
            <a:fillRect/>
          </a:stretch>
        </p:blipFill>
        <p:spPr bwMode="auto">
          <a:xfrm>
            <a:off x="3988299" y="1524000"/>
            <a:ext cx="4850901" cy="2971800"/>
          </a:xfrm>
          <a:prstGeom prst="rect">
            <a:avLst/>
          </a:prstGeom>
          <a:noFill/>
          <a:ln w="9525">
            <a:noFill/>
            <a:miter lim="800000"/>
            <a:headEnd/>
            <a:tailEnd/>
          </a:ln>
          <a:effectLst>
            <a:outerShdw blurRad="673100" dist="203200" dir="21540000" algn="ctr" rotWithShape="0">
              <a:srgbClr val="000000">
                <a:alpha val="91000"/>
              </a:srgbClr>
            </a:outerShdw>
          </a:effectLst>
        </p:spPr>
      </p:pic>
    </p:spTree>
  </p:cSld>
  <p:clrMapOvr>
    <a:masterClrMapping/>
  </p:clrMapOvr>
  <p:transition advTm="11473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180263" cy="838200"/>
          </a:xfrm>
        </p:spPr>
        <p:txBody>
          <a:bodyPr/>
          <a:lstStyle/>
          <a:p>
            <a:r>
              <a:rPr lang="en-US" sz="3600" dirty="0" smtClean="0"/>
              <a:t>Configuration Scenario 1</a:t>
            </a:r>
            <a:endParaRPr lang="en-US" dirty="0"/>
          </a:p>
        </p:txBody>
      </p:sp>
      <p:sp>
        <p:nvSpPr>
          <p:cNvPr id="3" name="Content Placeholder 2"/>
          <p:cNvSpPr>
            <a:spLocks noGrp="1"/>
          </p:cNvSpPr>
          <p:nvPr>
            <p:ph idx="1"/>
          </p:nvPr>
        </p:nvSpPr>
        <p:spPr>
          <a:xfrm>
            <a:off x="228600" y="1066800"/>
            <a:ext cx="3962400" cy="4953000"/>
          </a:xfrm>
        </p:spPr>
        <p:txBody>
          <a:bodyPr anchor="t" anchorCtr="0">
            <a:noAutofit/>
          </a:bodyPr>
          <a:lstStyle/>
          <a:p>
            <a:r>
              <a:rPr lang="en-US" sz="2000" dirty="0" smtClean="0">
                <a:solidFill>
                  <a:schemeClr val="tx1"/>
                </a:solidFill>
              </a:rPr>
              <a:t>App Server dfc.properties will look like this:</a:t>
            </a:r>
          </a:p>
          <a:p>
            <a:r>
              <a:rPr lang="en-US" sz="2000" dirty="0" smtClean="0">
                <a:solidFill>
                  <a:schemeClr val="tx1"/>
                </a:solidFill>
              </a:rPr>
              <a:t>This will help DFC to return the available ACS URL after 2 minutes.</a:t>
            </a:r>
          </a:p>
          <a:p>
            <a:endParaRPr lang="en-US" sz="2000" b="1" dirty="0"/>
          </a:p>
        </p:txBody>
      </p:sp>
      <p:pic>
        <p:nvPicPr>
          <p:cNvPr id="1026" name="Picture 2"/>
          <p:cNvPicPr>
            <a:picLocks noChangeAspect="1" noChangeArrowheads="1"/>
          </p:cNvPicPr>
          <p:nvPr/>
        </p:nvPicPr>
        <p:blipFill>
          <a:blip r:embed="rId3" cstate="print"/>
          <a:stretch>
            <a:fillRect/>
          </a:stretch>
        </p:blipFill>
        <p:spPr bwMode="auto">
          <a:xfrm>
            <a:off x="4026310" y="1295400"/>
            <a:ext cx="4889090" cy="3810000"/>
          </a:xfrm>
          <a:prstGeom prst="rect">
            <a:avLst/>
          </a:prstGeom>
          <a:noFill/>
          <a:ln w="9525">
            <a:noFill/>
            <a:miter lim="800000"/>
            <a:headEnd/>
            <a:tailEnd/>
          </a:ln>
          <a:effectLst>
            <a:outerShdw blurRad="673100" dist="203200" dir="21540000" algn="ctr" rotWithShape="0">
              <a:srgbClr val="000000">
                <a:alpha val="91000"/>
              </a:srgbClr>
            </a:outerShdw>
          </a:effectLst>
        </p:spPr>
      </p:pic>
    </p:spTree>
  </p:cSld>
  <p:clrMapOvr>
    <a:masterClrMapping/>
  </p:clrMapOvr>
  <p:transition advTm="11473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a:xfrm>
            <a:off x="1981200" y="2286000"/>
            <a:ext cx="1447800" cy="381000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04800" y="381000"/>
            <a:ext cx="7180263" cy="838200"/>
          </a:xfrm>
        </p:spPr>
        <p:txBody>
          <a:bodyPr/>
          <a:lstStyle/>
          <a:p>
            <a:r>
              <a:rPr lang="en-US" sz="3600" dirty="0" smtClean="0"/>
              <a:t>Configuration Scenario 2</a:t>
            </a:r>
            <a:endParaRPr lang="en-US" dirty="0"/>
          </a:p>
        </p:txBody>
      </p:sp>
      <p:sp>
        <p:nvSpPr>
          <p:cNvPr id="3" name="Content Placeholder 2"/>
          <p:cNvSpPr>
            <a:spLocks noGrp="1"/>
          </p:cNvSpPr>
          <p:nvPr>
            <p:ph idx="1"/>
          </p:nvPr>
        </p:nvSpPr>
        <p:spPr>
          <a:xfrm>
            <a:off x="228600" y="1066800"/>
            <a:ext cx="8686800" cy="1295400"/>
          </a:xfrm>
        </p:spPr>
        <p:txBody>
          <a:bodyPr anchor="t" anchorCtr="0">
            <a:noAutofit/>
          </a:bodyPr>
          <a:lstStyle/>
          <a:p>
            <a:pPr>
              <a:lnSpc>
                <a:spcPct val="120000"/>
              </a:lnSpc>
              <a:spcBef>
                <a:spcPts val="600"/>
              </a:spcBef>
            </a:pPr>
            <a:r>
              <a:rPr lang="en-US" sz="2000" dirty="0" smtClean="0">
                <a:solidFill>
                  <a:schemeClr val="tx1"/>
                </a:solidFill>
              </a:rPr>
              <a:t>System with Multiple Content Servers </a:t>
            </a:r>
            <a:r>
              <a:rPr lang="en-US" sz="2000" dirty="0" smtClean="0">
                <a:solidFill>
                  <a:srgbClr val="FF0000"/>
                </a:solidFill>
              </a:rPr>
              <a:t>with physical Load Bal</a:t>
            </a:r>
            <a:r>
              <a:rPr lang="en-US" sz="2000" dirty="0">
                <a:solidFill>
                  <a:srgbClr val="FF0000"/>
                </a:solidFill>
              </a:rPr>
              <a:t>ancer</a:t>
            </a:r>
            <a:r>
              <a:rPr lang="en-US" sz="2000" dirty="0" smtClean="0">
                <a:solidFill>
                  <a:schemeClr val="tx1"/>
                </a:solidFill>
              </a:rPr>
              <a:t> in front of the application servers that host Webtop or </a:t>
            </a:r>
            <a:r>
              <a:rPr lang="en-US" sz="2000" dirty="0" smtClean="0">
                <a:solidFill>
                  <a:schemeClr val="tx1"/>
                </a:solidFill>
              </a:rPr>
              <a:t>Taskspace</a:t>
            </a:r>
            <a:r>
              <a:rPr lang="en-US" sz="2000" dirty="0" smtClean="0">
                <a:solidFill>
                  <a:schemeClr val="tx1"/>
                </a:solidFill>
              </a:rPr>
              <a:t>, so each app server will point to a different public connection broker.</a:t>
            </a:r>
          </a:p>
          <a:p>
            <a:pPr>
              <a:lnSpc>
                <a:spcPct val="120000"/>
              </a:lnSpc>
              <a:spcBef>
                <a:spcPts val="600"/>
              </a:spcBef>
            </a:pPr>
            <a:endParaRPr lang="en-US" sz="1800" dirty="0" smtClean="0">
              <a:solidFill>
                <a:schemeClr val="tx1"/>
              </a:solidFill>
            </a:endParaRPr>
          </a:p>
        </p:txBody>
      </p:sp>
      <p:sp>
        <p:nvSpPr>
          <p:cNvPr id="43" name="Rounded Rectangle 42"/>
          <p:cNvSpPr/>
          <p:nvPr/>
        </p:nvSpPr>
        <p:spPr>
          <a:xfrm>
            <a:off x="3733800" y="2286000"/>
            <a:ext cx="1447800" cy="381000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ed Rectangle 43"/>
          <p:cNvSpPr/>
          <p:nvPr/>
        </p:nvSpPr>
        <p:spPr>
          <a:xfrm>
            <a:off x="5486400" y="2286000"/>
            <a:ext cx="3505200" cy="381000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10"/>
          <p:cNvPicPr>
            <a:picLocks noChangeAspect="1" noChangeArrowheads="1"/>
          </p:cNvPicPr>
          <p:nvPr/>
        </p:nvPicPr>
        <p:blipFill>
          <a:blip r:embed="rId3" cstate="print"/>
          <a:srcRect/>
          <a:stretch>
            <a:fillRect/>
          </a:stretch>
        </p:blipFill>
        <p:spPr bwMode="auto">
          <a:xfrm>
            <a:off x="7130478" y="2971800"/>
            <a:ext cx="685800" cy="685800"/>
          </a:xfrm>
          <a:prstGeom prst="rect">
            <a:avLst/>
          </a:prstGeom>
          <a:noFill/>
          <a:ln w="9525">
            <a:noFill/>
            <a:miter lim="800000"/>
            <a:headEnd/>
            <a:tailEnd/>
          </a:ln>
        </p:spPr>
      </p:pic>
      <p:pic>
        <p:nvPicPr>
          <p:cNvPr id="47" name="Picture 10"/>
          <p:cNvPicPr>
            <a:picLocks noChangeAspect="1" noChangeArrowheads="1"/>
          </p:cNvPicPr>
          <p:nvPr/>
        </p:nvPicPr>
        <p:blipFill>
          <a:blip r:embed="rId3" cstate="print"/>
          <a:srcRect/>
          <a:stretch>
            <a:fillRect/>
          </a:stretch>
        </p:blipFill>
        <p:spPr bwMode="auto">
          <a:xfrm>
            <a:off x="7130478" y="3962400"/>
            <a:ext cx="685800" cy="685800"/>
          </a:xfrm>
          <a:prstGeom prst="rect">
            <a:avLst/>
          </a:prstGeom>
          <a:noFill/>
          <a:ln w="9525">
            <a:noFill/>
            <a:miter lim="800000"/>
            <a:headEnd/>
            <a:tailEnd/>
          </a:ln>
        </p:spPr>
      </p:pic>
      <p:pic>
        <p:nvPicPr>
          <p:cNvPr id="48" name="Picture 47"/>
          <p:cNvPicPr>
            <a:picLocks noChangeAspect="1" noChangeArrowheads="1"/>
          </p:cNvPicPr>
          <p:nvPr/>
        </p:nvPicPr>
        <p:blipFill>
          <a:blip r:embed="rId3" cstate="print"/>
          <a:srcRect/>
          <a:stretch>
            <a:fillRect/>
          </a:stretch>
        </p:blipFill>
        <p:spPr bwMode="auto">
          <a:xfrm>
            <a:off x="7130478" y="4953000"/>
            <a:ext cx="685800" cy="685800"/>
          </a:xfrm>
          <a:prstGeom prst="rect">
            <a:avLst/>
          </a:prstGeom>
          <a:noFill/>
          <a:ln w="9525">
            <a:noFill/>
            <a:miter lim="800000"/>
            <a:headEnd/>
            <a:tailEnd/>
          </a:ln>
        </p:spPr>
      </p:pic>
      <p:pic>
        <p:nvPicPr>
          <p:cNvPr id="49" name="Picture 6"/>
          <p:cNvPicPr>
            <a:picLocks noChangeAspect="1" noChangeArrowheads="1"/>
          </p:cNvPicPr>
          <p:nvPr/>
        </p:nvPicPr>
        <p:blipFill>
          <a:blip r:embed="rId4" cstate="print"/>
          <a:srcRect/>
          <a:stretch>
            <a:fillRect/>
          </a:stretch>
        </p:blipFill>
        <p:spPr bwMode="auto">
          <a:xfrm>
            <a:off x="4043041" y="3048000"/>
            <a:ext cx="685800" cy="501650"/>
          </a:xfrm>
          <a:prstGeom prst="rect">
            <a:avLst/>
          </a:prstGeom>
          <a:noFill/>
          <a:ln w="9525">
            <a:noFill/>
            <a:miter lim="800000"/>
            <a:headEnd/>
            <a:tailEnd/>
          </a:ln>
        </p:spPr>
      </p:pic>
      <p:pic>
        <p:nvPicPr>
          <p:cNvPr id="50" name="Picture 6"/>
          <p:cNvPicPr>
            <a:picLocks noChangeAspect="1" noChangeArrowheads="1"/>
          </p:cNvPicPr>
          <p:nvPr/>
        </p:nvPicPr>
        <p:blipFill>
          <a:blip r:embed="rId4" cstate="print"/>
          <a:srcRect/>
          <a:stretch>
            <a:fillRect/>
          </a:stretch>
        </p:blipFill>
        <p:spPr bwMode="auto">
          <a:xfrm>
            <a:off x="4043041" y="3994150"/>
            <a:ext cx="685800" cy="501650"/>
          </a:xfrm>
          <a:prstGeom prst="rect">
            <a:avLst/>
          </a:prstGeom>
          <a:noFill/>
          <a:ln w="9525">
            <a:noFill/>
            <a:miter lim="800000"/>
            <a:headEnd/>
            <a:tailEnd/>
          </a:ln>
        </p:spPr>
      </p:pic>
      <p:pic>
        <p:nvPicPr>
          <p:cNvPr id="51" name="Picture 6"/>
          <p:cNvPicPr>
            <a:picLocks noChangeAspect="1" noChangeArrowheads="1"/>
          </p:cNvPicPr>
          <p:nvPr/>
        </p:nvPicPr>
        <p:blipFill>
          <a:blip r:embed="rId4" cstate="print"/>
          <a:srcRect/>
          <a:stretch>
            <a:fillRect/>
          </a:stretch>
        </p:blipFill>
        <p:spPr bwMode="auto">
          <a:xfrm>
            <a:off x="4043041" y="4984750"/>
            <a:ext cx="685800" cy="501650"/>
          </a:xfrm>
          <a:prstGeom prst="rect">
            <a:avLst/>
          </a:prstGeom>
          <a:noFill/>
          <a:ln w="9525">
            <a:noFill/>
            <a:miter lim="800000"/>
            <a:headEnd/>
            <a:tailEnd/>
          </a:ln>
        </p:spPr>
      </p:pic>
      <p:grpSp>
        <p:nvGrpSpPr>
          <p:cNvPr id="4" name="Group 44"/>
          <p:cNvGrpSpPr/>
          <p:nvPr/>
        </p:nvGrpSpPr>
        <p:grpSpPr>
          <a:xfrm>
            <a:off x="8268226" y="3964804"/>
            <a:ext cx="723374" cy="759596"/>
            <a:chOff x="533500" y="3829230"/>
            <a:chExt cx="799574" cy="759596"/>
          </a:xfrm>
        </p:grpSpPr>
        <p:pic>
          <p:nvPicPr>
            <p:cNvPr id="53" name="Picture 23" descr="blue cylinder 2"/>
            <p:cNvPicPr>
              <a:picLocks noChangeAspect="1" noChangeArrowheads="1"/>
            </p:cNvPicPr>
            <p:nvPr/>
          </p:nvPicPr>
          <p:blipFill>
            <a:blip r:embed="rId5" cstate="print"/>
            <a:srcRect/>
            <a:stretch>
              <a:fillRect/>
            </a:stretch>
          </p:blipFill>
          <p:spPr bwMode="auto">
            <a:xfrm>
              <a:off x="533500" y="3829230"/>
              <a:ext cx="799574" cy="759596"/>
            </a:xfrm>
            <a:prstGeom prst="rect">
              <a:avLst/>
            </a:prstGeom>
            <a:noFill/>
            <a:ln w="9525">
              <a:noFill/>
              <a:miter lim="800000"/>
              <a:headEnd/>
              <a:tailEnd/>
            </a:ln>
          </p:spPr>
        </p:pic>
        <p:sp>
          <p:nvSpPr>
            <p:cNvPr id="54" name="Text Box 6"/>
            <p:cNvSpPr txBox="1">
              <a:spLocks noChangeAspect="1" noChangeArrowheads="1"/>
            </p:cNvSpPr>
            <p:nvPr/>
          </p:nvSpPr>
          <p:spPr bwMode="auto">
            <a:xfrm>
              <a:off x="625617" y="4141936"/>
              <a:ext cx="615340" cy="134184"/>
            </a:xfrm>
            <a:prstGeom prst="rect">
              <a:avLst/>
            </a:prstGeom>
            <a:noFill/>
            <a:ln w="12700" algn="ctr">
              <a:noFill/>
              <a:miter lim="800000"/>
              <a:headEnd/>
              <a:tailEnd/>
            </a:ln>
            <a:effectLst/>
          </p:spPr>
          <p:txBody>
            <a:bodyPr wrap="none" lIns="0" tIns="0" rIns="0" bIns="0">
              <a:noAutofit/>
            </a:bodyPr>
            <a:lstStyle/>
            <a:p>
              <a:pPr algn="ctr" eaLnBrk="1" hangingPunct="1"/>
              <a:r>
                <a:rPr lang="en-US" sz="1050" b="1" dirty="0">
                  <a:solidFill>
                    <a:schemeClr val="bg1"/>
                  </a:solidFill>
                </a:rPr>
                <a:t>Repository</a:t>
              </a:r>
            </a:p>
          </p:txBody>
        </p:sp>
      </p:grpSp>
      <p:sp>
        <p:nvSpPr>
          <p:cNvPr id="55" name="TextBox 54"/>
          <p:cNvSpPr txBox="1"/>
          <p:nvPr/>
        </p:nvSpPr>
        <p:spPr>
          <a:xfrm>
            <a:off x="6901878" y="2710190"/>
            <a:ext cx="1133644" cy="261610"/>
          </a:xfrm>
          <a:prstGeom prst="rect">
            <a:avLst/>
          </a:prstGeom>
          <a:noFill/>
        </p:spPr>
        <p:txBody>
          <a:bodyPr wrap="none" rtlCol="0">
            <a:spAutoFit/>
          </a:bodyPr>
          <a:lstStyle/>
          <a:p>
            <a:r>
              <a:rPr lang="en-US" sz="1100" b="1" dirty="0" smtClean="0">
                <a:effectLst>
                  <a:outerShdw blurRad="38100" dist="38100" dir="2700000" algn="tl">
                    <a:srgbClr val="000000">
                      <a:alpha val="43137"/>
                    </a:srgbClr>
                  </a:outerShdw>
                </a:effectLst>
              </a:rPr>
              <a:t>Content Servers</a:t>
            </a:r>
            <a:endParaRPr lang="en-US" sz="1100" b="1" dirty="0">
              <a:effectLst>
                <a:outerShdw blurRad="38100" dist="38100" dir="2700000" algn="tl">
                  <a:srgbClr val="000000">
                    <a:alpha val="43137"/>
                  </a:srgbClr>
                </a:outerShdw>
              </a:effectLst>
            </a:endParaRPr>
          </a:p>
        </p:txBody>
      </p:sp>
      <p:sp>
        <p:nvSpPr>
          <p:cNvPr id="62" name="TextBox 61"/>
          <p:cNvSpPr txBox="1"/>
          <p:nvPr/>
        </p:nvSpPr>
        <p:spPr>
          <a:xfrm>
            <a:off x="4007651" y="2438400"/>
            <a:ext cx="869149" cy="430887"/>
          </a:xfrm>
          <a:prstGeom prst="rect">
            <a:avLst/>
          </a:prstGeom>
          <a:noFill/>
        </p:spPr>
        <p:txBody>
          <a:bodyPr wrap="none" rtlCol="0">
            <a:spAutoFit/>
          </a:bodyPr>
          <a:lstStyle/>
          <a:p>
            <a:r>
              <a:rPr lang="en-US" sz="1100" b="1" dirty="0" smtClean="0">
                <a:effectLst>
                  <a:outerShdw blurRad="38100" dist="38100" dir="2700000" algn="tl">
                    <a:srgbClr val="000000">
                      <a:alpha val="43137"/>
                    </a:srgbClr>
                  </a:outerShdw>
                </a:effectLst>
              </a:rPr>
              <a:t>Application</a:t>
            </a:r>
          </a:p>
          <a:p>
            <a:r>
              <a:rPr lang="en-US" sz="1100" b="1" dirty="0" smtClean="0">
                <a:effectLst>
                  <a:outerShdw blurRad="38100" dist="38100" dir="2700000" algn="tl">
                    <a:srgbClr val="000000">
                      <a:alpha val="43137"/>
                    </a:srgbClr>
                  </a:outerShdw>
                </a:effectLst>
              </a:rPr>
              <a:t> Servers</a:t>
            </a:r>
            <a:endParaRPr lang="en-US" sz="1100" b="1" dirty="0">
              <a:effectLst>
                <a:outerShdw blurRad="38100" dist="38100" dir="2700000" algn="tl">
                  <a:srgbClr val="000000">
                    <a:alpha val="43137"/>
                  </a:srgbClr>
                </a:outerShdw>
              </a:effectLst>
            </a:endParaRPr>
          </a:p>
        </p:txBody>
      </p:sp>
      <p:cxnSp>
        <p:nvCxnSpPr>
          <p:cNvPr id="63" name="Straight Arrow Connector 62"/>
          <p:cNvCxnSpPr>
            <a:stCxn id="45" idx="3"/>
            <a:endCxn id="53" idx="1"/>
          </p:cNvCxnSpPr>
          <p:nvPr/>
        </p:nvCxnSpPr>
        <p:spPr>
          <a:xfrm>
            <a:off x="7816278" y="3314700"/>
            <a:ext cx="451948" cy="10299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7" idx="3"/>
            <a:endCxn id="53" idx="1"/>
          </p:cNvCxnSpPr>
          <p:nvPr/>
        </p:nvCxnSpPr>
        <p:spPr>
          <a:xfrm>
            <a:off x="7816278" y="4305300"/>
            <a:ext cx="451948" cy="393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8" idx="3"/>
            <a:endCxn id="53" idx="1"/>
          </p:cNvCxnSpPr>
          <p:nvPr/>
        </p:nvCxnSpPr>
        <p:spPr>
          <a:xfrm flipV="1">
            <a:off x="7816278" y="4344602"/>
            <a:ext cx="451948" cy="9512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304800" y="2286000"/>
            <a:ext cx="1371600" cy="381000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9"/>
          <p:cNvPicPr>
            <a:picLocks noChangeAspect="1" noChangeArrowheads="1"/>
          </p:cNvPicPr>
          <p:nvPr/>
        </p:nvPicPr>
        <p:blipFill>
          <a:blip r:embed="rId6" cstate="print"/>
          <a:srcRect/>
          <a:stretch>
            <a:fillRect/>
          </a:stretch>
        </p:blipFill>
        <p:spPr bwMode="auto">
          <a:xfrm>
            <a:off x="438150" y="3733800"/>
            <a:ext cx="552450" cy="452438"/>
          </a:xfrm>
          <a:prstGeom prst="rect">
            <a:avLst/>
          </a:prstGeom>
          <a:noFill/>
          <a:ln w="9525">
            <a:noFill/>
            <a:miter lim="800000"/>
            <a:headEnd/>
            <a:tailEnd/>
          </a:ln>
        </p:spPr>
      </p:pic>
      <p:pic>
        <p:nvPicPr>
          <p:cNvPr id="68" name="Picture 9"/>
          <p:cNvPicPr>
            <a:picLocks noChangeAspect="1" noChangeArrowheads="1"/>
          </p:cNvPicPr>
          <p:nvPr/>
        </p:nvPicPr>
        <p:blipFill>
          <a:blip r:embed="rId6" cstate="print"/>
          <a:srcRect/>
          <a:stretch>
            <a:fillRect/>
          </a:stretch>
        </p:blipFill>
        <p:spPr bwMode="auto">
          <a:xfrm>
            <a:off x="590550" y="3886200"/>
            <a:ext cx="552450" cy="452438"/>
          </a:xfrm>
          <a:prstGeom prst="rect">
            <a:avLst/>
          </a:prstGeom>
          <a:noFill/>
          <a:ln w="9525">
            <a:noFill/>
            <a:miter lim="800000"/>
            <a:headEnd/>
            <a:tailEnd/>
          </a:ln>
        </p:spPr>
      </p:pic>
      <p:pic>
        <p:nvPicPr>
          <p:cNvPr id="69" name="Picture 9"/>
          <p:cNvPicPr>
            <a:picLocks noChangeAspect="1" noChangeArrowheads="1"/>
          </p:cNvPicPr>
          <p:nvPr/>
        </p:nvPicPr>
        <p:blipFill>
          <a:blip r:embed="rId6" cstate="print"/>
          <a:srcRect/>
          <a:stretch>
            <a:fillRect/>
          </a:stretch>
        </p:blipFill>
        <p:spPr bwMode="auto">
          <a:xfrm>
            <a:off x="742950" y="4038600"/>
            <a:ext cx="552450" cy="452438"/>
          </a:xfrm>
          <a:prstGeom prst="rect">
            <a:avLst/>
          </a:prstGeom>
          <a:noFill/>
          <a:ln w="9525">
            <a:noFill/>
            <a:miter lim="800000"/>
            <a:headEnd/>
            <a:tailEnd/>
          </a:ln>
        </p:spPr>
      </p:pic>
      <p:pic>
        <p:nvPicPr>
          <p:cNvPr id="70" name="Picture 9"/>
          <p:cNvPicPr>
            <a:picLocks noChangeAspect="1" noChangeArrowheads="1"/>
          </p:cNvPicPr>
          <p:nvPr/>
        </p:nvPicPr>
        <p:blipFill>
          <a:blip r:embed="rId6" cstate="print"/>
          <a:srcRect/>
          <a:stretch>
            <a:fillRect/>
          </a:stretch>
        </p:blipFill>
        <p:spPr bwMode="auto">
          <a:xfrm>
            <a:off x="895350" y="4191000"/>
            <a:ext cx="552450" cy="452438"/>
          </a:xfrm>
          <a:prstGeom prst="rect">
            <a:avLst/>
          </a:prstGeom>
          <a:noFill/>
          <a:ln w="9525">
            <a:noFill/>
            <a:miter lim="800000"/>
            <a:headEnd/>
            <a:tailEnd/>
          </a:ln>
        </p:spPr>
      </p:pic>
      <p:pic>
        <p:nvPicPr>
          <p:cNvPr id="71" name="Picture 9"/>
          <p:cNvPicPr>
            <a:picLocks noChangeAspect="1" noChangeArrowheads="1"/>
          </p:cNvPicPr>
          <p:nvPr/>
        </p:nvPicPr>
        <p:blipFill>
          <a:blip r:embed="rId6" cstate="print"/>
          <a:srcRect/>
          <a:stretch>
            <a:fillRect/>
          </a:stretch>
        </p:blipFill>
        <p:spPr bwMode="auto">
          <a:xfrm>
            <a:off x="1047750" y="4343400"/>
            <a:ext cx="552450" cy="452438"/>
          </a:xfrm>
          <a:prstGeom prst="rect">
            <a:avLst/>
          </a:prstGeom>
          <a:noFill/>
          <a:ln w="9525">
            <a:noFill/>
            <a:miter lim="800000"/>
            <a:headEnd/>
            <a:tailEnd/>
          </a:ln>
        </p:spPr>
      </p:pic>
      <p:sp>
        <p:nvSpPr>
          <p:cNvPr id="76" name="Left-Right Arrow 75"/>
          <p:cNvSpPr/>
          <p:nvPr/>
        </p:nvSpPr>
        <p:spPr>
          <a:xfrm>
            <a:off x="1447800" y="4038600"/>
            <a:ext cx="762000" cy="457200"/>
          </a:xfrm>
          <a:prstGeom prst="leftRightArrow">
            <a:avLst/>
          </a:prstGeom>
          <a:solidFill>
            <a:schemeClr val="accent1">
              <a:alpha val="50000"/>
            </a:schemeClr>
          </a:solidFill>
          <a:ln>
            <a:solidFill>
              <a:schemeClr val="accent1">
                <a:shade val="50000"/>
              </a:schemeClr>
            </a:solidFill>
          </a:ln>
          <a:effectLst>
            <a:outerShdw dist="50800" dir="5400000" algn="ctr" rotWithShape="0">
              <a:srgbClr val="000000">
                <a:alpha val="43137"/>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p:cNvSpPr txBox="1"/>
          <p:nvPr/>
        </p:nvSpPr>
        <p:spPr>
          <a:xfrm>
            <a:off x="2207935" y="2362200"/>
            <a:ext cx="1037463" cy="261610"/>
          </a:xfrm>
          <a:prstGeom prst="rect">
            <a:avLst/>
          </a:prstGeom>
          <a:noFill/>
        </p:spPr>
        <p:txBody>
          <a:bodyPr wrap="none" rtlCol="0">
            <a:spAutoFit/>
          </a:bodyPr>
          <a:lstStyle/>
          <a:p>
            <a:r>
              <a:rPr lang="en-US" sz="1100" b="1" dirty="0" smtClean="0">
                <a:effectLst>
                  <a:outerShdw blurRad="38100" dist="38100" dir="2700000" algn="tl">
                    <a:srgbClr val="000000">
                      <a:alpha val="43137"/>
                    </a:srgbClr>
                  </a:outerShdw>
                </a:effectLst>
              </a:rPr>
              <a:t>Load Balancer</a:t>
            </a:r>
            <a:endParaRPr lang="en-US" sz="1100" b="1" dirty="0">
              <a:effectLst>
                <a:outerShdw blurRad="38100" dist="38100" dir="2700000" algn="tl">
                  <a:srgbClr val="000000">
                    <a:alpha val="43137"/>
                  </a:srgbClr>
                </a:outerShdw>
              </a:effectLst>
            </a:endParaRPr>
          </a:p>
        </p:txBody>
      </p:sp>
      <p:pic>
        <p:nvPicPr>
          <p:cNvPr id="79" name="Picture 5"/>
          <p:cNvPicPr>
            <a:picLocks noChangeAspect="1" noChangeArrowheads="1"/>
          </p:cNvPicPr>
          <p:nvPr/>
        </p:nvPicPr>
        <p:blipFill>
          <a:blip r:embed="rId7" cstate="print"/>
          <a:srcRect/>
          <a:stretch>
            <a:fillRect/>
          </a:stretch>
        </p:blipFill>
        <p:spPr bwMode="auto">
          <a:xfrm>
            <a:off x="5908185" y="4999890"/>
            <a:ext cx="381001" cy="410310"/>
          </a:xfrm>
          <a:prstGeom prst="rect">
            <a:avLst/>
          </a:prstGeom>
          <a:noFill/>
          <a:ln w="9525">
            <a:noFill/>
            <a:miter lim="800000"/>
            <a:headEnd/>
            <a:tailEnd/>
          </a:ln>
        </p:spPr>
      </p:pic>
      <p:pic>
        <p:nvPicPr>
          <p:cNvPr id="80" name="Picture 5"/>
          <p:cNvPicPr>
            <a:picLocks noChangeAspect="1" noChangeArrowheads="1"/>
          </p:cNvPicPr>
          <p:nvPr/>
        </p:nvPicPr>
        <p:blipFill>
          <a:blip r:embed="rId7" cstate="print"/>
          <a:srcRect/>
          <a:stretch>
            <a:fillRect/>
          </a:stretch>
        </p:blipFill>
        <p:spPr bwMode="auto">
          <a:xfrm>
            <a:off x="5908186" y="3124200"/>
            <a:ext cx="381000" cy="410309"/>
          </a:xfrm>
          <a:prstGeom prst="rect">
            <a:avLst/>
          </a:prstGeom>
          <a:noFill/>
          <a:ln w="9525">
            <a:noFill/>
            <a:miter lim="800000"/>
            <a:headEnd/>
            <a:tailEnd/>
          </a:ln>
        </p:spPr>
      </p:pic>
      <p:pic>
        <p:nvPicPr>
          <p:cNvPr id="81" name="Picture 5"/>
          <p:cNvPicPr>
            <a:picLocks noChangeAspect="1" noChangeArrowheads="1"/>
          </p:cNvPicPr>
          <p:nvPr/>
        </p:nvPicPr>
        <p:blipFill>
          <a:blip r:embed="rId7" cstate="print"/>
          <a:srcRect/>
          <a:stretch>
            <a:fillRect/>
          </a:stretch>
        </p:blipFill>
        <p:spPr bwMode="auto">
          <a:xfrm>
            <a:off x="5908186" y="4038600"/>
            <a:ext cx="381000" cy="410309"/>
          </a:xfrm>
          <a:prstGeom prst="rect">
            <a:avLst/>
          </a:prstGeom>
          <a:noFill/>
          <a:ln w="9525">
            <a:noFill/>
            <a:miter lim="800000"/>
            <a:headEnd/>
            <a:tailEnd/>
          </a:ln>
        </p:spPr>
      </p:pic>
      <p:sp>
        <p:nvSpPr>
          <p:cNvPr id="82" name="TextBox 81"/>
          <p:cNvSpPr txBox="1"/>
          <p:nvPr/>
        </p:nvSpPr>
        <p:spPr>
          <a:xfrm>
            <a:off x="5527186" y="2710190"/>
            <a:ext cx="1330814" cy="261610"/>
          </a:xfrm>
          <a:prstGeom prst="rect">
            <a:avLst/>
          </a:prstGeom>
          <a:noFill/>
        </p:spPr>
        <p:txBody>
          <a:bodyPr wrap="none" rtlCol="0">
            <a:spAutoFit/>
          </a:bodyPr>
          <a:lstStyle/>
          <a:p>
            <a:r>
              <a:rPr lang="en-US" sz="1100" b="1" dirty="0" smtClean="0">
                <a:effectLst>
                  <a:outerShdw blurRad="38100" dist="38100" dir="2700000" algn="tl">
                    <a:srgbClr val="000000">
                      <a:alpha val="43137"/>
                    </a:srgbClr>
                  </a:outerShdw>
                </a:effectLst>
              </a:rPr>
              <a:t>Connection Brokers</a:t>
            </a:r>
            <a:endParaRPr lang="en-US" sz="1100" b="1" dirty="0">
              <a:effectLst>
                <a:outerShdw blurRad="38100" dist="38100" dir="2700000" algn="tl">
                  <a:srgbClr val="000000">
                    <a:alpha val="43137"/>
                  </a:srgbClr>
                </a:outerShdw>
              </a:effectLst>
            </a:endParaRPr>
          </a:p>
        </p:txBody>
      </p:sp>
      <p:cxnSp>
        <p:nvCxnSpPr>
          <p:cNvPr id="83" name="Straight Arrow Connector 82"/>
          <p:cNvCxnSpPr>
            <a:stCxn id="80" idx="3"/>
            <a:endCxn id="45" idx="1"/>
          </p:cNvCxnSpPr>
          <p:nvPr/>
        </p:nvCxnSpPr>
        <p:spPr>
          <a:xfrm flipV="1">
            <a:off x="6289186" y="3314700"/>
            <a:ext cx="841292" cy="1465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81" idx="3"/>
            <a:endCxn id="47" idx="1"/>
          </p:cNvCxnSpPr>
          <p:nvPr/>
        </p:nvCxnSpPr>
        <p:spPr>
          <a:xfrm>
            <a:off x="6289186" y="4243755"/>
            <a:ext cx="841292" cy="615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9" idx="3"/>
            <a:endCxn id="48" idx="1"/>
          </p:cNvCxnSpPr>
          <p:nvPr/>
        </p:nvCxnSpPr>
        <p:spPr>
          <a:xfrm>
            <a:off x="6289186" y="5205045"/>
            <a:ext cx="841292" cy="9085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9" idx="3"/>
            <a:endCxn id="47" idx="1"/>
          </p:cNvCxnSpPr>
          <p:nvPr/>
        </p:nvCxnSpPr>
        <p:spPr>
          <a:xfrm flipV="1">
            <a:off x="6289186" y="4305300"/>
            <a:ext cx="841292" cy="8997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9" idx="3"/>
            <a:endCxn id="45" idx="1"/>
          </p:cNvCxnSpPr>
          <p:nvPr/>
        </p:nvCxnSpPr>
        <p:spPr>
          <a:xfrm flipV="1">
            <a:off x="6289186" y="3314700"/>
            <a:ext cx="841292" cy="18903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1" idx="3"/>
            <a:endCxn id="45" idx="1"/>
          </p:cNvCxnSpPr>
          <p:nvPr/>
        </p:nvCxnSpPr>
        <p:spPr>
          <a:xfrm flipV="1">
            <a:off x="6289186" y="3314700"/>
            <a:ext cx="841292" cy="92905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81" idx="3"/>
            <a:endCxn id="48" idx="1"/>
          </p:cNvCxnSpPr>
          <p:nvPr/>
        </p:nvCxnSpPr>
        <p:spPr>
          <a:xfrm>
            <a:off x="6289186" y="4243755"/>
            <a:ext cx="841292" cy="10521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0" idx="3"/>
            <a:endCxn id="47" idx="1"/>
          </p:cNvCxnSpPr>
          <p:nvPr/>
        </p:nvCxnSpPr>
        <p:spPr>
          <a:xfrm>
            <a:off x="6289186" y="3329355"/>
            <a:ext cx="841292" cy="9759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0" idx="3"/>
            <a:endCxn id="48" idx="1"/>
          </p:cNvCxnSpPr>
          <p:nvPr/>
        </p:nvCxnSpPr>
        <p:spPr>
          <a:xfrm>
            <a:off x="6289186" y="3329355"/>
            <a:ext cx="841292" cy="19665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3" name="Left-Right Arrow 92"/>
          <p:cNvSpPr/>
          <p:nvPr/>
        </p:nvSpPr>
        <p:spPr>
          <a:xfrm>
            <a:off x="4953000" y="5029200"/>
            <a:ext cx="838200" cy="457200"/>
          </a:xfrm>
          <a:prstGeom prst="leftRightArrow">
            <a:avLst/>
          </a:prstGeom>
          <a:solidFill>
            <a:schemeClr val="accent1">
              <a:alpha val="50000"/>
            </a:schemeClr>
          </a:solidFill>
          <a:ln>
            <a:solidFill>
              <a:schemeClr val="accent1">
                <a:shade val="50000"/>
              </a:schemeClr>
            </a:solidFill>
          </a:ln>
          <a:effectLst>
            <a:outerShdw dist="50800" dir="5400000" algn="ctr" rotWithShape="0">
              <a:srgbClr val="000000">
                <a:alpha val="43137"/>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4" name="Picture 5"/>
          <p:cNvPicPr>
            <a:picLocks noChangeAspect="1" noChangeArrowheads="1"/>
          </p:cNvPicPr>
          <p:nvPr/>
        </p:nvPicPr>
        <p:blipFill>
          <a:blip r:embed="rId7" cstate="print"/>
          <a:srcRect/>
          <a:stretch>
            <a:fillRect/>
          </a:stretch>
        </p:blipFill>
        <p:spPr bwMode="auto">
          <a:xfrm>
            <a:off x="6060586" y="3276600"/>
            <a:ext cx="381000" cy="410309"/>
          </a:xfrm>
          <a:prstGeom prst="rect">
            <a:avLst/>
          </a:prstGeom>
          <a:noFill/>
          <a:ln w="9525">
            <a:noFill/>
            <a:miter lim="800000"/>
            <a:headEnd/>
            <a:tailEnd/>
          </a:ln>
        </p:spPr>
      </p:pic>
      <p:pic>
        <p:nvPicPr>
          <p:cNvPr id="95" name="Picture 5"/>
          <p:cNvPicPr>
            <a:picLocks noChangeAspect="1" noChangeArrowheads="1"/>
          </p:cNvPicPr>
          <p:nvPr/>
        </p:nvPicPr>
        <p:blipFill>
          <a:blip r:embed="rId7" cstate="print"/>
          <a:srcRect/>
          <a:stretch>
            <a:fillRect/>
          </a:stretch>
        </p:blipFill>
        <p:spPr bwMode="auto">
          <a:xfrm>
            <a:off x="6060586" y="4191000"/>
            <a:ext cx="381000" cy="410309"/>
          </a:xfrm>
          <a:prstGeom prst="rect">
            <a:avLst/>
          </a:prstGeom>
          <a:noFill/>
          <a:ln w="9525">
            <a:noFill/>
            <a:miter lim="800000"/>
            <a:headEnd/>
            <a:tailEnd/>
          </a:ln>
        </p:spPr>
      </p:pic>
      <p:pic>
        <p:nvPicPr>
          <p:cNvPr id="96" name="Picture 5"/>
          <p:cNvPicPr>
            <a:picLocks noChangeAspect="1" noChangeArrowheads="1"/>
          </p:cNvPicPr>
          <p:nvPr/>
        </p:nvPicPr>
        <p:blipFill>
          <a:blip r:embed="rId7" cstate="print"/>
          <a:srcRect/>
          <a:stretch>
            <a:fillRect/>
          </a:stretch>
        </p:blipFill>
        <p:spPr bwMode="auto">
          <a:xfrm>
            <a:off x="6060585" y="5152290"/>
            <a:ext cx="381001" cy="410310"/>
          </a:xfrm>
          <a:prstGeom prst="rect">
            <a:avLst/>
          </a:prstGeom>
          <a:noFill/>
          <a:ln w="9525">
            <a:noFill/>
            <a:miter lim="800000"/>
            <a:headEnd/>
            <a:tailEnd/>
          </a:ln>
        </p:spPr>
      </p:pic>
      <p:cxnSp>
        <p:nvCxnSpPr>
          <p:cNvPr id="97" name="Straight Arrow Connector 96"/>
          <p:cNvCxnSpPr>
            <a:stCxn id="94" idx="3"/>
            <a:endCxn id="45" idx="1"/>
          </p:cNvCxnSpPr>
          <p:nvPr/>
        </p:nvCxnSpPr>
        <p:spPr>
          <a:xfrm flipV="1">
            <a:off x="6441586" y="3314700"/>
            <a:ext cx="688892" cy="167055"/>
          </a:xfrm>
          <a:prstGeom prst="straightConnector1">
            <a:avLst/>
          </a:prstGeom>
          <a:ln w="19050" cmpd="sng">
            <a:solidFill>
              <a:schemeClr val="accent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5" idx="3"/>
            <a:endCxn id="47" idx="1"/>
          </p:cNvCxnSpPr>
          <p:nvPr/>
        </p:nvCxnSpPr>
        <p:spPr>
          <a:xfrm flipV="1">
            <a:off x="6441586" y="4305300"/>
            <a:ext cx="688892" cy="90855"/>
          </a:xfrm>
          <a:prstGeom prst="straightConnector1">
            <a:avLst/>
          </a:prstGeom>
          <a:ln w="19050">
            <a:solidFill>
              <a:schemeClr val="accent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6" idx="3"/>
            <a:endCxn id="48" idx="1"/>
          </p:cNvCxnSpPr>
          <p:nvPr/>
        </p:nvCxnSpPr>
        <p:spPr>
          <a:xfrm flipV="1">
            <a:off x="6441586" y="5295900"/>
            <a:ext cx="688892" cy="61545"/>
          </a:xfrm>
          <a:prstGeom prst="straightConnector1">
            <a:avLst/>
          </a:prstGeom>
          <a:ln w="19050">
            <a:solidFill>
              <a:schemeClr val="accent5"/>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455335" y="2438400"/>
            <a:ext cx="1144865" cy="261610"/>
          </a:xfrm>
          <a:prstGeom prst="rect">
            <a:avLst/>
          </a:prstGeom>
          <a:noFill/>
        </p:spPr>
        <p:txBody>
          <a:bodyPr wrap="none" rtlCol="0">
            <a:spAutoFit/>
          </a:bodyPr>
          <a:lstStyle/>
          <a:p>
            <a:r>
              <a:rPr lang="en-US" sz="1100" b="1" dirty="0" smtClean="0">
                <a:effectLst>
                  <a:outerShdw blurRad="38100" dist="38100" dir="2700000" algn="tl">
                    <a:srgbClr val="000000">
                      <a:alpha val="43137"/>
                    </a:srgbClr>
                  </a:outerShdw>
                </a:effectLst>
              </a:rPr>
              <a:t>Client Machines</a:t>
            </a:r>
            <a:endParaRPr lang="en-US" sz="1100" b="1" dirty="0">
              <a:effectLst>
                <a:outerShdw blurRad="38100" dist="38100" dir="2700000" algn="tl">
                  <a:srgbClr val="000000">
                    <a:alpha val="43137"/>
                  </a:srgbClr>
                </a:outerShdw>
              </a:effectLst>
            </a:endParaRPr>
          </a:p>
        </p:txBody>
      </p:sp>
      <p:sp>
        <p:nvSpPr>
          <p:cNvPr id="107" name="Left-Right Arrow 106"/>
          <p:cNvSpPr/>
          <p:nvPr/>
        </p:nvSpPr>
        <p:spPr>
          <a:xfrm>
            <a:off x="3200400" y="4038600"/>
            <a:ext cx="762000" cy="457200"/>
          </a:xfrm>
          <a:prstGeom prst="leftRightArrow">
            <a:avLst/>
          </a:prstGeom>
          <a:solidFill>
            <a:schemeClr val="accent1">
              <a:alpha val="50000"/>
            </a:schemeClr>
          </a:solidFill>
          <a:ln>
            <a:solidFill>
              <a:schemeClr val="accent1">
                <a:shade val="50000"/>
              </a:schemeClr>
            </a:solidFill>
          </a:ln>
          <a:effectLst>
            <a:outerShdw dist="50800" dir="5400000" algn="ctr" rotWithShape="0">
              <a:srgbClr val="000000">
                <a:alpha val="43137"/>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Left-Right Arrow 107"/>
          <p:cNvSpPr/>
          <p:nvPr/>
        </p:nvSpPr>
        <p:spPr>
          <a:xfrm>
            <a:off x="4953000" y="4038600"/>
            <a:ext cx="762000" cy="457200"/>
          </a:xfrm>
          <a:prstGeom prst="leftRightArrow">
            <a:avLst/>
          </a:prstGeom>
          <a:solidFill>
            <a:schemeClr val="accent1">
              <a:alpha val="50000"/>
            </a:schemeClr>
          </a:solidFill>
          <a:ln>
            <a:solidFill>
              <a:schemeClr val="accent1">
                <a:shade val="50000"/>
              </a:schemeClr>
            </a:solidFill>
          </a:ln>
          <a:effectLst>
            <a:outerShdw dist="50800" dir="5400000" algn="ctr" rotWithShape="0">
              <a:srgbClr val="000000">
                <a:alpha val="43137"/>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Left-Right Arrow 108"/>
          <p:cNvSpPr/>
          <p:nvPr/>
        </p:nvSpPr>
        <p:spPr>
          <a:xfrm>
            <a:off x="4953000" y="3124200"/>
            <a:ext cx="762000" cy="457200"/>
          </a:xfrm>
          <a:prstGeom prst="leftRightArrow">
            <a:avLst/>
          </a:prstGeom>
          <a:solidFill>
            <a:schemeClr val="accent1">
              <a:alpha val="50000"/>
            </a:schemeClr>
          </a:solidFill>
          <a:ln>
            <a:solidFill>
              <a:schemeClr val="accent1">
                <a:shade val="50000"/>
              </a:schemeClr>
            </a:solidFill>
          </a:ln>
          <a:effectLst>
            <a:outerShdw dist="50800" dir="5400000" algn="ctr" rotWithShape="0">
              <a:srgbClr val="000000">
                <a:alpha val="43137"/>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0" name="Picture 35"/>
          <p:cNvPicPr>
            <a:picLocks noChangeAspect="1" noChangeArrowheads="1"/>
          </p:cNvPicPr>
          <p:nvPr/>
        </p:nvPicPr>
        <p:blipFill>
          <a:blip r:embed="rId8" cstate="print"/>
          <a:stretch>
            <a:fillRect/>
          </a:stretch>
        </p:blipFill>
        <p:spPr bwMode="auto">
          <a:xfrm>
            <a:off x="2286000" y="3733800"/>
            <a:ext cx="838200" cy="1143000"/>
          </a:xfrm>
          <a:prstGeom prst="rect">
            <a:avLst/>
          </a:prstGeom>
          <a:noFill/>
          <a:ln w="9525">
            <a:noFill/>
            <a:miter lim="800000"/>
            <a:headEnd/>
            <a:tailEnd/>
          </a:ln>
        </p:spPr>
      </p:pic>
    </p:spTree>
  </p:cSld>
  <p:clrMapOvr>
    <a:masterClrMapping/>
  </p:clrMapOvr>
  <p:transition advTm="11473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a:xfrm>
            <a:off x="1981200" y="2286000"/>
            <a:ext cx="1447800" cy="381000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04800" y="381000"/>
            <a:ext cx="7180263" cy="838200"/>
          </a:xfrm>
        </p:spPr>
        <p:txBody>
          <a:bodyPr/>
          <a:lstStyle/>
          <a:p>
            <a:r>
              <a:rPr lang="en-US" sz="3600" dirty="0" smtClean="0"/>
              <a:t>Configuration Scenario 2</a:t>
            </a:r>
            <a:endParaRPr lang="en-US" dirty="0"/>
          </a:p>
        </p:txBody>
      </p:sp>
      <p:sp>
        <p:nvSpPr>
          <p:cNvPr id="3" name="Content Placeholder 2"/>
          <p:cNvSpPr>
            <a:spLocks noGrp="1"/>
          </p:cNvSpPr>
          <p:nvPr>
            <p:ph idx="1"/>
          </p:nvPr>
        </p:nvSpPr>
        <p:spPr>
          <a:xfrm>
            <a:off x="228600" y="1066800"/>
            <a:ext cx="8686800" cy="1295400"/>
          </a:xfrm>
        </p:spPr>
        <p:txBody>
          <a:bodyPr anchor="t" anchorCtr="0">
            <a:noAutofit/>
          </a:bodyPr>
          <a:lstStyle/>
          <a:p>
            <a:pPr>
              <a:lnSpc>
                <a:spcPct val="120000"/>
              </a:lnSpc>
              <a:spcBef>
                <a:spcPts val="600"/>
              </a:spcBef>
            </a:pPr>
            <a:r>
              <a:rPr lang="en-US" sz="2000" dirty="0" smtClean="0">
                <a:solidFill>
                  <a:schemeClr val="tx1"/>
                </a:solidFill>
              </a:rPr>
              <a:t>System with Multiple Content Servers </a:t>
            </a:r>
            <a:r>
              <a:rPr lang="en-US" sz="2000" dirty="0" smtClean="0">
                <a:solidFill>
                  <a:srgbClr val="FF0000"/>
                </a:solidFill>
              </a:rPr>
              <a:t>with physical Load Bal</a:t>
            </a:r>
            <a:r>
              <a:rPr lang="en-US" sz="2000" dirty="0">
                <a:solidFill>
                  <a:srgbClr val="FF0000"/>
                </a:solidFill>
              </a:rPr>
              <a:t>ancer</a:t>
            </a:r>
            <a:r>
              <a:rPr lang="en-US" sz="2000" dirty="0" smtClean="0">
                <a:solidFill>
                  <a:schemeClr val="tx1"/>
                </a:solidFill>
              </a:rPr>
              <a:t> in front of the application servers that host Webtop </a:t>
            </a:r>
            <a:r>
              <a:rPr lang="en-US" sz="2000" dirty="0" smtClean="0">
                <a:solidFill>
                  <a:schemeClr val="tx1"/>
                </a:solidFill>
              </a:rPr>
              <a:t>or DA/DAM, </a:t>
            </a:r>
            <a:r>
              <a:rPr lang="en-US" sz="2000" dirty="0" smtClean="0">
                <a:solidFill>
                  <a:schemeClr val="tx1"/>
                </a:solidFill>
              </a:rPr>
              <a:t>so each app server will point to a different public connection broker.</a:t>
            </a:r>
          </a:p>
          <a:p>
            <a:pPr>
              <a:lnSpc>
                <a:spcPct val="120000"/>
              </a:lnSpc>
              <a:spcBef>
                <a:spcPts val="600"/>
              </a:spcBef>
            </a:pPr>
            <a:endParaRPr lang="en-US" sz="1800" dirty="0" smtClean="0">
              <a:solidFill>
                <a:schemeClr val="tx1"/>
              </a:solidFill>
            </a:endParaRPr>
          </a:p>
        </p:txBody>
      </p:sp>
      <p:sp>
        <p:nvSpPr>
          <p:cNvPr id="43" name="Rounded Rectangle 42"/>
          <p:cNvSpPr/>
          <p:nvPr/>
        </p:nvSpPr>
        <p:spPr>
          <a:xfrm>
            <a:off x="3733800" y="2286000"/>
            <a:ext cx="1447800" cy="381000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ed Rectangle 43"/>
          <p:cNvSpPr/>
          <p:nvPr/>
        </p:nvSpPr>
        <p:spPr>
          <a:xfrm>
            <a:off x="5486400" y="2286000"/>
            <a:ext cx="3505200" cy="381000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10"/>
          <p:cNvPicPr>
            <a:picLocks noChangeAspect="1" noChangeArrowheads="1"/>
          </p:cNvPicPr>
          <p:nvPr/>
        </p:nvPicPr>
        <p:blipFill>
          <a:blip r:embed="rId3" cstate="print"/>
          <a:srcRect/>
          <a:stretch>
            <a:fillRect/>
          </a:stretch>
        </p:blipFill>
        <p:spPr bwMode="auto">
          <a:xfrm>
            <a:off x="7130478" y="2971800"/>
            <a:ext cx="685800" cy="685800"/>
          </a:xfrm>
          <a:prstGeom prst="rect">
            <a:avLst/>
          </a:prstGeom>
          <a:noFill/>
          <a:ln w="9525">
            <a:noFill/>
            <a:miter lim="800000"/>
            <a:headEnd/>
            <a:tailEnd/>
          </a:ln>
        </p:spPr>
      </p:pic>
      <p:pic>
        <p:nvPicPr>
          <p:cNvPr id="47" name="Picture 10"/>
          <p:cNvPicPr>
            <a:picLocks noChangeAspect="1" noChangeArrowheads="1"/>
          </p:cNvPicPr>
          <p:nvPr/>
        </p:nvPicPr>
        <p:blipFill>
          <a:blip r:embed="rId3" cstate="print"/>
          <a:srcRect/>
          <a:stretch>
            <a:fillRect/>
          </a:stretch>
        </p:blipFill>
        <p:spPr bwMode="auto">
          <a:xfrm>
            <a:off x="7130478" y="3962400"/>
            <a:ext cx="685800" cy="685800"/>
          </a:xfrm>
          <a:prstGeom prst="rect">
            <a:avLst/>
          </a:prstGeom>
          <a:noFill/>
          <a:ln w="9525">
            <a:noFill/>
            <a:miter lim="800000"/>
            <a:headEnd/>
            <a:tailEnd/>
          </a:ln>
        </p:spPr>
      </p:pic>
      <p:pic>
        <p:nvPicPr>
          <p:cNvPr id="48" name="Picture 47"/>
          <p:cNvPicPr>
            <a:picLocks noChangeAspect="1" noChangeArrowheads="1"/>
          </p:cNvPicPr>
          <p:nvPr/>
        </p:nvPicPr>
        <p:blipFill>
          <a:blip r:embed="rId3" cstate="print"/>
          <a:srcRect/>
          <a:stretch>
            <a:fillRect/>
          </a:stretch>
        </p:blipFill>
        <p:spPr bwMode="auto">
          <a:xfrm>
            <a:off x="7130478" y="4953000"/>
            <a:ext cx="685800" cy="685800"/>
          </a:xfrm>
          <a:prstGeom prst="rect">
            <a:avLst/>
          </a:prstGeom>
          <a:noFill/>
          <a:ln w="9525">
            <a:noFill/>
            <a:miter lim="800000"/>
            <a:headEnd/>
            <a:tailEnd/>
          </a:ln>
        </p:spPr>
      </p:pic>
      <p:pic>
        <p:nvPicPr>
          <p:cNvPr id="49" name="Picture 6"/>
          <p:cNvPicPr>
            <a:picLocks noChangeAspect="1" noChangeArrowheads="1"/>
          </p:cNvPicPr>
          <p:nvPr/>
        </p:nvPicPr>
        <p:blipFill>
          <a:blip r:embed="rId4" cstate="print"/>
          <a:srcRect/>
          <a:stretch>
            <a:fillRect/>
          </a:stretch>
        </p:blipFill>
        <p:spPr bwMode="auto">
          <a:xfrm>
            <a:off x="4043041" y="3048000"/>
            <a:ext cx="685800" cy="501650"/>
          </a:xfrm>
          <a:prstGeom prst="rect">
            <a:avLst/>
          </a:prstGeom>
          <a:noFill/>
          <a:ln w="9525">
            <a:noFill/>
            <a:miter lim="800000"/>
            <a:headEnd/>
            <a:tailEnd/>
          </a:ln>
        </p:spPr>
      </p:pic>
      <p:pic>
        <p:nvPicPr>
          <p:cNvPr id="50" name="Picture 6"/>
          <p:cNvPicPr>
            <a:picLocks noChangeAspect="1" noChangeArrowheads="1"/>
          </p:cNvPicPr>
          <p:nvPr/>
        </p:nvPicPr>
        <p:blipFill>
          <a:blip r:embed="rId4" cstate="print"/>
          <a:srcRect/>
          <a:stretch>
            <a:fillRect/>
          </a:stretch>
        </p:blipFill>
        <p:spPr bwMode="auto">
          <a:xfrm>
            <a:off x="4043041" y="3994150"/>
            <a:ext cx="685800" cy="501650"/>
          </a:xfrm>
          <a:prstGeom prst="rect">
            <a:avLst/>
          </a:prstGeom>
          <a:noFill/>
          <a:ln w="9525">
            <a:noFill/>
            <a:miter lim="800000"/>
            <a:headEnd/>
            <a:tailEnd/>
          </a:ln>
        </p:spPr>
      </p:pic>
      <p:pic>
        <p:nvPicPr>
          <p:cNvPr id="51" name="Picture 6"/>
          <p:cNvPicPr>
            <a:picLocks noChangeAspect="1" noChangeArrowheads="1"/>
          </p:cNvPicPr>
          <p:nvPr/>
        </p:nvPicPr>
        <p:blipFill>
          <a:blip r:embed="rId4" cstate="print"/>
          <a:srcRect/>
          <a:stretch>
            <a:fillRect/>
          </a:stretch>
        </p:blipFill>
        <p:spPr bwMode="auto">
          <a:xfrm>
            <a:off x="4043041" y="4984750"/>
            <a:ext cx="685800" cy="501650"/>
          </a:xfrm>
          <a:prstGeom prst="rect">
            <a:avLst/>
          </a:prstGeom>
          <a:noFill/>
          <a:ln w="9525">
            <a:noFill/>
            <a:miter lim="800000"/>
            <a:headEnd/>
            <a:tailEnd/>
          </a:ln>
        </p:spPr>
      </p:pic>
      <p:grpSp>
        <p:nvGrpSpPr>
          <p:cNvPr id="4" name="Group 44"/>
          <p:cNvGrpSpPr/>
          <p:nvPr/>
        </p:nvGrpSpPr>
        <p:grpSpPr>
          <a:xfrm>
            <a:off x="8268226" y="3964804"/>
            <a:ext cx="723374" cy="759596"/>
            <a:chOff x="533500" y="3829230"/>
            <a:chExt cx="799574" cy="759596"/>
          </a:xfrm>
        </p:grpSpPr>
        <p:pic>
          <p:nvPicPr>
            <p:cNvPr id="53" name="Picture 23" descr="blue cylinder 2"/>
            <p:cNvPicPr>
              <a:picLocks noChangeAspect="1" noChangeArrowheads="1"/>
            </p:cNvPicPr>
            <p:nvPr/>
          </p:nvPicPr>
          <p:blipFill>
            <a:blip r:embed="rId5" cstate="print"/>
            <a:srcRect/>
            <a:stretch>
              <a:fillRect/>
            </a:stretch>
          </p:blipFill>
          <p:spPr bwMode="auto">
            <a:xfrm>
              <a:off x="533500" y="3829230"/>
              <a:ext cx="799574" cy="759596"/>
            </a:xfrm>
            <a:prstGeom prst="rect">
              <a:avLst/>
            </a:prstGeom>
            <a:noFill/>
            <a:ln w="9525">
              <a:noFill/>
              <a:miter lim="800000"/>
              <a:headEnd/>
              <a:tailEnd/>
            </a:ln>
          </p:spPr>
        </p:pic>
        <p:sp>
          <p:nvSpPr>
            <p:cNvPr id="54" name="Text Box 6"/>
            <p:cNvSpPr txBox="1">
              <a:spLocks noChangeAspect="1" noChangeArrowheads="1"/>
            </p:cNvSpPr>
            <p:nvPr/>
          </p:nvSpPr>
          <p:spPr bwMode="auto">
            <a:xfrm>
              <a:off x="625617" y="4141936"/>
              <a:ext cx="615340" cy="134184"/>
            </a:xfrm>
            <a:prstGeom prst="rect">
              <a:avLst/>
            </a:prstGeom>
            <a:noFill/>
            <a:ln w="12700" algn="ctr">
              <a:noFill/>
              <a:miter lim="800000"/>
              <a:headEnd/>
              <a:tailEnd/>
            </a:ln>
            <a:effectLst/>
          </p:spPr>
          <p:txBody>
            <a:bodyPr wrap="none" lIns="0" tIns="0" rIns="0" bIns="0">
              <a:noAutofit/>
            </a:bodyPr>
            <a:lstStyle/>
            <a:p>
              <a:pPr algn="ctr" eaLnBrk="1" hangingPunct="1"/>
              <a:r>
                <a:rPr lang="en-US" sz="1050" b="1" dirty="0">
                  <a:solidFill>
                    <a:schemeClr val="bg1"/>
                  </a:solidFill>
                </a:rPr>
                <a:t>Repository</a:t>
              </a:r>
            </a:p>
          </p:txBody>
        </p:sp>
      </p:grpSp>
      <p:sp>
        <p:nvSpPr>
          <p:cNvPr id="55" name="TextBox 54"/>
          <p:cNvSpPr txBox="1"/>
          <p:nvPr/>
        </p:nvSpPr>
        <p:spPr>
          <a:xfrm>
            <a:off x="6901878" y="2710190"/>
            <a:ext cx="1133644" cy="261610"/>
          </a:xfrm>
          <a:prstGeom prst="rect">
            <a:avLst/>
          </a:prstGeom>
          <a:noFill/>
        </p:spPr>
        <p:txBody>
          <a:bodyPr wrap="none" rtlCol="0">
            <a:spAutoFit/>
          </a:bodyPr>
          <a:lstStyle/>
          <a:p>
            <a:r>
              <a:rPr lang="en-US" sz="1100" b="1" dirty="0" smtClean="0">
                <a:effectLst>
                  <a:outerShdw blurRad="38100" dist="38100" dir="2700000" algn="tl">
                    <a:srgbClr val="000000">
                      <a:alpha val="43137"/>
                    </a:srgbClr>
                  </a:outerShdw>
                </a:effectLst>
              </a:rPr>
              <a:t>Content Servers</a:t>
            </a:r>
            <a:endParaRPr lang="en-US" sz="1100" b="1" dirty="0">
              <a:effectLst>
                <a:outerShdw blurRad="38100" dist="38100" dir="2700000" algn="tl">
                  <a:srgbClr val="000000">
                    <a:alpha val="43137"/>
                  </a:srgbClr>
                </a:outerShdw>
              </a:effectLst>
            </a:endParaRPr>
          </a:p>
        </p:txBody>
      </p:sp>
      <p:sp>
        <p:nvSpPr>
          <p:cNvPr id="62" name="TextBox 61"/>
          <p:cNvSpPr txBox="1"/>
          <p:nvPr/>
        </p:nvSpPr>
        <p:spPr>
          <a:xfrm>
            <a:off x="4007651" y="2438400"/>
            <a:ext cx="869149" cy="430887"/>
          </a:xfrm>
          <a:prstGeom prst="rect">
            <a:avLst/>
          </a:prstGeom>
          <a:noFill/>
        </p:spPr>
        <p:txBody>
          <a:bodyPr wrap="none" rtlCol="0">
            <a:spAutoFit/>
          </a:bodyPr>
          <a:lstStyle/>
          <a:p>
            <a:r>
              <a:rPr lang="en-US" sz="1100" b="1" dirty="0" smtClean="0">
                <a:effectLst>
                  <a:outerShdw blurRad="38100" dist="38100" dir="2700000" algn="tl">
                    <a:srgbClr val="000000">
                      <a:alpha val="43137"/>
                    </a:srgbClr>
                  </a:outerShdw>
                </a:effectLst>
              </a:rPr>
              <a:t>Application</a:t>
            </a:r>
          </a:p>
          <a:p>
            <a:r>
              <a:rPr lang="en-US" sz="1100" b="1" dirty="0" smtClean="0">
                <a:effectLst>
                  <a:outerShdw blurRad="38100" dist="38100" dir="2700000" algn="tl">
                    <a:srgbClr val="000000">
                      <a:alpha val="43137"/>
                    </a:srgbClr>
                  </a:outerShdw>
                </a:effectLst>
              </a:rPr>
              <a:t> Servers</a:t>
            </a:r>
            <a:endParaRPr lang="en-US" sz="1100" b="1" dirty="0">
              <a:effectLst>
                <a:outerShdw blurRad="38100" dist="38100" dir="2700000" algn="tl">
                  <a:srgbClr val="000000">
                    <a:alpha val="43137"/>
                  </a:srgbClr>
                </a:outerShdw>
              </a:effectLst>
            </a:endParaRPr>
          </a:p>
        </p:txBody>
      </p:sp>
      <p:cxnSp>
        <p:nvCxnSpPr>
          <p:cNvPr id="63" name="Straight Arrow Connector 62"/>
          <p:cNvCxnSpPr>
            <a:stCxn id="45" idx="3"/>
            <a:endCxn id="53" idx="1"/>
          </p:cNvCxnSpPr>
          <p:nvPr/>
        </p:nvCxnSpPr>
        <p:spPr>
          <a:xfrm>
            <a:off x="7816278" y="3314700"/>
            <a:ext cx="451948" cy="10299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7" idx="3"/>
            <a:endCxn id="53" idx="1"/>
          </p:cNvCxnSpPr>
          <p:nvPr/>
        </p:nvCxnSpPr>
        <p:spPr>
          <a:xfrm>
            <a:off x="7816278" y="4305300"/>
            <a:ext cx="451948" cy="393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8" idx="3"/>
            <a:endCxn id="53" idx="1"/>
          </p:cNvCxnSpPr>
          <p:nvPr/>
        </p:nvCxnSpPr>
        <p:spPr>
          <a:xfrm flipV="1">
            <a:off x="7816278" y="4344602"/>
            <a:ext cx="451948" cy="9512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304800" y="2286000"/>
            <a:ext cx="1371600" cy="381000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9"/>
          <p:cNvPicPr>
            <a:picLocks noChangeAspect="1" noChangeArrowheads="1"/>
          </p:cNvPicPr>
          <p:nvPr/>
        </p:nvPicPr>
        <p:blipFill>
          <a:blip r:embed="rId6" cstate="print"/>
          <a:srcRect/>
          <a:stretch>
            <a:fillRect/>
          </a:stretch>
        </p:blipFill>
        <p:spPr bwMode="auto">
          <a:xfrm>
            <a:off x="438150" y="3733800"/>
            <a:ext cx="552450" cy="452438"/>
          </a:xfrm>
          <a:prstGeom prst="rect">
            <a:avLst/>
          </a:prstGeom>
          <a:noFill/>
          <a:ln w="9525">
            <a:noFill/>
            <a:miter lim="800000"/>
            <a:headEnd/>
            <a:tailEnd/>
          </a:ln>
        </p:spPr>
      </p:pic>
      <p:pic>
        <p:nvPicPr>
          <p:cNvPr id="68" name="Picture 9"/>
          <p:cNvPicPr>
            <a:picLocks noChangeAspect="1" noChangeArrowheads="1"/>
          </p:cNvPicPr>
          <p:nvPr/>
        </p:nvPicPr>
        <p:blipFill>
          <a:blip r:embed="rId6" cstate="print"/>
          <a:srcRect/>
          <a:stretch>
            <a:fillRect/>
          </a:stretch>
        </p:blipFill>
        <p:spPr bwMode="auto">
          <a:xfrm>
            <a:off x="590550" y="3886200"/>
            <a:ext cx="552450" cy="452438"/>
          </a:xfrm>
          <a:prstGeom prst="rect">
            <a:avLst/>
          </a:prstGeom>
          <a:noFill/>
          <a:ln w="9525">
            <a:noFill/>
            <a:miter lim="800000"/>
            <a:headEnd/>
            <a:tailEnd/>
          </a:ln>
        </p:spPr>
      </p:pic>
      <p:pic>
        <p:nvPicPr>
          <p:cNvPr id="69" name="Picture 9"/>
          <p:cNvPicPr>
            <a:picLocks noChangeAspect="1" noChangeArrowheads="1"/>
          </p:cNvPicPr>
          <p:nvPr/>
        </p:nvPicPr>
        <p:blipFill>
          <a:blip r:embed="rId6" cstate="print"/>
          <a:srcRect/>
          <a:stretch>
            <a:fillRect/>
          </a:stretch>
        </p:blipFill>
        <p:spPr bwMode="auto">
          <a:xfrm>
            <a:off x="742950" y="4038600"/>
            <a:ext cx="552450" cy="452438"/>
          </a:xfrm>
          <a:prstGeom prst="rect">
            <a:avLst/>
          </a:prstGeom>
          <a:noFill/>
          <a:ln w="9525">
            <a:noFill/>
            <a:miter lim="800000"/>
            <a:headEnd/>
            <a:tailEnd/>
          </a:ln>
        </p:spPr>
      </p:pic>
      <p:pic>
        <p:nvPicPr>
          <p:cNvPr id="70" name="Picture 9"/>
          <p:cNvPicPr>
            <a:picLocks noChangeAspect="1" noChangeArrowheads="1"/>
          </p:cNvPicPr>
          <p:nvPr/>
        </p:nvPicPr>
        <p:blipFill>
          <a:blip r:embed="rId6" cstate="print"/>
          <a:srcRect/>
          <a:stretch>
            <a:fillRect/>
          </a:stretch>
        </p:blipFill>
        <p:spPr bwMode="auto">
          <a:xfrm>
            <a:off x="895350" y="4191000"/>
            <a:ext cx="552450" cy="452438"/>
          </a:xfrm>
          <a:prstGeom prst="rect">
            <a:avLst/>
          </a:prstGeom>
          <a:noFill/>
          <a:ln w="9525">
            <a:noFill/>
            <a:miter lim="800000"/>
            <a:headEnd/>
            <a:tailEnd/>
          </a:ln>
        </p:spPr>
      </p:pic>
      <p:pic>
        <p:nvPicPr>
          <p:cNvPr id="71" name="Picture 9"/>
          <p:cNvPicPr>
            <a:picLocks noChangeAspect="1" noChangeArrowheads="1"/>
          </p:cNvPicPr>
          <p:nvPr/>
        </p:nvPicPr>
        <p:blipFill>
          <a:blip r:embed="rId6" cstate="print"/>
          <a:srcRect/>
          <a:stretch>
            <a:fillRect/>
          </a:stretch>
        </p:blipFill>
        <p:spPr bwMode="auto">
          <a:xfrm>
            <a:off x="1047750" y="4343400"/>
            <a:ext cx="552450" cy="452438"/>
          </a:xfrm>
          <a:prstGeom prst="rect">
            <a:avLst/>
          </a:prstGeom>
          <a:noFill/>
          <a:ln w="9525">
            <a:noFill/>
            <a:miter lim="800000"/>
            <a:headEnd/>
            <a:tailEnd/>
          </a:ln>
        </p:spPr>
      </p:pic>
      <p:sp>
        <p:nvSpPr>
          <p:cNvPr id="76" name="Left-Right Arrow 75"/>
          <p:cNvSpPr/>
          <p:nvPr/>
        </p:nvSpPr>
        <p:spPr>
          <a:xfrm>
            <a:off x="1447800" y="4038600"/>
            <a:ext cx="762000" cy="457200"/>
          </a:xfrm>
          <a:prstGeom prst="leftRightArrow">
            <a:avLst/>
          </a:prstGeom>
          <a:solidFill>
            <a:schemeClr val="accent1">
              <a:alpha val="50000"/>
            </a:schemeClr>
          </a:solidFill>
          <a:ln>
            <a:solidFill>
              <a:schemeClr val="accent1">
                <a:shade val="50000"/>
              </a:schemeClr>
            </a:solidFill>
          </a:ln>
          <a:effectLst>
            <a:outerShdw dist="50800" dir="5400000" algn="ctr" rotWithShape="0">
              <a:srgbClr val="000000">
                <a:alpha val="43137"/>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p:cNvSpPr txBox="1"/>
          <p:nvPr/>
        </p:nvSpPr>
        <p:spPr>
          <a:xfrm>
            <a:off x="2207935" y="2362200"/>
            <a:ext cx="1037463" cy="261610"/>
          </a:xfrm>
          <a:prstGeom prst="rect">
            <a:avLst/>
          </a:prstGeom>
          <a:noFill/>
        </p:spPr>
        <p:txBody>
          <a:bodyPr wrap="none" rtlCol="0">
            <a:spAutoFit/>
          </a:bodyPr>
          <a:lstStyle/>
          <a:p>
            <a:r>
              <a:rPr lang="en-US" sz="1100" b="1" dirty="0" smtClean="0">
                <a:effectLst>
                  <a:outerShdw blurRad="38100" dist="38100" dir="2700000" algn="tl">
                    <a:srgbClr val="000000">
                      <a:alpha val="43137"/>
                    </a:srgbClr>
                  </a:outerShdw>
                </a:effectLst>
              </a:rPr>
              <a:t>Load Balancer</a:t>
            </a:r>
            <a:endParaRPr lang="en-US" sz="1100" b="1" dirty="0">
              <a:effectLst>
                <a:outerShdw blurRad="38100" dist="38100" dir="2700000" algn="tl">
                  <a:srgbClr val="000000">
                    <a:alpha val="43137"/>
                  </a:srgbClr>
                </a:outerShdw>
              </a:effectLst>
            </a:endParaRPr>
          </a:p>
        </p:txBody>
      </p:sp>
      <p:pic>
        <p:nvPicPr>
          <p:cNvPr id="79" name="Picture 5"/>
          <p:cNvPicPr>
            <a:picLocks noChangeAspect="1" noChangeArrowheads="1"/>
          </p:cNvPicPr>
          <p:nvPr/>
        </p:nvPicPr>
        <p:blipFill>
          <a:blip r:embed="rId7" cstate="print"/>
          <a:srcRect/>
          <a:stretch>
            <a:fillRect/>
          </a:stretch>
        </p:blipFill>
        <p:spPr bwMode="auto">
          <a:xfrm>
            <a:off x="5908185" y="4999890"/>
            <a:ext cx="381001" cy="410310"/>
          </a:xfrm>
          <a:prstGeom prst="rect">
            <a:avLst/>
          </a:prstGeom>
          <a:noFill/>
          <a:ln w="9525">
            <a:noFill/>
            <a:miter lim="800000"/>
            <a:headEnd/>
            <a:tailEnd/>
          </a:ln>
        </p:spPr>
      </p:pic>
      <p:pic>
        <p:nvPicPr>
          <p:cNvPr id="80" name="Picture 5"/>
          <p:cNvPicPr>
            <a:picLocks noChangeAspect="1" noChangeArrowheads="1"/>
          </p:cNvPicPr>
          <p:nvPr/>
        </p:nvPicPr>
        <p:blipFill>
          <a:blip r:embed="rId7" cstate="print"/>
          <a:srcRect/>
          <a:stretch>
            <a:fillRect/>
          </a:stretch>
        </p:blipFill>
        <p:spPr bwMode="auto">
          <a:xfrm>
            <a:off x="5908186" y="3124200"/>
            <a:ext cx="381000" cy="410309"/>
          </a:xfrm>
          <a:prstGeom prst="rect">
            <a:avLst/>
          </a:prstGeom>
          <a:noFill/>
          <a:ln w="9525">
            <a:noFill/>
            <a:miter lim="800000"/>
            <a:headEnd/>
            <a:tailEnd/>
          </a:ln>
        </p:spPr>
      </p:pic>
      <p:pic>
        <p:nvPicPr>
          <p:cNvPr id="81" name="Picture 5"/>
          <p:cNvPicPr>
            <a:picLocks noChangeAspect="1" noChangeArrowheads="1"/>
          </p:cNvPicPr>
          <p:nvPr/>
        </p:nvPicPr>
        <p:blipFill>
          <a:blip r:embed="rId7" cstate="print"/>
          <a:srcRect/>
          <a:stretch>
            <a:fillRect/>
          </a:stretch>
        </p:blipFill>
        <p:spPr bwMode="auto">
          <a:xfrm>
            <a:off x="5908186" y="4038600"/>
            <a:ext cx="381000" cy="410309"/>
          </a:xfrm>
          <a:prstGeom prst="rect">
            <a:avLst/>
          </a:prstGeom>
          <a:noFill/>
          <a:ln w="9525">
            <a:noFill/>
            <a:miter lim="800000"/>
            <a:headEnd/>
            <a:tailEnd/>
          </a:ln>
        </p:spPr>
      </p:pic>
      <p:sp>
        <p:nvSpPr>
          <p:cNvPr id="82" name="TextBox 81"/>
          <p:cNvSpPr txBox="1"/>
          <p:nvPr/>
        </p:nvSpPr>
        <p:spPr>
          <a:xfrm>
            <a:off x="5527186" y="2710190"/>
            <a:ext cx="1330814" cy="261610"/>
          </a:xfrm>
          <a:prstGeom prst="rect">
            <a:avLst/>
          </a:prstGeom>
          <a:noFill/>
        </p:spPr>
        <p:txBody>
          <a:bodyPr wrap="none" rtlCol="0">
            <a:spAutoFit/>
          </a:bodyPr>
          <a:lstStyle/>
          <a:p>
            <a:r>
              <a:rPr lang="en-US" sz="1100" b="1" dirty="0" smtClean="0">
                <a:effectLst>
                  <a:outerShdw blurRad="38100" dist="38100" dir="2700000" algn="tl">
                    <a:srgbClr val="000000">
                      <a:alpha val="43137"/>
                    </a:srgbClr>
                  </a:outerShdw>
                </a:effectLst>
              </a:rPr>
              <a:t>Connection Brokers</a:t>
            </a:r>
            <a:endParaRPr lang="en-US" sz="1100" b="1" dirty="0">
              <a:effectLst>
                <a:outerShdw blurRad="38100" dist="38100" dir="2700000" algn="tl">
                  <a:srgbClr val="000000">
                    <a:alpha val="43137"/>
                  </a:srgbClr>
                </a:outerShdw>
              </a:effectLst>
            </a:endParaRPr>
          </a:p>
        </p:txBody>
      </p:sp>
      <p:cxnSp>
        <p:nvCxnSpPr>
          <p:cNvPr id="83" name="Straight Arrow Connector 82"/>
          <p:cNvCxnSpPr>
            <a:stCxn id="80" idx="3"/>
            <a:endCxn id="45" idx="1"/>
          </p:cNvCxnSpPr>
          <p:nvPr/>
        </p:nvCxnSpPr>
        <p:spPr>
          <a:xfrm flipV="1">
            <a:off x="6289186" y="3314700"/>
            <a:ext cx="841292" cy="1465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81" idx="3"/>
            <a:endCxn id="47" idx="1"/>
          </p:cNvCxnSpPr>
          <p:nvPr/>
        </p:nvCxnSpPr>
        <p:spPr>
          <a:xfrm>
            <a:off x="6289186" y="4243755"/>
            <a:ext cx="841292" cy="615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9" idx="3"/>
            <a:endCxn id="48" idx="1"/>
          </p:cNvCxnSpPr>
          <p:nvPr/>
        </p:nvCxnSpPr>
        <p:spPr>
          <a:xfrm>
            <a:off x="6289186" y="5205045"/>
            <a:ext cx="841292" cy="9085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9" idx="3"/>
            <a:endCxn id="47" idx="1"/>
          </p:cNvCxnSpPr>
          <p:nvPr/>
        </p:nvCxnSpPr>
        <p:spPr>
          <a:xfrm flipV="1">
            <a:off x="6289186" y="4305300"/>
            <a:ext cx="841292" cy="8997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9" idx="3"/>
            <a:endCxn id="45" idx="1"/>
          </p:cNvCxnSpPr>
          <p:nvPr/>
        </p:nvCxnSpPr>
        <p:spPr>
          <a:xfrm flipV="1">
            <a:off x="6289186" y="3314700"/>
            <a:ext cx="841292" cy="18903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1" idx="3"/>
            <a:endCxn id="45" idx="1"/>
          </p:cNvCxnSpPr>
          <p:nvPr/>
        </p:nvCxnSpPr>
        <p:spPr>
          <a:xfrm flipV="1">
            <a:off x="6289186" y="3314700"/>
            <a:ext cx="841292" cy="92905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81" idx="3"/>
            <a:endCxn id="48" idx="1"/>
          </p:cNvCxnSpPr>
          <p:nvPr/>
        </p:nvCxnSpPr>
        <p:spPr>
          <a:xfrm>
            <a:off x="6289186" y="4243755"/>
            <a:ext cx="841292" cy="10521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0" idx="3"/>
            <a:endCxn id="47" idx="1"/>
          </p:cNvCxnSpPr>
          <p:nvPr/>
        </p:nvCxnSpPr>
        <p:spPr>
          <a:xfrm>
            <a:off x="6289186" y="3329355"/>
            <a:ext cx="841292" cy="9759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0" idx="3"/>
            <a:endCxn id="48" idx="1"/>
          </p:cNvCxnSpPr>
          <p:nvPr/>
        </p:nvCxnSpPr>
        <p:spPr>
          <a:xfrm>
            <a:off x="6289186" y="3329355"/>
            <a:ext cx="841292" cy="19665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3" name="Left-Right Arrow 92"/>
          <p:cNvSpPr/>
          <p:nvPr/>
        </p:nvSpPr>
        <p:spPr>
          <a:xfrm>
            <a:off x="4953000" y="5029200"/>
            <a:ext cx="838200" cy="457200"/>
          </a:xfrm>
          <a:prstGeom prst="leftRightArrow">
            <a:avLst/>
          </a:prstGeom>
          <a:solidFill>
            <a:schemeClr val="accent1">
              <a:alpha val="50000"/>
            </a:schemeClr>
          </a:solidFill>
          <a:ln>
            <a:solidFill>
              <a:schemeClr val="accent1">
                <a:shade val="50000"/>
              </a:schemeClr>
            </a:solidFill>
          </a:ln>
          <a:effectLst>
            <a:outerShdw dist="50800" dir="5400000" algn="ctr" rotWithShape="0">
              <a:srgbClr val="000000">
                <a:alpha val="43137"/>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4" name="Picture 5"/>
          <p:cNvPicPr>
            <a:picLocks noChangeAspect="1" noChangeArrowheads="1"/>
          </p:cNvPicPr>
          <p:nvPr/>
        </p:nvPicPr>
        <p:blipFill>
          <a:blip r:embed="rId7" cstate="print"/>
          <a:srcRect/>
          <a:stretch>
            <a:fillRect/>
          </a:stretch>
        </p:blipFill>
        <p:spPr bwMode="auto">
          <a:xfrm>
            <a:off x="6060586" y="3276600"/>
            <a:ext cx="381000" cy="410309"/>
          </a:xfrm>
          <a:prstGeom prst="rect">
            <a:avLst/>
          </a:prstGeom>
          <a:noFill/>
          <a:ln w="9525">
            <a:noFill/>
            <a:miter lim="800000"/>
            <a:headEnd/>
            <a:tailEnd/>
          </a:ln>
        </p:spPr>
      </p:pic>
      <p:pic>
        <p:nvPicPr>
          <p:cNvPr id="95" name="Picture 5"/>
          <p:cNvPicPr>
            <a:picLocks noChangeAspect="1" noChangeArrowheads="1"/>
          </p:cNvPicPr>
          <p:nvPr/>
        </p:nvPicPr>
        <p:blipFill>
          <a:blip r:embed="rId7" cstate="print"/>
          <a:srcRect/>
          <a:stretch>
            <a:fillRect/>
          </a:stretch>
        </p:blipFill>
        <p:spPr bwMode="auto">
          <a:xfrm>
            <a:off x="6060586" y="4191000"/>
            <a:ext cx="381000" cy="410309"/>
          </a:xfrm>
          <a:prstGeom prst="rect">
            <a:avLst/>
          </a:prstGeom>
          <a:noFill/>
          <a:ln w="9525">
            <a:noFill/>
            <a:miter lim="800000"/>
            <a:headEnd/>
            <a:tailEnd/>
          </a:ln>
        </p:spPr>
      </p:pic>
      <p:pic>
        <p:nvPicPr>
          <p:cNvPr id="96" name="Picture 5"/>
          <p:cNvPicPr>
            <a:picLocks noChangeAspect="1" noChangeArrowheads="1"/>
          </p:cNvPicPr>
          <p:nvPr/>
        </p:nvPicPr>
        <p:blipFill>
          <a:blip r:embed="rId7" cstate="print"/>
          <a:srcRect/>
          <a:stretch>
            <a:fillRect/>
          </a:stretch>
        </p:blipFill>
        <p:spPr bwMode="auto">
          <a:xfrm>
            <a:off x="6060585" y="5152290"/>
            <a:ext cx="381001" cy="410310"/>
          </a:xfrm>
          <a:prstGeom prst="rect">
            <a:avLst/>
          </a:prstGeom>
          <a:noFill/>
          <a:ln w="9525">
            <a:noFill/>
            <a:miter lim="800000"/>
            <a:headEnd/>
            <a:tailEnd/>
          </a:ln>
        </p:spPr>
      </p:pic>
      <p:cxnSp>
        <p:nvCxnSpPr>
          <p:cNvPr id="97" name="Straight Arrow Connector 96"/>
          <p:cNvCxnSpPr>
            <a:stCxn id="94" idx="3"/>
            <a:endCxn id="45" idx="1"/>
          </p:cNvCxnSpPr>
          <p:nvPr/>
        </p:nvCxnSpPr>
        <p:spPr>
          <a:xfrm flipV="1">
            <a:off x="6441586" y="3314700"/>
            <a:ext cx="688892" cy="167055"/>
          </a:xfrm>
          <a:prstGeom prst="straightConnector1">
            <a:avLst/>
          </a:prstGeom>
          <a:ln w="19050" cmpd="sng">
            <a:solidFill>
              <a:schemeClr val="accent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5" idx="3"/>
            <a:endCxn id="47" idx="1"/>
          </p:cNvCxnSpPr>
          <p:nvPr/>
        </p:nvCxnSpPr>
        <p:spPr>
          <a:xfrm flipV="1">
            <a:off x="6441586" y="4305300"/>
            <a:ext cx="688892" cy="90855"/>
          </a:xfrm>
          <a:prstGeom prst="straightConnector1">
            <a:avLst/>
          </a:prstGeom>
          <a:ln w="19050">
            <a:solidFill>
              <a:schemeClr val="accent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6" idx="3"/>
            <a:endCxn id="48" idx="1"/>
          </p:cNvCxnSpPr>
          <p:nvPr/>
        </p:nvCxnSpPr>
        <p:spPr>
          <a:xfrm flipV="1">
            <a:off x="6441586" y="5295900"/>
            <a:ext cx="688892" cy="61545"/>
          </a:xfrm>
          <a:prstGeom prst="straightConnector1">
            <a:avLst/>
          </a:prstGeom>
          <a:ln w="19050">
            <a:solidFill>
              <a:schemeClr val="accent5"/>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455335" y="2438400"/>
            <a:ext cx="1144865" cy="261610"/>
          </a:xfrm>
          <a:prstGeom prst="rect">
            <a:avLst/>
          </a:prstGeom>
          <a:noFill/>
        </p:spPr>
        <p:txBody>
          <a:bodyPr wrap="none" rtlCol="0">
            <a:spAutoFit/>
          </a:bodyPr>
          <a:lstStyle/>
          <a:p>
            <a:r>
              <a:rPr lang="en-US" sz="1100" b="1" dirty="0" smtClean="0">
                <a:effectLst>
                  <a:outerShdw blurRad="38100" dist="38100" dir="2700000" algn="tl">
                    <a:srgbClr val="000000">
                      <a:alpha val="43137"/>
                    </a:srgbClr>
                  </a:outerShdw>
                </a:effectLst>
              </a:rPr>
              <a:t>Client Machines</a:t>
            </a:r>
            <a:endParaRPr lang="en-US" sz="1100" b="1" dirty="0">
              <a:effectLst>
                <a:outerShdw blurRad="38100" dist="38100" dir="2700000" algn="tl">
                  <a:srgbClr val="000000">
                    <a:alpha val="43137"/>
                  </a:srgbClr>
                </a:outerShdw>
              </a:effectLst>
            </a:endParaRPr>
          </a:p>
        </p:txBody>
      </p:sp>
      <p:sp>
        <p:nvSpPr>
          <p:cNvPr id="107" name="Left-Right Arrow 106"/>
          <p:cNvSpPr/>
          <p:nvPr/>
        </p:nvSpPr>
        <p:spPr>
          <a:xfrm>
            <a:off x="3200400" y="4038600"/>
            <a:ext cx="762000" cy="457200"/>
          </a:xfrm>
          <a:prstGeom prst="leftRightArrow">
            <a:avLst/>
          </a:prstGeom>
          <a:solidFill>
            <a:schemeClr val="accent1">
              <a:alpha val="50000"/>
            </a:schemeClr>
          </a:solidFill>
          <a:ln>
            <a:solidFill>
              <a:schemeClr val="accent1">
                <a:shade val="50000"/>
              </a:schemeClr>
            </a:solidFill>
          </a:ln>
          <a:effectLst>
            <a:outerShdw dist="50800" dir="5400000" algn="ctr" rotWithShape="0">
              <a:srgbClr val="000000">
                <a:alpha val="43137"/>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Left-Right Arrow 107"/>
          <p:cNvSpPr/>
          <p:nvPr/>
        </p:nvSpPr>
        <p:spPr>
          <a:xfrm>
            <a:off x="4953000" y="4038600"/>
            <a:ext cx="762000" cy="457200"/>
          </a:xfrm>
          <a:prstGeom prst="leftRightArrow">
            <a:avLst/>
          </a:prstGeom>
          <a:solidFill>
            <a:schemeClr val="accent1">
              <a:alpha val="50000"/>
            </a:schemeClr>
          </a:solidFill>
          <a:ln>
            <a:solidFill>
              <a:schemeClr val="accent1">
                <a:shade val="50000"/>
              </a:schemeClr>
            </a:solidFill>
          </a:ln>
          <a:effectLst>
            <a:outerShdw dist="50800" dir="5400000" algn="ctr" rotWithShape="0">
              <a:srgbClr val="000000">
                <a:alpha val="43137"/>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Left-Right Arrow 108"/>
          <p:cNvSpPr/>
          <p:nvPr/>
        </p:nvSpPr>
        <p:spPr>
          <a:xfrm>
            <a:off x="4953000" y="3124200"/>
            <a:ext cx="762000" cy="457200"/>
          </a:xfrm>
          <a:prstGeom prst="leftRightArrow">
            <a:avLst/>
          </a:prstGeom>
          <a:solidFill>
            <a:schemeClr val="accent1">
              <a:alpha val="50000"/>
            </a:schemeClr>
          </a:solidFill>
          <a:ln>
            <a:solidFill>
              <a:schemeClr val="accent1">
                <a:shade val="50000"/>
              </a:schemeClr>
            </a:solidFill>
          </a:ln>
          <a:effectLst>
            <a:outerShdw dist="50800" dir="5400000" algn="ctr" rotWithShape="0">
              <a:srgbClr val="000000">
                <a:alpha val="43137"/>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0" name="Picture 35"/>
          <p:cNvPicPr>
            <a:picLocks noChangeAspect="1" noChangeArrowheads="1"/>
          </p:cNvPicPr>
          <p:nvPr/>
        </p:nvPicPr>
        <p:blipFill>
          <a:blip r:embed="rId8" cstate="print"/>
          <a:stretch>
            <a:fillRect/>
          </a:stretch>
        </p:blipFill>
        <p:spPr bwMode="auto">
          <a:xfrm>
            <a:off x="2286000" y="3733800"/>
            <a:ext cx="838200" cy="1143000"/>
          </a:xfrm>
          <a:prstGeom prst="rect">
            <a:avLst/>
          </a:prstGeom>
          <a:noFill/>
          <a:ln w="9525">
            <a:noFill/>
            <a:miter lim="800000"/>
            <a:headEnd/>
            <a:tailEnd/>
          </a:ln>
        </p:spPr>
      </p:pic>
    </p:spTree>
    <p:extLst>
      <p:ext uri="{BB962C8B-B14F-4D97-AF65-F5344CB8AC3E}">
        <p14:creationId xmlns:p14="http://schemas.microsoft.com/office/powerpoint/2010/main" val="952668223"/>
      </p:ext>
    </p:extLst>
  </p:cSld>
  <p:clrMapOvr>
    <a:masterClrMapping/>
  </p:clrMapOvr>
  <p:transition advTm="114730">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180263" cy="838200"/>
          </a:xfrm>
        </p:spPr>
        <p:txBody>
          <a:bodyPr/>
          <a:lstStyle/>
          <a:p>
            <a:r>
              <a:rPr lang="en-US" sz="3600" dirty="0" smtClean="0"/>
              <a:t>Configuration Scenario 2</a:t>
            </a:r>
            <a:endParaRPr lang="en-US" dirty="0"/>
          </a:p>
        </p:txBody>
      </p:sp>
      <p:sp>
        <p:nvSpPr>
          <p:cNvPr id="3" name="Content Placeholder 2"/>
          <p:cNvSpPr>
            <a:spLocks noGrp="1"/>
          </p:cNvSpPr>
          <p:nvPr>
            <p:ph idx="1"/>
          </p:nvPr>
        </p:nvSpPr>
        <p:spPr>
          <a:xfrm>
            <a:off x="228600" y="1066800"/>
            <a:ext cx="5181600" cy="2362200"/>
          </a:xfrm>
        </p:spPr>
        <p:txBody>
          <a:bodyPr anchor="t" anchorCtr="0">
            <a:noAutofit/>
          </a:bodyPr>
          <a:lstStyle/>
          <a:p>
            <a:pPr>
              <a:lnSpc>
                <a:spcPct val="120000"/>
              </a:lnSpc>
              <a:spcBef>
                <a:spcPts val="600"/>
              </a:spcBef>
            </a:pPr>
            <a:r>
              <a:rPr lang="en-US" sz="2000" dirty="0" smtClean="0">
                <a:solidFill>
                  <a:schemeClr val="tx1"/>
                </a:solidFill>
              </a:rPr>
              <a:t>Server.ini needs proximity 1 to local connection brokers and 2 to remote</a:t>
            </a:r>
            <a:endParaRPr lang="en-US" sz="1800" dirty="0" smtClean="0">
              <a:solidFill>
                <a:schemeClr val="tx1"/>
              </a:solidFill>
            </a:endParaRPr>
          </a:p>
        </p:txBody>
      </p:sp>
      <p:pic>
        <p:nvPicPr>
          <p:cNvPr id="1026" name="Picture 2"/>
          <p:cNvPicPr>
            <a:picLocks noChangeAspect="1" noChangeArrowheads="1"/>
          </p:cNvPicPr>
          <p:nvPr/>
        </p:nvPicPr>
        <p:blipFill>
          <a:blip r:embed="rId3" cstate="print">
            <a:duotone>
              <a:prstClr val="black"/>
              <a:schemeClr val="accent1">
                <a:tint val="45000"/>
                <a:satMod val="400000"/>
              </a:schemeClr>
            </a:duotone>
          </a:blip>
          <a:stretch>
            <a:fillRect/>
          </a:stretch>
        </p:blipFill>
        <p:spPr bwMode="auto">
          <a:xfrm>
            <a:off x="228600" y="2286000"/>
            <a:ext cx="2972740" cy="3048000"/>
          </a:xfrm>
          <a:prstGeom prst="rect">
            <a:avLst/>
          </a:prstGeom>
          <a:noFill/>
          <a:ln w="9525">
            <a:noFill/>
            <a:miter lim="800000"/>
            <a:headEnd/>
            <a:tailEnd/>
          </a:ln>
          <a:effectLst>
            <a:outerShdw blurRad="673100" dist="203200" dir="21540000" algn="ctr" rotWithShape="0">
              <a:srgbClr val="000000">
                <a:alpha val="91000"/>
              </a:srgbClr>
            </a:outerShdw>
          </a:effectLst>
        </p:spPr>
      </p:pic>
      <p:pic>
        <p:nvPicPr>
          <p:cNvPr id="8" name="Picture 2"/>
          <p:cNvPicPr>
            <a:picLocks noChangeAspect="1" noChangeArrowheads="1"/>
          </p:cNvPicPr>
          <p:nvPr/>
        </p:nvPicPr>
        <p:blipFill>
          <a:blip r:embed="rId4" cstate="print">
            <a:duotone>
              <a:prstClr val="black"/>
              <a:schemeClr val="accent5">
                <a:tint val="45000"/>
                <a:satMod val="400000"/>
              </a:schemeClr>
            </a:duotone>
          </a:blip>
          <a:stretch>
            <a:fillRect/>
          </a:stretch>
        </p:blipFill>
        <p:spPr bwMode="auto">
          <a:xfrm>
            <a:off x="3048000" y="2514599"/>
            <a:ext cx="2971800" cy="3086100"/>
          </a:xfrm>
          <a:prstGeom prst="rect">
            <a:avLst/>
          </a:prstGeom>
          <a:noFill/>
          <a:ln w="9525">
            <a:noFill/>
            <a:miter lim="800000"/>
            <a:headEnd/>
            <a:tailEnd/>
          </a:ln>
          <a:effectLst>
            <a:outerShdw blurRad="673100" dist="203200" dir="21540000" algn="ctr" rotWithShape="0">
              <a:srgbClr val="000000">
                <a:alpha val="91000"/>
              </a:srgbClr>
            </a:outerShdw>
          </a:effectLst>
        </p:spPr>
      </p:pic>
      <p:pic>
        <p:nvPicPr>
          <p:cNvPr id="9" name="Picture 2"/>
          <p:cNvPicPr>
            <a:picLocks noChangeAspect="1" noChangeArrowheads="1"/>
          </p:cNvPicPr>
          <p:nvPr/>
        </p:nvPicPr>
        <p:blipFill>
          <a:blip r:embed="rId5" cstate="print">
            <a:duotone>
              <a:prstClr val="black"/>
              <a:schemeClr val="accent4">
                <a:tint val="45000"/>
                <a:satMod val="400000"/>
              </a:schemeClr>
            </a:duotone>
          </a:blip>
          <a:stretch>
            <a:fillRect/>
          </a:stretch>
        </p:blipFill>
        <p:spPr bwMode="auto">
          <a:xfrm>
            <a:off x="5858312" y="2743200"/>
            <a:ext cx="2980888" cy="3124200"/>
          </a:xfrm>
          <a:prstGeom prst="rect">
            <a:avLst/>
          </a:prstGeom>
          <a:noFill/>
          <a:ln w="9525">
            <a:noFill/>
            <a:miter lim="800000"/>
            <a:headEnd/>
            <a:tailEnd/>
          </a:ln>
          <a:effectLst>
            <a:outerShdw blurRad="673100" dist="203200" dir="21540000" algn="ctr" rotWithShape="0">
              <a:srgbClr val="000000">
                <a:alpha val="91000"/>
              </a:srgbClr>
            </a:outerShdw>
          </a:effectLst>
        </p:spPr>
      </p:pic>
    </p:spTree>
  </p:cSld>
  <p:clrMapOvr>
    <a:masterClrMapping/>
  </p:clrMapOvr>
  <p:transition advTm="11473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2000"/>
                                        <p:tgtEl>
                                          <p:spTgt spid="1026"/>
                                        </p:tgtEl>
                                      </p:cBhvr>
                                    </p:animEffect>
                                    <p:set>
                                      <p:cBhvr>
                                        <p:cTn id="15" dur="1" fill="hold">
                                          <p:stCondLst>
                                            <p:cond delay="1999"/>
                                          </p:stCondLst>
                                        </p:cTn>
                                        <p:tgtEl>
                                          <p:spTgt spid="1026"/>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180263" cy="838200"/>
          </a:xfrm>
        </p:spPr>
        <p:txBody>
          <a:bodyPr/>
          <a:lstStyle/>
          <a:p>
            <a:r>
              <a:rPr lang="en-US" sz="3600" dirty="0" smtClean="0"/>
              <a:t>Configuration Scenario 2</a:t>
            </a:r>
            <a:endParaRPr lang="en-US" dirty="0"/>
          </a:p>
        </p:txBody>
      </p:sp>
      <p:sp>
        <p:nvSpPr>
          <p:cNvPr id="3" name="Content Placeholder 2"/>
          <p:cNvSpPr>
            <a:spLocks noGrp="1"/>
          </p:cNvSpPr>
          <p:nvPr>
            <p:ph idx="1"/>
          </p:nvPr>
        </p:nvSpPr>
        <p:spPr>
          <a:xfrm>
            <a:off x="228600" y="1066800"/>
            <a:ext cx="7772400" cy="1600200"/>
          </a:xfrm>
        </p:spPr>
        <p:txBody>
          <a:bodyPr anchor="t" anchorCtr="0">
            <a:noAutofit/>
          </a:bodyPr>
          <a:lstStyle/>
          <a:p>
            <a:pPr lvl="0">
              <a:lnSpc>
                <a:spcPct val="120000"/>
              </a:lnSpc>
              <a:spcBef>
                <a:spcPts val="600"/>
              </a:spcBef>
              <a:defRPr/>
            </a:pPr>
            <a:r>
              <a:rPr lang="en-US" sz="2000" dirty="0" smtClean="0"/>
              <a:t>dfc.properties in Content Server changes will be the same as previous scenario, only server.ini will be changed.</a:t>
            </a:r>
            <a:endParaRPr lang="en-US" sz="2000" b="1" dirty="0"/>
          </a:p>
        </p:txBody>
      </p:sp>
      <p:grpSp>
        <p:nvGrpSpPr>
          <p:cNvPr id="16" name="Group 15"/>
          <p:cNvGrpSpPr/>
          <p:nvPr/>
        </p:nvGrpSpPr>
        <p:grpSpPr>
          <a:xfrm>
            <a:off x="381000" y="2440632"/>
            <a:ext cx="4648200" cy="2928202"/>
            <a:chOff x="304800" y="2786798"/>
            <a:chExt cx="4353373" cy="2667000"/>
          </a:xfrm>
        </p:grpSpPr>
        <p:pic>
          <p:nvPicPr>
            <p:cNvPr id="11" name="Picture 2"/>
            <p:cNvPicPr>
              <a:picLocks noChangeAspect="1" noChangeArrowheads="1"/>
            </p:cNvPicPr>
            <p:nvPr/>
          </p:nvPicPr>
          <p:blipFill>
            <a:blip r:embed="rId3" cstate="print"/>
            <a:stretch>
              <a:fillRect/>
            </a:stretch>
          </p:blipFill>
          <p:spPr bwMode="auto">
            <a:xfrm>
              <a:off x="304800" y="2786798"/>
              <a:ext cx="4353373" cy="2667000"/>
            </a:xfrm>
            <a:prstGeom prst="rect">
              <a:avLst/>
            </a:prstGeom>
            <a:noFill/>
            <a:ln w="9525">
              <a:noFill/>
              <a:miter lim="800000"/>
              <a:headEnd/>
              <a:tailEnd/>
            </a:ln>
            <a:effectLst>
              <a:outerShdw blurRad="673100" dist="203200" dir="21540000" algn="ctr" rotWithShape="0">
                <a:srgbClr val="000000">
                  <a:alpha val="91000"/>
                </a:srgbClr>
              </a:outerShdw>
            </a:effectLst>
          </p:spPr>
        </p:pic>
        <p:sp>
          <p:nvSpPr>
            <p:cNvPr id="13" name="TextBox 12"/>
            <p:cNvSpPr txBox="1"/>
            <p:nvPr/>
          </p:nvSpPr>
          <p:spPr>
            <a:xfrm>
              <a:off x="1752600" y="2817168"/>
              <a:ext cx="1219200" cy="210241"/>
            </a:xfrm>
            <a:prstGeom prst="rect">
              <a:avLst/>
            </a:prstGeom>
            <a:noFill/>
          </p:spPr>
          <p:txBody>
            <a:bodyPr wrap="square" rtlCol="0">
              <a:spAutoFit/>
            </a:bodyPr>
            <a:lstStyle/>
            <a:p>
              <a:r>
                <a:rPr lang="en-US" sz="900" b="1" dirty="0" smtClean="0">
                  <a:latin typeface="Calibri" pitchFamily="34" charset="0"/>
                </a:rPr>
                <a:t>Content Server 1</a:t>
              </a:r>
              <a:endParaRPr lang="en-US" sz="900" b="1" dirty="0">
                <a:latin typeface="Calibri" pitchFamily="34" charset="0"/>
              </a:endParaRPr>
            </a:p>
          </p:txBody>
        </p:sp>
      </p:grpSp>
      <p:grpSp>
        <p:nvGrpSpPr>
          <p:cNvPr id="22" name="Group 21"/>
          <p:cNvGrpSpPr/>
          <p:nvPr/>
        </p:nvGrpSpPr>
        <p:grpSpPr>
          <a:xfrm>
            <a:off x="4267200" y="2514600"/>
            <a:ext cx="4648200" cy="2895600"/>
            <a:chOff x="4267200" y="2588568"/>
            <a:chExt cx="4648200" cy="2974032"/>
          </a:xfrm>
        </p:grpSpPr>
        <p:pic>
          <p:nvPicPr>
            <p:cNvPr id="20" name="Picture 2"/>
            <p:cNvPicPr>
              <a:picLocks noChangeAspect="1" noChangeArrowheads="1"/>
            </p:cNvPicPr>
            <p:nvPr/>
          </p:nvPicPr>
          <p:blipFill>
            <a:blip r:embed="rId4" cstate="print"/>
            <a:stretch>
              <a:fillRect/>
            </a:stretch>
          </p:blipFill>
          <p:spPr bwMode="auto">
            <a:xfrm>
              <a:off x="4267200" y="2590800"/>
              <a:ext cx="4648200" cy="2971800"/>
            </a:xfrm>
            <a:prstGeom prst="rect">
              <a:avLst/>
            </a:prstGeom>
            <a:noFill/>
            <a:ln w="9525">
              <a:noFill/>
              <a:miter lim="800000"/>
              <a:headEnd/>
              <a:tailEnd/>
            </a:ln>
            <a:effectLst>
              <a:outerShdw blurRad="673100" dist="203200" dir="21540000" algn="ctr" rotWithShape="0">
                <a:srgbClr val="000000">
                  <a:alpha val="91000"/>
                </a:srgbClr>
              </a:outerShdw>
            </a:effectLst>
          </p:spPr>
        </p:pic>
        <p:sp>
          <p:nvSpPr>
            <p:cNvPr id="21" name="TextBox 20"/>
            <p:cNvSpPr txBox="1"/>
            <p:nvPr/>
          </p:nvSpPr>
          <p:spPr>
            <a:xfrm>
              <a:off x="6089631" y="2588568"/>
              <a:ext cx="1301769" cy="230832"/>
            </a:xfrm>
            <a:prstGeom prst="rect">
              <a:avLst/>
            </a:prstGeom>
            <a:noFill/>
          </p:spPr>
          <p:txBody>
            <a:bodyPr wrap="square" rtlCol="0">
              <a:spAutoFit/>
            </a:bodyPr>
            <a:lstStyle/>
            <a:p>
              <a:r>
                <a:rPr lang="en-US" sz="900" b="1" dirty="0" smtClean="0">
                  <a:latin typeface="Calibri" pitchFamily="34" charset="0"/>
                </a:rPr>
                <a:t>Content Server 2</a:t>
              </a:r>
              <a:endParaRPr lang="en-US" sz="900" b="1" dirty="0">
                <a:latin typeface="Calibri" pitchFamily="34" charset="0"/>
              </a:endParaRPr>
            </a:p>
          </p:txBody>
        </p:sp>
      </p:grpSp>
    </p:spTree>
  </p:cSld>
  <p:clrMapOvr>
    <a:masterClrMapping/>
  </p:clrMapOvr>
  <p:transition advTm="11473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180263" cy="838200"/>
          </a:xfrm>
        </p:spPr>
        <p:txBody>
          <a:bodyPr/>
          <a:lstStyle/>
          <a:p>
            <a:r>
              <a:rPr lang="en-US" sz="3600" dirty="0" smtClean="0"/>
              <a:t>Configuration Scenario 2</a:t>
            </a:r>
            <a:endParaRPr lang="en-US" dirty="0"/>
          </a:p>
        </p:txBody>
      </p:sp>
      <p:sp>
        <p:nvSpPr>
          <p:cNvPr id="3" name="Content Placeholder 2"/>
          <p:cNvSpPr>
            <a:spLocks noGrp="1"/>
          </p:cNvSpPr>
          <p:nvPr>
            <p:ph idx="1"/>
          </p:nvPr>
        </p:nvSpPr>
        <p:spPr>
          <a:xfrm>
            <a:off x="228600" y="1066800"/>
            <a:ext cx="7772400" cy="1600200"/>
          </a:xfrm>
        </p:spPr>
        <p:txBody>
          <a:bodyPr anchor="t" anchorCtr="0">
            <a:noAutofit/>
          </a:bodyPr>
          <a:lstStyle/>
          <a:p>
            <a:pPr lvl="0">
              <a:lnSpc>
                <a:spcPct val="120000"/>
              </a:lnSpc>
              <a:spcBef>
                <a:spcPts val="600"/>
              </a:spcBef>
              <a:defRPr/>
            </a:pPr>
            <a:r>
              <a:rPr lang="en-US" sz="2000" dirty="0" smtClean="0"/>
              <a:t>dfc.properties changes will be the same as previous scenario, only order of projection will be changed.</a:t>
            </a:r>
            <a:endParaRPr lang="en-US" sz="2000" b="1" dirty="0"/>
          </a:p>
        </p:txBody>
      </p:sp>
      <p:grpSp>
        <p:nvGrpSpPr>
          <p:cNvPr id="17" name="Group 16"/>
          <p:cNvGrpSpPr/>
          <p:nvPr/>
        </p:nvGrpSpPr>
        <p:grpSpPr>
          <a:xfrm>
            <a:off x="4800600" y="2286000"/>
            <a:ext cx="3962400" cy="3124200"/>
            <a:chOff x="4876800" y="2819400"/>
            <a:chExt cx="3962400" cy="3124200"/>
          </a:xfrm>
        </p:grpSpPr>
        <p:pic>
          <p:nvPicPr>
            <p:cNvPr id="12" name="Picture 2"/>
            <p:cNvPicPr>
              <a:picLocks noChangeAspect="1" noChangeArrowheads="1"/>
            </p:cNvPicPr>
            <p:nvPr/>
          </p:nvPicPr>
          <p:blipFill>
            <a:blip r:embed="rId3" cstate="print"/>
            <a:stretch>
              <a:fillRect/>
            </a:stretch>
          </p:blipFill>
          <p:spPr bwMode="auto">
            <a:xfrm>
              <a:off x="4876800" y="2819400"/>
              <a:ext cx="3962400" cy="3124200"/>
            </a:xfrm>
            <a:prstGeom prst="rect">
              <a:avLst/>
            </a:prstGeom>
            <a:noFill/>
            <a:ln w="9525">
              <a:noFill/>
              <a:miter lim="800000"/>
              <a:headEnd/>
              <a:tailEnd/>
            </a:ln>
            <a:effectLst>
              <a:outerShdw blurRad="673100" dist="203200" dir="21540000" algn="ctr" rotWithShape="0">
                <a:srgbClr val="000000">
                  <a:alpha val="91000"/>
                </a:srgbClr>
              </a:outerShdw>
            </a:effectLst>
          </p:spPr>
        </p:pic>
        <p:sp>
          <p:nvSpPr>
            <p:cNvPr id="14" name="TextBox 13"/>
            <p:cNvSpPr txBox="1"/>
            <p:nvPr/>
          </p:nvSpPr>
          <p:spPr>
            <a:xfrm>
              <a:off x="6248400" y="2819400"/>
              <a:ext cx="1219200" cy="230832"/>
            </a:xfrm>
            <a:prstGeom prst="rect">
              <a:avLst/>
            </a:prstGeom>
            <a:noFill/>
          </p:spPr>
          <p:txBody>
            <a:bodyPr wrap="square" rtlCol="0">
              <a:spAutoFit/>
            </a:bodyPr>
            <a:lstStyle/>
            <a:p>
              <a:r>
                <a:rPr lang="en-US" sz="900" b="1" dirty="0" smtClean="0">
                  <a:latin typeface="Calibri" pitchFamily="34" charset="0"/>
                </a:rPr>
                <a:t>Application Server 2</a:t>
              </a:r>
              <a:endParaRPr lang="en-US" sz="900" b="1" dirty="0">
                <a:latin typeface="Calibri" pitchFamily="34" charset="0"/>
              </a:endParaRPr>
            </a:p>
          </p:txBody>
        </p:sp>
      </p:grpSp>
      <p:grpSp>
        <p:nvGrpSpPr>
          <p:cNvPr id="10" name="Group 14"/>
          <p:cNvGrpSpPr/>
          <p:nvPr/>
        </p:nvGrpSpPr>
        <p:grpSpPr>
          <a:xfrm>
            <a:off x="368710" y="2286000"/>
            <a:ext cx="4050890" cy="3156802"/>
            <a:chOff x="4724400" y="2786798"/>
            <a:chExt cx="4050890" cy="3156802"/>
          </a:xfrm>
        </p:grpSpPr>
        <p:pic>
          <p:nvPicPr>
            <p:cNvPr id="15" name="Picture 2"/>
            <p:cNvPicPr>
              <a:picLocks noChangeAspect="1" noChangeArrowheads="1"/>
            </p:cNvPicPr>
            <p:nvPr/>
          </p:nvPicPr>
          <p:blipFill>
            <a:blip r:embed="rId4" cstate="print"/>
            <a:stretch>
              <a:fillRect/>
            </a:stretch>
          </p:blipFill>
          <p:spPr bwMode="auto">
            <a:xfrm>
              <a:off x="4724400" y="2786798"/>
              <a:ext cx="4050890" cy="3156802"/>
            </a:xfrm>
            <a:prstGeom prst="rect">
              <a:avLst/>
            </a:prstGeom>
            <a:noFill/>
            <a:ln w="9525">
              <a:noFill/>
              <a:miter lim="800000"/>
              <a:headEnd/>
              <a:tailEnd/>
            </a:ln>
            <a:effectLst>
              <a:outerShdw blurRad="673100" dist="203200" dir="21540000" algn="ctr" rotWithShape="0">
                <a:srgbClr val="000000">
                  <a:alpha val="91000"/>
                </a:srgbClr>
              </a:outerShdw>
            </a:effectLst>
          </p:spPr>
        </p:pic>
        <p:sp>
          <p:nvSpPr>
            <p:cNvPr id="16" name="TextBox 15"/>
            <p:cNvSpPr txBox="1"/>
            <p:nvPr/>
          </p:nvSpPr>
          <p:spPr>
            <a:xfrm>
              <a:off x="6248400" y="2819400"/>
              <a:ext cx="1219200" cy="230832"/>
            </a:xfrm>
            <a:prstGeom prst="rect">
              <a:avLst/>
            </a:prstGeom>
            <a:noFill/>
          </p:spPr>
          <p:txBody>
            <a:bodyPr wrap="square" rtlCol="0">
              <a:spAutoFit/>
            </a:bodyPr>
            <a:lstStyle/>
            <a:p>
              <a:r>
                <a:rPr lang="en-US" sz="900" b="1" dirty="0" smtClean="0">
                  <a:latin typeface="Calibri" pitchFamily="34" charset="0"/>
                </a:rPr>
                <a:t>Application Server 1</a:t>
              </a:r>
              <a:endParaRPr lang="en-US" sz="900" b="1" dirty="0">
                <a:latin typeface="Calibri" pitchFamily="34" charset="0"/>
              </a:endParaRPr>
            </a:p>
          </p:txBody>
        </p:sp>
      </p:grpSp>
    </p:spTree>
  </p:cSld>
  <p:clrMapOvr>
    <a:masterClrMapping/>
  </p:clrMapOvr>
  <p:transition advTm="11473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bwMode="gray">
          <a:noFill/>
        </p:spPr>
        <p:txBody>
          <a:bodyPr/>
          <a:lstStyle/>
          <a:p>
            <a:r>
              <a:rPr lang="en-US" dirty="0" smtClean="0"/>
              <a:t>Agenda</a:t>
            </a:r>
            <a:endParaRPr lang="en-US" dirty="0"/>
          </a:p>
        </p:txBody>
      </p:sp>
      <p:sp>
        <p:nvSpPr>
          <p:cNvPr id="5" name="Content Placeholder 4"/>
          <p:cNvSpPr>
            <a:spLocks noGrp="1"/>
          </p:cNvSpPr>
          <p:nvPr>
            <p:ph sz="quarter" idx="10"/>
          </p:nvPr>
        </p:nvSpPr>
        <p:spPr bwMode="gray">
          <a:noFill/>
        </p:spPr>
        <p:txBody>
          <a:bodyPr>
            <a:normAutofit/>
          </a:bodyPr>
          <a:lstStyle/>
          <a:p>
            <a:r>
              <a:rPr lang="en-US" sz="2400" dirty="0" smtClean="0">
                <a:solidFill>
                  <a:schemeClr val="tx1"/>
                </a:solidFill>
              </a:rPr>
              <a:t>Overview</a:t>
            </a:r>
          </a:p>
          <a:p>
            <a:r>
              <a:rPr lang="en-US" sz="2400" dirty="0" smtClean="0">
                <a:solidFill>
                  <a:schemeClr val="tx1"/>
                </a:solidFill>
              </a:rPr>
              <a:t>Considerations</a:t>
            </a:r>
          </a:p>
          <a:p>
            <a:r>
              <a:rPr lang="en-US" sz="2400" dirty="0" smtClean="0">
                <a:solidFill>
                  <a:schemeClr val="tx1"/>
                </a:solidFill>
              </a:rPr>
              <a:t>How to setup Multi-Content Servers</a:t>
            </a:r>
          </a:p>
          <a:p>
            <a:r>
              <a:rPr lang="en-US" sz="2400" b="1" dirty="0" smtClean="0">
                <a:solidFill>
                  <a:schemeClr val="tx1"/>
                </a:solidFill>
                <a:effectLst>
                  <a:outerShdw blurRad="38100" dist="38100" dir="2700000" algn="tl">
                    <a:srgbClr val="000000">
                      <a:alpha val="43137"/>
                    </a:srgbClr>
                  </a:outerShdw>
                </a:effectLst>
              </a:rPr>
              <a:t>Troubleshooting</a:t>
            </a:r>
          </a:p>
        </p:txBody>
      </p:sp>
    </p:spTree>
  </p:cSld>
  <p:clrMapOvr>
    <a:masterClrMapping/>
  </p:clrMapOvr>
  <p:transition advTm="1582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180263" cy="838200"/>
          </a:xfrm>
        </p:spPr>
        <p:txBody>
          <a:bodyPr/>
          <a:lstStyle/>
          <a:p>
            <a:r>
              <a:rPr lang="en-US" sz="3600" dirty="0" smtClean="0"/>
              <a:t>Troubleshooting SR #1</a:t>
            </a:r>
            <a:endParaRPr lang="en-US" dirty="0"/>
          </a:p>
        </p:txBody>
      </p:sp>
      <p:sp>
        <p:nvSpPr>
          <p:cNvPr id="3" name="Content Placeholder 2"/>
          <p:cNvSpPr>
            <a:spLocks noGrp="1"/>
          </p:cNvSpPr>
          <p:nvPr>
            <p:ph idx="1"/>
          </p:nvPr>
        </p:nvSpPr>
        <p:spPr>
          <a:xfrm>
            <a:off x="228600" y="1066800"/>
            <a:ext cx="8458200" cy="1066800"/>
          </a:xfrm>
        </p:spPr>
        <p:txBody>
          <a:bodyPr anchor="t" anchorCtr="0">
            <a:noAutofit/>
          </a:bodyPr>
          <a:lstStyle/>
          <a:p>
            <a:pPr>
              <a:buNone/>
            </a:pPr>
            <a:r>
              <a:rPr lang="en-US" sz="2000" dirty="0" smtClean="0">
                <a:solidFill>
                  <a:schemeClr val="tx1"/>
                </a:solidFill>
              </a:rPr>
              <a:t>Description of the issue:</a:t>
            </a:r>
          </a:p>
          <a:p>
            <a:r>
              <a:rPr lang="en-US" sz="2000" dirty="0" smtClean="0">
                <a:solidFill>
                  <a:schemeClr val="tx1"/>
                </a:solidFill>
              </a:rPr>
              <a:t>When using Multi-Content Server setup LDAPSync job fails, if only one CS is up it works fine.</a:t>
            </a:r>
          </a:p>
        </p:txBody>
      </p:sp>
      <p:sp>
        <p:nvSpPr>
          <p:cNvPr id="5" name="Content Placeholder 2"/>
          <p:cNvSpPr txBox="1">
            <a:spLocks/>
          </p:cNvSpPr>
          <p:nvPr/>
        </p:nvSpPr>
        <p:spPr>
          <a:xfrm>
            <a:off x="228600" y="2133600"/>
            <a:ext cx="8458200" cy="838200"/>
          </a:xfrm>
          <a:prstGeom prst="rect">
            <a:avLst/>
          </a:prstGeom>
        </p:spPr>
        <p:txBody>
          <a:bodyPr anchor="t" anchorCtr="0">
            <a:noAutofit/>
          </a:bodyPr>
          <a:lstStyle/>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None/>
              <a:tabLst/>
              <a:defRPr/>
            </a:pPr>
            <a:r>
              <a:rPr kumimoji="0" lang="en-US" sz="2000" b="0" i="0" u="none" strike="noStrike" kern="1200" cap="none" spc="0" normalizeH="0" baseline="0" noProof="0" dirty="0" smtClean="0">
                <a:ln>
                  <a:noFill/>
                </a:ln>
                <a:effectLst/>
                <a:uLnTx/>
                <a:uFillTx/>
                <a:latin typeface="MetaNormalLF-Roman" pitchFamily="34" charset="0"/>
                <a:ea typeface="+mn-ea"/>
                <a:cs typeface="+mn-cs"/>
              </a:rPr>
              <a:t>Steps taken:</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kumimoji="0" lang="en-US" sz="2000" b="0" i="0" u="none" strike="noStrike" kern="1200" cap="none" spc="0" normalizeH="0" baseline="0" noProof="0" dirty="0" smtClean="0">
                <a:ln>
                  <a:noFill/>
                </a:ln>
                <a:effectLst/>
                <a:uLnTx/>
                <a:uFillTx/>
                <a:latin typeface="MetaNormalLF-Roman" pitchFamily="34" charset="0"/>
                <a:ea typeface="+mn-ea"/>
                <a:cs typeface="+mn-cs"/>
              </a:rPr>
              <a:t>Review job report and notice that issue was an authentication problem</a:t>
            </a:r>
          </a:p>
        </p:txBody>
      </p:sp>
      <p:sp>
        <p:nvSpPr>
          <p:cNvPr id="10" name="Content Placeholder 2"/>
          <p:cNvSpPr txBox="1">
            <a:spLocks/>
          </p:cNvSpPr>
          <p:nvPr/>
        </p:nvSpPr>
        <p:spPr>
          <a:xfrm>
            <a:off x="228600" y="2895600"/>
            <a:ext cx="8458200" cy="2209800"/>
          </a:xfrm>
          <a:prstGeom prst="rect">
            <a:avLst/>
          </a:prstGeom>
        </p:spPr>
        <p:txBody>
          <a:bodyPr anchor="t" anchorCtr="0">
            <a:noAutofit/>
          </a:bodyPr>
          <a:lstStyle/>
          <a:p>
            <a:pPr marL="228600" lvl="0" indent="-228600">
              <a:spcBef>
                <a:spcPct val="20000"/>
              </a:spcBef>
              <a:buClr>
                <a:srgbClr val="2C95DD"/>
              </a:buClr>
              <a:buFont typeface="Arial" pitchFamily="34" charset="0"/>
              <a:buChar char="•"/>
              <a:defRPr/>
            </a:pPr>
            <a:r>
              <a:rPr lang="en-US" sz="2000" dirty="0" smtClean="0">
                <a:latin typeface="MetaNormalLF-Roman" pitchFamily="34" charset="0"/>
              </a:rPr>
              <a:t>Job Report shows this:</a:t>
            </a:r>
          </a:p>
          <a:p>
            <a:pPr marL="228600" lvl="0" indent="-228600">
              <a:spcBef>
                <a:spcPct val="20000"/>
              </a:spcBef>
              <a:buClr>
                <a:srgbClr val="2C95DD"/>
              </a:buClr>
              <a:defRPr/>
            </a:pPr>
            <a:r>
              <a:rPr lang="en-US" sz="1200" dirty="0" smtClean="0">
                <a:latin typeface="MetaNormalLF-Roman" pitchFamily="34" charset="0"/>
              </a:rPr>
              <a:t>    ……</a:t>
            </a:r>
          </a:p>
          <a:p>
            <a:pPr marL="228600" lvl="0" indent="-228600">
              <a:spcBef>
                <a:spcPct val="20000"/>
              </a:spcBef>
              <a:buClr>
                <a:srgbClr val="2C95DD"/>
              </a:buClr>
              <a:defRPr/>
            </a:pPr>
            <a:r>
              <a:rPr lang="en-US" sz="1200" dirty="0" smtClean="0">
                <a:latin typeface="MetaNormalLF-Roman" pitchFamily="34" charset="0"/>
              </a:rPr>
              <a:t>	Source Ldap Config Names : [dm_all_directories]</a:t>
            </a:r>
          </a:p>
          <a:p>
            <a:pPr marL="228600" lvl="0" indent="-228600">
              <a:spcBef>
                <a:spcPct val="20000"/>
              </a:spcBef>
              <a:buClr>
                <a:srgbClr val="2C95DD"/>
              </a:buClr>
              <a:defRPr/>
            </a:pPr>
            <a:r>
              <a:rPr lang="en-US" sz="1200" dirty="0" smtClean="0">
                <a:latin typeface="MetaNormalLF-Roman" pitchFamily="34" charset="0"/>
              </a:rPr>
              <a:t>	Job Id : [080023828000038d]</a:t>
            </a:r>
          </a:p>
          <a:p>
            <a:pPr marL="228600" lvl="0" indent="-228600">
              <a:spcBef>
                <a:spcPct val="20000"/>
              </a:spcBef>
              <a:buClr>
                <a:srgbClr val="2C95DD"/>
              </a:buClr>
              <a:defRPr/>
            </a:pPr>
            <a:r>
              <a:rPr lang="en-US" sz="1200" dirty="0" smtClean="0">
                <a:solidFill>
                  <a:srgbClr val="FF0000"/>
                </a:solidFill>
                <a:latin typeface="MetaNormalLF-Roman" pitchFamily="34" charset="0"/>
              </a:rPr>
              <a:t>	</a:t>
            </a:r>
            <a:r>
              <a:rPr lang="en-US" sz="1200" b="1" dirty="0" smtClean="0">
                <a:solidFill>
                  <a:srgbClr val="FF0000"/>
                </a:solidFill>
                <a:effectLst>
                  <a:outerShdw blurRad="38100" dist="38100" dir="2700000" algn="tl">
                    <a:srgbClr val="000000">
                      <a:alpha val="43137"/>
                    </a:srgbClr>
                  </a:outerShdw>
                </a:effectLst>
                <a:latin typeface="MetaNormalLF-Roman" pitchFamily="34" charset="0"/>
              </a:rPr>
              <a:t>2011-08-11 07:02:39 EDT:  Connected to the Repository with the following parameters:</a:t>
            </a:r>
          </a:p>
          <a:p>
            <a:pPr marL="228600" lvl="0" indent="-228600">
              <a:spcBef>
                <a:spcPct val="20000"/>
              </a:spcBef>
              <a:buClr>
                <a:srgbClr val="2C95DD"/>
              </a:buClr>
              <a:defRPr/>
            </a:pPr>
            <a:r>
              <a:rPr lang="en-US" sz="1200" b="1" dirty="0" smtClean="0">
                <a:solidFill>
                  <a:srgbClr val="FF0000"/>
                </a:solidFill>
                <a:effectLst>
                  <a:outerShdw blurRad="38100" dist="38100" dir="2700000" algn="tl">
                    <a:srgbClr val="000000">
                      <a:alpha val="43137"/>
                    </a:srgbClr>
                  </a:outerShdw>
                </a:effectLst>
                <a:latin typeface="MetaNormalLF-Roman" pitchFamily="34" charset="0"/>
              </a:rPr>
              <a:t>	2011-08-11 07:02:39 EDT:  	        Repository Name: TEST</a:t>
            </a:r>
          </a:p>
          <a:p>
            <a:pPr marL="228600" lvl="0" indent="-228600">
              <a:spcBef>
                <a:spcPct val="20000"/>
              </a:spcBef>
              <a:buClr>
                <a:srgbClr val="2C95DD"/>
              </a:buClr>
              <a:defRPr/>
            </a:pPr>
            <a:r>
              <a:rPr lang="en-US" sz="1200" b="1" dirty="0" smtClean="0">
                <a:solidFill>
                  <a:srgbClr val="FF0000"/>
                </a:solidFill>
                <a:effectLst>
                  <a:outerShdw blurRad="38100" dist="38100" dir="2700000" algn="tl">
                    <a:srgbClr val="000000">
                      <a:alpha val="43137"/>
                    </a:srgbClr>
                  </a:outerShdw>
                </a:effectLst>
                <a:latin typeface="MetaNormalLF-Roman" pitchFamily="34" charset="0"/>
              </a:rPr>
              <a:t>	2011-08-11 07:02:39 EDT:  	  Repository Owner Name: dmadmin</a:t>
            </a:r>
          </a:p>
          <a:p>
            <a:pPr marL="228600" lvl="0" indent="-228600">
              <a:spcBef>
                <a:spcPct val="20000"/>
              </a:spcBef>
              <a:buClr>
                <a:srgbClr val="2C95DD"/>
              </a:buClr>
              <a:defRPr/>
            </a:pPr>
            <a:r>
              <a:rPr lang="en-US" sz="1200" dirty="0" smtClean="0">
                <a:latin typeface="MetaNormalLF-Roman" pitchFamily="34" charset="0"/>
              </a:rPr>
              <a:t>	2011-08-11 07:02:39 EDT:  	Repository Owner Domain: null</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kumimoji="0" lang="en-US" sz="1100" b="1" i="0" u="none" strike="noStrike" kern="1200" cap="none" spc="0" normalizeH="0" baseline="0" noProof="0" dirty="0" smtClean="0">
                <a:ln>
                  <a:noFill/>
                </a:ln>
                <a:effectLst/>
                <a:uLnTx/>
                <a:uFillTx/>
                <a:latin typeface="MetaNormalLF-Roman" pitchFamily="34" charset="0"/>
                <a:ea typeface="+mn-ea"/>
                <a:cs typeface="+mn-cs"/>
              </a:rPr>
              <a:t>	</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None/>
              <a:tabLst/>
              <a:defRPr/>
            </a:pPr>
            <a:r>
              <a:rPr kumimoji="0" lang="en-US" sz="1100" b="0" i="0" u="none" strike="noStrike" kern="1200" cap="none" spc="0" normalizeH="0" baseline="0" noProof="0" dirty="0" smtClean="0">
                <a:ln>
                  <a:noFill/>
                </a:ln>
                <a:effectLst/>
                <a:uLnTx/>
                <a:uFillTx/>
                <a:latin typeface="MetaNormalLF-Roman" pitchFamily="34" charset="0"/>
                <a:ea typeface="+mn-ea"/>
                <a:cs typeface="+mn-cs"/>
              </a:rPr>
              <a:t>	</a:t>
            </a:r>
            <a:endParaRPr kumimoji="0" lang="en-US" sz="1100" b="0" i="0" u="none" strike="noStrike" kern="1200" cap="none" spc="0" normalizeH="0" baseline="0" noProof="0" dirty="0">
              <a:ln>
                <a:noFill/>
              </a:ln>
              <a:effectLst/>
              <a:uLnTx/>
              <a:uFillTx/>
              <a:latin typeface="MetaNormalLF-Roman" pitchFamily="34" charset="0"/>
              <a:ea typeface="+mn-ea"/>
              <a:cs typeface="+mn-cs"/>
            </a:endParaRPr>
          </a:p>
        </p:txBody>
      </p:sp>
    </p:spTree>
  </p:cSld>
  <p:clrMapOvr>
    <a:masterClrMapping/>
  </p:clrMapOvr>
  <p:transition advTm="11473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180263" cy="838200"/>
          </a:xfrm>
        </p:spPr>
        <p:txBody>
          <a:bodyPr/>
          <a:lstStyle/>
          <a:p>
            <a:r>
              <a:rPr lang="en-US" sz="3600" dirty="0" smtClean="0"/>
              <a:t>Troubleshooting SR #1</a:t>
            </a:r>
            <a:endParaRPr lang="en-US" dirty="0"/>
          </a:p>
        </p:txBody>
      </p:sp>
      <p:sp>
        <p:nvSpPr>
          <p:cNvPr id="3" name="Content Placeholder 2"/>
          <p:cNvSpPr>
            <a:spLocks noGrp="1"/>
          </p:cNvSpPr>
          <p:nvPr>
            <p:ph idx="1"/>
          </p:nvPr>
        </p:nvSpPr>
        <p:spPr>
          <a:xfrm>
            <a:off x="228600" y="1066800"/>
            <a:ext cx="8458200" cy="1066800"/>
          </a:xfrm>
        </p:spPr>
        <p:txBody>
          <a:bodyPr anchor="t" anchorCtr="0">
            <a:noAutofit/>
          </a:bodyPr>
          <a:lstStyle/>
          <a:p>
            <a:pPr>
              <a:buNone/>
            </a:pPr>
            <a:r>
              <a:rPr lang="en-US" sz="2000" dirty="0" smtClean="0">
                <a:solidFill>
                  <a:schemeClr val="tx1"/>
                </a:solidFill>
              </a:rPr>
              <a:t>Description of the issue:</a:t>
            </a:r>
          </a:p>
          <a:p>
            <a:r>
              <a:rPr lang="en-US" sz="2000" dirty="0" smtClean="0">
                <a:solidFill>
                  <a:schemeClr val="tx1"/>
                </a:solidFill>
              </a:rPr>
              <a:t>When using Multi-Content Server setup LDAPSync job fails, if only one CS is up it works fine.</a:t>
            </a:r>
          </a:p>
        </p:txBody>
      </p:sp>
      <p:sp>
        <p:nvSpPr>
          <p:cNvPr id="9" name="Content Placeholder 2"/>
          <p:cNvSpPr txBox="1">
            <a:spLocks/>
          </p:cNvSpPr>
          <p:nvPr/>
        </p:nvSpPr>
        <p:spPr>
          <a:xfrm>
            <a:off x="228600" y="2362200"/>
            <a:ext cx="3810000" cy="3657600"/>
          </a:xfrm>
          <a:prstGeom prst="rect">
            <a:avLst/>
          </a:prstGeom>
        </p:spPr>
        <p:txBody>
          <a:bodyPr anchor="t" anchorCtr="0">
            <a:noAutofit/>
          </a:bodyPr>
          <a:lstStyle/>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None/>
              <a:tabLst/>
              <a:defRPr/>
            </a:pPr>
            <a:r>
              <a:rPr kumimoji="0" lang="en-US" sz="2000" b="0" i="0" u="none" strike="noStrike" kern="1200" cap="none" spc="0" normalizeH="0" baseline="0" noProof="0" dirty="0" smtClean="0">
                <a:ln>
                  <a:noFill/>
                </a:ln>
                <a:effectLst/>
                <a:uLnTx/>
                <a:uFillTx/>
                <a:latin typeface="MetaNormalLF-Roman" pitchFamily="34" charset="0"/>
                <a:ea typeface="+mn-ea"/>
                <a:cs typeface="+mn-cs"/>
              </a:rPr>
              <a:t>Solution of the issue:</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kumimoji="0" lang="en-US" sz="2000" b="0" i="0" u="none" strike="noStrike" kern="1200" cap="none" spc="0" normalizeH="0" baseline="0" noProof="0" dirty="0" smtClean="0">
                <a:ln>
                  <a:noFill/>
                </a:ln>
                <a:effectLst/>
                <a:uLnTx/>
                <a:uFillTx/>
                <a:latin typeface="MetaNormalLF-Roman" pitchFamily="34" charset="0"/>
                <a:ea typeface="+mn-ea"/>
                <a:cs typeface="+mn-cs"/>
              </a:rPr>
              <a:t>Add private</a:t>
            </a:r>
            <a:r>
              <a:rPr kumimoji="0" lang="en-US" sz="2000" b="0" i="0" u="none" strike="noStrike" kern="1200" cap="none" spc="0" normalizeH="0" noProof="0" dirty="0" smtClean="0">
                <a:ln>
                  <a:noFill/>
                </a:ln>
                <a:effectLst/>
                <a:uLnTx/>
                <a:uFillTx/>
                <a:latin typeface="MetaNormalLF-Roman" pitchFamily="34" charset="0"/>
                <a:ea typeface="+mn-ea"/>
                <a:cs typeface="+mn-cs"/>
              </a:rPr>
              <a:t> connection brokers to each CS</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lang="en-US" sz="2000" dirty="0" smtClean="0">
                <a:latin typeface="MetaNormalLF-Roman" pitchFamily="34" charset="0"/>
              </a:rPr>
              <a:t>Configure in the local dfc.properties of each CS to use private connection broker only</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kumimoji="0" lang="en-US" sz="2000" b="0" i="0" u="none" strike="noStrike" kern="1200" cap="none" spc="0" normalizeH="0" baseline="0" noProof="0" dirty="0" smtClean="0">
                <a:ln>
                  <a:noFill/>
                </a:ln>
                <a:effectLst/>
                <a:uLnTx/>
                <a:uFillTx/>
                <a:latin typeface="MetaNormalLF-Roman" pitchFamily="34" charset="0"/>
                <a:ea typeface="+mn-ea"/>
                <a:cs typeface="+mn-cs"/>
              </a:rPr>
              <a:t>By doing that also will solve the issue of shutting down a CS</a:t>
            </a:r>
            <a:r>
              <a:rPr kumimoji="0" lang="en-US" sz="2000" b="0" i="0" u="none" strike="noStrike" kern="1200" cap="none" spc="0" normalizeH="0" noProof="0" dirty="0" smtClean="0">
                <a:ln>
                  <a:noFill/>
                </a:ln>
                <a:effectLst/>
                <a:uLnTx/>
                <a:uFillTx/>
                <a:latin typeface="MetaNormalLF-Roman" pitchFamily="34" charset="0"/>
                <a:ea typeface="+mn-ea"/>
                <a:cs typeface="+mn-cs"/>
              </a:rPr>
              <a:t> and stopping another one.</a:t>
            </a:r>
            <a:endParaRPr kumimoji="0" lang="en-US" sz="2000" b="0" i="0" u="none" strike="noStrike" kern="1200" cap="none" spc="0" normalizeH="0" baseline="0" noProof="0" dirty="0" smtClean="0">
              <a:ln>
                <a:noFill/>
              </a:ln>
              <a:effectLst/>
              <a:uLnTx/>
              <a:uFillTx/>
              <a:latin typeface="MetaNormalLF-Roman" pitchFamily="34" charset="0"/>
              <a:ea typeface="+mn-ea"/>
              <a:cs typeface="+mn-cs"/>
            </a:endParaRPr>
          </a:p>
        </p:txBody>
      </p:sp>
      <p:pic>
        <p:nvPicPr>
          <p:cNvPr id="10" name="Picture 2"/>
          <p:cNvPicPr>
            <a:picLocks noChangeAspect="1" noChangeArrowheads="1"/>
          </p:cNvPicPr>
          <p:nvPr/>
        </p:nvPicPr>
        <p:blipFill>
          <a:blip r:embed="rId3" cstate="print">
            <a:duotone>
              <a:prstClr val="black"/>
              <a:schemeClr val="accent4">
                <a:tint val="45000"/>
                <a:satMod val="400000"/>
              </a:schemeClr>
            </a:duotone>
          </a:blip>
          <a:stretch>
            <a:fillRect/>
          </a:stretch>
        </p:blipFill>
        <p:spPr bwMode="auto">
          <a:xfrm>
            <a:off x="5943600" y="1905000"/>
            <a:ext cx="2819400" cy="2023447"/>
          </a:xfrm>
          <a:prstGeom prst="rect">
            <a:avLst/>
          </a:prstGeom>
          <a:noFill/>
          <a:ln w="9525">
            <a:noFill/>
            <a:miter lim="800000"/>
            <a:headEnd/>
            <a:tailEnd/>
          </a:ln>
          <a:effectLst>
            <a:outerShdw blurRad="673100" dist="203200" dir="21540000" algn="ctr" rotWithShape="0">
              <a:srgbClr val="000000">
                <a:alpha val="91000"/>
              </a:srgbClr>
            </a:outerShdw>
          </a:effectLst>
        </p:spPr>
      </p:pic>
      <p:sp>
        <p:nvSpPr>
          <p:cNvPr id="11" name="Line 12"/>
          <p:cNvSpPr>
            <a:spLocks noChangeShapeType="1"/>
          </p:cNvSpPr>
          <p:nvPr/>
        </p:nvSpPr>
        <p:spPr bwMode="auto">
          <a:xfrm flipH="1">
            <a:off x="4038600" y="2362200"/>
            <a:ext cx="1905000" cy="609600"/>
          </a:xfrm>
          <a:prstGeom prst="line">
            <a:avLst/>
          </a:prstGeom>
          <a:noFill/>
          <a:ln w="34925">
            <a:solidFill>
              <a:srgbClr val="C00000"/>
            </a:solidFill>
            <a:round/>
            <a:headEnd type="triangle" w="med" len="med"/>
            <a:tailEnd/>
          </a:ln>
          <a:effectLst/>
        </p:spPr>
        <p:txBody>
          <a:bodyPr wrap="none" lIns="0" tIns="0" rIns="0" bIns="0" anchor="ctr"/>
          <a:lstStyle/>
          <a:p>
            <a:endParaRPr lang="en-US" dirty="0"/>
          </a:p>
        </p:txBody>
      </p:sp>
      <p:pic>
        <p:nvPicPr>
          <p:cNvPr id="16" name="Picture 2"/>
          <p:cNvPicPr>
            <a:picLocks noChangeAspect="1" noChangeArrowheads="1"/>
          </p:cNvPicPr>
          <p:nvPr/>
        </p:nvPicPr>
        <p:blipFill>
          <a:blip r:embed="rId4" cstate="print"/>
          <a:stretch>
            <a:fillRect/>
          </a:stretch>
        </p:blipFill>
        <p:spPr bwMode="auto">
          <a:xfrm>
            <a:off x="4724400" y="3886200"/>
            <a:ext cx="4114800" cy="2209800"/>
          </a:xfrm>
          <a:prstGeom prst="rect">
            <a:avLst/>
          </a:prstGeom>
          <a:noFill/>
          <a:ln w="9525">
            <a:noFill/>
            <a:miter lim="800000"/>
            <a:headEnd/>
            <a:tailEnd/>
          </a:ln>
          <a:effectLst>
            <a:outerShdw blurRad="673100" dist="203200" dir="21540000" algn="ctr" rotWithShape="0">
              <a:srgbClr val="000000">
                <a:alpha val="91000"/>
              </a:srgbClr>
            </a:outerShdw>
          </a:effectLst>
        </p:spPr>
      </p:pic>
      <p:sp>
        <p:nvSpPr>
          <p:cNvPr id="15" name="Line 12"/>
          <p:cNvSpPr>
            <a:spLocks noChangeShapeType="1"/>
          </p:cNvSpPr>
          <p:nvPr/>
        </p:nvSpPr>
        <p:spPr bwMode="auto">
          <a:xfrm flipH="1" flipV="1">
            <a:off x="3886200" y="4038600"/>
            <a:ext cx="2209800" cy="1371600"/>
          </a:xfrm>
          <a:prstGeom prst="line">
            <a:avLst/>
          </a:prstGeom>
          <a:noFill/>
          <a:ln w="34925">
            <a:solidFill>
              <a:srgbClr val="C00000"/>
            </a:solidFill>
            <a:round/>
            <a:headEnd type="triangle" w="med" len="med"/>
            <a:tailEnd/>
          </a:ln>
          <a:effectLst/>
        </p:spPr>
        <p:txBody>
          <a:bodyPr wrap="none" lIns="0" tIns="0" rIns="0" bIns="0" anchor="ctr"/>
          <a:lstStyle/>
          <a:p>
            <a:endParaRPr lang="en-US" dirty="0"/>
          </a:p>
        </p:txBody>
      </p:sp>
    </p:spTree>
  </p:cSld>
  <p:clrMapOvr>
    <a:masterClrMapping/>
  </p:clrMapOvr>
  <p:transition advTm="11473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1"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47063" cy="931862"/>
          </a:xfrm>
        </p:spPr>
        <p:txBody>
          <a:bodyPr>
            <a:normAutofit/>
          </a:bodyPr>
          <a:lstStyle/>
          <a:p>
            <a:r>
              <a:rPr lang="en-US" sz="3600" dirty="0" smtClean="0"/>
              <a:t>Overview </a:t>
            </a:r>
            <a:r>
              <a:rPr lang="en-US" sz="1900" dirty="0">
                <a:solidFill>
                  <a:schemeClr val="accent1"/>
                </a:solidFill>
                <a:latin typeface="+mn-lt"/>
                <a:ea typeface="+mn-ea"/>
                <a:cs typeface="+mn-cs"/>
              </a:rPr>
              <a:t>(Multi-Content Servers </a:t>
            </a:r>
            <a:r>
              <a:rPr lang="en-US" sz="1900" dirty="0" smtClean="0">
                <a:solidFill>
                  <a:schemeClr val="accent1"/>
                </a:solidFill>
                <a:latin typeface="+mn-lt"/>
                <a:ea typeface="+mn-ea"/>
                <a:cs typeface="+mn-cs"/>
              </a:rPr>
              <a:t>setup done </a:t>
            </a:r>
            <a:r>
              <a:rPr lang="en-US" sz="1900" dirty="0">
                <a:solidFill>
                  <a:schemeClr val="accent1"/>
                </a:solidFill>
                <a:latin typeface="+mn-lt"/>
                <a:ea typeface="+mn-ea"/>
                <a:cs typeface="+mn-cs"/>
              </a:rPr>
              <a:t>by Load Balancing)</a:t>
            </a:r>
          </a:p>
        </p:txBody>
      </p:sp>
      <p:sp>
        <p:nvSpPr>
          <p:cNvPr id="3" name="Content Placeholder 2"/>
          <p:cNvSpPr>
            <a:spLocks noGrp="1"/>
          </p:cNvSpPr>
          <p:nvPr>
            <p:ph idx="1"/>
          </p:nvPr>
        </p:nvSpPr>
        <p:spPr>
          <a:xfrm>
            <a:off x="152400" y="1143000"/>
            <a:ext cx="4419600" cy="4927600"/>
          </a:xfrm>
        </p:spPr>
        <p:txBody>
          <a:bodyPr anchor="t" anchorCtr="0">
            <a:normAutofit fontScale="92500" lnSpcReduction="10000"/>
          </a:bodyPr>
          <a:lstStyle/>
          <a:p>
            <a:pPr>
              <a:spcBef>
                <a:spcPts val="1200"/>
              </a:spcBef>
            </a:pPr>
            <a:r>
              <a:rPr lang="en-US" sz="2000" dirty="0" smtClean="0">
                <a:solidFill>
                  <a:schemeClr val="tx1"/>
                </a:solidFill>
                <a:latin typeface="+mn-lt"/>
              </a:rPr>
              <a:t>Load Balancing is a methodology used to distribute workload </a:t>
            </a:r>
            <a:r>
              <a:rPr lang="en-US" sz="2000" dirty="0" smtClean="0">
                <a:solidFill>
                  <a:schemeClr val="tx1"/>
                </a:solidFill>
                <a:latin typeface="+mn-lt"/>
              </a:rPr>
              <a:t>across </a:t>
            </a:r>
            <a:r>
              <a:rPr lang="en-US" sz="2000" dirty="0" smtClean="0">
                <a:solidFill>
                  <a:schemeClr val="tx1"/>
                </a:solidFill>
                <a:latin typeface="+mn-lt"/>
              </a:rPr>
              <a:t>two or more computers.. </a:t>
            </a:r>
          </a:p>
          <a:p>
            <a:pPr marL="0" indent="0">
              <a:spcBef>
                <a:spcPts val="1200"/>
              </a:spcBef>
              <a:buNone/>
            </a:pPr>
            <a:r>
              <a:rPr lang="en-US" sz="2000" b="1" dirty="0" smtClean="0">
                <a:solidFill>
                  <a:srgbClr val="FF0000"/>
                </a:solidFill>
                <a:latin typeface="+mn-lt"/>
              </a:rPr>
              <a:t>To be more clear</a:t>
            </a:r>
            <a:r>
              <a:rPr lang="en-US" sz="2000" dirty="0" smtClean="0">
                <a:solidFill>
                  <a:srgbClr val="FF0000"/>
                </a:solidFill>
                <a:latin typeface="+mn-lt"/>
              </a:rPr>
              <a:t>..</a:t>
            </a:r>
            <a:r>
              <a:rPr lang="en-US" sz="2000" dirty="0" smtClean="0">
                <a:solidFill>
                  <a:schemeClr val="tx1"/>
                </a:solidFill>
                <a:latin typeface="+mn-lt"/>
              </a:rPr>
              <a:t>Documentum Content server Load Balancing means subsequent client requests are distrubuted to two or more content servers to distrubute the load</a:t>
            </a:r>
            <a:endParaRPr lang="en-US" sz="2000" dirty="0">
              <a:solidFill>
                <a:schemeClr val="tx1"/>
              </a:solidFill>
              <a:latin typeface="+mn-lt"/>
            </a:endParaRPr>
          </a:p>
          <a:p>
            <a:pPr>
              <a:spcBef>
                <a:spcPts val="1200"/>
              </a:spcBef>
            </a:pPr>
            <a:r>
              <a:rPr lang="en-US" sz="2000" dirty="0" smtClean="0">
                <a:solidFill>
                  <a:schemeClr val="tx1"/>
                </a:solidFill>
                <a:latin typeface="+mn-lt"/>
              </a:rPr>
              <a:t>Failover is a technique that involves automatic switching over when one computer fail</a:t>
            </a:r>
          </a:p>
          <a:p>
            <a:pPr marL="0" indent="0">
              <a:spcBef>
                <a:spcPts val="1200"/>
              </a:spcBef>
              <a:buNone/>
            </a:pPr>
            <a:r>
              <a:rPr lang="en-US" sz="2000" b="1" dirty="0">
                <a:solidFill>
                  <a:srgbClr val="FF0000"/>
                </a:solidFill>
              </a:rPr>
              <a:t>To be more </a:t>
            </a:r>
            <a:r>
              <a:rPr lang="en-US" sz="2000" b="1" dirty="0" smtClean="0">
                <a:solidFill>
                  <a:srgbClr val="FF0000"/>
                </a:solidFill>
              </a:rPr>
              <a:t>clear on Fail over. </a:t>
            </a:r>
            <a:r>
              <a:rPr lang="en-US" sz="2100" dirty="0">
                <a:solidFill>
                  <a:schemeClr val="tx1"/>
                </a:solidFill>
                <a:latin typeface="+mn-lt"/>
              </a:rPr>
              <a:t>If o</a:t>
            </a:r>
            <a:r>
              <a:rPr lang="en-US" sz="2100" dirty="0" smtClean="0">
                <a:solidFill>
                  <a:schemeClr val="tx1"/>
                </a:solidFill>
                <a:latin typeface="+mn-lt"/>
              </a:rPr>
              <a:t>ne </a:t>
            </a:r>
            <a:r>
              <a:rPr lang="en-US" sz="2100" dirty="0">
                <a:solidFill>
                  <a:schemeClr val="tx1"/>
                </a:solidFill>
                <a:latin typeface="+mn-lt"/>
              </a:rPr>
              <a:t>content server had failed all the client requests are switched to the second server working in parallel to first content Server</a:t>
            </a:r>
          </a:p>
          <a:p>
            <a:pPr>
              <a:spcBef>
                <a:spcPts val="1200"/>
              </a:spcBef>
            </a:pPr>
            <a:endParaRPr lang="en-US" sz="2000" dirty="0" smtClean="0">
              <a:solidFill>
                <a:schemeClr val="tx1"/>
              </a:solidFill>
              <a:latin typeface="+mn-lt"/>
            </a:endParaRPr>
          </a:p>
        </p:txBody>
      </p:sp>
      <p:pic>
        <p:nvPicPr>
          <p:cNvPr id="48129" name="Picture 1"/>
          <p:cNvPicPr>
            <a:picLocks noChangeAspect="1" noChangeArrowheads="1"/>
          </p:cNvPicPr>
          <p:nvPr/>
        </p:nvPicPr>
        <p:blipFill>
          <a:blip r:embed="rId3" cstate="print"/>
          <a:stretch>
            <a:fillRect/>
          </a:stretch>
        </p:blipFill>
        <p:spPr bwMode="auto">
          <a:xfrm>
            <a:off x="3886200" y="1752600"/>
            <a:ext cx="5029200" cy="3394567"/>
          </a:xfrm>
          <a:prstGeom prst="rect">
            <a:avLst/>
          </a:prstGeom>
          <a:solidFill>
            <a:srgbClr val="FFFFFF">
              <a:shade val="85000"/>
            </a:srgbClr>
          </a:solidFill>
          <a:ln w="190500" cap="rnd">
            <a:solidFill>
              <a:srgbClr val="FFFFFF"/>
            </a:solidFill>
          </a:ln>
          <a:effectLst>
            <a:outerShdw blurRad="584200"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ransition advTm="3857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180263" cy="838200"/>
          </a:xfrm>
        </p:spPr>
        <p:txBody>
          <a:bodyPr/>
          <a:lstStyle/>
          <a:p>
            <a:r>
              <a:rPr lang="en-US" sz="3600" dirty="0" smtClean="0"/>
              <a:t>Troubleshooting SR #2</a:t>
            </a:r>
            <a:endParaRPr lang="en-US" dirty="0"/>
          </a:p>
        </p:txBody>
      </p:sp>
      <p:sp>
        <p:nvSpPr>
          <p:cNvPr id="3" name="Content Placeholder 2"/>
          <p:cNvSpPr>
            <a:spLocks noGrp="1"/>
          </p:cNvSpPr>
          <p:nvPr>
            <p:ph idx="1"/>
          </p:nvPr>
        </p:nvSpPr>
        <p:spPr>
          <a:xfrm>
            <a:off x="228600" y="914400"/>
            <a:ext cx="8458200" cy="1295400"/>
          </a:xfrm>
        </p:spPr>
        <p:txBody>
          <a:bodyPr anchor="t" anchorCtr="0">
            <a:noAutofit/>
          </a:bodyPr>
          <a:lstStyle/>
          <a:p>
            <a:pPr>
              <a:buNone/>
            </a:pPr>
            <a:r>
              <a:rPr lang="en-US" sz="2000" dirty="0" smtClean="0">
                <a:solidFill>
                  <a:schemeClr val="tx1"/>
                </a:solidFill>
              </a:rPr>
              <a:t>Description of the issue:</a:t>
            </a:r>
          </a:p>
          <a:p>
            <a:r>
              <a:rPr lang="en-US" sz="2000" dirty="0" smtClean="0">
                <a:solidFill>
                  <a:schemeClr val="tx1"/>
                </a:solidFill>
              </a:rPr>
              <a:t>Using Multi-Content Server with Load Balancing in front of a Taskspace Servers, we see that all the request goes to a single CS instead balancing within all Content Servers? </a:t>
            </a:r>
          </a:p>
        </p:txBody>
      </p:sp>
      <p:sp>
        <p:nvSpPr>
          <p:cNvPr id="5" name="Content Placeholder 2"/>
          <p:cNvSpPr txBox="1">
            <a:spLocks/>
          </p:cNvSpPr>
          <p:nvPr/>
        </p:nvSpPr>
        <p:spPr>
          <a:xfrm>
            <a:off x="228600" y="2209800"/>
            <a:ext cx="8458200" cy="1981200"/>
          </a:xfrm>
          <a:prstGeom prst="rect">
            <a:avLst/>
          </a:prstGeom>
        </p:spPr>
        <p:txBody>
          <a:bodyPr anchor="t" anchorCtr="0">
            <a:noAutofit/>
          </a:bodyPr>
          <a:lstStyle/>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None/>
              <a:tabLst/>
              <a:defRPr/>
            </a:pPr>
            <a:r>
              <a:rPr kumimoji="0" lang="en-US" sz="2000" b="0" i="0" u="none" strike="noStrike" kern="1200" cap="none" spc="0" normalizeH="0" baseline="0" noProof="0" dirty="0" smtClean="0">
                <a:ln>
                  <a:noFill/>
                </a:ln>
                <a:effectLst/>
                <a:uLnTx/>
                <a:uFillTx/>
                <a:latin typeface="MetaNormalLF-Roman" pitchFamily="34" charset="0"/>
                <a:ea typeface="+mn-ea"/>
                <a:cs typeface="+mn-cs"/>
              </a:rPr>
              <a:t>Steps taken:</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kumimoji="0" lang="en-US" sz="2000" b="0" i="0" u="none" strike="noStrike" kern="1200" cap="none" spc="0" normalizeH="0" baseline="0" noProof="0" dirty="0" smtClean="0">
                <a:ln>
                  <a:noFill/>
                </a:ln>
                <a:effectLst/>
                <a:uLnTx/>
                <a:uFillTx/>
                <a:latin typeface="MetaNormalLF-Roman" pitchFamily="34" charset="0"/>
                <a:ea typeface="+mn-ea"/>
                <a:cs typeface="+mn-cs"/>
              </a:rPr>
              <a:t>Review configuration</a:t>
            </a:r>
            <a:r>
              <a:rPr kumimoji="0" lang="en-US" sz="2000" b="0" i="0" u="none" strike="noStrike" kern="1200" cap="none" spc="0" normalizeH="0" noProof="0" dirty="0" smtClean="0">
                <a:ln>
                  <a:noFill/>
                </a:ln>
                <a:effectLst/>
                <a:uLnTx/>
                <a:uFillTx/>
                <a:latin typeface="MetaNormalLF-Roman" pitchFamily="34" charset="0"/>
                <a:ea typeface="+mn-ea"/>
                <a:cs typeface="+mn-cs"/>
              </a:rPr>
              <a:t> files such:</a:t>
            </a:r>
          </a:p>
          <a:p>
            <a:pPr marL="685800" lvl="1" indent="-228600">
              <a:spcBef>
                <a:spcPct val="20000"/>
              </a:spcBef>
              <a:buClr>
                <a:srgbClr val="2C95DD"/>
              </a:buClr>
              <a:buFont typeface="Arial" pitchFamily="34" charset="0"/>
              <a:buChar char="•"/>
              <a:defRPr/>
            </a:pPr>
            <a:r>
              <a:rPr lang="en-US" sz="2000" dirty="0" smtClean="0">
                <a:latin typeface="MetaNormalLF-Roman" pitchFamily="34" charset="0"/>
              </a:rPr>
              <a:t>s</a:t>
            </a:r>
            <a:r>
              <a:rPr lang="en-US" sz="2000" baseline="0" dirty="0" smtClean="0">
                <a:latin typeface="MetaNormalLF-Roman" pitchFamily="34" charset="0"/>
              </a:rPr>
              <a:t>erver.ini each CS</a:t>
            </a:r>
          </a:p>
          <a:p>
            <a:pPr marL="685800" lvl="1" indent="-228600">
              <a:spcBef>
                <a:spcPct val="20000"/>
              </a:spcBef>
              <a:buClr>
                <a:srgbClr val="2C95DD"/>
              </a:buClr>
              <a:buFont typeface="Arial" pitchFamily="34" charset="0"/>
              <a:buChar char="•"/>
              <a:defRPr/>
            </a:pPr>
            <a:r>
              <a:rPr kumimoji="0" lang="en-US" sz="2000" b="0" i="0" u="none" strike="noStrike" kern="1200" cap="none" spc="0" normalizeH="0" noProof="0" dirty="0" smtClean="0">
                <a:ln>
                  <a:noFill/>
                </a:ln>
                <a:effectLst/>
                <a:uLnTx/>
                <a:uFillTx/>
                <a:latin typeface="MetaNormalLF-Roman" pitchFamily="34" charset="0"/>
                <a:ea typeface="+mn-ea"/>
                <a:cs typeface="+mn-cs"/>
              </a:rPr>
              <a:t>dfc.properties</a:t>
            </a:r>
            <a:r>
              <a:rPr lang="en-US" sz="2000" dirty="0" smtClean="0">
                <a:latin typeface="MetaNormalLF-Roman" pitchFamily="34" charset="0"/>
              </a:rPr>
              <a:t> CS and app server</a:t>
            </a:r>
          </a:p>
          <a:p>
            <a:pPr marL="685800" lvl="1" indent="-228600">
              <a:spcBef>
                <a:spcPct val="20000"/>
              </a:spcBef>
              <a:buClr>
                <a:srgbClr val="2C95DD"/>
              </a:buClr>
              <a:buFont typeface="Arial" pitchFamily="34" charset="0"/>
              <a:buChar char="•"/>
              <a:defRPr/>
            </a:pPr>
            <a:r>
              <a:rPr kumimoji="0" lang="en-US" sz="2000" b="0" i="0" u="none" strike="noStrike" kern="1200" cap="none" spc="0" normalizeH="0" noProof="0" dirty="0" smtClean="0">
                <a:ln>
                  <a:noFill/>
                </a:ln>
                <a:effectLst/>
                <a:uLnTx/>
                <a:uFillTx/>
                <a:latin typeface="MetaNormalLF-Roman" pitchFamily="34" charset="0"/>
                <a:ea typeface="+mn-ea"/>
                <a:cs typeface="+mn-cs"/>
              </a:rPr>
              <a:t>Server config objects</a:t>
            </a:r>
          </a:p>
        </p:txBody>
      </p:sp>
    </p:spTree>
  </p:cSld>
  <p:clrMapOvr>
    <a:masterClrMapping/>
  </p:clrMapOvr>
  <p:transition advTm="11473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180263" cy="838200"/>
          </a:xfrm>
        </p:spPr>
        <p:txBody>
          <a:bodyPr/>
          <a:lstStyle/>
          <a:p>
            <a:r>
              <a:rPr lang="en-US" sz="3600" dirty="0" smtClean="0"/>
              <a:t>Troubleshooting SR #2</a:t>
            </a:r>
            <a:endParaRPr lang="en-US" dirty="0"/>
          </a:p>
        </p:txBody>
      </p:sp>
      <p:sp>
        <p:nvSpPr>
          <p:cNvPr id="3" name="Content Placeholder 2"/>
          <p:cNvSpPr>
            <a:spLocks noGrp="1"/>
          </p:cNvSpPr>
          <p:nvPr>
            <p:ph idx="1"/>
          </p:nvPr>
        </p:nvSpPr>
        <p:spPr>
          <a:xfrm>
            <a:off x="228600" y="914400"/>
            <a:ext cx="8458200" cy="1295400"/>
          </a:xfrm>
        </p:spPr>
        <p:txBody>
          <a:bodyPr anchor="t" anchorCtr="0">
            <a:noAutofit/>
          </a:bodyPr>
          <a:lstStyle/>
          <a:p>
            <a:pPr>
              <a:buNone/>
            </a:pPr>
            <a:r>
              <a:rPr lang="en-US" sz="2000" dirty="0" smtClean="0">
                <a:solidFill>
                  <a:schemeClr val="tx1"/>
                </a:solidFill>
              </a:rPr>
              <a:t>Description of the issue:</a:t>
            </a:r>
          </a:p>
          <a:p>
            <a:r>
              <a:rPr lang="en-US" sz="2000" dirty="0" smtClean="0">
                <a:solidFill>
                  <a:schemeClr val="tx1"/>
                </a:solidFill>
              </a:rPr>
              <a:t>Using Multi-Content Server with Load Balancing in front of a Taskspace Servers, we see that all the request goes to a single CS instead balancing within all Content Servers? </a:t>
            </a:r>
          </a:p>
        </p:txBody>
      </p:sp>
      <p:sp>
        <p:nvSpPr>
          <p:cNvPr id="10" name="Content Placeholder 2"/>
          <p:cNvSpPr txBox="1">
            <a:spLocks/>
          </p:cNvSpPr>
          <p:nvPr/>
        </p:nvSpPr>
        <p:spPr>
          <a:xfrm>
            <a:off x="228600" y="2209800"/>
            <a:ext cx="8915400" cy="990600"/>
          </a:xfrm>
          <a:prstGeom prst="rect">
            <a:avLst/>
          </a:prstGeom>
        </p:spPr>
        <p:txBody>
          <a:bodyPr anchor="t" anchorCtr="0">
            <a:noAutofit/>
          </a:bodyPr>
          <a:lstStyle/>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None/>
              <a:tabLst/>
              <a:defRPr/>
            </a:pPr>
            <a:r>
              <a:rPr kumimoji="0" lang="en-US" sz="2000" b="0" i="0" u="none" strike="noStrike" kern="1200" cap="none" spc="0" normalizeH="0" baseline="0" noProof="0" dirty="0" smtClean="0">
                <a:ln>
                  <a:noFill/>
                </a:ln>
                <a:effectLst/>
                <a:uLnTx/>
                <a:uFillTx/>
                <a:latin typeface="MetaNormalLF-Roman" pitchFamily="34" charset="0"/>
                <a:ea typeface="+mn-ea"/>
                <a:cs typeface="+mn-cs"/>
              </a:rPr>
              <a:t>Steps taken:</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kumimoji="0" lang="en-US" sz="2000" b="0" i="0" u="none" strike="noStrike" kern="1200" cap="none" spc="0" normalizeH="0" baseline="0" noProof="0" dirty="0" smtClean="0">
                <a:ln>
                  <a:noFill/>
                </a:ln>
                <a:effectLst/>
                <a:uLnTx/>
                <a:uFillTx/>
                <a:latin typeface="MetaNormalLF-Roman" pitchFamily="34" charset="0"/>
                <a:ea typeface="+mn-ea"/>
                <a:cs typeface="+mn-cs"/>
              </a:rPr>
              <a:t>Notice that server.ini</a:t>
            </a:r>
            <a:r>
              <a:rPr kumimoji="0" lang="en-US" sz="2000" b="0" i="0" u="none" strike="noStrike" kern="1200" cap="none" spc="0" normalizeH="0" noProof="0" dirty="0" smtClean="0">
                <a:ln>
                  <a:noFill/>
                </a:ln>
                <a:effectLst/>
                <a:uLnTx/>
                <a:uFillTx/>
                <a:latin typeface="MetaNormalLF-Roman" pitchFamily="34" charset="0"/>
                <a:ea typeface="+mn-ea"/>
                <a:cs typeface="+mn-cs"/>
              </a:rPr>
              <a:t> proximity value was set to 1 in </a:t>
            </a:r>
            <a:r>
              <a:rPr lang="en-US" sz="2000" dirty="0" smtClean="0">
                <a:latin typeface="MetaNormalLF-Roman" pitchFamily="34" charset="0"/>
              </a:rPr>
              <a:t>all projections:</a:t>
            </a:r>
            <a:endParaRPr kumimoji="0" lang="en-US" sz="2000" b="0" i="0" u="none" strike="noStrike" kern="1200" cap="none" spc="0" normalizeH="0" noProof="0" dirty="0" smtClean="0">
              <a:ln>
                <a:noFill/>
              </a:ln>
              <a:effectLst/>
              <a:uLnTx/>
              <a:uFillTx/>
              <a:latin typeface="MetaNormalLF-Roman" pitchFamily="34" charset="0"/>
              <a:ea typeface="+mn-ea"/>
              <a:cs typeface="+mn-cs"/>
            </a:endParaRPr>
          </a:p>
        </p:txBody>
      </p:sp>
      <p:pic>
        <p:nvPicPr>
          <p:cNvPr id="15" name="Picture 2"/>
          <p:cNvPicPr>
            <a:picLocks noChangeAspect="1" noChangeArrowheads="1"/>
          </p:cNvPicPr>
          <p:nvPr/>
        </p:nvPicPr>
        <p:blipFill>
          <a:blip r:embed="rId3" cstate="print">
            <a:duotone>
              <a:prstClr val="black"/>
              <a:schemeClr val="accent4">
                <a:tint val="45000"/>
                <a:satMod val="400000"/>
              </a:schemeClr>
            </a:duotone>
          </a:blip>
          <a:stretch>
            <a:fillRect/>
          </a:stretch>
        </p:blipFill>
        <p:spPr bwMode="auto">
          <a:xfrm>
            <a:off x="304800" y="3085508"/>
            <a:ext cx="3205445" cy="3026035"/>
          </a:xfrm>
          <a:prstGeom prst="rect">
            <a:avLst/>
          </a:prstGeom>
          <a:noFill/>
          <a:ln w="9525">
            <a:noFill/>
            <a:miter lim="800000"/>
            <a:headEnd/>
            <a:tailEnd/>
          </a:ln>
          <a:effectLst>
            <a:outerShdw blurRad="673100" dist="203200" dir="21540000" algn="ctr" rotWithShape="0">
              <a:srgbClr val="000000">
                <a:alpha val="91000"/>
              </a:srgbClr>
            </a:outerShdw>
          </a:effectLst>
        </p:spPr>
      </p:pic>
      <p:pic>
        <p:nvPicPr>
          <p:cNvPr id="12" name="Picture 2"/>
          <p:cNvPicPr>
            <a:picLocks noChangeAspect="1" noChangeArrowheads="1"/>
          </p:cNvPicPr>
          <p:nvPr/>
        </p:nvPicPr>
        <p:blipFill>
          <a:blip r:embed="rId4" cstate="print">
            <a:duotone>
              <a:prstClr val="black"/>
              <a:schemeClr val="accent1">
                <a:tint val="45000"/>
                <a:satMod val="400000"/>
              </a:schemeClr>
            </a:duotone>
          </a:blip>
          <a:stretch>
            <a:fillRect/>
          </a:stretch>
        </p:blipFill>
        <p:spPr bwMode="auto">
          <a:xfrm>
            <a:off x="2286000" y="3063543"/>
            <a:ext cx="3205445" cy="3073878"/>
          </a:xfrm>
          <a:prstGeom prst="rect">
            <a:avLst/>
          </a:prstGeom>
          <a:noFill/>
          <a:ln w="9525">
            <a:noFill/>
            <a:miter lim="800000"/>
            <a:headEnd/>
            <a:tailEnd/>
          </a:ln>
          <a:effectLst>
            <a:outerShdw blurRad="673100" dist="203200" dir="21540000" algn="ctr" rotWithShape="0">
              <a:srgbClr val="000000">
                <a:alpha val="91000"/>
              </a:srgbClr>
            </a:outerShdw>
          </a:effectLst>
        </p:spPr>
      </p:pic>
      <p:pic>
        <p:nvPicPr>
          <p:cNvPr id="13" name="Picture 2"/>
          <p:cNvPicPr>
            <a:picLocks noChangeAspect="1" noChangeArrowheads="1"/>
          </p:cNvPicPr>
          <p:nvPr/>
        </p:nvPicPr>
        <p:blipFill>
          <a:blip r:embed="rId5" cstate="print">
            <a:duotone>
              <a:prstClr val="black"/>
              <a:schemeClr val="accent5">
                <a:tint val="45000"/>
                <a:satMod val="400000"/>
              </a:schemeClr>
            </a:duotone>
          </a:blip>
          <a:stretch>
            <a:fillRect/>
          </a:stretch>
        </p:blipFill>
        <p:spPr bwMode="auto">
          <a:xfrm>
            <a:off x="3886200" y="3063543"/>
            <a:ext cx="3205445" cy="3073878"/>
          </a:xfrm>
          <a:prstGeom prst="rect">
            <a:avLst/>
          </a:prstGeom>
          <a:noFill/>
          <a:ln w="9525">
            <a:noFill/>
            <a:miter lim="800000"/>
            <a:headEnd/>
            <a:tailEnd/>
          </a:ln>
          <a:effectLst>
            <a:outerShdw blurRad="673100" dist="203200" dir="21540000" algn="ctr" rotWithShape="0">
              <a:srgbClr val="000000">
                <a:alpha val="91000"/>
              </a:srgbClr>
            </a:outerShdw>
          </a:effectLst>
        </p:spPr>
      </p:pic>
      <p:pic>
        <p:nvPicPr>
          <p:cNvPr id="14" name="Picture 2"/>
          <p:cNvPicPr>
            <a:picLocks noChangeAspect="1" noChangeArrowheads="1"/>
          </p:cNvPicPr>
          <p:nvPr/>
        </p:nvPicPr>
        <p:blipFill>
          <a:blip r:embed="rId6" cstate="print"/>
          <a:stretch>
            <a:fillRect/>
          </a:stretch>
        </p:blipFill>
        <p:spPr bwMode="auto">
          <a:xfrm>
            <a:off x="5638800" y="3048000"/>
            <a:ext cx="3205445" cy="3085838"/>
          </a:xfrm>
          <a:prstGeom prst="rect">
            <a:avLst/>
          </a:prstGeom>
          <a:noFill/>
          <a:ln w="9525">
            <a:noFill/>
            <a:miter lim="800000"/>
            <a:headEnd/>
            <a:tailEnd/>
          </a:ln>
          <a:effectLst>
            <a:outerShdw blurRad="673100" dist="203200" dir="21540000" algn="ctr" rotWithShape="0">
              <a:srgbClr val="000000">
                <a:alpha val="91000"/>
              </a:srgbClr>
            </a:outerShdw>
          </a:effectLst>
        </p:spPr>
      </p:pic>
    </p:spTree>
  </p:cSld>
  <p:clrMapOvr>
    <a:masterClrMapping/>
  </p:clrMapOvr>
  <p:transition advTm="11473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180263" cy="838200"/>
          </a:xfrm>
        </p:spPr>
        <p:txBody>
          <a:bodyPr/>
          <a:lstStyle/>
          <a:p>
            <a:r>
              <a:rPr lang="en-US" sz="3600" dirty="0" smtClean="0"/>
              <a:t>Troubleshooting SR #2</a:t>
            </a:r>
            <a:endParaRPr lang="en-US" dirty="0"/>
          </a:p>
        </p:txBody>
      </p:sp>
      <p:sp>
        <p:nvSpPr>
          <p:cNvPr id="3" name="Content Placeholder 2"/>
          <p:cNvSpPr>
            <a:spLocks noGrp="1"/>
          </p:cNvSpPr>
          <p:nvPr>
            <p:ph idx="1"/>
          </p:nvPr>
        </p:nvSpPr>
        <p:spPr>
          <a:xfrm>
            <a:off x="228600" y="914400"/>
            <a:ext cx="8458200" cy="1295400"/>
          </a:xfrm>
        </p:spPr>
        <p:txBody>
          <a:bodyPr anchor="t" anchorCtr="0">
            <a:noAutofit/>
          </a:bodyPr>
          <a:lstStyle/>
          <a:p>
            <a:pPr>
              <a:buNone/>
            </a:pPr>
            <a:r>
              <a:rPr lang="en-US" sz="2000" dirty="0" smtClean="0">
                <a:solidFill>
                  <a:schemeClr val="tx1"/>
                </a:solidFill>
              </a:rPr>
              <a:t>Description of the issue:</a:t>
            </a:r>
          </a:p>
          <a:p>
            <a:r>
              <a:rPr lang="en-US" sz="2000" dirty="0" smtClean="0">
                <a:solidFill>
                  <a:schemeClr val="tx1"/>
                </a:solidFill>
              </a:rPr>
              <a:t>Using Multi-Content Server with Load Balancing in front of a Taskspace Servers, we see that all the request goes to a single CS instead balancing within all Content Servers? </a:t>
            </a:r>
          </a:p>
        </p:txBody>
      </p:sp>
      <p:sp>
        <p:nvSpPr>
          <p:cNvPr id="10" name="Content Placeholder 2"/>
          <p:cNvSpPr txBox="1">
            <a:spLocks/>
          </p:cNvSpPr>
          <p:nvPr/>
        </p:nvSpPr>
        <p:spPr>
          <a:xfrm>
            <a:off x="228600" y="2209800"/>
            <a:ext cx="8915400" cy="1219200"/>
          </a:xfrm>
          <a:prstGeom prst="rect">
            <a:avLst/>
          </a:prstGeom>
        </p:spPr>
        <p:txBody>
          <a:bodyPr anchor="t" anchorCtr="0">
            <a:noAutofit/>
          </a:bodyPr>
          <a:lstStyle/>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None/>
              <a:tabLst/>
              <a:defRPr/>
            </a:pPr>
            <a:r>
              <a:rPr kumimoji="0" lang="en-US" sz="2000" b="0" i="0" u="none" strike="noStrike" kern="1200" cap="none" spc="0" normalizeH="0" baseline="0" noProof="0" dirty="0" smtClean="0">
                <a:ln>
                  <a:noFill/>
                </a:ln>
                <a:effectLst/>
                <a:uLnTx/>
                <a:uFillTx/>
                <a:latin typeface="MetaNormalLF-Roman" pitchFamily="34" charset="0"/>
                <a:ea typeface="+mn-ea"/>
                <a:cs typeface="+mn-cs"/>
              </a:rPr>
              <a:t>Steps taken:</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lang="en-US" sz="2000" dirty="0" smtClean="0">
                <a:latin typeface="MetaNormalLF-Roman" pitchFamily="34" charset="0"/>
              </a:rPr>
              <a:t>dfc.properties of all 4 app servers where using the same settings:</a:t>
            </a:r>
            <a:endParaRPr kumimoji="0" lang="en-US" sz="2000" b="0" i="0" u="none" strike="noStrike" kern="1200" cap="none" spc="0" normalizeH="0" noProof="0" dirty="0" smtClean="0">
              <a:ln>
                <a:noFill/>
              </a:ln>
              <a:effectLst/>
              <a:uLnTx/>
              <a:uFillTx/>
              <a:latin typeface="MetaNormalLF-Roman" pitchFamily="34" charset="0"/>
              <a:ea typeface="+mn-ea"/>
              <a:cs typeface="+mn-cs"/>
            </a:endParaRPr>
          </a:p>
        </p:txBody>
      </p:sp>
      <p:pic>
        <p:nvPicPr>
          <p:cNvPr id="16" name="Picture 2"/>
          <p:cNvPicPr>
            <a:picLocks noChangeAspect="1" noChangeArrowheads="1"/>
          </p:cNvPicPr>
          <p:nvPr/>
        </p:nvPicPr>
        <p:blipFill>
          <a:blip r:embed="rId3" cstate="print"/>
          <a:stretch>
            <a:fillRect/>
          </a:stretch>
        </p:blipFill>
        <p:spPr bwMode="auto">
          <a:xfrm>
            <a:off x="2370267" y="3130061"/>
            <a:ext cx="4327266" cy="3270739"/>
          </a:xfrm>
          <a:prstGeom prst="rect">
            <a:avLst/>
          </a:prstGeom>
          <a:noFill/>
          <a:ln w="9525">
            <a:noFill/>
            <a:miter lim="800000"/>
            <a:headEnd/>
            <a:tailEnd/>
          </a:ln>
          <a:effectLst>
            <a:outerShdw blurRad="673100" dist="203200" dir="21540000" algn="ctr" rotWithShape="0">
              <a:srgbClr val="000000">
                <a:alpha val="91000"/>
              </a:srgbClr>
            </a:outerShdw>
          </a:effectLst>
        </p:spPr>
      </p:pic>
    </p:spTree>
  </p:cSld>
  <p:clrMapOvr>
    <a:masterClrMapping/>
  </p:clrMapOvr>
  <p:transition advTm="11473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180263" cy="838200"/>
          </a:xfrm>
        </p:spPr>
        <p:txBody>
          <a:bodyPr/>
          <a:lstStyle/>
          <a:p>
            <a:r>
              <a:rPr lang="en-US" sz="3600" dirty="0" smtClean="0"/>
              <a:t>Troubleshooting SR #2</a:t>
            </a:r>
            <a:endParaRPr lang="en-US" dirty="0"/>
          </a:p>
        </p:txBody>
      </p:sp>
      <p:sp>
        <p:nvSpPr>
          <p:cNvPr id="3" name="Content Placeholder 2"/>
          <p:cNvSpPr>
            <a:spLocks noGrp="1"/>
          </p:cNvSpPr>
          <p:nvPr>
            <p:ph idx="1"/>
          </p:nvPr>
        </p:nvSpPr>
        <p:spPr>
          <a:xfrm>
            <a:off x="228600" y="1066800"/>
            <a:ext cx="8458200" cy="1295400"/>
          </a:xfrm>
        </p:spPr>
        <p:txBody>
          <a:bodyPr anchor="t" anchorCtr="0">
            <a:noAutofit/>
          </a:bodyPr>
          <a:lstStyle/>
          <a:p>
            <a:pPr>
              <a:buNone/>
            </a:pPr>
            <a:r>
              <a:rPr lang="en-US" sz="2000" dirty="0" smtClean="0">
                <a:solidFill>
                  <a:schemeClr val="tx1"/>
                </a:solidFill>
              </a:rPr>
              <a:t>Description of the issue:</a:t>
            </a:r>
          </a:p>
          <a:p>
            <a:r>
              <a:rPr lang="en-US" sz="2000" dirty="0" smtClean="0">
                <a:solidFill>
                  <a:schemeClr val="tx1"/>
                </a:solidFill>
              </a:rPr>
              <a:t>Using Multi-Content Server with Load Balancing in front of a Taskspace Servers, we see that all the request goes to a single CS instead balancing within all Content Servers? </a:t>
            </a:r>
          </a:p>
        </p:txBody>
      </p:sp>
      <p:sp>
        <p:nvSpPr>
          <p:cNvPr id="10" name="Content Placeholder 2"/>
          <p:cNvSpPr txBox="1">
            <a:spLocks/>
          </p:cNvSpPr>
          <p:nvPr/>
        </p:nvSpPr>
        <p:spPr>
          <a:xfrm>
            <a:off x="228600" y="2514600"/>
            <a:ext cx="5105400" cy="3581400"/>
          </a:xfrm>
          <a:prstGeom prst="rect">
            <a:avLst/>
          </a:prstGeom>
        </p:spPr>
        <p:txBody>
          <a:bodyPr anchor="t" anchorCtr="0">
            <a:noAutofit/>
          </a:bodyPr>
          <a:lstStyle/>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None/>
              <a:tabLst/>
              <a:defRPr/>
            </a:pPr>
            <a:r>
              <a:rPr kumimoji="0" lang="en-US" sz="2000" b="0" i="0" u="none" strike="noStrike" kern="1200" cap="none" spc="0" normalizeH="0" baseline="0" noProof="0" dirty="0" smtClean="0">
                <a:ln>
                  <a:noFill/>
                </a:ln>
                <a:effectLst/>
                <a:uLnTx/>
                <a:uFillTx/>
                <a:latin typeface="MetaNormalLF-Roman" pitchFamily="34" charset="0"/>
                <a:ea typeface="+mn-ea"/>
                <a:cs typeface="+mn-cs"/>
              </a:rPr>
              <a:t>Solution:</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kumimoji="0" lang="en-US" sz="2000" b="0" i="0" u="none" strike="noStrike" kern="1200" cap="none" spc="0" normalizeH="0" baseline="0" noProof="0" dirty="0" smtClean="0">
                <a:ln>
                  <a:noFill/>
                </a:ln>
                <a:effectLst/>
                <a:uLnTx/>
                <a:uFillTx/>
                <a:latin typeface="MetaNormalLF-Roman" pitchFamily="34" charset="0"/>
                <a:ea typeface="+mn-ea"/>
                <a:cs typeface="+mn-cs"/>
              </a:rPr>
              <a:t>Add Private Connection Broker to Each CS.</a:t>
            </a:r>
          </a:p>
        </p:txBody>
      </p:sp>
      <p:pic>
        <p:nvPicPr>
          <p:cNvPr id="15" name="Picture 2"/>
          <p:cNvPicPr>
            <a:picLocks noChangeAspect="1" noChangeArrowheads="1"/>
          </p:cNvPicPr>
          <p:nvPr/>
        </p:nvPicPr>
        <p:blipFill>
          <a:blip r:embed="rId3" cstate="print">
            <a:duotone>
              <a:prstClr val="black"/>
              <a:schemeClr val="accent4">
                <a:tint val="45000"/>
                <a:satMod val="400000"/>
              </a:schemeClr>
            </a:duotone>
          </a:blip>
          <a:stretch>
            <a:fillRect/>
          </a:stretch>
        </p:blipFill>
        <p:spPr bwMode="auto">
          <a:xfrm>
            <a:off x="5791200" y="2231765"/>
            <a:ext cx="3048000" cy="3639404"/>
          </a:xfrm>
          <a:prstGeom prst="rect">
            <a:avLst/>
          </a:prstGeom>
          <a:noFill/>
          <a:ln w="9525">
            <a:noFill/>
            <a:miter lim="800000"/>
            <a:headEnd/>
            <a:tailEnd/>
          </a:ln>
          <a:effectLst>
            <a:outerShdw blurRad="673100" dist="203200" dir="21540000" algn="ctr" rotWithShape="0">
              <a:srgbClr val="000000">
                <a:alpha val="91000"/>
              </a:srgbClr>
            </a:outerShdw>
          </a:effectLst>
        </p:spPr>
      </p:pic>
      <p:sp>
        <p:nvSpPr>
          <p:cNvPr id="18" name="Line 12"/>
          <p:cNvSpPr>
            <a:spLocks noChangeShapeType="1"/>
          </p:cNvSpPr>
          <p:nvPr/>
        </p:nvSpPr>
        <p:spPr bwMode="auto">
          <a:xfrm flipH="1">
            <a:off x="5105400" y="2667000"/>
            <a:ext cx="1371600" cy="381000"/>
          </a:xfrm>
          <a:prstGeom prst="line">
            <a:avLst/>
          </a:prstGeom>
          <a:noFill/>
          <a:ln w="34925">
            <a:solidFill>
              <a:srgbClr val="C00000"/>
            </a:solidFill>
            <a:round/>
            <a:headEnd type="triangle" w="med" len="med"/>
            <a:tailEnd/>
          </a:ln>
          <a:effectLst/>
        </p:spPr>
        <p:txBody>
          <a:bodyPr wrap="none" lIns="0" tIns="0" rIns="0" bIns="0" anchor="ctr"/>
          <a:lstStyle/>
          <a:p>
            <a:endParaRPr lang="en-US" dirty="0"/>
          </a:p>
        </p:txBody>
      </p:sp>
    </p:spTree>
  </p:cSld>
  <p:clrMapOvr>
    <a:masterClrMapping/>
  </p:clrMapOvr>
  <p:transition advTm="11473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180263" cy="838200"/>
          </a:xfrm>
        </p:spPr>
        <p:txBody>
          <a:bodyPr/>
          <a:lstStyle/>
          <a:p>
            <a:r>
              <a:rPr lang="en-US" sz="3600" dirty="0" smtClean="0"/>
              <a:t>Troubleshooting SR #2</a:t>
            </a:r>
            <a:endParaRPr lang="en-US" dirty="0"/>
          </a:p>
        </p:txBody>
      </p:sp>
      <p:sp>
        <p:nvSpPr>
          <p:cNvPr id="3" name="Content Placeholder 2"/>
          <p:cNvSpPr>
            <a:spLocks noGrp="1"/>
          </p:cNvSpPr>
          <p:nvPr>
            <p:ph idx="1"/>
          </p:nvPr>
        </p:nvSpPr>
        <p:spPr>
          <a:xfrm>
            <a:off x="228600" y="1066800"/>
            <a:ext cx="8458200" cy="1295400"/>
          </a:xfrm>
        </p:spPr>
        <p:txBody>
          <a:bodyPr anchor="t" anchorCtr="0">
            <a:noAutofit/>
          </a:bodyPr>
          <a:lstStyle/>
          <a:p>
            <a:pPr>
              <a:buNone/>
            </a:pPr>
            <a:r>
              <a:rPr lang="en-US" sz="2000" dirty="0" smtClean="0">
                <a:solidFill>
                  <a:schemeClr val="tx1"/>
                </a:solidFill>
              </a:rPr>
              <a:t>Description of the issue:</a:t>
            </a:r>
          </a:p>
          <a:p>
            <a:r>
              <a:rPr lang="en-US" sz="2000" dirty="0" smtClean="0">
                <a:solidFill>
                  <a:schemeClr val="tx1"/>
                </a:solidFill>
              </a:rPr>
              <a:t>Using Multi-Content Server with Load Balancing in front of a Taskspace Servers, we see that all the request goes to a single CS instead balancing within all Content Servers? </a:t>
            </a:r>
          </a:p>
        </p:txBody>
      </p:sp>
      <p:sp>
        <p:nvSpPr>
          <p:cNvPr id="10" name="Content Placeholder 2"/>
          <p:cNvSpPr txBox="1">
            <a:spLocks/>
          </p:cNvSpPr>
          <p:nvPr/>
        </p:nvSpPr>
        <p:spPr>
          <a:xfrm>
            <a:off x="228600" y="2514600"/>
            <a:ext cx="5105400" cy="3581400"/>
          </a:xfrm>
          <a:prstGeom prst="rect">
            <a:avLst/>
          </a:prstGeom>
        </p:spPr>
        <p:txBody>
          <a:bodyPr anchor="t" anchorCtr="0">
            <a:noAutofit/>
          </a:bodyPr>
          <a:lstStyle/>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None/>
              <a:tabLst/>
              <a:defRPr/>
            </a:pPr>
            <a:r>
              <a:rPr kumimoji="0" lang="en-US" sz="2000" b="0" i="0" u="none" strike="noStrike" kern="1200" cap="none" spc="0" normalizeH="0" baseline="0" noProof="0" dirty="0" smtClean="0">
                <a:ln>
                  <a:noFill/>
                </a:ln>
                <a:effectLst/>
                <a:uLnTx/>
                <a:uFillTx/>
                <a:latin typeface="MetaNormalLF-Roman" pitchFamily="34" charset="0"/>
                <a:ea typeface="+mn-ea"/>
                <a:cs typeface="+mn-cs"/>
              </a:rPr>
              <a:t>Solution:</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kumimoji="0" lang="en-US" sz="2000" b="0" i="0" u="none" strike="noStrike" kern="1200" cap="none" spc="0" normalizeH="0" baseline="0" noProof="0" dirty="0" smtClean="0">
                <a:ln>
                  <a:noFill/>
                </a:ln>
                <a:effectLst/>
                <a:uLnTx/>
                <a:uFillTx/>
                <a:latin typeface="MetaNormalLF-Roman" pitchFamily="34" charset="0"/>
                <a:ea typeface="+mn-ea"/>
                <a:cs typeface="+mn-cs"/>
              </a:rPr>
              <a:t>Add Private Connection Broker to Each CS.</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lang="en-US" sz="2000" dirty="0" smtClean="0">
                <a:latin typeface="MetaNormalLF-Roman" pitchFamily="34" charset="0"/>
              </a:rPr>
              <a:t>Set proximity value for the non-local CS to “2” and leave local ones to 1.</a:t>
            </a:r>
          </a:p>
        </p:txBody>
      </p:sp>
      <p:pic>
        <p:nvPicPr>
          <p:cNvPr id="12" name="Picture 2"/>
          <p:cNvPicPr>
            <a:picLocks noChangeAspect="1" noChangeArrowheads="1"/>
          </p:cNvPicPr>
          <p:nvPr/>
        </p:nvPicPr>
        <p:blipFill>
          <a:blip r:embed="rId3" cstate="print">
            <a:duotone>
              <a:prstClr val="black"/>
              <a:schemeClr val="accent5">
                <a:tint val="45000"/>
                <a:satMod val="400000"/>
              </a:schemeClr>
            </a:duotone>
          </a:blip>
          <a:stretch>
            <a:fillRect/>
          </a:stretch>
        </p:blipFill>
        <p:spPr bwMode="auto">
          <a:xfrm>
            <a:off x="5791200" y="2514599"/>
            <a:ext cx="3048000" cy="3616658"/>
          </a:xfrm>
          <a:prstGeom prst="rect">
            <a:avLst/>
          </a:prstGeom>
          <a:noFill/>
          <a:ln w="9525">
            <a:noFill/>
            <a:miter lim="800000"/>
            <a:headEnd/>
            <a:tailEnd/>
          </a:ln>
          <a:effectLst>
            <a:outerShdw blurRad="673100" dist="203200" dir="21540000" algn="ctr" rotWithShape="0">
              <a:srgbClr val="000000">
                <a:alpha val="91000"/>
              </a:srgbClr>
            </a:outerShdw>
          </a:effectLst>
        </p:spPr>
      </p:pic>
      <p:sp>
        <p:nvSpPr>
          <p:cNvPr id="20" name="Line 12"/>
          <p:cNvSpPr>
            <a:spLocks noChangeShapeType="1"/>
          </p:cNvSpPr>
          <p:nvPr/>
        </p:nvSpPr>
        <p:spPr bwMode="auto">
          <a:xfrm flipH="1" flipV="1">
            <a:off x="3810000" y="3733800"/>
            <a:ext cx="2971800" cy="762000"/>
          </a:xfrm>
          <a:prstGeom prst="line">
            <a:avLst/>
          </a:prstGeom>
          <a:noFill/>
          <a:ln w="34925">
            <a:solidFill>
              <a:srgbClr val="C00000"/>
            </a:solidFill>
            <a:round/>
            <a:headEnd type="triangle" w="med" len="med"/>
            <a:tailEnd/>
          </a:ln>
          <a:effectLst/>
        </p:spPr>
        <p:txBody>
          <a:bodyPr wrap="none" lIns="0" tIns="0" rIns="0" bIns="0" anchor="ctr"/>
          <a:lstStyle/>
          <a:p>
            <a:endParaRPr lang="en-US" dirty="0"/>
          </a:p>
        </p:txBody>
      </p:sp>
      <p:sp>
        <p:nvSpPr>
          <p:cNvPr id="21" name="Line 12"/>
          <p:cNvSpPr>
            <a:spLocks noChangeShapeType="1"/>
          </p:cNvSpPr>
          <p:nvPr/>
        </p:nvSpPr>
        <p:spPr bwMode="auto">
          <a:xfrm flipH="1" flipV="1">
            <a:off x="3810000" y="3733800"/>
            <a:ext cx="2971800" cy="76200"/>
          </a:xfrm>
          <a:prstGeom prst="line">
            <a:avLst/>
          </a:prstGeom>
          <a:noFill/>
          <a:ln w="34925">
            <a:solidFill>
              <a:srgbClr val="C00000"/>
            </a:solidFill>
            <a:round/>
            <a:headEnd type="triangle" w="med" len="med"/>
            <a:tailEnd/>
          </a:ln>
          <a:effectLst/>
        </p:spPr>
        <p:txBody>
          <a:bodyPr wrap="none" lIns="0" tIns="0" rIns="0" bIns="0" anchor="ctr"/>
          <a:lstStyle/>
          <a:p>
            <a:endParaRPr lang="en-US" dirty="0"/>
          </a:p>
        </p:txBody>
      </p:sp>
    </p:spTree>
  </p:cSld>
  <p:clrMapOvr>
    <a:masterClrMapping/>
  </p:clrMapOvr>
  <p:transition advTm="11473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animBg="1"/>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180263" cy="838200"/>
          </a:xfrm>
        </p:spPr>
        <p:txBody>
          <a:bodyPr/>
          <a:lstStyle/>
          <a:p>
            <a:r>
              <a:rPr lang="en-US" sz="3600" dirty="0" smtClean="0"/>
              <a:t>Troubleshooting SR #2</a:t>
            </a:r>
            <a:endParaRPr lang="en-US" dirty="0"/>
          </a:p>
        </p:txBody>
      </p:sp>
      <p:sp>
        <p:nvSpPr>
          <p:cNvPr id="3" name="Content Placeholder 2"/>
          <p:cNvSpPr>
            <a:spLocks noGrp="1"/>
          </p:cNvSpPr>
          <p:nvPr>
            <p:ph idx="1"/>
          </p:nvPr>
        </p:nvSpPr>
        <p:spPr>
          <a:xfrm>
            <a:off x="228600" y="1066800"/>
            <a:ext cx="8458200" cy="1295400"/>
          </a:xfrm>
        </p:spPr>
        <p:txBody>
          <a:bodyPr anchor="t" anchorCtr="0">
            <a:noAutofit/>
          </a:bodyPr>
          <a:lstStyle/>
          <a:p>
            <a:pPr>
              <a:buNone/>
            </a:pPr>
            <a:r>
              <a:rPr lang="en-US" sz="2000" dirty="0" smtClean="0">
                <a:solidFill>
                  <a:schemeClr val="tx1"/>
                </a:solidFill>
              </a:rPr>
              <a:t>Description of the issue:</a:t>
            </a:r>
          </a:p>
          <a:p>
            <a:r>
              <a:rPr lang="en-US" sz="2000" dirty="0" smtClean="0">
                <a:solidFill>
                  <a:schemeClr val="tx1"/>
                </a:solidFill>
              </a:rPr>
              <a:t>Using Multi-Content Server with Load Balancing in front of a Taskspace Servers, we see that all the request goes to a single CS instead balancing within all Content Servers? </a:t>
            </a:r>
          </a:p>
        </p:txBody>
      </p:sp>
      <p:sp>
        <p:nvSpPr>
          <p:cNvPr id="10" name="Content Placeholder 2"/>
          <p:cNvSpPr txBox="1">
            <a:spLocks/>
          </p:cNvSpPr>
          <p:nvPr/>
        </p:nvSpPr>
        <p:spPr>
          <a:xfrm>
            <a:off x="228600" y="2514600"/>
            <a:ext cx="5105400" cy="3581400"/>
          </a:xfrm>
          <a:prstGeom prst="rect">
            <a:avLst/>
          </a:prstGeom>
        </p:spPr>
        <p:txBody>
          <a:bodyPr anchor="t" anchorCtr="0">
            <a:noAutofit/>
          </a:bodyPr>
          <a:lstStyle/>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None/>
              <a:tabLst/>
              <a:defRPr/>
            </a:pPr>
            <a:r>
              <a:rPr kumimoji="0" lang="en-US" sz="2000" b="0" i="0" u="none" strike="noStrike" kern="1200" cap="none" spc="0" normalizeH="0" baseline="0" noProof="0" dirty="0" smtClean="0">
                <a:ln>
                  <a:noFill/>
                </a:ln>
                <a:effectLst/>
                <a:uLnTx/>
                <a:uFillTx/>
                <a:latin typeface="MetaNormalLF-Roman" pitchFamily="34" charset="0"/>
                <a:ea typeface="+mn-ea"/>
                <a:cs typeface="+mn-cs"/>
              </a:rPr>
              <a:t>Solution:</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kumimoji="0" lang="en-US" sz="2000" b="0" i="0" u="none" strike="noStrike" kern="1200" cap="none" spc="0" normalizeH="0" baseline="0" noProof="0" dirty="0" smtClean="0">
                <a:ln>
                  <a:noFill/>
                </a:ln>
                <a:effectLst/>
                <a:uLnTx/>
                <a:uFillTx/>
                <a:latin typeface="MetaNormalLF-Roman" pitchFamily="34" charset="0"/>
                <a:ea typeface="+mn-ea"/>
                <a:cs typeface="+mn-cs"/>
              </a:rPr>
              <a:t>Add Private Connection Broker to Each CS.</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lang="en-US" sz="2000" dirty="0" smtClean="0">
                <a:latin typeface="MetaNormalLF-Roman" pitchFamily="34" charset="0"/>
              </a:rPr>
              <a:t>Set proximity value for the non-local CS to “2” and leave local ones to 1.</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kumimoji="0" lang="en-US" sz="2000" b="0" i="0" u="none" strike="noStrike" kern="1200" cap="none" spc="0" normalizeH="0" noProof="0" dirty="0" smtClean="0">
                <a:ln>
                  <a:noFill/>
                </a:ln>
                <a:effectLst/>
                <a:uLnTx/>
                <a:uFillTx/>
                <a:latin typeface="MetaNormalLF-Roman" pitchFamily="34" charset="0"/>
                <a:ea typeface="+mn-ea"/>
                <a:cs typeface="+mn-cs"/>
              </a:rPr>
              <a:t>In dfc.properties of each App server use different host[0] so load can be balance.</a:t>
            </a:r>
          </a:p>
        </p:txBody>
      </p:sp>
      <p:pic>
        <p:nvPicPr>
          <p:cNvPr id="11" name="Picture 2"/>
          <p:cNvPicPr>
            <a:picLocks noChangeAspect="1" noChangeArrowheads="1"/>
          </p:cNvPicPr>
          <p:nvPr/>
        </p:nvPicPr>
        <p:blipFill>
          <a:blip r:embed="rId3" cstate="print"/>
          <a:stretch>
            <a:fillRect/>
          </a:stretch>
        </p:blipFill>
        <p:spPr bwMode="auto">
          <a:xfrm>
            <a:off x="5405155" y="3123193"/>
            <a:ext cx="3815045" cy="2896607"/>
          </a:xfrm>
          <a:prstGeom prst="rect">
            <a:avLst/>
          </a:prstGeom>
          <a:noFill/>
          <a:ln w="9525">
            <a:noFill/>
            <a:miter lim="800000"/>
            <a:headEnd/>
            <a:tailEnd/>
          </a:ln>
          <a:effectLst>
            <a:outerShdw blurRad="673100" dist="203200" dir="21540000" algn="ctr" rotWithShape="0">
              <a:srgbClr val="000000">
                <a:alpha val="91000"/>
              </a:srgbClr>
            </a:outerShdw>
          </a:effectLst>
        </p:spPr>
      </p:pic>
      <p:sp>
        <p:nvSpPr>
          <p:cNvPr id="22" name="Line 12"/>
          <p:cNvSpPr>
            <a:spLocks noChangeShapeType="1"/>
          </p:cNvSpPr>
          <p:nvPr/>
        </p:nvSpPr>
        <p:spPr bwMode="auto">
          <a:xfrm flipH="1" flipV="1">
            <a:off x="4876800" y="4343400"/>
            <a:ext cx="1905000" cy="76200"/>
          </a:xfrm>
          <a:prstGeom prst="line">
            <a:avLst/>
          </a:prstGeom>
          <a:noFill/>
          <a:ln w="34925">
            <a:solidFill>
              <a:srgbClr val="C00000"/>
            </a:solidFill>
            <a:round/>
            <a:headEnd type="triangle" w="med" len="med"/>
            <a:tailEnd/>
          </a:ln>
          <a:effectLst/>
        </p:spPr>
        <p:txBody>
          <a:bodyPr wrap="none" lIns="0" tIns="0" rIns="0" bIns="0" anchor="ctr"/>
          <a:lstStyle/>
          <a:p>
            <a:endParaRPr lang="en-US" dirty="0"/>
          </a:p>
        </p:txBody>
      </p:sp>
    </p:spTree>
  </p:cSld>
  <p:clrMapOvr>
    <a:masterClrMapping/>
  </p:clrMapOvr>
  <p:transition advTm="11473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180263" cy="838200"/>
          </a:xfrm>
        </p:spPr>
        <p:txBody>
          <a:bodyPr/>
          <a:lstStyle/>
          <a:p>
            <a:r>
              <a:rPr lang="en-US" sz="3600" dirty="0" smtClean="0"/>
              <a:t>Troubleshooting SR #2</a:t>
            </a:r>
            <a:endParaRPr lang="en-US" dirty="0"/>
          </a:p>
        </p:txBody>
      </p:sp>
      <p:sp>
        <p:nvSpPr>
          <p:cNvPr id="3" name="Content Placeholder 2"/>
          <p:cNvSpPr>
            <a:spLocks noGrp="1"/>
          </p:cNvSpPr>
          <p:nvPr>
            <p:ph idx="1"/>
          </p:nvPr>
        </p:nvSpPr>
        <p:spPr>
          <a:xfrm>
            <a:off x="228600" y="1066800"/>
            <a:ext cx="8458200" cy="1295400"/>
          </a:xfrm>
        </p:spPr>
        <p:txBody>
          <a:bodyPr anchor="t" anchorCtr="0">
            <a:noAutofit/>
          </a:bodyPr>
          <a:lstStyle/>
          <a:p>
            <a:pPr>
              <a:buNone/>
            </a:pPr>
            <a:r>
              <a:rPr lang="en-US" sz="2000" dirty="0" smtClean="0">
                <a:solidFill>
                  <a:schemeClr val="tx1"/>
                </a:solidFill>
              </a:rPr>
              <a:t>Description of the issue:</a:t>
            </a:r>
          </a:p>
          <a:p>
            <a:r>
              <a:rPr lang="en-US" sz="2000" dirty="0" smtClean="0">
                <a:solidFill>
                  <a:schemeClr val="tx1"/>
                </a:solidFill>
              </a:rPr>
              <a:t>Using Multi-Content Server with Load Balancing in front of a Taskspace Servers, we see that all the request goes to a single CS instead balancing within all Content Servers? </a:t>
            </a:r>
          </a:p>
        </p:txBody>
      </p:sp>
      <p:sp>
        <p:nvSpPr>
          <p:cNvPr id="10" name="Content Placeholder 2"/>
          <p:cNvSpPr txBox="1">
            <a:spLocks/>
          </p:cNvSpPr>
          <p:nvPr/>
        </p:nvSpPr>
        <p:spPr>
          <a:xfrm>
            <a:off x="228600" y="2514600"/>
            <a:ext cx="5105400" cy="3581400"/>
          </a:xfrm>
          <a:prstGeom prst="rect">
            <a:avLst/>
          </a:prstGeom>
        </p:spPr>
        <p:txBody>
          <a:bodyPr anchor="t" anchorCtr="0">
            <a:noAutofit/>
          </a:bodyPr>
          <a:lstStyle/>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None/>
              <a:tabLst/>
              <a:defRPr/>
            </a:pPr>
            <a:r>
              <a:rPr kumimoji="0" lang="en-US" sz="2000" b="0" i="0" u="none" strike="noStrike" kern="1200" cap="none" spc="0" normalizeH="0" baseline="0" noProof="0" dirty="0" smtClean="0">
                <a:ln>
                  <a:noFill/>
                </a:ln>
                <a:effectLst/>
                <a:uLnTx/>
                <a:uFillTx/>
                <a:latin typeface="MetaNormalLF-Roman" pitchFamily="34" charset="0"/>
                <a:ea typeface="+mn-ea"/>
                <a:cs typeface="+mn-cs"/>
              </a:rPr>
              <a:t>Solution:</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kumimoji="0" lang="en-US" sz="2000" b="0" i="0" u="none" strike="noStrike" kern="1200" cap="none" spc="0" normalizeH="0" baseline="0" noProof="0" dirty="0" smtClean="0">
                <a:ln>
                  <a:noFill/>
                </a:ln>
                <a:effectLst/>
                <a:uLnTx/>
                <a:uFillTx/>
                <a:latin typeface="MetaNormalLF-Roman" pitchFamily="34" charset="0"/>
                <a:ea typeface="+mn-ea"/>
                <a:cs typeface="+mn-cs"/>
              </a:rPr>
              <a:t>Add Private Connection Broker to Each CS.</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lang="en-US" sz="2000" dirty="0" smtClean="0">
                <a:latin typeface="MetaNormalLF-Roman" pitchFamily="34" charset="0"/>
              </a:rPr>
              <a:t>Set proximity value for the non-local CS to “2” and leave local ones to 1.</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kumimoji="0" lang="en-US" sz="2000" b="0" i="0" u="none" strike="noStrike" kern="1200" cap="none" spc="0" normalizeH="0" noProof="0" dirty="0" smtClean="0">
                <a:ln>
                  <a:noFill/>
                </a:ln>
                <a:effectLst/>
                <a:uLnTx/>
                <a:uFillTx/>
                <a:latin typeface="MetaNormalLF-Roman" pitchFamily="34" charset="0"/>
                <a:ea typeface="+mn-ea"/>
                <a:cs typeface="+mn-cs"/>
              </a:rPr>
              <a:t>In dfc.properties of each App server use different host[0] so load can be balance.</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lang="en-US" sz="2000" dirty="0" smtClean="0">
                <a:latin typeface="MetaNormalLF-Roman" pitchFamily="34" charset="0"/>
              </a:rPr>
              <a:t>In dfc.properties of each CS use only Private Connection Broker.</a:t>
            </a:r>
            <a:endParaRPr kumimoji="0" lang="en-US" sz="2000" b="0" i="0" u="none" strike="noStrike" kern="1200" cap="none" spc="0" normalizeH="0" noProof="0" dirty="0" smtClean="0">
              <a:ln>
                <a:noFill/>
              </a:ln>
              <a:effectLst/>
              <a:uLnTx/>
              <a:uFillTx/>
              <a:latin typeface="MetaNormalLF-Roman" pitchFamily="34" charset="0"/>
              <a:ea typeface="+mn-ea"/>
              <a:cs typeface="+mn-cs"/>
            </a:endParaRPr>
          </a:p>
        </p:txBody>
      </p:sp>
      <p:pic>
        <p:nvPicPr>
          <p:cNvPr id="17" name="Picture 2"/>
          <p:cNvPicPr>
            <a:picLocks noChangeAspect="1" noChangeArrowheads="1"/>
          </p:cNvPicPr>
          <p:nvPr/>
        </p:nvPicPr>
        <p:blipFill>
          <a:blip r:embed="rId3" cstate="print"/>
          <a:stretch>
            <a:fillRect/>
          </a:stretch>
        </p:blipFill>
        <p:spPr bwMode="auto">
          <a:xfrm>
            <a:off x="5257800" y="3581400"/>
            <a:ext cx="4716569" cy="2438400"/>
          </a:xfrm>
          <a:prstGeom prst="rect">
            <a:avLst/>
          </a:prstGeom>
          <a:noFill/>
          <a:ln w="9525">
            <a:noFill/>
            <a:miter lim="800000"/>
            <a:headEnd/>
            <a:tailEnd/>
          </a:ln>
          <a:effectLst>
            <a:outerShdw blurRad="673100" dist="203200" dir="21540000" algn="ctr" rotWithShape="0">
              <a:srgbClr val="000000">
                <a:alpha val="91000"/>
              </a:srgbClr>
            </a:outerShdw>
          </a:effectLst>
        </p:spPr>
      </p:pic>
      <p:sp>
        <p:nvSpPr>
          <p:cNvPr id="19" name="Line 12"/>
          <p:cNvSpPr>
            <a:spLocks noChangeShapeType="1"/>
          </p:cNvSpPr>
          <p:nvPr/>
        </p:nvSpPr>
        <p:spPr bwMode="auto">
          <a:xfrm flipH="1" flipV="1">
            <a:off x="2743200" y="5105400"/>
            <a:ext cx="3657600" cy="152400"/>
          </a:xfrm>
          <a:prstGeom prst="line">
            <a:avLst/>
          </a:prstGeom>
          <a:noFill/>
          <a:ln w="34925">
            <a:solidFill>
              <a:srgbClr val="C00000"/>
            </a:solidFill>
            <a:round/>
            <a:headEnd type="triangle" w="med" len="med"/>
            <a:tailEnd/>
          </a:ln>
          <a:effectLst/>
        </p:spPr>
        <p:txBody>
          <a:bodyPr wrap="none" lIns="0" tIns="0" rIns="0" bIns="0" anchor="ctr"/>
          <a:lstStyle/>
          <a:p>
            <a:endParaRPr lang="en-US" dirty="0"/>
          </a:p>
        </p:txBody>
      </p:sp>
    </p:spTree>
  </p:cSld>
  <p:clrMapOvr>
    <a:masterClrMapping/>
  </p:clrMapOvr>
  <p:transition advTm="11473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180263" cy="838200"/>
          </a:xfrm>
        </p:spPr>
        <p:txBody>
          <a:bodyPr/>
          <a:lstStyle/>
          <a:p>
            <a:r>
              <a:rPr lang="en-US" sz="3600" dirty="0" smtClean="0"/>
              <a:t>Troubleshooting SR #3</a:t>
            </a:r>
            <a:endParaRPr lang="en-US" dirty="0"/>
          </a:p>
        </p:txBody>
      </p:sp>
      <p:sp>
        <p:nvSpPr>
          <p:cNvPr id="3" name="Content Placeholder 2"/>
          <p:cNvSpPr>
            <a:spLocks noGrp="1"/>
          </p:cNvSpPr>
          <p:nvPr>
            <p:ph idx="1"/>
          </p:nvPr>
        </p:nvSpPr>
        <p:spPr>
          <a:xfrm>
            <a:off x="228600" y="1066800"/>
            <a:ext cx="8458200" cy="1066800"/>
          </a:xfrm>
        </p:spPr>
        <p:txBody>
          <a:bodyPr anchor="t" anchorCtr="0">
            <a:noAutofit/>
          </a:bodyPr>
          <a:lstStyle/>
          <a:p>
            <a:pPr>
              <a:buNone/>
            </a:pPr>
            <a:r>
              <a:rPr lang="en-US" sz="2000" dirty="0" smtClean="0">
                <a:solidFill>
                  <a:schemeClr val="tx1"/>
                </a:solidFill>
              </a:rPr>
              <a:t>Description of the issue:</a:t>
            </a:r>
          </a:p>
          <a:p>
            <a:r>
              <a:rPr lang="en-AU" sz="2000" dirty="0" smtClean="0">
                <a:solidFill>
                  <a:schemeClr val="tx1"/>
                </a:solidFill>
              </a:rPr>
              <a:t>dm_shutdown_&lt;repo&gt; script shuts down both content servers for the same repository when they were on same host</a:t>
            </a:r>
            <a:r>
              <a:rPr lang="en-US" sz="2000" dirty="0" smtClean="0">
                <a:solidFill>
                  <a:schemeClr val="tx1"/>
                </a:solidFill>
              </a:rPr>
              <a:t>.</a:t>
            </a:r>
          </a:p>
        </p:txBody>
      </p:sp>
      <p:sp>
        <p:nvSpPr>
          <p:cNvPr id="5" name="Content Placeholder 2"/>
          <p:cNvSpPr txBox="1">
            <a:spLocks/>
          </p:cNvSpPr>
          <p:nvPr/>
        </p:nvSpPr>
        <p:spPr>
          <a:xfrm>
            <a:off x="228600" y="2133600"/>
            <a:ext cx="8458200" cy="838200"/>
          </a:xfrm>
          <a:prstGeom prst="rect">
            <a:avLst/>
          </a:prstGeom>
        </p:spPr>
        <p:txBody>
          <a:bodyPr anchor="t" anchorCtr="0">
            <a:noAutofit/>
          </a:bodyPr>
          <a:lstStyle/>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None/>
              <a:tabLst/>
              <a:defRPr/>
            </a:pPr>
            <a:r>
              <a:rPr kumimoji="0" lang="en-US" sz="2000" b="0" i="0" u="none" strike="noStrike" kern="1200" cap="none" spc="0" normalizeH="0" baseline="0" noProof="0" dirty="0" smtClean="0">
                <a:ln>
                  <a:noFill/>
                </a:ln>
                <a:effectLst/>
                <a:uLnTx/>
                <a:uFillTx/>
                <a:latin typeface="MetaNormalLF-Roman" pitchFamily="34" charset="0"/>
                <a:ea typeface="+mn-ea"/>
                <a:cs typeface="+mn-cs"/>
              </a:rPr>
              <a:t>Steps taken:</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lang="en-US" sz="2000" dirty="0" smtClean="0">
                <a:latin typeface="MetaNormalLF-Roman" pitchFamily="34" charset="0"/>
              </a:rPr>
              <a:t>Review configuration objects and files</a:t>
            </a:r>
            <a:endParaRPr kumimoji="0" lang="en-US" sz="2000" b="0" i="0" u="none" strike="noStrike" kern="1200" cap="none" spc="0" normalizeH="0" baseline="0" noProof="0" dirty="0" smtClean="0">
              <a:ln>
                <a:noFill/>
              </a:ln>
              <a:effectLst/>
              <a:uLnTx/>
              <a:uFillTx/>
              <a:latin typeface="MetaNormalLF-Roman" pitchFamily="34" charset="0"/>
              <a:ea typeface="+mn-ea"/>
              <a:cs typeface="+mn-cs"/>
            </a:endParaRPr>
          </a:p>
        </p:txBody>
      </p:sp>
      <p:sp>
        <p:nvSpPr>
          <p:cNvPr id="10" name="Content Placeholder 2"/>
          <p:cNvSpPr txBox="1">
            <a:spLocks/>
          </p:cNvSpPr>
          <p:nvPr/>
        </p:nvSpPr>
        <p:spPr>
          <a:xfrm>
            <a:off x="228600" y="2895600"/>
            <a:ext cx="8458200" cy="2209800"/>
          </a:xfrm>
          <a:prstGeom prst="rect">
            <a:avLst/>
          </a:prstGeom>
        </p:spPr>
        <p:txBody>
          <a:bodyPr anchor="t" anchorCtr="0">
            <a:noAutofit/>
          </a:bodyPr>
          <a:lstStyle/>
          <a:p>
            <a:pPr marL="228600" lvl="0" indent="-228600">
              <a:spcBef>
                <a:spcPct val="20000"/>
              </a:spcBef>
              <a:buClr>
                <a:srgbClr val="2C95DD"/>
              </a:buClr>
              <a:buFont typeface="Arial" pitchFamily="34" charset="0"/>
              <a:buChar char="•"/>
              <a:defRPr/>
            </a:pPr>
            <a:r>
              <a:rPr lang="en-US" sz="2000" dirty="0" smtClean="0">
                <a:latin typeface="MetaNormalLF-Roman" pitchFamily="34" charset="0"/>
              </a:rPr>
              <a:t>Found that one of the server config objects had </a:t>
            </a:r>
            <a:r>
              <a:rPr lang="en-US" sz="2000" dirty="0" smtClean="0"/>
              <a:t>wf_agent_worker_threads</a:t>
            </a:r>
            <a:br>
              <a:rPr lang="en-US" sz="2000" dirty="0" smtClean="0"/>
            </a:br>
            <a:r>
              <a:rPr lang="en-US" sz="2000" dirty="0" smtClean="0"/>
              <a:t> attribute set to 0</a:t>
            </a:r>
            <a:r>
              <a:rPr lang="en-US" sz="2000" dirty="0" smtClean="0">
                <a:latin typeface="MetaNormalLF-Roman" pitchFamily="34" charset="0"/>
              </a:rPr>
              <a:t>:</a:t>
            </a:r>
          </a:p>
          <a:p>
            <a:pPr marL="228600" lvl="0" indent="-228600">
              <a:spcBef>
                <a:spcPct val="20000"/>
              </a:spcBef>
              <a:buClr>
                <a:srgbClr val="2C95DD"/>
              </a:buClr>
              <a:defRPr/>
            </a:pPr>
            <a:r>
              <a:rPr lang="en-US" sz="1200" dirty="0" smtClean="0">
                <a:latin typeface="MetaNormalLF-Roman" pitchFamily="34" charset="0"/>
              </a:rPr>
              <a:t>    ……</a:t>
            </a:r>
          </a:p>
          <a:p>
            <a:pPr marL="228600" lvl="0" indent="-228600">
              <a:spcBef>
                <a:spcPct val="20000"/>
              </a:spcBef>
              <a:buClr>
                <a:srgbClr val="2C95DD"/>
              </a:buClr>
              <a:defRPr/>
            </a:pPr>
            <a:r>
              <a:rPr lang="en-US" sz="1200" dirty="0" smtClean="0">
                <a:latin typeface="MetaNormalLF-Roman" pitchFamily="34" charset="0"/>
              </a:rPr>
              <a:t>	dba_location                    : dm_dba</a:t>
            </a:r>
          </a:p>
          <a:p>
            <a:pPr marL="228600" lvl="0" indent="-228600">
              <a:spcBef>
                <a:spcPct val="20000"/>
              </a:spcBef>
              <a:buClr>
                <a:srgbClr val="2C95DD"/>
              </a:buClr>
              <a:defRPr/>
            </a:pPr>
            <a:r>
              <a:rPr lang="en-US" sz="1200" b="1" dirty="0" smtClean="0">
                <a:solidFill>
                  <a:srgbClr val="FF0000"/>
                </a:solidFill>
                <a:latin typeface="MetaNormalLF-Roman" pitchFamily="34" charset="0"/>
              </a:rPr>
              <a:t>	wf_agent_worker_threads         : 0</a:t>
            </a:r>
          </a:p>
          <a:p>
            <a:pPr marL="228600" lvl="0" indent="-228600">
              <a:spcBef>
                <a:spcPct val="20000"/>
              </a:spcBef>
              <a:buClr>
                <a:srgbClr val="2C95DD"/>
              </a:buClr>
              <a:defRPr/>
            </a:pPr>
            <a:r>
              <a:rPr lang="en-US" sz="1200" b="1" dirty="0" smtClean="0">
                <a:solidFill>
                  <a:srgbClr val="FF0000"/>
                </a:solidFill>
                <a:latin typeface="MetaNormalLF-Roman" pitchFamily="34" charset="0"/>
              </a:rPr>
              <a:t>	wf_sleep_interval               : 5 </a:t>
            </a:r>
            <a:r>
              <a:rPr kumimoji="0" lang="en-US" sz="1100" b="1" i="0" u="none" strike="noStrike" kern="1200" cap="none" spc="0" normalizeH="0" baseline="0" noProof="0" dirty="0" smtClean="0">
                <a:ln>
                  <a:noFill/>
                </a:ln>
                <a:effectLst/>
                <a:uLnTx/>
                <a:uFillTx/>
                <a:latin typeface="MetaNormalLF-Roman" pitchFamily="34" charset="0"/>
                <a:ea typeface="+mn-ea"/>
                <a:cs typeface="+mn-cs"/>
              </a:rPr>
              <a:t>	</a:t>
            </a:r>
          </a:p>
          <a:p>
            <a:pPr marL="228600" lvl="0" indent="-228600">
              <a:spcBef>
                <a:spcPct val="20000"/>
              </a:spcBef>
              <a:buClr>
                <a:srgbClr val="2C95DD"/>
              </a:buClr>
              <a:defRPr/>
            </a:pPr>
            <a:r>
              <a:rPr kumimoji="0" lang="en-US" sz="1100" b="0" i="0" u="none" strike="noStrike" kern="1200" cap="none" spc="0" normalizeH="0" baseline="0" noProof="0" dirty="0" smtClean="0">
                <a:ln>
                  <a:noFill/>
                </a:ln>
                <a:effectLst/>
                <a:uLnTx/>
                <a:uFillTx/>
                <a:latin typeface="MetaNormalLF-Roman" pitchFamily="34" charset="0"/>
                <a:ea typeface="+mn-ea"/>
                <a:cs typeface="+mn-cs"/>
              </a:rPr>
              <a:t>	</a:t>
            </a:r>
            <a:r>
              <a:rPr lang="en-US" sz="1100" dirty="0" smtClean="0">
                <a:latin typeface="MetaNormalLF-Roman" pitchFamily="34" charset="0"/>
              </a:rPr>
              <a:t> mail_method                     :</a:t>
            </a:r>
          </a:p>
          <a:p>
            <a:pPr marL="228600" lvl="0" indent="-228600">
              <a:spcBef>
                <a:spcPct val="20000"/>
              </a:spcBef>
              <a:buClr>
                <a:srgbClr val="2C95DD"/>
              </a:buClr>
              <a:defRPr/>
            </a:pPr>
            <a:r>
              <a:rPr lang="en-US" sz="1100" dirty="0" smtClean="0">
                <a:latin typeface="MetaNormalLF-Roman" pitchFamily="34" charset="0"/>
              </a:rPr>
              <a:t>	application_access_control      : F</a:t>
            </a:r>
            <a:endParaRPr kumimoji="0" lang="en-US" sz="1100" b="0" i="0" u="none" strike="noStrike" kern="1200" cap="none" spc="0" normalizeH="0" baseline="0" noProof="0" dirty="0">
              <a:ln>
                <a:noFill/>
              </a:ln>
              <a:effectLst/>
              <a:uLnTx/>
              <a:uFillTx/>
              <a:latin typeface="MetaNormalLF-Roman" pitchFamily="34" charset="0"/>
              <a:ea typeface="+mn-ea"/>
              <a:cs typeface="+mn-cs"/>
            </a:endParaRPr>
          </a:p>
        </p:txBody>
      </p:sp>
    </p:spTree>
  </p:cSld>
  <p:clrMapOvr>
    <a:masterClrMapping/>
  </p:clrMapOvr>
  <p:transition advTm="11473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180263" cy="838200"/>
          </a:xfrm>
        </p:spPr>
        <p:txBody>
          <a:bodyPr/>
          <a:lstStyle/>
          <a:p>
            <a:r>
              <a:rPr lang="en-US" sz="3600" dirty="0" smtClean="0"/>
              <a:t>Troubleshooting SR #3</a:t>
            </a:r>
            <a:endParaRPr lang="en-US" dirty="0"/>
          </a:p>
        </p:txBody>
      </p:sp>
      <p:sp>
        <p:nvSpPr>
          <p:cNvPr id="3" name="Content Placeholder 2"/>
          <p:cNvSpPr>
            <a:spLocks noGrp="1"/>
          </p:cNvSpPr>
          <p:nvPr>
            <p:ph idx="1"/>
          </p:nvPr>
        </p:nvSpPr>
        <p:spPr>
          <a:xfrm>
            <a:off x="228600" y="1066800"/>
            <a:ext cx="8458200" cy="1066800"/>
          </a:xfrm>
        </p:spPr>
        <p:txBody>
          <a:bodyPr anchor="t" anchorCtr="0">
            <a:noAutofit/>
          </a:bodyPr>
          <a:lstStyle/>
          <a:p>
            <a:pPr>
              <a:buNone/>
            </a:pPr>
            <a:r>
              <a:rPr lang="en-US" sz="2000" dirty="0" smtClean="0">
                <a:solidFill>
                  <a:schemeClr val="tx1"/>
                </a:solidFill>
              </a:rPr>
              <a:t>Description of the issue:</a:t>
            </a:r>
          </a:p>
          <a:p>
            <a:r>
              <a:rPr lang="en-AU" sz="2000" dirty="0" smtClean="0">
                <a:solidFill>
                  <a:schemeClr val="tx1"/>
                </a:solidFill>
              </a:rPr>
              <a:t>dm_shutdown_&lt;repo&gt; script shuts down both content servers for the same repository when on same host</a:t>
            </a:r>
            <a:endParaRPr lang="en-US" sz="2000" dirty="0" smtClean="0">
              <a:solidFill>
                <a:schemeClr val="tx1"/>
              </a:solidFill>
            </a:endParaRPr>
          </a:p>
        </p:txBody>
      </p:sp>
      <p:sp>
        <p:nvSpPr>
          <p:cNvPr id="9" name="Content Placeholder 2"/>
          <p:cNvSpPr txBox="1">
            <a:spLocks/>
          </p:cNvSpPr>
          <p:nvPr/>
        </p:nvSpPr>
        <p:spPr>
          <a:xfrm>
            <a:off x="228600" y="2362200"/>
            <a:ext cx="8305800" cy="3657600"/>
          </a:xfrm>
          <a:prstGeom prst="rect">
            <a:avLst/>
          </a:prstGeom>
        </p:spPr>
        <p:txBody>
          <a:bodyPr anchor="t" anchorCtr="0">
            <a:noAutofit/>
          </a:bodyPr>
          <a:lstStyle/>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None/>
              <a:tabLst/>
              <a:defRPr/>
            </a:pPr>
            <a:r>
              <a:rPr kumimoji="0" lang="en-US" sz="2000" b="0" i="0" u="none" strike="noStrike" kern="1200" cap="none" spc="0" normalizeH="0" baseline="0" noProof="0" dirty="0" smtClean="0">
                <a:ln>
                  <a:noFill/>
                </a:ln>
                <a:effectLst/>
                <a:uLnTx/>
                <a:uFillTx/>
                <a:latin typeface="MetaNormalLF-Roman" pitchFamily="34" charset="0"/>
                <a:ea typeface="+mn-ea"/>
                <a:cs typeface="+mn-cs"/>
              </a:rPr>
              <a:t>Solution of the issue:</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lang="en-US" sz="2000" dirty="0" smtClean="0">
                <a:latin typeface="MetaNormalLF-Roman" pitchFamily="34" charset="0"/>
              </a:rPr>
              <a:t>Confirmed with engineering and found that this is a defect.</a:t>
            </a:r>
            <a:endParaRPr kumimoji="0" lang="en-US" sz="2000" b="0" i="0" u="none" strike="noStrike" kern="1200" cap="none" spc="0" normalizeH="0" noProof="0" dirty="0" smtClean="0">
              <a:ln>
                <a:noFill/>
              </a:ln>
              <a:effectLst/>
              <a:uLnTx/>
              <a:uFillTx/>
              <a:latin typeface="MetaNormalLF-Roman" pitchFamily="34" charset="0"/>
              <a:ea typeface="+mn-ea"/>
              <a:cs typeface="+mn-cs"/>
            </a:endParaRP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lang="en-US" sz="2000" dirty="0" smtClean="0">
                <a:latin typeface="MetaNormalLF-Roman" pitchFamily="34" charset="0"/>
              </a:rPr>
              <a:t>As workaround attribute needs to be set greater than 0:</a:t>
            </a:r>
          </a:p>
          <a:p>
            <a:pPr marL="228600" lvl="0" indent="-228600">
              <a:spcBef>
                <a:spcPct val="20000"/>
              </a:spcBef>
              <a:buClr>
                <a:srgbClr val="2C95DD"/>
              </a:buClr>
              <a:buFont typeface="Arial" pitchFamily="34" charset="0"/>
              <a:buChar char="•"/>
              <a:defRPr/>
            </a:pPr>
            <a:r>
              <a:rPr lang="en-US" sz="1400" b="1" dirty="0" smtClean="0">
                <a:solidFill>
                  <a:srgbClr val="FF0000"/>
                </a:solidFill>
              </a:rPr>
              <a:t>API&gt; retrieve,c,dm_server where object_name=‘emc’</a:t>
            </a:r>
            <a:br>
              <a:rPr lang="en-US" sz="1400" b="1" dirty="0" smtClean="0">
                <a:solidFill>
                  <a:srgbClr val="FF0000"/>
                </a:solidFill>
              </a:rPr>
            </a:br>
            <a:r>
              <a:rPr lang="en-US" sz="1400" b="1" dirty="0" smtClean="0">
                <a:solidFill>
                  <a:srgbClr val="FF0000"/>
                </a:solidFill>
              </a:rPr>
              <a:t>API&gt; set,c,l,wf_agent_worker_threads</a:t>
            </a:r>
            <a:br>
              <a:rPr lang="en-US" sz="1400" b="1" dirty="0" smtClean="0">
                <a:solidFill>
                  <a:srgbClr val="FF0000"/>
                </a:solidFill>
              </a:rPr>
            </a:br>
            <a:r>
              <a:rPr lang="en-US" sz="1400" b="1" dirty="0" smtClean="0">
                <a:solidFill>
                  <a:srgbClr val="FF0000"/>
                </a:solidFill>
              </a:rPr>
              <a:t>SET&gt; 3</a:t>
            </a:r>
            <a:br>
              <a:rPr lang="en-US" sz="1400" b="1" dirty="0" smtClean="0">
                <a:solidFill>
                  <a:srgbClr val="FF0000"/>
                </a:solidFill>
              </a:rPr>
            </a:br>
            <a:r>
              <a:rPr lang="en-US" sz="1400" b="1" dirty="0" smtClean="0">
                <a:solidFill>
                  <a:srgbClr val="FF0000"/>
                </a:solidFill>
              </a:rPr>
              <a:t>API&gt; save,c,l</a:t>
            </a:r>
            <a:br>
              <a:rPr lang="en-US" sz="1400" b="1" dirty="0" smtClean="0">
                <a:solidFill>
                  <a:srgbClr val="FF0000"/>
                </a:solidFill>
              </a:rPr>
            </a:br>
            <a:r>
              <a:rPr lang="en-US" sz="1400" b="1" dirty="0" smtClean="0">
                <a:solidFill>
                  <a:srgbClr val="FF0000"/>
                </a:solidFill>
              </a:rPr>
              <a:t>API&gt; retrieve,c,dm_server where object_name=‘emc1’</a:t>
            </a:r>
            <a:br>
              <a:rPr lang="en-US" sz="1400" b="1" dirty="0" smtClean="0">
                <a:solidFill>
                  <a:srgbClr val="FF0000"/>
                </a:solidFill>
              </a:rPr>
            </a:br>
            <a:r>
              <a:rPr lang="en-US" sz="1400" b="1" dirty="0" smtClean="0">
                <a:solidFill>
                  <a:srgbClr val="FF0000"/>
                </a:solidFill>
              </a:rPr>
              <a:t>API&gt; set,c,l,wf_agent_worker_threads</a:t>
            </a:r>
            <a:br>
              <a:rPr lang="en-US" sz="1400" b="1" dirty="0" smtClean="0">
                <a:solidFill>
                  <a:srgbClr val="FF0000"/>
                </a:solidFill>
              </a:rPr>
            </a:br>
            <a:r>
              <a:rPr lang="en-US" sz="1400" b="1" dirty="0" smtClean="0">
                <a:solidFill>
                  <a:srgbClr val="FF0000"/>
                </a:solidFill>
              </a:rPr>
              <a:t>SET&gt; 3</a:t>
            </a:r>
            <a:br>
              <a:rPr lang="en-US" sz="1400" b="1" dirty="0" smtClean="0">
                <a:solidFill>
                  <a:srgbClr val="FF0000"/>
                </a:solidFill>
              </a:rPr>
            </a:br>
            <a:r>
              <a:rPr lang="en-US" sz="1400" b="1" dirty="0" smtClean="0">
                <a:solidFill>
                  <a:srgbClr val="FF0000"/>
                </a:solidFill>
              </a:rPr>
              <a:t>API&gt; save,c,l</a:t>
            </a:r>
            <a:r>
              <a:rPr lang="en-US" sz="1400" dirty="0" smtClean="0"/>
              <a:t/>
            </a:r>
            <a:br>
              <a:rPr lang="en-US" sz="1400" dirty="0" smtClean="0"/>
            </a:br>
            <a:r>
              <a:rPr lang="en-US" sz="1400" dirty="0" smtClean="0"/>
              <a:t/>
            </a:r>
            <a:br>
              <a:rPr lang="en-US" sz="1400" dirty="0" smtClean="0"/>
            </a:br>
            <a:endParaRPr lang="en-US" sz="1400" dirty="0" smtClean="0">
              <a:latin typeface="MetaNormalLF-Roman" pitchFamily="34" charset="0"/>
            </a:endParaRPr>
          </a:p>
        </p:txBody>
      </p:sp>
    </p:spTree>
  </p:cSld>
  <p:clrMapOvr>
    <a:masterClrMapping/>
  </p:clrMapOvr>
  <p:transition advTm="11473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a:xfrm>
            <a:off x="304800" y="381000"/>
            <a:ext cx="8534400" cy="779462"/>
          </a:xfrm>
        </p:spPr>
        <p:txBody>
          <a:bodyPr/>
          <a:lstStyle/>
          <a:p>
            <a:r>
              <a:rPr lang="en-US" sz="3600" dirty="0" smtClean="0"/>
              <a:t>Additional Connection Broker</a:t>
            </a:r>
            <a:endParaRPr lang="en-US" sz="3600" dirty="0"/>
          </a:p>
        </p:txBody>
      </p:sp>
      <p:sp>
        <p:nvSpPr>
          <p:cNvPr id="89093" name="Rectangle 5"/>
          <p:cNvSpPr>
            <a:spLocks noGrp="1" noChangeArrowheads="1"/>
          </p:cNvSpPr>
          <p:nvPr>
            <p:ph type="body" idx="1"/>
          </p:nvPr>
        </p:nvSpPr>
        <p:spPr>
          <a:xfrm>
            <a:off x="304800" y="1168400"/>
            <a:ext cx="4267200" cy="2032000"/>
          </a:xfrm>
        </p:spPr>
        <p:txBody>
          <a:bodyPr/>
          <a:lstStyle/>
          <a:p>
            <a:r>
              <a:rPr lang="en-US" sz="2000" dirty="0" smtClean="0">
                <a:solidFill>
                  <a:schemeClr val="tx1"/>
                </a:solidFill>
              </a:rPr>
              <a:t>After 6.6 P06 and above  such 6.7</a:t>
            </a:r>
            <a:endParaRPr lang="en-US" sz="2000" dirty="0">
              <a:solidFill>
                <a:schemeClr val="tx1"/>
              </a:solidFill>
            </a:endParaRPr>
          </a:p>
          <a:p>
            <a:pPr lvl="1">
              <a:buNone/>
            </a:pPr>
            <a:endParaRPr lang="en-US" sz="2000" dirty="0" smtClean="0">
              <a:solidFill>
                <a:schemeClr val="tx1"/>
              </a:solidFill>
            </a:endParaRPr>
          </a:p>
          <a:p>
            <a:pPr lvl="1"/>
            <a:endParaRPr lang="en-US" sz="2000" dirty="0" smtClean="0"/>
          </a:p>
          <a:p>
            <a:pPr lvl="1">
              <a:buNone/>
            </a:pPr>
            <a:endParaRPr lang="en-US" dirty="0"/>
          </a:p>
        </p:txBody>
      </p:sp>
      <p:pic>
        <p:nvPicPr>
          <p:cNvPr id="5" name="Picture 2"/>
          <p:cNvPicPr>
            <a:picLocks noChangeAspect="1" noChangeArrowheads="1"/>
          </p:cNvPicPr>
          <p:nvPr/>
        </p:nvPicPr>
        <p:blipFill>
          <a:blip r:embed="rId4" cstate="print"/>
          <a:stretch>
            <a:fillRect/>
          </a:stretch>
        </p:blipFill>
        <p:spPr bwMode="auto">
          <a:xfrm>
            <a:off x="4663001" y="1524000"/>
            <a:ext cx="4328599" cy="4191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a:effectLst>
            <a:outerShdw blurRad="673100" dist="203200" dir="21540000" algn="ctr" rotWithShape="0">
              <a:srgbClr val="000000">
                <a:alpha val="91000"/>
              </a:srgbClr>
            </a:outerShdw>
          </a:effectLst>
        </p:spPr>
      </p:pic>
      <p:sp>
        <p:nvSpPr>
          <p:cNvPr id="7" name="Cloud Callout 6"/>
          <p:cNvSpPr/>
          <p:nvPr/>
        </p:nvSpPr>
        <p:spPr>
          <a:xfrm>
            <a:off x="609600" y="2057400"/>
            <a:ext cx="3657600" cy="1676400"/>
          </a:xfrm>
          <a:prstGeom prst="cloud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smtClean="0">
                <a:solidFill>
                  <a:schemeClr val="accent6"/>
                </a:solidFill>
                <a:latin typeface="Calibri" pitchFamily="34" charset="0"/>
              </a:rPr>
              <a:t>IS NOT NEEDED</a:t>
            </a:r>
            <a:endParaRPr lang="en-US" sz="3600" dirty="0">
              <a:solidFill>
                <a:schemeClr val="accent6"/>
              </a:solidFill>
              <a:latin typeface="Calibri" pitchFamily="34" charset="0"/>
            </a:endParaRPr>
          </a:p>
        </p:txBody>
      </p:sp>
      <p:sp>
        <p:nvSpPr>
          <p:cNvPr id="8" name="Rectangle 5"/>
          <p:cNvSpPr txBox="1">
            <a:spLocks noChangeArrowheads="1"/>
          </p:cNvSpPr>
          <p:nvPr/>
        </p:nvSpPr>
        <p:spPr>
          <a:xfrm>
            <a:off x="457200" y="4292600"/>
            <a:ext cx="4267200" cy="2032000"/>
          </a:xfrm>
          <a:prstGeom prst="rect">
            <a:avLst/>
          </a:prstGeom>
        </p:spPr>
        <p:txBody>
          <a:bodyPr/>
          <a:lstStyle/>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Why? </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lang="en-US" sz="2000" dirty="0" smtClean="0">
                <a:latin typeface="MetaNormalLF-Roman" pitchFamily="34" charset="0"/>
              </a:rPr>
              <a:t>New type – dm_jms_config</a:t>
            </a:r>
          </a:p>
          <a:p>
            <a:pPr marL="228600" marR="0" lvl="0" indent="-22860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Control projection and proximity values</a:t>
            </a:r>
          </a:p>
          <a:p>
            <a:pPr marL="742950" marR="0" lvl="1" indent="-285750" algn="l" defTabSz="914400" rtl="0" eaLnBrk="1" fontAlgn="auto" latinLnBrk="0" hangingPunct="1">
              <a:lnSpc>
                <a:spcPct val="100000"/>
              </a:lnSpc>
              <a:spcBef>
                <a:spcPct val="20000"/>
              </a:spcBef>
              <a:spcAft>
                <a:spcPts val="0"/>
              </a:spcAft>
              <a:buClr>
                <a:srgbClr val="2C95DD"/>
              </a:buClr>
              <a:buSzTx/>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etaNormalLF-Roman" pitchFamily="34" charset="0"/>
              <a:ea typeface="+mn-ea"/>
              <a:cs typeface="+mn-cs"/>
            </a:endParaRPr>
          </a:p>
          <a:p>
            <a:pPr marL="742950" marR="0" lvl="1" indent="-285750" algn="l" defTabSz="914400" rtl="0" eaLnBrk="1" fontAlgn="auto" latinLnBrk="0" hangingPunct="1">
              <a:lnSpc>
                <a:spcPct val="100000"/>
              </a:lnSpc>
              <a:spcBef>
                <a:spcPct val="20000"/>
              </a:spcBef>
              <a:spcAft>
                <a:spcPts val="0"/>
              </a:spcAft>
              <a:buClr>
                <a:srgbClr val="2C95DD"/>
              </a:buClr>
              <a:buSzTx/>
              <a:buFont typeface="Arial" pitchFamily="34" charset="0"/>
              <a:buChar char="–"/>
              <a:tabLst/>
              <a:defRPr/>
            </a:pPr>
            <a:endParaRPr kumimoji="0" lang="en-US" sz="2000" b="0" i="0" u="none" strike="noStrike" kern="1200" cap="none" spc="0" normalizeH="0" baseline="0" noProof="0" dirty="0" smtClean="0">
              <a:ln>
                <a:noFill/>
              </a:ln>
              <a:solidFill>
                <a:schemeClr val="bg2"/>
              </a:solidFill>
              <a:effectLst/>
              <a:uLnTx/>
              <a:uFillTx/>
              <a:latin typeface="MetaNormalLF-Roman" pitchFamily="34" charset="0"/>
              <a:ea typeface="+mn-ea"/>
              <a:cs typeface="+mn-cs"/>
            </a:endParaRPr>
          </a:p>
          <a:p>
            <a:pPr marL="742950" marR="0" lvl="1" indent="-285750" algn="l" defTabSz="914400" rtl="0" eaLnBrk="1" fontAlgn="auto" latinLnBrk="0" hangingPunct="1">
              <a:lnSpc>
                <a:spcPct val="100000"/>
              </a:lnSpc>
              <a:spcBef>
                <a:spcPct val="20000"/>
              </a:spcBef>
              <a:spcAft>
                <a:spcPts val="0"/>
              </a:spcAft>
              <a:buClr>
                <a:srgbClr val="2C95DD"/>
              </a:buClr>
              <a:buSzTx/>
              <a:buFont typeface="Arial" pitchFamily="34" charset="0"/>
              <a:buNone/>
              <a:tabLst/>
              <a:defRPr/>
            </a:pPr>
            <a:endParaRPr kumimoji="0" lang="en-US" sz="2400" b="0" i="0" u="none" strike="noStrike" kern="1200" cap="none" spc="0" normalizeH="0" baseline="0" noProof="0" dirty="0">
              <a:ln>
                <a:noFill/>
              </a:ln>
              <a:solidFill>
                <a:schemeClr val="bg2"/>
              </a:solidFill>
              <a:effectLst/>
              <a:uLnTx/>
              <a:uFillTx/>
              <a:latin typeface="MetaNormalLF-Roman" pitchFamily="34" charset="0"/>
              <a:ea typeface="+mn-ea"/>
              <a:cs typeface="+mn-cs"/>
            </a:endParaRPr>
          </a:p>
        </p:txBody>
      </p:sp>
      <p:sp>
        <p:nvSpPr>
          <p:cNvPr id="9" name="Line 12"/>
          <p:cNvSpPr>
            <a:spLocks noChangeShapeType="1"/>
          </p:cNvSpPr>
          <p:nvPr/>
        </p:nvSpPr>
        <p:spPr bwMode="auto">
          <a:xfrm flipH="1">
            <a:off x="4191000" y="4724400"/>
            <a:ext cx="1828800" cy="609600"/>
          </a:xfrm>
          <a:prstGeom prst="line">
            <a:avLst/>
          </a:prstGeom>
          <a:noFill/>
          <a:ln w="34925">
            <a:solidFill>
              <a:srgbClr val="C00000"/>
            </a:solidFill>
            <a:round/>
            <a:headEnd type="triangle" w="med" len="med"/>
            <a:tailEnd/>
          </a:ln>
          <a:effectLst/>
        </p:spPr>
        <p:txBody>
          <a:bodyPr wrap="none" lIns="0" tIns="0" rIns="0" bIns="0" anchor="ctr"/>
          <a:lstStyle/>
          <a:p>
            <a:endParaRPr lang="en-US" dirty="0"/>
          </a:p>
        </p:txBody>
      </p:sp>
    </p:spTree>
    <p:custDataLst>
      <p:tags r:id="rId1"/>
    </p:custDataLst>
  </p:cSld>
  <p:clrMapOvr>
    <a:masterClrMapping/>
  </p:clrMapOvr>
  <p:transition advTm="7112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90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uiExpand="1" build="p"/>
      <p:bldP spid="7"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47063" cy="931862"/>
          </a:xfrm>
        </p:spPr>
        <p:txBody>
          <a:bodyPr>
            <a:normAutofit/>
          </a:bodyPr>
          <a:lstStyle/>
          <a:p>
            <a:r>
              <a:rPr lang="en-US" sz="3600" dirty="0" smtClean="0"/>
              <a:t>Overview</a:t>
            </a:r>
            <a:endParaRPr lang="en-US" dirty="0"/>
          </a:p>
        </p:txBody>
      </p:sp>
      <p:sp>
        <p:nvSpPr>
          <p:cNvPr id="3" name="Content Placeholder 2"/>
          <p:cNvSpPr>
            <a:spLocks noGrp="1"/>
          </p:cNvSpPr>
          <p:nvPr>
            <p:ph idx="1"/>
          </p:nvPr>
        </p:nvSpPr>
        <p:spPr>
          <a:xfrm>
            <a:off x="152400" y="1143000"/>
            <a:ext cx="4419600" cy="4927600"/>
          </a:xfrm>
        </p:spPr>
        <p:txBody>
          <a:bodyPr anchor="t" anchorCtr="0">
            <a:normAutofit/>
          </a:bodyPr>
          <a:lstStyle/>
          <a:p>
            <a:pPr>
              <a:spcBef>
                <a:spcPts val="1200"/>
              </a:spcBef>
            </a:pPr>
            <a:r>
              <a:rPr lang="en-US" sz="2000" dirty="0" smtClean="0">
                <a:solidFill>
                  <a:schemeClr val="tx1"/>
                </a:solidFill>
                <a:latin typeface="+mn-lt"/>
              </a:rPr>
              <a:t>Multiple server machines should be available</a:t>
            </a:r>
          </a:p>
          <a:p>
            <a:pPr>
              <a:spcBef>
                <a:spcPts val="1200"/>
              </a:spcBef>
            </a:pPr>
            <a:r>
              <a:rPr lang="en-US" sz="2000" dirty="0" smtClean="0">
                <a:solidFill>
                  <a:schemeClr val="tx1"/>
                </a:solidFill>
                <a:latin typeface="+mn-lt"/>
              </a:rPr>
              <a:t>Enhanced performance </a:t>
            </a:r>
          </a:p>
          <a:p>
            <a:pPr>
              <a:spcBef>
                <a:spcPts val="1200"/>
              </a:spcBef>
            </a:pPr>
            <a:r>
              <a:rPr lang="en-US" sz="2000" dirty="0" smtClean="0">
                <a:solidFill>
                  <a:schemeClr val="tx1"/>
                </a:solidFill>
                <a:latin typeface="+mn-lt"/>
              </a:rPr>
              <a:t>Allow to have failover deployments.</a:t>
            </a:r>
          </a:p>
          <a:p>
            <a:pPr>
              <a:spcBef>
                <a:spcPts val="1200"/>
              </a:spcBef>
            </a:pPr>
            <a:r>
              <a:rPr lang="en-US" sz="2000" dirty="0" smtClean="0">
                <a:solidFill>
                  <a:schemeClr val="tx1"/>
                </a:solidFill>
              </a:rPr>
              <a:t>Large user community to balance the load.</a:t>
            </a:r>
          </a:p>
          <a:p>
            <a:pPr>
              <a:spcBef>
                <a:spcPts val="1200"/>
              </a:spcBef>
            </a:pPr>
            <a:r>
              <a:rPr lang="en-US" sz="2000" dirty="0" smtClean="0">
                <a:solidFill>
                  <a:schemeClr val="tx1"/>
                </a:solidFill>
              </a:rPr>
              <a:t>Simplified cfsConfigurationProgram.</a:t>
            </a:r>
          </a:p>
          <a:p>
            <a:pPr>
              <a:spcBef>
                <a:spcPts val="1200"/>
              </a:spcBef>
            </a:pPr>
            <a:endParaRPr lang="en-US" sz="2000" dirty="0" smtClean="0">
              <a:solidFill>
                <a:schemeClr val="tx1"/>
              </a:solidFill>
              <a:latin typeface="+mn-lt"/>
            </a:endParaRPr>
          </a:p>
        </p:txBody>
      </p:sp>
      <p:pic>
        <p:nvPicPr>
          <p:cNvPr id="48129" name="Picture 1"/>
          <p:cNvPicPr>
            <a:picLocks noChangeAspect="1" noChangeArrowheads="1"/>
          </p:cNvPicPr>
          <p:nvPr/>
        </p:nvPicPr>
        <p:blipFill>
          <a:blip r:embed="rId3" cstate="print"/>
          <a:stretch>
            <a:fillRect/>
          </a:stretch>
        </p:blipFill>
        <p:spPr bwMode="auto">
          <a:xfrm>
            <a:off x="3886200" y="1752600"/>
            <a:ext cx="5029200" cy="3394567"/>
          </a:xfrm>
          <a:prstGeom prst="rect">
            <a:avLst/>
          </a:prstGeom>
          <a:solidFill>
            <a:srgbClr val="FFFFFF">
              <a:shade val="85000"/>
            </a:srgbClr>
          </a:solidFill>
          <a:ln w="190500" cap="rnd">
            <a:solidFill>
              <a:srgbClr val="FFFFFF"/>
            </a:solidFill>
          </a:ln>
          <a:effectLst>
            <a:outerShdw blurRad="584200"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446839709"/>
      </p:ext>
    </p:extLst>
  </p:cSld>
  <p:clrMapOvr>
    <a:masterClrMapping/>
  </p:clrMapOvr>
  <p:transition advTm="38570">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a:xfrm>
            <a:off x="304800" y="381000"/>
            <a:ext cx="8534400" cy="779462"/>
          </a:xfrm>
        </p:spPr>
        <p:txBody>
          <a:bodyPr/>
          <a:lstStyle/>
          <a:p>
            <a:r>
              <a:rPr lang="en-US" sz="3600" dirty="0" smtClean="0"/>
              <a:t>Troubleshooting Tools</a:t>
            </a:r>
            <a:endParaRPr lang="en-US" sz="3600" dirty="0"/>
          </a:p>
        </p:txBody>
      </p:sp>
      <p:sp>
        <p:nvSpPr>
          <p:cNvPr id="89093" name="Rectangle 5"/>
          <p:cNvSpPr>
            <a:spLocks noGrp="1" noChangeArrowheads="1"/>
          </p:cNvSpPr>
          <p:nvPr>
            <p:ph type="body" idx="1"/>
          </p:nvPr>
        </p:nvSpPr>
        <p:spPr>
          <a:xfrm>
            <a:off x="304800" y="1168400"/>
            <a:ext cx="3124200" cy="1955800"/>
          </a:xfrm>
        </p:spPr>
        <p:txBody>
          <a:bodyPr/>
          <a:lstStyle/>
          <a:p>
            <a:r>
              <a:rPr lang="en-US" sz="2400" dirty="0" smtClean="0">
                <a:solidFill>
                  <a:schemeClr val="tx1"/>
                </a:solidFill>
              </a:rPr>
              <a:t>dmqdocbroker tool </a:t>
            </a:r>
            <a:endParaRPr lang="en-US" sz="2400" dirty="0">
              <a:solidFill>
                <a:schemeClr val="tx1"/>
              </a:solidFill>
            </a:endParaRPr>
          </a:p>
          <a:p>
            <a:pPr lvl="1"/>
            <a:r>
              <a:rPr lang="en-US" sz="2000" dirty="0" smtClean="0">
                <a:solidFill>
                  <a:schemeClr val="tx1"/>
                </a:solidFill>
              </a:rPr>
              <a:t>To check the proximity values and the status of the servers</a:t>
            </a:r>
          </a:p>
          <a:p>
            <a:pPr lvl="1"/>
            <a:r>
              <a:rPr lang="en-US" sz="2000" dirty="0" smtClean="0">
                <a:solidFill>
                  <a:schemeClr val="tx1"/>
                </a:solidFill>
              </a:rPr>
              <a:t>To check the ACS servers available</a:t>
            </a:r>
          </a:p>
          <a:p>
            <a:pPr lvl="1"/>
            <a:endParaRPr lang="en-US" sz="2000" dirty="0" smtClean="0">
              <a:solidFill>
                <a:schemeClr val="tx1"/>
              </a:solidFill>
            </a:endParaRPr>
          </a:p>
          <a:p>
            <a:pPr lvl="1"/>
            <a:endParaRPr lang="en-US" sz="2000" dirty="0" smtClean="0"/>
          </a:p>
          <a:p>
            <a:pPr lvl="1">
              <a:buNone/>
            </a:pPr>
            <a:endParaRPr lang="en-US" dirty="0"/>
          </a:p>
        </p:txBody>
      </p:sp>
      <p:pic>
        <p:nvPicPr>
          <p:cNvPr id="5" name="Picture 2"/>
          <p:cNvPicPr>
            <a:picLocks noChangeAspect="1" noChangeArrowheads="1"/>
          </p:cNvPicPr>
          <p:nvPr/>
        </p:nvPicPr>
        <p:blipFill>
          <a:blip r:embed="rId4" cstate="print">
            <a:duotone>
              <a:prstClr val="black"/>
              <a:schemeClr val="accent5">
                <a:tint val="45000"/>
                <a:satMod val="400000"/>
              </a:schemeClr>
            </a:duotone>
          </a:blip>
          <a:stretch>
            <a:fillRect/>
          </a:stretch>
        </p:blipFill>
        <p:spPr bwMode="auto">
          <a:xfrm>
            <a:off x="3429000" y="1295400"/>
            <a:ext cx="5904692" cy="4915728"/>
          </a:xfrm>
          <a:prstGeom prst="rect">
            <a:avLst/>
          </a:prstGeom>
          <a:noFill/>
          <a:ln w="9525">
            <a:noFill/>
            <a:miter lim="800000"/>
            <a:headEnd/>
            <a:tailEnd/>
          </a:ln>
          <a:effectLst>
            <a:outerShdw blurRad="673100" dist="203200" dir="21540000" algn="ctr" rotWithShape="0">
              <a:srgbClr val="000000">
                <a:alpha val="91000"/>
              </a:srgbClr>
            </a:outerShdw>
          </a:effectLst>
        </p:spPr>
      </p:pic>
      <p:pic>
        <p:nvPicPr>
          <p:cNvPr id="6" name="Picture 2"/>
          <p:cNvPicPr>
            <a:picLocks noChangeAspect="1" noChangeArrowheads="1"/>
          </p:cNvPicPr>
          <p:nvPr/>
        </p:nvPicPr>
        <p:blipFill>
          <a:blip r:embed="rId5" cstate="print">
            <a:duotone>
              <a:prstClr val="black"/>
              <a:schemeClr val="accent1">
                <a:tint val="45000"/>
                <a:satMod val="400000"/>
              </a:schemeClr>
            </a:duotone>
          </a:blip>
          <a:stretch>
            <a:fillRect/>
          </a:stretch>
        </p:blipFill>
        <p:spPr bwMode="auto">
          <a:xfrm>
            <a:off x="3962400" y="914400"/>
            <a:ext cx="5486400" cy="5721160"/>
          </a:xfrm>
          <a:prstGeom prst="rect">
            <a:avLst/>
          </a:prstGeom>
          <a:noFill/>
          <a:ln w="9525">
            <a:noFill/>
            <a:miter lim="800000"/>
            <a:headEnd/>
            <a:tailEnd/>
          </a:ln>
          <a:effectLst>
            <a:outerShdw blurRad="673100" dist="203200" dir="21540000" algn="ctr" rotWithShape="0">
              <a:srgbClr val="000000">
                <a:alpha val="91000"/>
              </a:srgbClr>
            </a:outerShdw>
          </a:effectLst>
        </p:spPr>
      </p:pic>
    </p:spTree>
    <p:custDataLst>
      <p:tags r:id="rId1"/>
    </p:custDataLst>
  </p:cSld>
  <p:clrMapOvr>
    <a:masterClrMapping/>
  </p:clrMapOvr>
  <p:transition advTm="7112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909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09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2000"/>
                                        <p:tgtEl>
                                          <p:spTgt spid="6"/>
                                        </p:tgtEl>
                                      </p:cBhvr>
                                    </p:animEffect>
                                    <p:set>
                                      <p:cBhvr>
                                        <p:cTn id="15" dur="1" fill="hold">
                                          <p:stCondLst>
                                            <p:cond delay="1999"/>
                                          </p:stCondLst>
                                        </p:cTn>
                                        <p:tgtEl>
                                          <p:spTgt spid="6"/>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89093">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4"/>
          <p:cNvSpPr>
            <a:spLocks noGrp="1" noChangeArrowheads="1"/>
          </p:cNvSpPr>
          <p:nvPr>
            <p:ph type="title"/>
          </p:nvPr>
        </p:nvSpPr>
        <p:spPr>
          <a:xfrm>
            <a:off x="304800" y="381000"/>
            <a:ext cx="8534400" cy="762000"/>
          </a:xfrm>
        </p:spPr>
        <p:txBody>
          <a:bodyPr/>
          <a:lstStyle/>
          <a:p>
            <a:r>
              <a:rPr lang="en-US" sz="3600" dirty="0" smtClean="0"/>
              <a:t>Troubleshooting Tools</a:t>
            </a:r>
            <a:endParaRPr lang="en-US" sz="3600" dirty="0"/>
          </a:p>
        </p:txBody>
      </p:sp>
      <p:sp>
        <p:nvSpPr>
          <p:cNvPr id="95237" name="Rectangle 5"/>
          <p:cNvSpPr>
            <a:spLocks noGrp="1" noChangeArrowheads="1"/>
          </p:cNvSpPr>
          <p:nvPr>
            <p:ph type="body" idx="1"/>
          </p:nvPr>
        </p:nvSpPr>
        <p:spPr>
          <a:xfrm>
            <a:off x="304800" y="1168400"/>
            <a:ext cx="8534400" cy="5308600"/>
          </a:xfrm>
        </p:spPr>
        <p:txBody>
          <a:bodyPr/>
          <a:lstStyle/>
          <a:p>
            <a:r>
              <a:rPr lang="en-US" sz="2400" dirty="0" smtClean="0">
                <a:solidFill>
                  <a:schemeClr val="tx1"/>
                </a:solidFill>
              </a:rPr>
              <a:t>Documentum Administrator</a:t>
            </a:r>
          </a:p>
          <a:p>
            <a:pPr lvl="1"/>
            <a:r>
              <a:rPr lang="en-US" sz="1600" dirty="0" smtClean="0">
                <a:solidFill>
                  <a:schemeClr val="tx1"/>
                </a:solidFill>
              </a:rPr>
              <a:t>To check the status of the servers and ACS</a:t>
            </a:r>
          </a:p>
        </p:txBody>
      </p:sp>
      <p:pic>
        <p:nvPicPr>
          <p:cNvPr id="4" name="Picture 2"/>
          <p:cNvPicPr>
            <a:picLocks noChangeAspect="1" noChangeArrowheads="1"/>
          </p:cNvPicPr>
          <p:nvPr/>
        </p:nvPicPr>
        <p:blipFill>
          <a:blip r:embed="rId4" cstate="print"/>
          <a:stretch>
            <a:fillRect/>
          </a:stretch>
        </p:blipFill>
        <p:spPr bwMode="auto">
          <a:xfrm>
            <a:off x="76200" y="2286000"/>
            <a:ext cx="4298020" cy="3429000"/>
          </a:xfrm>
          <a:prstGeom prst="rect">
            <a:avLst/>
          </a:prstGeom>
          <a:noFill/>
          <a:ln w="9525">
            <a:noFill/>
            <a:miter lim="800000"/>
            <a:headEnd/>
            <a:tailEnd/>
          </a:ln>
          <a:effectLst>
            <a:outerShdw blurRad="673100" dist="203200" dir="21540000" algn="ctr" rotWithShape="0">
              <a:srgbClr val="000000">
                <a:alpha val="91000"/>
              </a:srgbClr>
            </a:outerShdw>
          </a:effectLst>
        </p:spPr>
      </p:pic>
      <p:pic>
        <p:nvPicPr>
          <p:cNvPr id="5" name="Picture 2"/>
          <p:cNvPicPr>
            <a:picLocks noChangeAspect="1" noChangeArrowheads="1"/>
          </p:cNvPicPr>
          <p:nvPr/>
        </p:nvPicPr>
        <p:blipFill>
          <a:blip r:embed="rId5" cstate="print"/>
          <a:stretch>
            <a:fillRect/>
          </a:stretch>
        </p:blipFill>
        <p:spPr bwMode="auto">
          <a:xfrm>
            <a:off x="4495800" y="2286000"/>
            <a:ext cx="4572000" cy="3429000"/>
          </a:xfrm>
          <a:prstGeom prst="rect">
            <a:avLst/>
          </a:prstGeom>
          <a:noFill/>
          <a:ln w="9525">
            <a:noFill/>
            <a:miter lim="800000"/>
            <a:headEnd/>
            <a:tailEnd/>
          </a:ln>
          <a:effectLst>
            <a:outerShdw blurRad="673100" dist="203200" dir="21540000" algn="ctr" rotWithShape="0">
              <a:srgbClr val="000000">
                <a:alpha val="91000"/>
              </a:srgbClr>
            </a:outerShdw>
          </a:effectLst>
        </p:spPr>
      </p:pic>
      <p:sp>
        <p:nvSpPr>
          <p:cNvPr id="6" name="Line 12"/>
          <p:cNvSpPr>
            <a:spLocks noChangeShapeType="1"/>
          </p:cNvSpPr>
          <p:nvPr/>
        </p:nvSpPr>
        <p:spPr bwMode="auto">
          <a:xfrm flipV="1">
            <a:off x="2286000" y="1905000"/>
            <a:ext cx="1371600" cy="1600200"/>
          </a:xfrm>
          <a:prstGeom prst="line">
            <a:avLst/>
          </a:prstGeom>
          <a:noFill/>
          <a:ln w="34925">
            <a:solidFill>
              <a:srgbClr val="C00000"/>
            </a:solidFill>
            <a:round/>
            <a:headEnd type="triangle" w="med" len="med"/>
            <a:tailEnd/>
          </a:ln>
          <a:effectLst/>
        </p:spPr>
        <p:txBody>
          <a:bodyPr wrap="none" lIns="0" tIns="0" rIns="0" bIns="0" anchor="ctr"/>
          <a:lstStyle/>
          <a:p>
            <a:endParaRPr lang="en-US" dirty="0"/>
          </a:p>
        </p:txBody>
      </p:sp>
      <p:sp>
        <p:nvSpPr>
          <p:cNvPr id="7" name="Line 12"/>
          <p:cNvSpPr>
            <a:spLocks noChangeShapeType="1"/>
          </p:cNvSpPr>
          <p:nvPr/>
        </p:nvSpPr>
        <p:spPr bwMode="auto">
          <a:xfrm flipH="1" flipV="1">
            <a:off x="4648200" y="1905000"/>
            <a:ext cx="1752600" cy="1600200"/>
          </a:xfrm>
          <a:prstGeom prst="line">
            <a:avLst/>
          </a:prstGeom>
          <a:noFill/>
          <a:ln w="34925">
            <a:solidFill>
              <a:srgbClr val="C00000"/>
            </a:solidFill>
            <a:round/>
            <a:headEnd type="triangle" w="med" len="med"/>
            <a:tailEnd/>
          </a:ln>
          <a:effectLst/>
        </p:spPr>
        <p:txBody>
          <a:bodyPr wrap="none" lIns="0" tIns="0" rIns="0" bIns="0" anchor="ctr"/>
          <a:lstStyle/>
          <a:p>
            <a:endParaRPr lang="en-US" dirty="0"/>
          </a:p>
        </p:txBody>
      </p:sp>
    </p:spTree>
    <p:custDataLst>
      <p:tags r:id="rId1"/>
    </p:custDataLst>
  </p:cSld>
  <p:clrMapOvr>
    <a:masterClrMapping/>
  </p:clrMapOvr>
  <p:transition advTm="4221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2000"/>
                                        <p:tgtEl>
                                          <p:spTgt spid="4"/>
                                        </p:tgtEl>
                                      </p:cBhvr>
                                    </p:animEffect>
                                    <p:set>
                                      <p:cBhvr>
                                        <p:cTn id="17" dur="1" fill="hold">
                                          <p:stCondLst>
                                            <p:cond delay="1999"/>
                                          </p:stCondLst>
                                        </p:cTn>
                                        <p:tgtEl>
                                          <p:spTgt spid="4"/>
                                        </p:tgtEl>
                                        <p:attrNameLst>
                                          <p:attrName>style.visibility</p:attrName>
                                        </p:attrNameLst>
                                      </p:cBhvr>
                                      <p:to>
                                        <p:strVal val="hidden"/>
                                      </p:to>
                                    </p:set>
                                  </p:childTnLst>
                                </p:cTn>
                              </p:par>
                              <p:par>
                                <p:cTn id="18" presetID="10" presetClass="exit" presetSubtype="0" fill="hold" grpId="2" nodeType="withEffect">
                                  <p:stCondLst>
                                    <p:cond delay="0"/>
                                  </p:stCondLst>
                                  <p:childTnLst>
                                    <p:animEffect transition="out" filter="fade">
                                      <p:cBhvr>
                                        <p:cTn id="19" dur="2000"/>
                                        <p:tgtEl>
                                          <p:spTgt spid="6"/>
                                        </p:tgtEl>
                                      </p:cBhvr>
                                    </p:animEffect>
                                    <p:set>
                                      <p:cBhvr>
                                        <p:cTn id="20"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2"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p:cNvSpPr>
            <a:spLocks noGrp="1" noChangeArrowheads="1"/>
          </p:cNvSpPr>
          <p:nvPr>
            <p:ph type="title" idx="4294967295"/>
          </p:nvPr>
        </p:nvSpPr>
        <p:spPr bwMode="auto">
          <a:xfrm>
            <a:off x="304800" y="381000"/>
            <a:ext cx="8382000" cy="860425"/>
          </a:xfrm>
          <a:prstGeom prst="rect">
            <a:avLst/>
          </a:prstGeom>
          <a:noFill/>
          <a:ln>
            <a:miter lim="800000"/>
            <a:headEnd/>
            <a:tailEnd/>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smtClean="0">
                <a:solidFill>
                  <a:srgbClr val="1C71AB"/>
                </a:solidFill>
              </a:rPr>
              <a:t>Resources Posted to Powerlink </a:t>
            </a:r>
          </a:p>
        </p:txBody>
      </p:sp>
      <p:sp>
        <p:nvSpPr>
          <p:cNvPr id="107522" name="Rectangle 2"/>
          <p:cNvSpPr>
            <a:spLocks noGrp="1" noChangeArrowheads="1"/>
          </p:cNvSpPr>
          <p:nvPr>
            <p:ph idx="4294967295"/>
          </p:nvPr>
        </p:nvSpPr>
        <p:spPr bwMode="auto">
          <a:xfrm>
            <a:off x="381000" y="1219200"/>
            <a:ext cx="6324600" cy="4800600"/>
          </a:xfrm>
          <a:prstGeom prst="rect">
            <a:avLst/>
          </a:prstGeom>
          <a:noFill/>
          <a:ln>
            <a:miter lim="800000"/>
            <a:headEnd/>
            <a:tailEnd/>
          </a:ln>
        </p:spPr>
        <p:txBody>
          <a:bodyPr/>
          <a:lstStyle/>
          <a:p>
            <a:pPr>
              <a:spcAft>
                <a:spcPts val="0"/>
              </a:spcAft>
              <a:buSzPct val="100000"/>
              <a:defRPr/>
            </a:pPr>
            <a:r>
              <a:rPr lang="en-US" sz="2000" dirty="0" smtClean="0"/>
              <a:t>Support Solutions:</a:t>
            </a:r>
          </a:p>
          <a:p>
            <a:pPr lvl="1"/>
            <a:r>
              <a:rPr lang="en-US" sz="2000" dirty="0" smtClean="0">
                <a:hlinkClick r:id="rId3"/>
              </a:rPr>
              <a:t>http://solutions.emc.com/emcsolutionview.asp?id=esg118430</a:t>
            </a:r>
            <a:endParaRPr lang="en-US" sz="2000" dirty="0" smtClean="0"/>
          </a:p>
          <a:p>
            <a:pPr lvl="1"/>
            <a:r>
              <a:rPr lang="en-US" sz="2000" dirty="0" smtClean="0">
                <a:hlinkClick r:id="rId4"/>
              </a:rPr>
              <a:t>http://solutions.emc.com/emcsolutionview.asp?id=esg90220</a:t>
            </a:r>
            <a:endParaRPr lang="en-US" sz="2000" dirty="0" smtClean="0"/>
          </a:p>
          <a:p>
            <a:pPr lvl="1"/>
            <a:r>
              <a:rPr lang="en-US" sz="2000" dirty="0" smtClean="0">
                <a:hlinkClick r:id="rId5"/>
              </a:rPr>
              <a:t>http://solutions.emc.com/emcsolutionview.asp?id=esg92067</a:t>
            </a:r>
            <a:endParaRPr lang="en-US" sz="2000" dirty="0" smtClean="0"/>
          </a:p>
          <a:p>
            <a:pPr lvl="1"/>
            <a:r>
              <a:rPr lang="en-US" sz="2000" dirty="0" smtClean="0">
                <a:hlinkClick r:id="rId6"/>
              </a:rPr>
              <a:t>http://solutions.emc.com/emcsolutionview.asp?id=esg116499</a:t>
            </a:r>
            <a:endParaRPr lang="en-US" sz="2000" dirty="0" smtClean="0"/>
          </a:p>
          <a:p>
            <a:pPr lvl="1"/>
            <a:r>
              <a:rPr lang="en-US" sz="2000" dirty="0" smtClean="0">
                <a:hlinkClick r:id="rId7"/>
              </a:rPr>
              <a:t>http://solutions.emc.com/emcsolutionview.asp?id=esg26691</a:t>
            </a:r>
            <a:endParaRPr lang="en-US" sz="2000" dirty="0" smtClean="0"/>
          </a:p>
          <a:p>
            <a:pPr lvl="1"/>
            <a:r>
              <a:rPr lang="en-US" sz="2000" dirty="0" smtClean="0">
                <a:hlinkClick r:id="rId8"/>
              </a:rPr>
              <a:t>http://solutions.emc.com/emcsolutionview.asp?id=esg122261</a:t>
            </a:r>
            <a:endParaRPr lang="en-US" sz="2000" dirty="0" smtClean="0"/>
          </a:p>
          <a:p>
            <a:pPr lvl="1"/>
            <a:endParaRPr lang="en-US" sz="2000" dirty="0" smtClean="0"/>
          </a:p>
          <a:p>
            <a:pPr lvl="1"/>
            <a:endParaRPr lang="en-US" sz="2000" dirty="0" smtClean="0"/>
          </a:p>
          <a:p>
            <a:endParaRPr lang="en-US" sz="2200" dirty="0" smtClean="0">
              <a:solidFill>
                <a:schemeClr val="bg2"/>
              </a:solidFill>
            </a:endParaRPr>
          </a:p>
        </p:txBody>
      </p:sp>
    </p:spTree>
  </p:cSld>
  <p:clrMapOvr>
    <a:masterClrMapping/>
  </p:clrMapOvr>
  <p:transition spd="med" advTm="4145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Tm="1096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47063" cy="931862"/>
          </a:xfrm>
        </p:spPr>
        <p:txBody>
          <a:bodyPr>
            <a:normAutofit/>
          </a:bodyPr>
          <a:lstStyle/>
          <a:p>
            <a:r>
              <a:rPr lang="en-US" sz="3600" dirty="0" smtClean="0"/>
              <a:t>Glossary</a:t>
            </a:r>
            <a:endParaRPr lang="en-US" dirty="0"/>
          </a:p>
        </p:txBody>
      </p:sp>
      <p:sp>
        <p:nvSpPr>
          <p:cNvPr id="3" name="Content Placeholder 2"/>
          <p:cNvSpPr>
            <a:spLocks noGrp="1"/>
          </p:cNvSpPr>
          <p:nvPr>
            <p:ph idx="1"/>
          </p:nvPr>
        </p:nvSpPr>
        <p:spPr>
          <a:xfrm>
            <a:off x="152400" y="1143000"/>
            <a:ext cx="4419600" cy="4927600"/>
          </a:xfrm>
        </p:spPr>
        <p:txBody>
          <a:bodyPr anchor="t" anchorCtr="0">
            <a:normAutofit/>
          </a:bodyPr>
          <a:lstStyle/>
          <a:p>
            <a:pPr>
              <a:spcBef>
                <a:spcPts val="1200"/>
              </a:spcBef>
            </a:pPr>
            <a:r>
              <a:rPr lang="en-US" sz="2000" dirty="0" smtClean="0">
                <a:solidFill>
                  <a:schemeClr val="tx1"/>
                </a:solidFill>
                <a:latin typeface="+mn-lt"/>
              </a:rPr>
              <a:t>Proximity value.</a:t>
            </a:r>
          </a:p>
          <a:p>
            <a:pPr>
              <a:spcBef>
                <a:spcPts val="1200"/>
              </a:spcBef>
            </a:pPr>
            <a:r>
              <a:rPr lang="en-US" sz="2000" dirty="0" smtClean="0">
                <a:solidFill>
                  <a:schemeClr val="tx1"/>
                </a:solidFill>
                <a:latin typeface="+mn-lt"/>
              </a:rPr>
              <a:t>server.ini.</a:t>
            </a:r>
          </a:p>
          <a:p>
            <a:pPr>
              <a:spcBef>
                <a:spcPts val="1200"/>
              </a:spcBef>
            </a:pPr>
            <a:r>
              <a:rPr lang="en-US" sz="2000" dirty="0" smtClean="0">
                <a:solidFill>
                  <a:schemeClr val="tx1"/>
                </a:solidFill>
                <a:latin typeface="+mn-lt"/>
              </a:rPr>
              <a:t>dfc.properties.</a:t>
            </a:r>
          </a:p>
          <a:p>
            <a:pPr>
              <a:spcBef>
                <a:spcPts val="1200"/>
              </a:spcBef>
            </a:pPr>
            <a:r>
              <a:rPr lang="en-US" sz="2000" dirty="0" smtClean="0">
                <a:solidFill>
                  <a:schemeClr val="tx1"/>
                </a:solidFill>
                <a:latin typeface="+mn-lt"/>
              </a:rPr>
              <a:t>Private connection broker.</a:t>
            </a:r>
          </a:p>
          <a:p>
            <a:pPr>
              <a:spcBef>
                <a:spcPts val="1200"/>
              </a:spcBef>
            </a:pPr>
            <a:r>
              <a:rPr lang="en-US" sz="2000" dirty="0" smtClean="0">
                <a:solidFill>
                  <a:schemeClr val="tx1"/>
                </a:solidFill>
                <a:latin typeface="+mn-lt"/>
              </a:rPr>
              <a:t>Trusted Login.</a:t>
            </a:r>
          </a:p>
          <a:p>
            <a:pPr>
              <a:spcBef>
                <a:spcPts val="1200"/>
              </a:spcBef>
            </a:pPr>
            <a:endParaRPr lang="en-US" sz="2000" dirty="0" smtClean="0">
              <a:solidFill>
                <a:schemeClr val="tx1"/>
              </a:solidFill>
              <a:latin typeface="+mn-lt"/>
            </a:endParaRPr>
          </a:p>
        </p:txBody>
      </p:sp>
      <p:pic>
        <p:nvPicPr>
          <p:cNvPr id="5" name="Picture 1"/>
          <p:cNvPicPr>
            <a:picLocks noChangeAspect="1" noChangeArrowheads="1"/>
          </p:cNvPicPr>
          <p:nvPr/>
        </p:nvPicPr>
        <p:blipFill>
          <a:blip r:embed="rId3" cstate="print"/>
          <a:stretch>
            <a:fillRect/>
          </a:stretch>
        </p:blipFill>
        <p:spPr bwMode="auto">
          <a:xfrm>
            <a:off x="5251305" y="1371600"/>
            <a:ext cx="2440062" cy="4191000"/>
          </a:xfrm>
          <a:prstGeom prst="rect">
            <a:avLst/>
          </a:prstGeom>
          <a:solidFill>
            <a:srgbClr val="FFFFFF">
              <a:shade val="85000"/>
            </a:srgbClr>
          </a:solidFill>
          <a:ln w="190500" cap="rnd">
            <a:solidFill>
              <a:srgbClr val="FFFFFF"/>
            </a:solidFill>
          </a:ln>
          <a:effectLst>
            <a:outerShdw blurRad="508000"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ransition advTm="3857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Rounded Rectangle 198"/>
          <p:cNvSpPr/>
          <p:nvPr/>
        </p:nvSpPr>
        <p:spPr>
          <a:xfrm>
            <a:off x="6858000" y="1600200"/>
            <a:ext cx="1981200" cy="350520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Rounded Rectangle 197"/>
          <p:cNvSpPr/>
          <p:nvPr/>
        </p:nvSpPr>
        <p:spPr>
          <a:xfrm>
            <a:off x="3124200" y="1600200"/>
            <a:ext cx="3657600" cy="350520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ounded Rectangle 196"/>
          <p:cNvSpPr/>
          <p:nvPr/>
        </p:nvSpPr>
        <p:spPr>
          <a:xfrm>
            <a:off x="1066800" y="1600200"/>
            <a:ext cx="1828800" cy="350520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Rounded Rectangle 195"/>
          <p:cNvSpPr/>
          <p:nvPr/>
        </p:nvSpPr>
        <p:spPr>
          <a:xfrm>
            <a:off x="152400" y="1600200"/>
            <a:ext cx="762000" cy="350520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273" name="Rectangle 19"/>
          <p:cNvSpPr>
            <a:spLocks noGrp="1" noChangeArrowheads="1"/>
          </p:cNvSpPr>
          <p:nvPr>
            <p:ph type="title" idx="4294967295"/>
          </p:nvPr>
        </p:nvSpPr>
        <p:spPr>
          <a:xfrm>
            <a:off x="381000" y="381000"/>
            <a:ext cx="7848600" cy="863600"/>
          </a:xfrm>
          <a:prstGeom prst="rect">
            <a:avLst/>
          </a:prstGeom>
        </p:spPr>
        <p:txBody>
          <a:bodyPr/>
          <a:lstStyle/>
          <a:p>
            <a:r>
              <a:rPr lang="en-US" sz="3600" dirty="0" smtClean="0"/>
              <a:t>Architecture of Multi-Content Server </a:t>
            </a:r>
            <a:endParaRPr lang="en-US" sz="3600" dirty="0"/>
          </a:p>
        </p:txBody>
      </p:sp>
      <p:sp>
        <p:nvSpPr>
          <p:cNvPr id="4" name="Rounded Rectangle 3"/>
          <p:cNvSpPr/>
          <p:nvPr/>
        </p:nvSpPr>
        <p:spPr>
          <a:xfrm>
            <a:off x="304800" y="3124200"/>
            <a:ext cx="457200" cy="533400"/>
          </a:xfrm>
          <a:prstGeom prst="roundRect">
            <a:avLst/>
          </a:prstGeom>
          <a:ln w="12700">
            <a:solidFill>
              <a:schemeClr val="bg2"/>
            </a:solidFill>
          </a:ln>
          <a:scene3d>
            <a:camera prst="orthographicFront"/>
            <a:lightRig rig="threePt" dir="t"/>
          </a:scene3d>
          <a:sp3d extrusionH="12700" contourW="6350"/>
        </p:spPr>
        <p:style>
          <a:lnRef idx="2">
            <a:schemeClr val="dk1"/>
          </a:lnRef>
          <a:fillRef idx="1">
            <a:schemeClr val="lt1"/>
          </a:fillRef>
          <a:effectRef idx="0">
            <a:schemeClr val="dk1"/>
          </a:effectRef>
          <a:fontRef idx="minor">
            <a:schemeClr val="dk1"/>
          </a:fontRef>
        </p:style>
        <p:txBody>
          <a:bodyPr wrap="square" lIns="0" rIns="0" rtlCol="0" anchor="ctr" anchorCtr="1">
            <a:noAutofit/>
          </a:bodyPr>
          <a:lstStyle/>
          <a:p>
            <a:pPr algn="ctr"/>
            <a:r>
              <a:rPr lang="en-US" sz="900" b="1" dirty="0" smtClean="0">
                <a:solidFill>
                  <a:schemeClr val="bg2"/>
                </a:solidFill>
                <a:latin typeface="Calibri" pitchFamily="34" charset="0"/>
              </a:rPr>
              <a:t>Browser</a:t>
            </a:r>
            <a:endParaRPr lang="en-US" sz="900" b="1" dirty="0">
              <a:solidFill>
                <a:schemeClr val="bg2"/>
              </a:solidFill>
              <a:latin typeface="Calibri" pitchFamily="34" charset="0"/>
            </a:endParaRPr>
          </a:p>
        </p:txBody>
      </p:sp>
      <p:sp>
        <p:nvSpPr>
          <p:cNvPr id="6" name="Rounded Rectangle 5"/>
          <p:cNvSpPr/>
          <p:nvPr/>
        </p:nvSpPr>
        <p:spPr>
          <a:xfrm>
            <a:off x="1219200" y="3124200"/>
            <a:ext cx="533400" cy="533400"/>
          </a:xfrm>
          <a:prstGeom prst="roundRect">
            <a:avLst/>
          </a:prstGeom>
          <a:ln w="12700">
            <a:solidFill>
              <a:schemeClr val="bg2"/>
            </a:solidFill>
          </a:ln>
          <a:scene3d>
            <a:camera prst="orthographicFront"/>
            <a:lightRig rig="threePt" dir="t"/>
          </a:scene3d>
          <a:sp3d extrusionH="12700" contourW="6350"/>
        </p:spPr>
        <p:style>
          <a:lnRef idx="2">
            <a:schemeClr val="dk1"/>
          </a:lnRef>
          <a:fillRef idx="1">
            <a:schemeClr val="lt1"/>
          </a:fillRef>
          <a:effectRef idx="0">
            <a:schemeClr val="dk1"/>
          </a:effectRef>
          <a:fontRef idx="minor">
            <a:schemeClr val="dk1"/>
          </a:fontRef>
        </p:style>
        <p:txBody>
          <a:bodyPr wrap="square" lIns="0" rIns="0" rtlCol="0" anchor="ctr" anchorCtr="1">
            <a:noAutofit/>
          </a:bodyPr>
          <a:lstStyle/>
          <a:p>
            <a:pPr algn="ctr"/>
            <a:r>
              <a:rPr lang="en-US" sz="900" b="1" dirty="0" smtClean="0">
                <a:solidFill>
                  <a:schemeClr val="bg2"/>
                </a:solidFill>
                <a:latin typeface="Calibri" pitchFamily="34" charset="0"/>
              </a:rPr>
              <a:t>Cluster Load Balancer</a:t>
            </a:r>
            <a:endParaRPr lang="en-US" sz="900" b="1" dirty="0">
              <a:solidFill>
                <a:schemeClr val="bg2"/>
              </a:solidFill>
              <a:latin typeface="Calibri" pitchFamily="34" charset="0"/>
            </a:endParaRPr>
          </a:p>
        </p:txBody>
      </p:sp>
      <p:sp>
        <p:nvSpPr>
          <p:cNvPr id="7" name="Rounded Rectangle 6"/>
          <p:cNvSpPr/>
          <p:nvPr/>
        </p:nvSpPr>
        <p:spPr>
          <a:xfrm>
            <a:off x="2133600" y="2438400"/>
            <a:ext cx="609600" cy="609600"/>
          </a:xfrm>
          <a:prstGeom prst="roundRect">
            <a:avLst/>
          </a:prstGeom>
          <a:ln w="12700">
            <a:solidFill>
              <a:schemeClr val="bg2"/>
            </a:solidFill>
          </a:ln>
          <a:scene3d>
            <a:camera prst="orthographicFront"/>
            <a:lightRig rig="threePt" dir="t"/>
          </a:scene3d>
          <a:sp3d extrusionH="12700" contourW="6350"/>
        </p:spPr>
        <p:style>
          <a:lnRef idx="2">
            <a:schemeClr val="dk1"/>
          </a:lnRef>
          <a:fillRef idx="1">
            <a:schemeClr val="lt1"/>
          </a:fillRef>
          <a:effectRef idx="0">
            <a:schemeClr val="dk1"/>
          </a:effectRef>
          <a:fontRef idx="minor">
            <a:schemeClr val="dk1"/>
          </a:fontRef>
        </p:style>
        <p:txBody>
          <a:bodyPr wrap="square" lIns="0" rIns="0" rtlCol="0" anchor="ctr" anchorCtr="1">
            <a:noAutofit/>
          </a:bodyPr>
          <a:lstStyle/>
          <a:p>
            <a:pPr algn="ctr"/>
            <a:r>
              <a:rPr lang="en-US" sz="900" b="1" dirty="0" smtClean="0">
                <a:solidFill>
                  <a:schemeClr val="bg2"/>
                </a:solidFill>
                <a:latin typeface="Calibri" pitchFamily="34" charset="0"/>
              </a:rPr>
              <a:t>Primary</a:t>
            </a:r>
          </a:p>
          <a:p>
            <a:pPr algn="ctr"/>
            <a:r>
              <a:rPr lang="en-US" sz="900" b="1" dirty="0" smtClean="0">
                <a:solidFill>
                  <a:schemeClr val="bg2"/>
                </a:solidFill>
                <a:latin typeface="Calibri" pitchFamily="34" charset="0"/>
              </a:rPr>
              <a:t>Application</a:t>
            </a:r>
          </a:p>
          <a:p>
            <a:pPr algn="ctr"/>
            <a:r>
              <a:rPr lang="en-US" sz="900" b="1" dirty="0" smtClean="0">
                <a:solidFill>
                  <a:schemeClr val="bg2"/>
                </a:solidFill>
                <a:latin typeface="Calibri" pitchFamily="34" charset="0"/>
              </a:rPr>
              <a:t>Server</a:t>
            </a:r>
            <a:endParaRPr lang="en-US" sz="900" b="1" dirty="0">
              <a:solidFill>
                <a:schemeClr val="bg2"/>
              </a:solidFill>
              <a:latin typeface="Calibri" pitchFamily="34" charset="0"/>
            </a:endParaRPr>
          </a:p>
        </p:txBody>
      </p:sp>
      <p:sp>
        <p:nvSpPr>
          <p:cNvPr id="10" name="Rounded Rectangle 9"/>
          <p:cNvSpPr/>
          <p:nvPr/>
        </p:nvSpPr>
        <p:spPr>
          <a:xfrm>
            <a:off x="3200400" y="1905000"/>
            <a:ext cx="609600" cy="609600"/>
          </a:xfrm>
          <a:prstGeom prst="roundRect">
            <a:avLst/>
          </a:prstGeom>
          <a:solidFill>
            <a:schemeClr val="bg1">
              <a:lumMod val="85000"/>
            </a:schemeClr>
          </a:solidFill>
          <a:ln w="12700">
            <a:solidFill>
              <a:schemeClr val="bg2"/>
            </a:solidFill>
          </a:ln>
          <a:scene3d>
            <a:camera prst="orthographicFront"/>
            <a:lightRig rig="threePt" dir="t"/>
          </a:scene3d>
          <a:sp3d extrusionH="12700" contourW="6350"/>
        </p:spPr>
        <p:style>
          <a:lnRef idx="2">
            <a:schemeClr val="dk1"/>
          </a:lnRef>
          <a:fillRef idx="1">
            <a:schemeClr val="lt1"/>
          </a:fillRef>
          <a:effectRef idx="0">
            <a:schemeClr val="dk1"/>
          </a:effectRef>
          <a:fontRef idx="minor">
            <a:schemeClr val="dk1"/>
          </a:fontRef>
        </p:style>
        <p:txBody>
          <a:bodyPr wrap="square" lIns="0" rIns="0" rtlCol="0" anchor="ctr" anchorCtr="1">
            <a:noAutofit/>
          </a:bodyPr>
          <a:lstStyle/>
          <a:p>
            <a:pPr algn="ctr"/>
            <a:r>
              <a:rPr lang="en-US" sz="900" b="1" dirty="0" smtClean="0">
                <a:solidFill>
                  <a:schemeClr val="bg2"/>
                </a:solidFill>
                <a:latin typeface="Calibri" pitchFamily="34" charset="0"/>
              </a:rPr>
              <a:t>Primary</a:t>
            </a:r>
          </a:p>
          <a:p>
            <a:pPr algn="ctr"/>
            <a:r>
              <a:rPr lang="en-US" sz="900" b="1" dirty="0" smtClean="0">
                <a:solidFill>
                  <a:schemeClr val="bg2"/>
                </a:solidFill>
                <a:latin typeface="Calibri" pitchFamily="34" charset="0"/>
              </a:rPr>
              <a:t>Connection </a:t>
            </a:r>
          </a:p>
          <a:p>
            <a:pPr algn="ctr"/>
            <a:r>
              <a:rPr lang="en-US" sz="900" b="1" dirty="0" smtClean="0">
                <a:solidFill>
                  <a:schemeClr val="bg2"/>
                </a:solidFill>
                <a:latin typeface="Calibri" pitchFamily="34" charset="0"/>
              </a:rPr>
              <a:t>Broker</a:t>
            </a:r>
            <a:endParaRPr lang="en-US" sz="900" b="1" dirty="0">
              <a:solidFill>
                <a:schemeClr val="bg2"/>
              </a:solidFill>
              <a:latin typeface="Calibri" pitchFamily="34" charset="0"/>
            </a:endParaRPr>
          </a:p>
        </p:txBody>
      </p:sp>
      <p:sp>
        <p:nvSpPr>
          <p:cNvPr id="12" name="Rounded Rectangle 11"/>
          <p:cNvSpPr/>
          <p:nvPr/>
        </p:nvSpPr>
        <p:spPr>
          <a:xfrm>
            <a:off x="7162800" y="2819400"/>
            <a:ext cx="457200" cy="533400"/>
          </a:xfrm>
          <a:prstGeom prst="roundRect">
            <a:avLst/>
          </a:prstGeom>
          <a:ln w="12700">
            <a:solidFill>
              <a:schemeClr val="bg2"/>
            </a:solidFill>
          </a:ln>
          <a:scene3d>
            <a:camera prst="orthographicFront"/>
            <a:lightRig rig="threePt" dir="t"/>
          </a:scene3d>
          <a:sp3d extrusionH="12700" contourW="6350"/>
        </p:spPr>
        <p:style>
          <a:lnRef idx="2">
            <a:schemeClr val="dk1"/>
          </a:lnRef>
          <a:fillRef idx="1">
            <a:schemeClr val="lt1"/>
          </a:fillRef>
          <a:effectRef idx="0">
            <a:schemeClr val="dk1"/>
          </a:effectRef>
          <a:fontRef idx="minor">
            <a:schemeClr val="dk1"/>
          </a:fontRef>
        </p:style>
        <p:txBody>
          <a:bodyPr wrap="square" lIns="0" rIns="0" rtlCol="0" anchor="ctr" anchorCtr="1">
            <a:noAutofit/>
          </a:bodyPr>
          <a:lstStyle/>
          <a:p>
            <a:pPr algn="ctr"/>
            <a:r>
              <a:rPr lang="en-US" sz="900" b="1" dirty="0" smtClean="0">
                <a:solidFill>
                  <a:schemeClr val="bg2"/>
                </a:solidFill>
                <a:latin typeface="Calibri" pitchFamily="34" charset="0"/>
              </a:rPr>
              <a:t>RDBMS</a:t>
            </a:r>
            <a:endParaRPr lang="en-US" sz="900" b="1" dirty="0">
              <a:solidFill>
                <a:schemeClr val="bg2"/>
              </a:solidFill>
              <a:latin typeface="Calibri" pitchFamily="34" charset="0"/>
            </a:endParaRPr>
          </a:p>
        </p:txBody>
      </p:sp>
      <p:sp>
        <p:nvSpPr>
          <p:cNvPr id="13" name="Rounded Rectangle 12"/>
          <p:cNvSpPr/>
          <p:nvPr/>
        </p:nvSpPr>
        <p:spPr>
          <a:xfrm>
            <a:off x="5257800" y="2590800"/>
            <a:ext cx="609600" cy="609600"/>
          </a:xfrm>
          <a:prstGeom prst="roundRect">
            <a:avLst/>
          </a:prstGeom>
          <a:solidFill>
            <a:schemeClr val="bg1">
              <a:lumMod val="85000"/>
            </a:schemeClr>
          </a:solidFill>
          <a:ln w="12700">
            <a:solidFill>
              <a:schemeClr val="bg2"/>
            </a:solidFill>
          </a:ln>
          <a:scene3d>
            <a:camera prst="orthographicFront"/>
            <a:lightRig rig="threePt" dir="t"/>
          </a:scene3d>
          <a:sp3d extrusionH="12700" contourW="6350"/>
        </p:spPr>
        <p:style>
          <a:lnRef idx="2">
            <a:schemeClr val="dk1"/>
          </a:lnRef>
          <a:fillRef idx="1">
            <a:schemeClr val="lt1"/>
          </a:fillRef>
          <a:effectRef idx="0">
            <a:schemeClr val="dk1"/>
          </a:effectRef>
          <a:fontRef idx="minor">
            <a:schemeClr val="dk1"/>
          </a:fontRef>
        </p:style>
        <p:txBody>
          <a:bodyPr wrap="square" lIns="0" rIns="0" rtlCol="0" anchor="ctr" anchorCtr="1">
            <a:noAutofit/>
          </a:bodyPr>
          <a:lstStyle/>
          <a:p>
            <a:pPr algn="ctr"/>
            <a:r>
              <a:rPr lang="en-US" sz="900" b="1" dirty="0" smtClean="0">
                <a:solidFill>
                  <a:schemeClr val="bg2"/>
                </a:solidFill>
                <a:latin typeface="Calibri" pitchFamily="34" charset="0"/>
              </a:rPr>
              <a:t>Default</a:t>
            </a:r>
          </a:p>
          <a:p>
            <a:pPr algn="ctr"/>
            <a:r>
              <a:rPr lang="en-US" sz="900" b="1" dirty="0" smtClean="0">
                <a:solidFill>
                  <a:schemeClr val="bg2"/>
                </a:solidFill>
                <a:latin typeface="Calibri" pitchFamily="34" charset="0"/>
              </a:rPr>
              <a:t>Full-text</a:t>
            </a:r>
          </a:p>
          <a:p>
            <a:pPr algn="ctr"/>
            <a:r>
              <a:rPr lang="en-US" sz="900" b="1" dirty="0" smtClean="0">
                <a:solidFill>
                  <a:schemeClr val="bg2"/>
                </a:solidFill>
                <a:latin typeface="Calibri" pitchFamily="34" charset="0"/>
              </a:rPr>
              <a:t>Subsystem</a:t>
            </a:r>
            <a:endParaRPr lang="en-US" sz="900" b="1" dirty="0">
              <a:solidFill>
                <a:schemeClr val="bg2"/>
              </a:solidFill>
              <a:latin typeface="Calibri" pitchFamily="34" charset="0"/>
            </a:endParaRPr>
          </a:p>
        </p:txBody>
      </p:sp>
      <p:sp>
        <p:nvSpPr>
          <p:cNvPr id="16" name="Rounded Rectangle 15"/>
          <p:cNvSpPr/>
          <p:nvPr/>
        </p:nvSpPr>
        <p:spPr>
          <a:xfrm>
            <a:off x="7162800" y="3962400"/>
            <a:ext cx="457200" cy="533400"/>
          </a:xfrm>
          <a:prstGeom prst="roundRect">
            <a:avLst/>
          </a:prstGeom>
          <a:ln w="12700">
            <a:solidFill>
              <a:schemeClr val="bg2"/>
            </a:solidFill>
          </a:ln>
          <a:scene3d>
            <a:camera prst="orthographicFront"/>
            <a:lightRig rig="threePt" dir="t"/>
          </a:scene3d>
          <a:sp3d extrusionH="12700" contourW="6350"/>
        </p:spPr>
        <p:style>
          <a:lnRef idx="2">
            <a:schemeClr val="dk1"/>
          </a:lnRef>
          <a:fillRef idx="1">
            <a:schemeClr val="lt1"/>
          </a:fillRef>
          <a:effectRef idx="0">
            <a:schemeClr val="dk1"/>
          </a:effectRef>
          <a:fontRef idx="minor">
            <a:schemeClr val="dk1"/>
          </a:fontRef>
        </p:style>
        <p:txBody>
          <a:bodyPr wrap="square" lIns="0" rIns="0" rtlCol="0" anchor="ctr" anchorCtr="1">
            <a:noAutofit/>
          </a:bodyPr>
          <a:lstStyle/>
          <a:p>
            <a:pPr algn="ctr"/>
            <a:r>
              <a:rPr lang="en-US" sz="900" b="1" dirty="0" smtClean="0">
                <a:solidFill>
                  <a:schemeClr val="bg2"/>
                </a:solidFill>
                <a:latin typeface="Calibri" pitchFamily="34" charset="0"/>
              </a:rPr>
              <a:t>RDBMS</a:t>
            </a:r>
            <a:endParaRPr lang="en-US" sz="900" b="1" dirty="0">
              <a:solidFill>
                <a:schemeClr val="bg2"/>
              </a:solidFill>
              <a:latin typeface="Calibri" pitchFamily="34" charset="0"/>
            </a:endParaRPr>
          </a:p>
        </p:txBody>
      </p:sp>
      <p:sp>
        <p:nvSpPr>
          <p:cNvPr id="21" name="Rounded Rectangle 20"/>
          <p:cNvSpPr/>
          <p:nvPr/>
        </p:nvSpPr>
        <p:spPr>
          <a:xfrm>
            <a:off x="2133600" y="3733800"/>
            <a:ext cx="609600" cy="609600"/>
          </a:xfrm>
          <a:prstGeom prst="roundRect">
            <a:avLst/>
          </a:prstGeom>
          <a:ln w="12700">
            <a:solidFill>
              <a:schemeClr val="bg2"/>
            </a:solidFill>
          </a:ln>
          <a:scene3d>
            <a:camera prst="orthographicFront"/>
            <a:lightRig rig="threePt" dir="t"/>
          </a:scene3d>
          <a:sp3d extrusionH="12700" contourW="6350"/>
        </p:spPr>
        <p:style>
          <a:lnRef idx="2">
            <a:schemeClr val="dk1"/>
          </a:lnRef>
          <a:fillRef idx="1">
            <a:schemeClr val="lt1"/>
          </a:fillRef>
          <a:effectRef idx="0">
            <a:schemeClr val="dk1"/>
          </a:effectRef>
          <a:fontRef idx="minor">
            <a:schemeClr val="dk1"/>
          </a:fontRef>
        </p:style>
        <p:txBody>
          <a:bodyPr wrap="square" lIns="0" rIns="0" rtlCol="0" anchor="ctr" anchorCtr="1">
            <a:noAutofit/>
          </a:bodyPr>
          <a:lstStyle/>
          <a:p>
            <a:pPr algn="ctr"/>
            <a:r>
              <a:rPr lang="en-US" sz="900" b="1" dirty="0" smtClean="0">
                <a:solidFill>
                  <a:schemeClr val="bg2"/>
                </a:solidFill>
                <a:latin typeface="Calibri" pitchFamily="34" charset="0"/>
              </a:rPr>
              <a:t>Backup</a:t>
            </a:r>
          </a:p>
          <a:p>
            <a:pPr algn="ctr"/>
            <a:r>
              <a:rPr lang="en-US" sz="900" b="1" dirty="0" smtClean="0">
                <a:solidFill>
                  <a:schemeClr val="bg2"/>
                </a:solidFill>
                <a:latin typeface="Calibri" pitchFamily="34" charset="0"/>
              </a:rPr>
              <a:t>Application</a:t>
            </a:r>
          </a:p>
          <a:p>
            <a:pPr algn="ctr"/>
            <a:r>
              <a:rPr lang="en-US" sz="900" b="1" dirty="0" smtClean="0">
                <a:solidFill>
                  <a:schemeClr val="bg2"/>
                </a:solidFill>
                <a:latin typeface="Calibri" pitchFamily="34" charset="0"/>
              </a:rPr>
              <a:t>Server</a:t>
            </a:r>
            <a:endParaRPr lang="en-US" sz="900" b="1" dirty="0">
              <a:solidFill>
                <a:schemeClr val="bg2"/>
              </a:solidFill>
              <a:latin typeface="Calibri" pitchFamily="34" charset="0"/>
            </a:endParaRPr>
          </a:p>
        </p:txBody>
      </p:sp>
      <p:sp>
        <p:nvSpPr>
          <p:cNvPr id="22" name="Rounded Rectangle 21"/>
          <p:cNvSpPr/>
          <p:nvPr/>
        </p:nvSpPr>
        <p:spPr>
          <a:xfrm>
            <a:off x="3200400" y="4191000"/>
            <a:ext cx="609600" cy="609600"/>
          </a:xfrm>
          <a:prstGeom prst="roundRect">
            <a:avLst/>
          </a:prstGeom>
          <a:solidFill>
            <a:schemeClr val="bg1">
              <a:lumMod val="85000"/>
            </a:schemeClr>
          </a:solidFill>
          <a:ln w="12700">
            <a:solidFill>
              <a:schemeClr val="bg2"/>
            </a:solidFill>
          </a:ln>
          <a:scene3d>
            <a:camera prst="orthographicFront"/>
            <a:lightRig rig="threePt" dir="t"/>
          </a:scene3d>
          <a:sp3d extrusionH="12700" contourW="6350"/>
        </p:spPr>
        <p:style>
          <a:lnRef idx="2">
            <a:schemeClr val="dk1"/>
          </a:lnRef>
          <a:fillRef idx="1">
            <a:schemeClr val="lt1"/>
          </a:fillRef>
          <a:effectRef idx="0">
            <a:schemeClr val="dk1"/>
          </a:effectRef>
          <a:fontRef idx="minor">
            <a:schemeClr val="dk1"/>
          </a:fontRef>
        </p:style>
        <p:txBody>
          <a:bodyPr wrap="square" lIns="0" rIns="0" rtlCol="0" anchor="ctr" anchorCtr="1">
            <a:noAutofit/>
          </a:bodyPr>
          <a:lstStyle/>
          <a:p>
            <a:pPr algn="ctr"/>
            <a:r>
              <a:rPr lang="en-US" sz="900" b="1" dirty="0" smtClean="0">
                <a:solidFill>
                  <a:schemeClr val="bg2"/>
                </a:solidFill>
                <a:latin typeface="Calibri" pitchFamily="34" charset="0"/>
              </a:rPr>
              <a:t>Second</a:t>
            </a:r>
          </a:p>
          <a:p>
            <a:pPr algn="ctr"/>
            <a:r>
              <a:rPr lang="en-US" sz="900" b="1" dirty="0" smtClean="0">
                <a:solidFill>
                  <a:schemeClr val="bg2"/>
                </a:solidFill>
                <a:latin typeface="Calibri" pitchFamily="34" charset="0"/>
              </a:rPr>
              <a:t>Connection</a:t>
            </a:r>
          </a:p>
          <a:p>
            <a:pPr algn="ctr"/>
            <a:r>
              <a:rPr lang="en-US" sz="900" b="1" dirty="0" smtClean="0">
                <a:solidFill>
                  <a:schemeClr val="bg2"/>
                </a:solidFill>
                <a:latin typeface="Calibri" pitchFamily="34" charset="0"/>
              </a:rPr>
              <a:t>Broker</a:t>
            </a:r>
            <a:endParaRPr lang="en-US" sz="900" b="1" dirty="0">
              <a:solidFill>
                <a:schemeClr val="bg2"/>
              </a:solidFill>
              <a:latin typeface="Calibri" pitchFamily="34" charset="0"/>
            </a:endParaRPr>
          </a:p>
        </p:txBody>
      </p:sp>
      <p:sp>
        <p:nvSpPr>
          <p:cNvPr id="23" name="Rounded Rectangle 22"/>
          <p:cNvSpPr/>
          <p:nvPr/>
        </p:nvSpPr>
        <p:spPr>
          <a:xfrm>
            <a:off x="5257800" y="3581400"/>
            <a:ext cx="609600" cy="609600"/>
          </a:xfrm>
          <a:prstGeom prst="roundRect">
            <a:avLst/>
          </a:prstGeom>
          <a:solidFill>
            <a:schemeClr val="bg1">
              <a:lumMod val="85000"/>
            </a:schemeClr>
          </a:solidFill>
          <a:ln w="12700">
            <a:solidFill>
              <a:schemeClr val="bg2"/>
            </a:solidFill>
          </a:ln>
          <a:scene3d>
            <a:camera prst="orthographicFront"/>
            <a:lightRig rig="threePt" dir="t"/>
          </a:scene3d>
          <a:sp3d extrusionH="12700" contourW="6350"/>
        </p:spPr>
        <p:style>
          <a:lnRef idx="2">
            <a:schemeClr val="dk1"/>
          </a:lnRef>
          <a:fillRef idx="1">
            <a:schemeClr val="lt1"/>
          </a:fillRef>
          <a:effectRef idx="0">
            <a:schemeClr val="dk1"/>
          </a:effectRef>
          <a:fontRef idx="minor">
            <a:schemeClr val="dk1"/>
          </a:fontRef>
        </p:style>
        <p:txBody>
          <a:bodyPr wrap="square" lIns="0" rIns="0" rtlCol="0" anchor="ctr" anchorCtr="1">
            <a:noAutofit/>
          </a:bodyPr>
          <a:lstStyle/>
          <a:p>
            <a:pPr algn="ctr"/>
            <a:r>
              <a:rPr lang="en-US" sz="900" b="1" dirty="0" smtClean="0">
                <a:solidFill>
                  <a:schemeClr val="bg2"/>
                </a:solidFill>
                <a:latin typeface="Calibri" pitchFamily="34" charset="0"/>
              </a:rPr>
              <a:t>Standby</a:t>
            </a:r>
          </a:p>
          <a:p>
            <a:pPr algn="ctr"/>
            <a:r>
              <a:rPr lang="en-US" sz="900" b="1" dirty="0" smtClean="0">
                <a:solidFill>
                  <a:schemeClr val="bg2"/>
                </a:solidFill>
                <a:latin typeface="Calibri" pitchFamily="34" charset="0"/>
              </a:rPr>
              <a:t>Full-text</a:t>
            </a:r>
          </a:p>
          <a:p>
            <a:pPr algn="ctr"/>
            <a:r>
              <a:rPr lang="en-US" sz="900" b="1" dirty="0" smtClean="0">
                <a:solidFill>
                  <a:schemeClr val="bg2"/>
                </a:solidFill>
                <a:latin typeface="Calibri" pitchFamily="34" charset="0"/>
              </a:rPr>
              <a:t>Subsystem</a:t>
            </a:r>
            <a:endParaRPr lang="en-US" sz="900" b="1" dirty="0">
              <a:solidFill>
                <a:schemeClr val="bg2"/>
              </a:solidFill>
              <a:latin typeface="Calibri" pitchFamily="34" charset="0"/>
            </a:endParaRPr>
          </a:p>
        </p:txBody>
      </p:sp>
      <p:grpSp>
        <p:nvGrpSpPr>
          <p:cNvPr id="31" name="Group 30"/>
          <p:cNvGrpSpPr/>
          <p:nvPr/>
        </p:nvGrpSpPr>
        <p:grpSpPr>
          <a:xfrm>
            <a:off x="6096000" y="2667000"/>
            <a:ext cx="609600" cy="762000"/>
            <a:chOff x="6096000" y="3505200"/>
            <a:chExt cx="609600" cy="762000"/>
          </a:xfrm>
        </p:grpSpPr>
        <p:sp>
          <p:nvSpPr>
            <p:cNvPr id="15" name="Rounded Rectangle 14"/>
            <p:cNvSpPr/>
            <p:nvPr/>
          </p:nvSpPr>
          <p:spPr>
            <a:xfrm>
              <a:off x="6096000" y="3505200"/>
              <a:ext cx="609600" cy="762000"/>
            </a:xfrm>
            <a:prstGeom prst="roundRect">
              <a:avLst/>
            </a:prstGeom>
            <a:solidFill>
              <a:schemeClr val="bg1">
                <a:lumMod val="85000"/>
              </a:schemeClr>
            </a:solidFill>
            <a:ln w="12700">
              <a:solidFill>
                <a:schemeClr val="bg2"/>
              </a:solidFill>
            </a:ln>
            <a:scene3d>
              <a:camera prst="orthographicFront"/>
              <a:lightRig rig="threePt" dir="t"/>
            </a:scene3d>
            <a:sp3d extrusionH="12700" contourW="6350"/>
          </p:spPr>
          <p:style>
            <a:lnRef idx="2">
              <a:schemeClr val="dk1"/>
            </a:lnRef>
            <a:fillRef idx="1">
              <a:schemeClr val="lt1"/>
            </a:fillRef>
            <a:effectRef idx="0">
              <a:schemeClr val="dk1"/>
            </a:effectRef>
            <a:fontRef idx="minor">
              <a:schemeClr val="dk1"/>
            </a:fontRef>
          </p:style>
          <p:txBody>
            <a:bodyPr wrap="square" lIns="0" tIns="0" rIns="0" bIns="0" rtlCol="0" anchor="t" anchorCtr="1">
              <a:noAutofit/>
            </a:bodyPr>
            <a:lstStyle/>
            <a:p>
              <a:pPr algn="ctr"/>
              <a:r>
                <a:rPr lang="en-US" sz="900" b="1" dirty="0" smtClean="0">
                  <a:solidFill>
                    <a:schemeClr val="bg2"/>
                  </a:solidFill>
                  <a:latin typeface="Calibri" pitchFamily="34" charset="0"/>
                </a:rPr>
                <a:t>Content</a:t>
              </a:r>
            </a:p>
            <a:p>
              <a:pPr algn="ctr"/>
              <a:r>
                <a:rPr lang="en-US" sz="900" b="1" dirty="0" smtClean="0">
                  <a:solidFill>
                    <a:schemeClr val="bg2"/>
                  </a:solidFill>
                  <a:latin typeface="Calibri" pitchFamily="34" charset="0"/>
                </a:rPr>
                <a:t>Store</a:t>
              </a:r>
              <a:endParaRPr lang="en-US" sz="900" b="1" dirty="0">
                <a:solidFill>
                  <a:schemeClr val="bg2"/>
                </a:solidFill>
                <a:latin typeface="Calibri" pitchFamily="34" charset="0"/>
              </a:endParaRPr>
            </a:p>
          </p:txBody>
        </p:sp>
        <p:pic>
          <p:nvPicPr>
            <p:cNvPr id="30" name="Picture 23" descr="blue cylinder 2"/>
            <p:cNvPicPr>
              <a:picLocks noChangeAspect="1" noChangeArrowheads="1"/>
            </p:cNvPicPr>
            <p:nvPr/>
          </p:nvPicPr>
          <p:blipFill>
            <a:blip r:embed="rId4" cstate="print"/>
            <a:srcRect/>
            <a:stretch>
              <a:fillRect/>
            </a:stretch>
          </p:blipFill>
          <p:spPr bwMode="auto">
            <a:xfrm>
              <a:off x="6172200" y="3810000"/>
              <a:ext cx="401053" cy="381000"/>
            </a:xfrm>
            <a:prstGeom prst="rect">
              <a:avLst/>
            </a:prstGeom>
            <a:noFill/>
            <a:ln w="9525">
              <a:noFill/>
              <a:miter lim="800000"/>
              <a:headEnd/>
              <a:tailEnd/>
            </a:ln>
          </p:spPr>
        </p:pic>
      </p:grpSp>
      <p:grpSp>
        <p:nvGrpSpPr>
          <p:cNvPr id="33" name="Group 32"/>
          <p:cNvGrpSpPr/>
          <p:nvPr/>
        </p:nvGrpSpPr>
        <p:grpSpPr>
          <a:xfrm>
            <a:off x="6096000" y="3810000"/>
            <a:ext cx="609600" cy="762000"/>
            <a:chOff x="6096000" y="3505200"/>
            <a:chExt cx="609600" cy="762000"/>
          </a:xfrm>
        </p:grpSpPr>
        <p:sp>
          <p:nvSpPr>
            <p:cNvPr id="34" name="Rounded Rectangle 33"/>
            <p:cNvSpPr/>
            <p:nvPr/>
          </p:nvSpPr>
          <p:spPr>
            <a:xfrm>
              <a:off x="6096000" y="3505200"/>
              <a:ext cx="609600" cy="762000"/>
            </a:xfrm>
            <a:prstGeom prst="roundRect">
              <a:avLst/>
            </a:prstGeom>
            <a:solidFill>
              <a:schemeClr val="bg1">
                <a:lumMod val="85000"/>
              </a:schemeClr>
            </a:solidFill>
            <a:ln w="12700">
              <a:solidFill>
                <a:schemeClr val="bg2"/>
              </a:solidFill>
            </a:ln>
            <a:scene3d>
              <a:camera prst="orthographicFront"/>
              <a:lightRig rig="threePt" dir="t"/>
            </a:scene3d>
            <a:sp3d extrusionH="12700" contourW="6350"/>
          </p:spPr>
          <p:style>
            <a:lnRef idx="2">
              <a:schemeClr val="dk1"/>
            </a:lnRef>
            <a:fillRef idx="1">
              <a:schemeClr val="lt1"/>
            </a:fillRef>
            <a:effectRef idx="0">
              <a:schemeClr val="dk1"/>
            </a:effectRef>
            <a:fontRef idx="minor">
              <a:schemeClr val="dk1"/>
            </a:fontRef>
          </p:style>
          <p:txBody>
            <a:bodyPr wrap="square" lIns="0" tIns="0" rIns="0" bIns="0" rtlCol="0" anchor="t" anchorCtr="1">
              <a:noAutofit/>
            </a:bodyPr>
            <a:lstStyle/>
            <a:p>
              <a:pPr algn="ctr"/>
              <a:r>
                <a:rPr lang="en-US" sz="900" b="1" dirty="0" smtClean="0">
                  <a:solidFill>
                    <a:schemeClr val="bg2"/>
                  </a:solidFill>
                  <a:latin typeface="Calibri" pitchFamily="34" charset="0"/>
                </a:rPr>
                <a:t>Content</a:t>
              </a:r>
            </a:p>
            <a:p>
              <a:pPr algn="ctr"/>
              <a:r>
                <a:rPr lang="en-US" sz="900" b="1" dirty="0" smtClean="0">
                  <a:solidFill>
                    <a:schemeClr val="bg2"/>
                  </a:solidFill>
                  <a:latin typeface="Calibri" pitchFamily="34" charset="0"/>
                </a:rPr>
                <a:t>Store</a:t>
              </a:r>
              <a:endParaRPr lang="en-US" sz="900" b="1" dirty="0">
                <a:solidFill>
                  <a:schemeClr val="bg2"/>
                </a:solidFill>
                <a:latin typeface="Calibri" pitchFamily="34" charset="0"/>
              </a:endParaRPr>
            </a:p>
          </p:txBody>
        </p:sp>
        <p:pic>
          <p:nvPicPr>
            <p:cNvPr id="35" name="Picture 23" descr="blue cylinder 2"/>
            <p:cNvPicPr>
              <a:picLocks noChangeAspect="1" noChangeArrowheads="1"/>
            </p:cNvPicPr>
            <p:nvPr/>
          </p:nvPicPr>
          <p:blipFill>
            <a:blip r:embed="rId4" cstate="print"/>
            <a:srcRect/>
            <a:stretch>
              <a:fillRect/>
            </a:stretch>
          </p:blipFill>
          <p:spPr bwMode="auto">
            <a:xfrm>
              <a:off x="6172200" y="3810000"/>
              <a:ext cx="401053" cy="381000"/>
            </a:xfrm>
            <a:prstGeom prst="rect">
              <a:avLst/>
            </a:prstGeom>
            <a:noFill/>
            <a:ln w="9525">
              <a:noFill/>
              <a:miter lim="800000"/>
              <a:headEnd/>
              <a:tailEnd/>
            </a:ln>
          </p:spPr>
        </p:pic>
      </p:grpSp>
      <p:grpSp>
        <p:nvGrpSpPr>
          <p:cNvPr id="36" name="Group 35"/>
          <p:cNvGrpSpPr/>
          <p:nvPr/>
        </p:nvGrpSpPr>
        <p:grpSpPr>
          <a:xfrm>
            <a:off x="8077200" y="2590800"/>
            <a:ext cx="609600" cy="762000"/>
            <a:chOff x="6096000" y="3505200"/>
            <a:chExt cx="609600" cy="762000"/>
          </a:xfrm>
        </p:grpSpPr>
        <p:sp>
          <p:nvSpPr>
            <p:cNvPr id="37" name="Rounded Rectangle 36"/>
            <p:cNvSpPr/>
            <p:nvPr/>
          </p:nvSpPr>
          <p:spPr>
            <a:xfrm>
              <a:off x="6096000" y="3505200"/>
              <a:ext cx="609600" cy="762000"/>
            </a:xfrm>
            <a:prstGeom prst="roundRect">
              <a:avLst/>
            </a:prstGeom>
            <a:ln w="12700">
              <a:solidFill>
                <a:schemeClr val="bg2"/>
              </a:solidFill>
            </a:ln>
            <a:scene3d>
              <a:camera prst="orthographicFront"/>
              <a:lightRig rig="threePt" dir="t"/>
            </a:scene3d>
            <a:sp3d extrusionH="12700" contourW="6350"/>
          </p:spPr>
          <p:style>
            <a:lnRef idx="2">
              <a:schemeClr val="dk1"/>
            </a:lnRef>
            <a:fillRef idx="1">
              <a:schemeClr val="lt1"/>
            </a:fillRef>
            <a:effectRef idx="0">
              <a:schemeClr val="dk1"/>
            </a:effectRef>
            <a:fontRef idx="minor">
              <a:schemeClr val="dk1"/>
            </a:fontRef>
          </p:style>
          <p:txBody>
            <a:bodyPr wrap="square" lIns="0" tIns="0" rIns="0" bIns="0" rtlCol="0" anchor="t" anchorCtr="1">
              <a:noAutofit/>
            </a:bodyPr>
            <a:lstStyle/>
            <a:p>
              <a:pPr algn="ctr"/>
              <a:r>
                <a:rPr lang="en-US" sz="900" b="1" dirty="0" smtClean="0">
                  <a:solidFill>
                    <a:schemeClr val="bg2"/>
                  </a:solidFill>
                  <a:latin typeface="Calibri" pitchFamily="34" charset="0"/>
                </a:rPr>
                <a:t>Database</a:t>
              </a:r>
            </a:p>
            <a:p>
              <a:pPr algn="ctr"/>
              <a:r>
                <a:rPr lang="en-US" sz="900" b="1" dirty="0" smtClean="0">
                  <a:solidFill>
                    <a:schemeClr val="bg2"/>
                  </a:solidFill>
                  <a:latin typeface="Calibri" pitchFamily="34" charset="0"/>
                </a:rPr>
                <a:t>Store</a:t>
              </a:r>
              <a:endParaRPr lang="en-US" sz="900" b="1" dirty="0">
                <a:solidFill>
                  <a:schemeClr val="bg2"/>
                </a:solidFill>
                <a:latin typeface="Calibri" pitchFamily="34" charset="0"/>
              </a:endParaRPr>
            </a:p>
          </p:txBody>
        </p:sp>
        <p:pic>
          <p:nvPicPr>
            <p:cNvPr id="38" name="Picture 23" descr="blue cylinder 2"/>
            <p:cNvPicPr>
              <a:picLocks noChangeAspect="1" noChangeArrowheads="1"/>
            </p:cNvPicPr>
            <p:nvPr/>
          </p:nvPicPr>
          <p:blipFill>
            <a:blip r:embed="rId4" cstate="print"/>
            <a:srcRect/>
            <a:stretch>
              <a:fillRect/>
            </a:stretch>
          </p:blipFill>
          <p:spPr bwMode="auto">
            <a:xfrm>
              <a:off x="6172200" y="3810000"/>
              <a:ext cx="401053" cy="381000"/>
            </a:xfrm>
            <a:prstGeom prst="rect">
              <a:avLst/>
            </a:prstGeom>
            <a:noFill/>
            <a:ln w="9525">
              <a:noFill/>
              <a:miter lim="800000"/>
              <a:headEnd/>
              <a:tailEnd/>
            </a:ln>
          </p:spPr>
        </p:pic>
      </p:grpSp>
      <p:grpSp>
        <p:nvGrpSpPr>
          <p:cNvPr id="39" name="Group 38"/>
          <p:cNvGrpSpPr/>
          <p:nvPr/>
        </p:nvGrpSpPr>
        <p:grpSpPr>
          <a:xfrm>
            <a:off x="8077200" y="3810000"/>
            <a:ext cx="609600" cy="762000"/>
            <a:chOff x="6096000" y="3505200"/>
            <a:chExt cx="609600" cy="762000"/>
          </a:xfrm>
        </p:grpSpPr>
        <p:sp>
          <p:nvSpPr>
            <p:cNvPr id="40" name="Rounded Rectangle 39"/>
            <p:cNvSpPr/>
            <p:nvPr/>
          </p:nvSpPr>
          <p:spPr>
            <a:xfrm>
              <a:off x="6096000" y="3505200"/>
              <a:ext cx="609600" cy="762000"/>
            </a:xfrm>
            <a:prstGeom prst="roundRect">
              <a:avLst/>
            </a:prstGeom>
            <a:ln w="12700">
              <a:solidFill>
                <a:schemeClr val="bg2"/>
              </a:solidFill>
            </a:ln>
            <a:scene3d>
              <a:camera prst="orthographicFront"/>
              <a:lightRig rig="threePt" dir="t"/>
            </a:scene3d>
            <a:sp3d extrusionH="12700" contourW="6350"/>
          </p:spPr>
          <p:style>
            <a:lnRef idx="2">
              <a:schemeClr val="dk1"/>
            </a:lnRef>
            <a:fillRef idx="1">
              <a:schemeClr val="lt1"/>
            </a:fillRef>
            <a:effectRef idx="0">
              <a:schemeClr val="dk1"/>
            </a:effectRef>
            <a:fontRef idx="minor">
              <a:schemeClr val="dk1"/>
            </a:fontRef>
          </p:style>
          <p:txBody>
            <a:bodyPr wrap="square" lIns="0" tIns="0" rIns="0" bIns="0" rtlCol="0" anchor="t" anchorCtr="1">
              <a:noAutofit/>
            </a:bodyPr>
            <a:lstStyle/>
            <a:p>
              <a:pPr algn="ctr"/>
              <a:r>
                <a:rPr lang="en-US" sz="900" b="1" dirty="0" smtClean="0">
                  <a:solidFill>
                    <a:schemeClr val="bg2"/>
                  </a:solidFill>
                  <a:latin typeface="Calibri" pitchFamily="34" charset="0"/>
                </a:rPr>
                <a:t>Database</a:t>
              </a:r>
            </a:p>
            <a:p>
              <a:pPr algn="ctr"/>
              <a:r>
                <a:rPr lang="en-US" sz="900" b="1" dirty="0" smtClean="0">
                  <a:solidFill>
                    <a:schemeClr val="bg2"/>
                  </a:solidFill>
                  <a:latin typeface="Calibri" pitchFamily="34" charset="0"/>
                </a:rPr>
                <a:t>Store</a:t>
              </a:r>
              <a:endParaRPr lang="en-US" sz="900" b="1" dirty="0">
                <a:solidFill>
                  <a:schemeClr val="bg2"/>
                </a:solidFill>
                <a:latin typeface="Calibri" pitchFamily="34" charset="0"/>
              </a:endParaRPr>
            </a:p>
          </p:txBody>
        </p:sp>
        <p:pic>
          <p:nvPicPr>
            <p:cNvPr id="41" name="Picture 23" descr="blue cylinder 2"/>
            <p:cNvPicPr>
              <a:picLocks noChangeAspect="1" noChangeArrowheads="1"/>
            </p:cNvPicPr>
            <p:nvPr/>
          </p:nvPicPr>
          <p:blipFill>
            <a:blip r:embed="rId4" cstate="print"/>
            <a:srcRect/>
            <a:stretch>
              <a:fillRect/>
            </a:stretch>
          </p:blipFill>
          <p:spPr bwMode="auto">
            <a:xfrm>
              <a:off x="6172200" y="3810000"/>
              <a:ext cx="401053" cy="381000"/>
            </a:xfrm>
            <a:prstGeom prst="rect">
              <a:avLst/>
            </a:prstGeom>
            <a:noFill/>
            <a:ln w="9525">
              <a:noFill/>
              <a:miter lim="800000"/>
              <a:headEnd/>
              <a:tailEnd/>
            </a:ln>
          </p:spPr>
        </p:pic>
      </p:grpSp>
      <p:grpSp>
        <p:nvGrpSpPr>
          <p:cNvPr id="43" name="Group 42"/>
          <p:cNvGrpSpPr/>
          <p:nvPr/>
        </p:nvGrpSpPr>
        <p:grpSpPr>
          <a:xfrm>
            <a:off x="4191000" y="3581400"/>
            <a:ext cx="609600" cy="1066800"/>
            <a:chOff x="4191000" y="4572000"/>
            <a:chExt cx="609600" cy="1066800"/>
          </a:xfrm>
        </p:grpSpPr>
        <p:sp>
          <p:nvSpPr>
            <p:cNvPr id="27" name="Rounded Rectangle 26"/>
            <p:cNvSpPr/>
            <p:nvPr/>
          </p:nvSpPr>
          <p:spPr>
            <a:xfrm>
              <a:off x="4191000" y="4572000"/>
              <a:ext cx="609600" cy="1066800"/>
            </a:xfrm>
            <a:prstGeom prst="roundRect">
              <a:avLst/>
            </a:prstGeom>
            <a:ln w="12700">
              <a:solidFill>
                <a:schemeClr val="bg2"/>
              </a:solidFill>
            </a:ln>
            <a:scene3d>
              <a:camera prst="orthographicFront"/>
              <a:lightRig rig="threePt" dir="t"/>
            </a:scene3d>
            <a:sp3d extrusionH="12700" contourW="6350"/>
          </p:spPr>
          <p:style>
            <a:lnRef idx="2">
              <a:schemeClr val="dk1"/>
            </a:lnRef>
            <a:fillRef idx="1">
              <a:schemeClr val="lt1"/>
            </a:fillRef>
            <a:effectRef idx="0">
              <a:schemeClr val="dk1"/>
            </a:effectRef>
            <a:fontRef idx="minor">
              <a:schemeClr val="dk1"/>
            </a:fontRef>
          </p:style>
          <p:txBody>
            <a:bodyPr wrap="square" lIns="0" rIns="0" rtlCol="0" anchor="t" anchorCtr="1">
              <a:noAutofit/>
            </a:bodyPr>
            <a:lstStyle/>
            <a:p>
              <a:pPr algn="ctr"/>
              <a:r>
                <a:rPr lang="en-US" sz="900" b="1" dirty="0" smtClean="0">
                  <a:solidFill>
                    <a:schemeClr val="bg2"/>
                  </a:solidFill>
                  <a:latin typeface="Calibri" pitchFamily="34" charset="0"/>
                </a:rPr>
                <a:t>Content</a:t>
              </a:r>
            </a:p>
            <a:p>
              <a:pPr algn="ctr"/>
              <a:r>
                <a:rPr lang="en-US" sz="900" b="1" dirty="0" smtClean="0">
                  <a:solidFill>
                    <a:schemeClr val="bg2"/>
                  </a:solidFill>
                  <a:latin typeface="Calibri" pitchFamily="34" charset="0"/>
                </a:rPr>
                <a:t>Server</a:t>
              </a:r>
              <a:endParaRPr lang="en-US" sz="900" b="1" dirty="0">
                <a:solidFill>
                  <a:schemeClr val="bg2"/>
                </a:solidFill>
                <a:latin typeface="Calibri" pitchFamily="34" charset="0"/>
              </a:endParaRPr>
            </a:p>
          </p:txBody>
        </p:sp>
        <p:pic>
          <p:nvPicPr>
            <p:cNvPr id="42" name="Picture 11" descr="Server"/>
            <p:cNvPicPr preferRelativeResize="0">
              <a:picLocks noChangeAspect="1" noChangeArrowheads="1"/>
            </p:cNvPicPr>
            <p:nvPr/>
          </p:nvPicPr>
          <p:blipFill>
            <a:blip r:embed="rId5" cstate="print"/>
            <a:srcRect/>
            <a:stretch>
              <a:fillRect/>
            </a:stretch>
          </p:blipFill>
          <p:spPr bwMode="auto">
            <a:xfrm>
              <a:off x="4267200" y="4953000"/>
              <a:ext cx="468627" cy="609600"/>
            </a:xfrm>
            <a:prstGeom prst="rect">
              <a:avLst/>
            </a:prstGeom>
            <a:noFill/>
          </p:spPr>
        </p:pic>
      </p:grpSp>
      <p:grpSp>
        <p:nvGrpSpPr>
          <p:cNvPr id="44" name="Group 43"/>
          <p:cNvGrpSpPr/>
          <p:nvPr/>
        </p:nvGrpSpPr>
        <p:grpSpPr>
          <a:xfrm>
            <a:off x="4191000" y="2133600"/>
            <a:ext cx="609600" cy="1066800"/>
            <a:chOff x="4191000" y="4572000"/>
            <a:chExt cx="609600" cy="1066800"/>
          </a:xfrm>
        </p:grpSpPr>
        <p:sp>
          <p:nvSpPr>
            <p:cNvPr id="45" name="Rounded Rectangle 44"/>
            <p:cNvSpPr/>
            <p:nvPr/>
          </p:nvSpPr>
          <p:spPr>
            <a:xfrm>
              <a:off x="4191000" y="4572000"/>
              <a:ext cx="609600" cy="1066800"/>
            </a:xfrm>
            <a:prstGeom prst="roundRect">
              <a:avLst/>
            </a:prstGeom>
            <a:ln w="12700">
              <a:solidFill>
                <a:schemeClr val="bg2"/>
              </a:solidFill>
            </a:ln>
            <a:scene3d>
              <a:camera prst="orthographicFront"/>
              <a:lightRig rig="threePt" dir="t"/>
            </a:scene3d>
            <a:sp3d extrusionH="12700" contourW="6350"/>
          </p:spPr>
          <p:style>
            <a:lnRef idx="2">
              <a:schemeClr val="dk1"/>
            </a:lnRef>
            <a:fillRef idx="1">
              <a:schemeClr val="lt1"/>
            </a:fillRef>
            <a:effectRef idx="0">
              <a:schemeClr val="dk1"/>
            </a:effectRef>
            <a:fontRef idx="minor">
              <a:schemeClr val="dk1"/>
            </a:fontRef>
          </p:style>
          <p:txBody>
            <a:bodyPr wrap="square" lIns="0" rIns="0" rtlCol="0" anchor="t" anchorCtr="1">
              <a:noAutofit/>
            </a:bodyPr>
            <a:lstStyle/>
            <a:p>
              <a:pPr algn="ctr"/>
              <a:r>
                <a:rPr lang="en-US" sz="900" b="1" dirty="0" smtClean="0">
                  <a:solidFill>
                    <a:schemeClr val="bg2"/>
                  </a:solidFill>
                  <a:latin typeface="Calibri" pitchFamily="34" charset="0"/>
                </a:rPr>
                <a:t>Content</a:t>
              </a:r>
            </a:p>
            <a:p>
              <a:pPr algn="ctr"/>
              <a:r>
                <a:rPr lang="en-US" sz="900" b="1" dirty="0" smtClean="0">
                  <a:solidFill>
                    <a:schemeClr val="bg2"/>
                  </a:solidFill>
                  <a:latin typeface="Calibri" pitchFamily="34" charset="0"/>
                </a:rPr>
                <a:t>Server</a:t>
              </a:r>
              <a:endParaRPr lang="en-US" sz="900" b="1" dirty="0">
                <a:solidFill>
                  <a:schemeClr val="bg2"/>
                </a:solidFill>
                <a:latin typeface="Calibri" pitchFamily="34" charset="0"/>
              </a:endParaRPr>
            </a:p>
          </p:txBody>
        </p:sp>
        <p:pic>
          <p:nvPicPr>
            <p:cNvPr id="46" name="Picture 11" descr="Server"/>
            <p:cNvPicPr preferRelativeResize="0">
              <a:picLocks noChangeAspect="1" noChangeArrowheads="1"/>
            </p:cNvPicPr>
            <p:nvPr/>
          </p:nvPicPr>
          <p:blipFill>
            <a:blip r:embed="rId5" cstate="print"/>
            <a:srcRect/>
            <a:stretch>
              <a:fillRect/>
            </a:stretch>
          </p:blipFill>
          <p:spPr bwMode="auto">
            <a:xfrm>
              <a:off x="4267200" y="4953000"/>
              <a:ext cx="468627" cy="609600"/>
            </a:xfrm>
            <a:prstGeom prst="rect">
              <a:avLst/>
            </a:prstGeom>
            <a:noFill/>
          </p:spPr>
        </p:pic>
      </p:grpSp>
      <p:sp>
        <p:nvSpPr>
          <p:cNvPr id="47" name="Rectangle 46"/>
          <p:cNvSpPr/>
          <p:nvPr/>
        </p:nvSpPr>
        <p:spPr>
          <a:xfrm>
            <a:off x="1066800" y="1981200"/>
            <a:ext cx="1828800" cy="2590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934200" y="2286000"/>
            <a:ext cx="990600" cy="24384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normAutofit/>
          </a:bodyPr>
          <a:lstStyle/>
          <a:p>
            <a:pPr algn="ctr"/>
            <a:endParaRPr lang="en-US"/>
          </a:p>
        </p:txBody>
      </p:sp>
      <p:sp>
        <p:nvSpPr>
          <p:cNvPr id="49" name="TextBox 48"/>
          <p:cNvSpPr txBox="1"/>
          <p:nvPr/>
        </p:nvSpPr>
        <p:spPr>
          <a:xfrm>
            <a:off x="7010400" y="2404646"/>
            <a:ext cx="762000" cy="369332"/>
          </a:xfrm>
          <a:prstGeom prst="rect">
            <a:avLst/>
          </a:prstGeom>
          <a:noFill/>
        </p:spPr>
        <p:txBody>
          <a:bodyPr wrap="square" rtlCol="0">
            <a:spAutoFit/>
          </a:bodyPr>
          <a:lstStyle/>
          <a:p>
            <a:pPr algn="ctr"/>
            <a:r>
              <a:rPr lang="en-US" sz="900" b="1" dirty="0" smtClean="0">
                <a:latin typeface="Calibri" pitchFamily="34" charset="0"/>
              </a:rPr>
              <a:t>Database Cluster</a:t>
            </a:r>
            <a:endParaRPr lang="en-US" sz="900" b="1" dirty="0">
              <a:latin typeface="Calibri" pitchFamily="34" charset="0"/>
            </a:endParaRPr>
          </a:p>
        </p:txBody>
      </p:sp>
      <p:sp>
        <p:nvSpPr>
          <p:cNvPr id="50" name="TextBox 49"/>
          <p:cNvSpPr txBox="1"/>
          <p:nvPr/>
        </p:nvSpPr>
        <p:spPr>
          <a:xfrm>
            <a:off x="1066800" y="1981200"/>
            <a:ext cx="1752600" cy="228600"/>
          </a:xfrm>
          <a:prstGeom prst="rect">
            <a:avLst/>
          </a:prstGeom>
          <a:noFill/>
        </p:spPr>
        <p:txBody>
          <a:bodyPr wrap="square" rtlCol="0">
            <a:spAutoFit/>
          </a:bodyPr>
          <a:lstStyle/>
          <a:p>
            <a:pPr algn="ctr"/>
            <a:r>
              <a:rPr lang="en-US" sz="900" b="1" dirty="0" smtClean="0">
                <a:latin typeface="Calibri" pitchFamily="34" charset="0"/>
              </a:rPr>
              <a:t>Application Server Cluster</a:t>
            </a:r>
            <a:endParaRPr lang="en-US" sz="900" b="1" dirty="0">
              <a:latin typeface="Calibri" pitchFamily="34" charset="0"/>
            </a:endParaRPr>
          </a:p>
        </p:txBody>
      </p:sp>
      <p:cxnSp>
        <p:nvCxnSpPr>
          <p:cNvPr id="54" name="Elbow Connector 53"/>
          <p:cNvCxnSpPr>
            <a:stCxn id="6" idx="3"/>
            <a:endCxn id="7" idx="1"/>
          </p:cNvCxnSpPr>
          <p:nvPr/>
        </p:nvCxnSpPr>
        <p:spPr>
          <a:xfrm flipV="1">
            <a:off x="1752600" y="2743200"/>
            <a:ext cx="381000" cy="647700"/>
          </a:xfrm>
          <a:prstGeom prst="bentConnector3">
            <a:avLst>
              <a:gd name="adj1" fmla="val 50000"/>
            </a:avLst>
          </a:prstGeom>
          <a:ln w="19050">
            <a:solidFill>
              <a:schemeClr val="accent6"/>
            </a:solidFill>
            <a:headEnd type="stealth"/>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21" idx="1"/>
            <a:endCxn id="6" idx="3"/>
          </p:cNvCxnSpPr>
          <p:nvPr/>
        </p:nvCxnSpPr>
        <p:spPr>
          <a:xfrm rot="10800000">
            <a:off x="1752600" y="3390900"/>
            <a:ext cx="381000" cy="647700"/>
          </a:xfrm>
          <a:prstGeom prst="bentConnector3">
            <a:avLst>
              <a:gd name="adj1" fmla="val 50000"/>
            </a:avLst>
          </a:prstGeom>
          <a:ln w="19050">
            <a:solidFill>
              <a:schemeClr val="accent6"/>
            </a:solidFill>
            <a:headEnd type="stealth"/>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7" idx="2"/>
            <a:endCxn id="21" idx="0"/>
          </p:cNvCxnSpPr>
          <p:nvPr/>
        </p:nvCxnSpPr>
        <p:spPr>
          <a:xfrm>
            <a:off x="2438400" y="3048000"/>
            <a:ext cx="0" cy="685800"/>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 idx="1"/>
            <a:endCxn id="4" idx="3"/>
          </p:cNvCxnSpPr>
          <p:nvPr/>
        </p:nvCxnSpPr>
        <p:spPr>
          <a:xfrm flipH="1">
            <a:off x="762000" y="3390900"/>
            <a:ext cx="457200"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22" idx="1"/>
          </p:cNvCxnSpPr>
          <p:nvPr/>
        </p:nvCxnSpPr>
        <p:spPr>
          <a:xfrm rot="10800000">
            <a:off x="2743200" y="4191000"/>
            <a:ext cx="457200" cy="304801"/>
          </a:xfrm>
          <a:prstGeom prst="bentConnector3">
            <a:avLst>
              <a:gd name="adj1" fmla="val 50000"/>
            </a:avLst>
          </a:prstGeom>
          <a:ln w="19050">
            <a:solidFill>
              <a:schemeClr val="accent6"/>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108" name="Elbow Connector 107"/>
          <p:cNvCxnSpPr/>
          <p:nvPr/>
        </p:nvCxnSpPr>
        <p:spPr>
          <a:xfrm rot="10800000" flipV="1">
            <a:off x="3810000" y="4267200"/>
            <a:ext cx="381000" cy="381000"/>
          </a:xfrm>
          <a:prstGeom prst="bentConnector3">
            <a:avLst>
              <a:gd name="adj1" fmla="val 50000"/>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5" name="Elbow Connector 114"/>
          <p:cNvCxnSpPr/>
          <p:nvPr/>
        </p:nvCxnSpPr>
        <p:spPr>
          <a:xfrm rot="10800000" flipV="1">
            <a:off x="2743200" y="2209799"/>
            <a:ext cx="457200" cy="1828800"/>
          </a:xfrm>
          <a:prstGeom prst="bentConnector3">
            <a:avLst>
              <a:gd name="adj1" fmla="val 42453"/>
            </a:avLst>
          </a:prstGeom>
          <a:ln w="19050">
            <a:solidFill>
              <a:schemeClr val="accent6"/>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117" name="Shape 116"/>
          <p:cNvCxnSpPr>
            <a:stCxn id="45" idx="1"/>
            <a:endCxn id="7" idx="3"/>
          </p:cNvCxnSpPr>
          <p:nvPr/>
        </p:nvCxnSpPr>
        <p:spPr>
          <a:xfrm rot="10800000" flipV="1">
            <a:off x="2743200" y="2667000"/>
            <a:ext cx="1447800" cy="76200"/>
          </a:xfrm>
          <a:prstGeom prst="bentConnector3">
            <a:avLst>
              <a:gd name="adj1" fmla="val 50000"/>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3" name="Elbow Connector 122"/>
          <p:cNvCxnSpPr/>
          <p:nvPr/>
        </p:nvCxnSpPr>
        <p:spPr>
          <a:xfrm>
            <a:off x="4800600" y="2667000"/>
            <a:ext cx="457200" cy="381000"/>
          </a:xfrm>
          <a:prstGeom prst="bentConnector3">
            <a:avLst>
              <a:gd name="adj1" fmla="val 50000"/>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27" idx="3"/>
            <a:endCxn id="23" idx="1"/>
          </p:cNvCxnSpPr>
          <p:nvPr/>
        </p:nvCxnSpPr>
        <p:spPr>
          <a:xfrm flipV="1">
            <a:off x="4800600" y="3886200"/>
            <a:ext cx="457200" cy="228600"/>
          </a:xfrm>
          <a:prstGeom prst="bentConnector3">
            <a:avLst>
              <a:gd name="adj1" fmla="val 50000"/>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15" idx="2"/>
            <a:endCxn id="34" idx="0"/>
          </p:cNvCxnSpPr>
          <p:nvPr/>
        </p:nvCxnSpPr>
        <p:spPr>
          <a:xfrm>
            <a:off x="6400800" y="3429000"/>
            <a:ext cx="0" cy="38100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5" name="Elbow Connector 134"/>
          <p:cNvCxnSpPr/>
          <p:nvPr/>
        </p:nvCxnSpPr>
        <p:spPr>
          <a:xfrm>
            <a:off x="4800600" y="2438400"/>
            <a:ext cx="1600200" cy="1143000"/>
          </a:xfrm>
          <a:prstGeom prst="bentConnector3">
            <a:avLst>
              <a:gd name="adj1" fmla="val 71700"/>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7" name="Elbow Connector 156"/>
          <p:cNvCxnSpPr/>
          <p:nvPr/>
        </p:nvCxnSpPr>
        <p:spPr>
          <a:xfrm flipV="1">
            <a:off x="4800600" y="3581400"/>
            <a:ext cx="1600200" cy="685800"/>
          </a:xfrm>
          <a:prstGeom prst="bentConnector3">
            <a:avLst>
              <a:gd name="adj1" fmla="val 73146"/>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37" idx="2"/>
            <a:endCxn id="40" idx="0"/>
          </p:cNvCxnSpPr>
          <p:nvPr/>
        </p:nvCxnSpPr>
        <p:spPr>
          <a:xfrm>
            <a:off x="8382000" y="3352800"/>
            <a:ext cx="0" cy="45720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9" name="Elbow Connector 168"/>
          <p:cNvCxnSpPr>
            <a:stCxn id="16" idx="3"/>
          </p:cNvCxnSpPr>
          <p:nvPr/>
        </p:nvCxnSpPr>
        <p:spPr>
          <a:xfrm flipV="1">
            <a:off x="7620000" y="3581400"/>
            <a:ext cx="762000" cy="647700"/>
          </a:xfrm>
          <a:prstGeom prst="bentConnector3">
            <a:avLst>
              <a:gd name="adj1" fmla="val 50000"/>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1" name="Elbow Connector 170"/>
          <p:cNvCxnSpPr>
            <a:stCxn id="12" idx="3"/>
          </p:cNvCxnSpPr>
          <p:nvPr/>
        </p:nvCxnSpPr>
        <p:spPr>
          <a:xfrm>
            <a:off x="7620000" y="3086100"/>
            <a:ext cx="762000" cy="495300"/>
          </a:xfrm>
          <a:prstGeom prst="bentConnector3">
            <a:avLst>
              <a:gd name="adj1" fmla="val 50000"/>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2" idx="2"/>
            <a:endCxn id="16" idx="0"/>
          </p:cNvCxnSpPr>
          <p:nvPr/>
        </p:nvCxnSpPr>
        <p:spPr>
          <a:xfrm>
            <a:off x="7391400" y="3352800"/>
            <a:ext cx="0" cy="60960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5" name="Shape 174"/>
          <p:cNvCxnSpPr>
            <a:stCxn id="45" idx="0"/>
          </p:cNvCxnSpPr>
          <p:nvPr/>
        </p:nvCxnSpPr>
        <p:spPr>
          <a:xfrm rot="16200000" flipH="1">
            <a:off x="5181600" y="1447800"/>
            <a:ext cx="1524000" cy="2895600"/>
          </a:xfrm>
          <a:prstGeom prst="bentConnector4">
            <a:avLst>
              <a:gd name="adj1" fmla="val -15000"/>
              <a:gd name="adj2" fmla="val 78448"/>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8" name="Shape 177"/>
          <p:cNvCxnSpPr>
            <a:stCxn id="27" idx="2"/>
          </p:cNvCxnSpPr>
          <p:nvPr/>
        </p:nvCxnSpPr>
        <p:spPr>
          <a:xfrm rot="5400000" flipH="1" flipV="1">
            <a:off x="5448300" y="2705100"/>
            <a:ext cx="990600" cy="2895600"/>
          </a:xfrm>
          <a:prstGeom prst="bentConnector4">
            <a:avLst>
              <a:gd name="adj1" fmla="val -23077"/>
              <a:gd name="adj2" fmla="val 78448"/>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7" name="Shape 216"/>
          <p:cNvCxnSpPr/>
          <p:nvPr/>
        </p:nvCxnSpPr>
        <p:spPr>
          <a:xfrm flipV="1">
            <a:off x="3810000" y="2514600"/>
            <a:ext cx="381000" cy="1828800"/>
          </a:xfrm>
          <a:prstGeom prst="bentConnector3">
            <a:avLst>
              <a:gd name="adj1" fmla="val 25696"/>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rot="10800000">
            <a:off x="3810000" y="2209799"/>
            <a:ext cx="381000" cy="1905000"/>
          </a:xfrm>
          <a:prstGeom prst="bentConnector3">
            <a:avLst>
              <a:gd name="adj1" fmla="val 43924"/>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a:off x="3810000" y="1981200"/>
            <a:ext cx="381000" cy="457200"/>
          </a:xfrm>
          <a:prstGeom prst="bentConnector3">
            <a:avLst>
              <a:gd name="adj1" fmla="val 37848"/>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5" name="Elbow Connector 234"/>
          <p:cNvCxnSpPr/>
          <p:nvPr/>
        </p:nvCxnSpPr>
        <p:spPr>
          <a:xfrm rot="10800000">
            <a:off x="2743200" y="2895600"/>
            <a:ext cx="457200" cy="1752600"/>
          </a:xfrm>
          <a:prstGeom prst="bentConnector3">
            <a:avLst>
              <a:gd name="adj1" fmla="val 25472"/>
            </a:avLst>
          </a:prstGeom>
          <a:ln w="19050">
            <a:solidFill>
              <a:schemeClr val="accent6"/>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238" name="Elbow Connector 237"/>
          <p:cNvCxnSpPr/>
          <p:nvPr/>
        </p:nvCxnSpPr>
        <p:spPr>
          <a:xfrm rot="10800000" flipV="1">
            <a:off x="2743200" y="2057400"/>
            <a:ext cx="457200" cy="533400"/>
          </a:xfrm>
          <a:prstGeom prst="bentConnector3">
            <a:avLst>
              <a:gd name="adj1" fmla="val 50000"/>
            </a:avLst>
          </a:prstGeom>
          <a:ln w="19050">
            <a:solidFill>
              <a:schemeClr val="accent6"/>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243" name="Elbow Connector 242"/>
          <p:cNvCxnSpPr/>
          <p:nvPr/>
        </p:nvCxnSpPr>
        <p:spPr>
          <a:xfrm>
            <a:off x="2743200" y="3886200"/>
            <a:ext cx="1447800" cy="76200"/>
          </a:xfrm>
          <a:prstGeom prst="bentConnector3">
            <a:avLst>
              <a:gd name="adj1" fmla="val 50000"/>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advTm="5642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8"/>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2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3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3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9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7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7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7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7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6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198" grpId="0" animBg="1"/>
      <p:bldP spid="197" grpId="0" animBg="1"/>
      <p:bldP spid="196" grpId="0" animBg="1"/>
      <p:bldP spid="4" grpId="0" animBg="1"/>
      <p:bldP spid="6" grpId="0" animBg="1"/>
      <p:bldP spid="7" grpId="0" animBg="1"/>
      <p:bldP spid="10" grpId="1" animBg="1"/>
      <p:bldP spid="12" grpId="0" animBg="1"/>
      <p:bldP spid="13" grpId="0" animBg="1"/>
      <p:bldP spid="16" grpId="0" animBg="1"/>
      <p:bldP spid="21" grpId="0" animBg="1"/>
      <p:bldP spid="22" grpId="1" animBg="1"/>
      <p:bldP spid="23" grpId="0" animBg="1"/>
      <p:bldP spid="47" grpId="0" animBg="1"/>
      <p:bldP spid="48" grpId="0" animBg="1"/>
      <p:bldP spid="49" grpId="0"/>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bwMode="gray">
          <a:noFill/>
        </p:spPr>
        <p:txBody>
          <a:bodyPr/>
          <a:lstStyle/>
          <a:p>
            <a:r>
              <a:rPr lang="en-US" dirty="0" smtClean="0"/>
              <a:t>Agenda</a:t>
            </a:r>
            <a:endParaRPr lang="en-US" dirty="0"/>
          </a:p>
        </p:txBody>
      </p:sp>
      <p:sp>
        <p:nvSpPr>
          <p:cNvPr id="5" name="Content Placeholder 4"/>
          <p:cNvSpPr>
            <a:spLocks noGrp="1"/>
          </p:cNvSpPr>
          <p:nvPr>
            <p:ph sz="quarter" idx="10"/>
          </p:nvPr>
        </p:nvSpPr>
        <p:spPr bwMode="gray">
          <a:noFill/>
        </p:spPr>
        <p:txBody>
          <a:bodyPr>
            <a:normAutofit/>
          </a:bodyPr>
          <a:lstStyle/>
          <a:p>
            <a:r>
              <a:rPr lang="en-US" sz="2400" dirty="0" smtClean="0">
                <a:solidFill>
                  <a:schemeClr val="tx1"/>
                </a:solidFill>
              </a:rPr>
              <a:t>Overview</a:t>
            </a:r>
          </a:p>
          <a:p>
            <a:r>
              <a:rPr lang="en-US" sz="2400" b="1" dirty="0" smtClean="0">
                <a:solidFill>
                  <a:schemeClr val="tx1"/>
                </a:solidFill>
                <a:effectLst>
                  <a:outerShdw blurRad="38100" dist="38100" dir="2700000" algn="tl">
                    <a:srgbClr val="000000">
                      <a:alpha val="43137"/>
                    </a:srgbClr>
                  </a:outerShdw>
                </a:effectLst>
              </a:rPr>
              <a:t>Considerations</a:t>
            </a:r>
          </a:p>
          <a:p>
            <a:r>
              <a:rPr lang="en-US" sz="2400" dirty="0" smtClean="0">
                <a:solidFill>
                  <a:schemeClr val="tx1"/>
                </a:solidFill>
              </a:rPr>
              <a:t>How to setup Multi-Content Servers</a:t>
            </a:r>
          </a:p>
          <a:p>
            <a:r>
              <a:rPr lang="en-US" sz="2400" dirty="0" smtClean="0">
                <a:solidFill>
                  <a:schemeClr val="tx1"/>
                </a:solidFill>
              </a:rPr>
              <a:t>Troubleshooting</a:t>
            </a:r>
          </a:p>
        </p:txBody>
      </p:sp>
    </p:spTree>
  </p:cSld>
  <p:clrMapOvr>
    <a:masterClrMapping/>
  </p:clrMapOvr>
  <p:transition advTm="918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677862"/>
          </a:xfrm>
        </p:spPr>
        <p:txBody>
          <a:bodyPr/>
          <a:lstStyle/>
          <a:p>
            <a:r>
              <a:rPr lang="en-US" sz="3600" dirty="0" smtClean="0"/>
              <a:t>Considerations</a:t>
            </a:r>
            <a:endParaRPr lang="en-US" sz="2000" dirty="0"/>
          </a:p>
        </p:txBody>
      </p:sp>
      <p:sp>
        <p:nvSpPr>
          <p:cNvPr id="3" name="Content Placeholder 2"/>
          <p:cNvSpPr>
            <a:spLocks noGrp="1"/>
          </p:cNvSpPr>
          <p:nvPr>
            <p:ph idx="1"/>
          </p:nvPr>
        </p:nvSpPr>
        <p:spPr>
          <a:xfrm>
            <a:off x="228600" y="1219200"/>
            <a:ext cx="8686800" cy="4572000"/>
          </a:xfrm>
        </p:spPr>
        <p:txBody>
          <a:bodyPr anchor="t" anchorCtr="0">
            <a:noAutofit/>
          </a:bodyPr>
          <a:lstStyle/>
          <a:p>
            <a:r>
              <a:rPr lang="en-US" sz="2000" dirty="0" smtClean="0">
                <a:solidFill>
                  <a:schemeClr val="tx1"/>
                </a:solidFill>
              </a:rPr>
              <a:t>Individual server configuration objects and server.ini file</a:t>
            </a:r>
          </a:p>
          <a:p>
            <a:r>
              <a:rPr lang="en-US" sz="2000" dirty="0" smtClean="0">
                <a:solidFill>
                  <a:schemeClr val="tx1"/>
                </a:solidFill>
              </a:rPr>
              <a:t>On Windows:</a:t>
            </a:r>
          </a:p>
          <a:p>
            <a:pPr lvl="1"/>
            <a:r>
              <a:rPr lang="en-US" sz="2000" dirty="0" smtClean="0">
                <a:solidFill>
                  <a:schemeClr val="tx1"/>
                </a:solidFill>
              </a:rPr>
              <a:t>Sc.exe program must be available</a:t>
            </a:r>
          </a:p>
          <a:p>
            <a:pPr marL="0" indent="0">
              <a:buNone/>
            </a:pPr>
            <a:r>
              <a:rPr lang="en-US" sz="2000" dirty="0">
                <a:solidFill>
                  <a:schemeClr val="tx1"/>
                </a:solidFill>
              </a:rPr>
              <a:t>DESCRIPTION:</a:t>
            </a:r>
            <a:br>
              <a:rPr lang="en-US" sz="2000" dirty="0">
                <a:solidFill>
                  <a:schemeClr val="tx1"/>
                </a:solidFill>
              </a:rPr>
            </a:br>
            <a:r>
              <a:rPr lang="en-US" sz="2000" dirty="0">
                <a:solidFill>
                  <a:schemeClr val="tx1"/>
                </a:solidFill>
              </a:rPr>
              <a:t> </a:t>
            </a:r>
            <a:r>
              <a:rPr lang="en-US" sz="2000" dirty="0" smtClean="0">
                <a:solidFill>
                  <a:schemeClr val="tx1"/>
                </a:solidFill>
              </a:rPr>
              <a:t>SC </a:t>
            </a:r>
            <a:r>
              <a:rPr lang="en-US" sz="2000" dirty="0">
                <a:solidFill>
                  <a:schemeClr val="tx1"/>
                </a:solidFill>
              </a:rPr>
              <a:t>is a command line program used for communicating with </a:t>
            </a:r>
            <a:r>
              <a:rPr lang="en-US" sz="2000" dirty="0" smtClean="0">
                <a:solidFill>
                  <a:schemeClr val="tx1"/>
                </a:solidFill>
              </a:rPr>
              <a:t>the Service </a:t>
            </a:r>
            <a:r>
              <a:rPr lang="en-US" sz="2000" dirty="0">
                <a:solidFill>
                  <a:schemeClr val="tx1"/>
                </a:solidFill>
              </a:rPr>
              <a:t>Control Manager and services.</a:t>
            </a:r>
            <a:br>
              <a:rPr lang="en-US" sz="2000" dirty="0">
                <a:solidFill>
                  <a:schemeClr val="tx1"/>
                </a:solidFill>
              </a:rPr>
            </a:br>
            <a:r>
              <a:rPr lang="en-US" sz="2000" dirty="0" smtClean="0">
                <a:solidFill>
                  <a:schemeClr val="tx1"/>
                </a:solidFill>
              </a:rPr>
              <a:t>USAGE: EXAMPLE:  sc </a:t>
            </a:r>
            <a:r>
              <a:rPr lang="en-US" sz="2000" dirty="0">
                <a:solidFill>
                  <a:schemeClr val="tx1"/>
                </a:solidFill>
              </a:rPr>
              <a:t>start </a:t>
            </a:r>
            <a:r>
              <a:rPr lang="en-US" sz="2000" dirty="0" smtClean="0">
                <a:solidFill>
                  <a:schemeClr val="tx1"/>
                </a:solidFill>
              </a:rPr>
              <a:t>My Service</a:t>
            </a:r>
            <a:endParaRPr lang="en-US" sz="2000" dirty="0">
              <a:solidFill>
                <a:schemeClr val="tx1"/>
              </a:solidFill>
            </a:endParaRPr>
          </a:p>
          <a:p>
            <a:r>
              <a:rPr lang="en-US" sz="2000" dirty="0" smtClean="0">
                <a:solidFill>
                  <a:schemeClr val="tx1"/>
                </a:solidFill>
              </a:rPr>
              <a:t>On Unix:</a:t>
            </a:r>
          </a:p>
          <a:p>
            <a:pPr lvl="1"/>
            <a:r>
              <a:rPr lang="en-US" sz="2000" dirty="0" smtClean="0">
                <a:solidFill>
                  <a:schemeClr val="tx1"/>
                </a:solidFill>
              </a:rPr>
              <a:t>Installation account of the primary host must have sufficient privilege to execute remsh commands.</a:t>
            </a:r>
          </a:p>
          <a:p>
            <a:r>
              <a:rPr lang="en-US" sz="2000" dirty="0">
                <a:solidFill>
                  <a:schemeClr val="tx1"/>
                </a:solidFill>
              </a:rPr>
              <a:t>Same install owner account for all Content Servers</a:t>
            </a:r>
          </a:p>
          <a:p>
            <a:r>
              <a:rPr lang="en-US" sz="2000" dirty="0">
                <a:solidFill>
                  <a:schemeClr val="tx1"/>
                </a:solidFill>
              </a:rPr>
              <a:t>All hosts configure must be set to the same UTC time.</a:t>
            </a:r>
          </a:p>
          <a:p>
            <a:pPr>
              <a:buNone/>
            </a:pPr>
            <a:endParaRPr lang="en-US" sz="1800" dirty="0" smtClean="0">
              <a:solidFill>
                <a:schemeClr val="bg1">
                  <a:lumMod val="50000"/>
                </a:schemeClr>
              </a:solidFill>
            </a:endParaRPr>
          </a:p>
        </p:txBody>
      </p:sp>
    </p:spTree>
  </p:cSld>
  <p:clrMapOvr>
    <a:masterClrMapping/>
  </p:clrMapOvr>
  <p:transition advTm="5954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677862"/>
          </a:xfrm>
        </p:spPr>
        <p:txBody>
          <a:bodyPr/>
          <a:lstStyle/>
          <a:p>
            <a:r>
              <a:rPr lang="en-US" sz="3600" dirty="0" smtClean="0"/>
              <a:t>Considerations</a:t>
            </a:r>
            <a:endParaRPr lang="en-US" sz="3600" dirty="0"/>
          </a:p>
        </p:txBody>
      </p:sp>
      <p:sp>
        <p:nvSpPr>
          <p:cNvPr id="3" name="Content Placeholder 2"/>
          <p:cNvSpPr>
            <a:spLocks noGrp="1"/>
          </p:cNvSpPr>
          <p:nvPr>
            <p:ph idx="1"/>
          </p:nvPr>
        </p:nvSpPr>
        <p:spPr>
          <a:xfrm>
            <a:off x="228600" y="1143000"/>
            <a:ext cx="8686800" cy="4572000"/>
          </a:xfrm>
        </p:spPr>
        <p:txBody>
          <a:bodyPr anchor="t" anchorCtr="0">
            <a:noAutofit/>
          </a:bodyPr>
          <a:lstStyle/>
          <a:p>
            <a:pPr>
              <a:lnSpc>
                <a:spcPct val="130000"/>
              </a:lnSpc>
              <a:spcBef>
                <a:spcPts val="600"/>
              </a:spcBef>
            </a:pPr>
            <a:r>
              <a:rPr lang="en-US" sz="2000" dirty="0">
                <a:solidFill>
                  <a:schemeClr val="tx1"/>
                </a:solidFill>
              </a:rPr>
              <a:t>If original connection was started with a single-use login ticket to the original server, the session cannot be reconnected to a failover server because the login ticket cannot be reused</a:t>
            </a:r>
          </a:p>
          <a:p>
            <a:pPr>
              <a:lnSpc>
                <a:spcPct val="130000"/>
              </a:lnSpc>
              <a:spcBef>
                <a:spcPts val="600"/>
              </a:spcBef>
            </a:pPr>
            <a:r>
              <a:rPr lang="en-US" sz="2000" dirty="0" smtClean="0">
                <a:solidFill>
                  <a:schemeClr val="tx1"/>
                </a:solidFill>
              </a:rPr>
              <a:t>Server.ini </a:t>
            </a:r>
            <a:r>
              <a:rPr lang="en-US" sz="2000" dirty="0">
                <a:solidFill>
                  <a:schemeClr val="tx1"/>
                </a:solidFill>
              </a:rPr>
              <a:t>file</a:t>
            </a:r>
          </a:p>
          <a:p>
            <a:pPr lvl="1">
              <a:lnSpc>
                <a:spcPct val="130000"/>
              </a:lnSpc>
              <a:spcBef>
                <a:spcPts val="600"/>
              </a:spcBef>
            </a:pPr>
            <a:r>
              <a:rPr lang="en-US" sz="2000" dirty="0">
                <a:solidFill>
                  <a:schemeClr val="tx1"/>
                </a:solidFill>
              </a:rPr>
              <a:t>For new CS file name will be: server_&lt;machine_name&gt;_&lt;service_name&gt;.ini </a:t>
            </a:r>
          </a:p>
          <a:p>
            <a:pPr>
              <a:lnSpc>
                <a:spcPct val="130000"/>
              </a:lnSpc>
              <a:spcBef>
                <a:spcPts val="600"/>
              </a:spcBef>
            </a:pPr>
            <a:r>
              <a:rPr lang="en-US" sz="2000" dirty="0">
                <a:solidFill>
                  <a:schemeClr val="tx1"/>
                </a:solidFill>
              </a:rPr>
              <a:t>Data directory must be shared and visible to all Content Servers</a:t>
            </a:r>
          </a:p>
          <a:p>
            <a:pPr lvl="1"/>
            <a:r>
              <a:rPr lang="en-US" sz="2000" dirty="0">
                <a:solidFill>
                  <a:schemeClr val="tx1"/>
                </a:solidFill>
              </a:rPr>
              <a:t>Either using SAN or NAS, all content needs to be accessible by install owner account.</a:t>
            </a:r>
          </a:p>
          <a:p>
            <a:pPr>
              <a:buNone/>
            </a:pPr>
            <a:endParaRPr lang="en-US" sz="1800" dirty="0" smtClean="0">
              <a:solidFill>
                <a:schemeClr val="bg1">
                  <a:lumMod val="50000"/>
                </a:schemeClr>
              </a:solidFill>
            </a:endParaRPr>
          </a:p>
        </p:txBody>
      </p:sp>
    </p:spTree>
  </p:cSld>
  <p:clrMapOvr>
    <a:masterClrMapping/>
  </p:clrMapOvr>
  <p:transition advTm="59540">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3"/>
  <p:tag name="ARTICULATE_PLAYLIST_ID" val="-1"/>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2"/>
  <p:tag name="ARTICULATE_PLAYLIST_ID" val="-1"/>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2"/>
  <p:tag name="ARTICULATE_PLAYLIST_ID" val="-1"/>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2"/>
  <p:tag name="ARTICULATE_PLAYLIST_ID" val="-1"/>
</p:tagLst>
</file>

<file path=ppt/theme/theme1.xml><?xml version="1.0" encoding="utf-8"?>
<a:theme xmlns:a="http://schemas.openxmlformats.org/drawingml/2006/main" name="EMC_Presentation_Template">
  <a:themeElements>
    <a:clrScheme name="**New 2010 Template">
      <a:dk1>
        <a:srgbClr val="000000"/>
      </a:dk1>
      <a:lt1>
        <a:srgbClr val="FFFFFF"/>
      </a:lt1>
      <a:dk2>
        <a:srgbClr val="007DC3"/>
      </a:dk2>
      <a:lt2>
        <a:srgbClr val="5F5F5F"/>
      </a:lt2>
      <a:accent1>
        <a:srgbClr val="2C95DD"/>
      </a:accent1>
      <a:accent2>
        <a:srgbClr val="49A942"/>
      </a:accent2>
      <a:accent3>
        <a:srgbClr val="B4D88B"/>
      </a:accent3>
      <a:accent4>
        <a:srgbClr val="FFC425"/>
      </a:accent4>
      <a:accent5>
        <a:srgbClr val="E36F1E"/>
      </a:accent5>
      <a:accent6>
        <a:srgbClr val="B5121B"/>
      </a:accent6>
      <a:hlink>
        <a:srgbClr val="007DC3"/>
      </a:hlink>
      <a:folHlink>
        <a:srgbClr val="49A942"/>
      </a:folHlink>
    </a:clrScheme>
    <a:fontScheme name="Meta">
      <a:majorFont>
        <a:latin typeface="MetaNormalLF-Roman"/>
        <a:ea typeface=""/>
        <a:cs typeface=""/>
      </a:majorFont>
      <a:minorFont>
        <a:latin typeface="MetaNormalLF-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EMC_Presentation_Template</Template>
  <TotalTime>29270</TotalTime>
  <Words>4001</Words>
  <Application>Microsoft Office PowerPoint</Application>
  <PresentationFormat>On-screen Show (4:3)</PresentationFormat>
  <Paragraphs>466</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EMC_Presentation_Template</vt:lpstr>
      <vt:lpstr> Multi-Content Servers Setup</vt:lpstr>
      <vt:lpstr>Agenda</vt:lpstr>
      <vt:lpstr>Overview (Multi-Content Servers setup done by Load Balancing)</vt:lpstr>
      <vt:lpstr>Overview</vt:lpstr>
      <vt:lpstr>Glossary</vt:lpstr>
      <vt:lpstr>Architecture of Multi-Content Server </vt:lpstr>
      <vt:lpstr>Agenda</vt:lpstr>
      <vt:lpstr>Considerations</vt:lpstr>
      <vt:lpstr>Considerations</vt:lpstr>
      <vt:lpstr>Agenda</vt:lpstr>
      <vt:lpstr>Requirements for load Balancing CS</vt:lpstr>
      <vt:lpstr>Requirements for load Balancing CS (Cont.…)</vt:lpstr>
      <vt:lpstr>Multi-Content Server Setup</vt:lpstr>
      <vt:lpstr>Multi-Content Server Setup</vt:lpstr>
      <vt:lpstr>Multi-Content Server Setup</vt:lpstr>
      <vt:lpstr>Multi-Content Server Setup</vt:lpstr>
      <vt:lpstr>Configuration Scenario 1</vt:lpstr>
      <vt:lpstr>Configuration Scenario 1</vt:lpstr>
      <vt:lpstr>Configuration Scenario 1</vt:lpstr>
      <vt:lpstr>Configuration Scenario 1</vt:lpstr>
      <vt:lpstr>Configuration Scenario 1</vt:lpstr>
      <vt:lpstr>Configuration Scenario 2</vt:lpstr>
      <vt:lpstr>Configuration Scenario 2</vt:lpstr>
      <vt:lpstr>Configuration Scenario 2</vt:lpstr>
      <vt:lpstr>Configuration Scenario 2</vt:lpstr>
      <vt:lpstr>Configuration Scenario 2</vt:lpstr>
      <vt:lpstr>Agenda</vt:lpstr>
      <vt:lpstr>Troubleshooting SR #1</vt:lpstr>
      <vt:lpstr>Troubleshooting SR #1</vt:lpstr>
      <vt:lpstr>Troubleshooting SR #2</vt:lpstr>
      <vt:lpstr>Troubleshooting SR #2</vt:lpstr>
      <vt:lpstr>Troubleshooting SR #2</vt:lpstr>
      <vt:lpstr>Troubleshooting SR #2</vt:lpstr>
      <vt:lpstr>Troubleshooting SR #2</vt:lpstr>
      <vt:lpstr>Troubleshooting SR #2</vt:lpstr>
      <vt:lpstr>Troubleshooting SR #2</vt:lpstr>
      <vt:lpstr>Troubleshooting SR #3</vt:lpstr>
      <vt:lpstr>Troubleshooting SR #3</vt:lpstr>
      <vt:lpstr>Additional Connection Broker</vt:lpstr>
      <vt:lpstr>Troubleshooting Tools</vt:lpstr>
      <vt:lpstr>Troubleshooting Tools</vt:lpstr>
      <vt:lpstr>Resources Posted to Powerlink </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GENERATION SEARCH: Documentum xPlore</dc:title>
  <dc:creator>peekc</dc:creator>
  <cp:lastModifiedBy>golajs</cp:lastModifiedBy>
  <cp:revision>868</cp:revision>
  <dcterms:created xsi:type="dcterms:W3CDTF">2010-12-10T16:51:05Z</dcterms:created>
  <dcterms:modified xsi:type="dcterms:W3CDTF">2012-05-07T18:24:01Z</dcterms:modified>
</cp:coreProperties>
</file>