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458" r:id="rId2"/>
    <p:sldId id="459" r:id="rId3"/>
    <p:sldId id="460" r:id="rId4"/>
    <p:sldId id="461" r:id="rId5"/>
    <p:sldId id="462" r:id="rId6"/>
    <p:sldId id="256" r:id="rId7"/>
    <p:sldId id="359" r:id="rId8"/>
    <p:sldId id="446" r:id="rId9"/>
    <p:sldId id="351" r:id="rId10"/>
    <p:sldId id="414" r:id="rId11"/>
    <p:sldId id="410" r:id="rId12"/>
    <p:sldId id="401" r:id="rId13"/>
    <p:sldId id="402" r:id="rId14"/>
    <p:sldId id="403" r:id="rId15"/>
    <p:sldId id="404" r:id="rId16"/>
    <p:sldId id="405" r:id="rId17"/>
    <p:sldId id="406" r:id="rId18"/>
    <p:sldId id="455" r:id="rId19"/>
    <p:sldId id="271" r:id="rId20"/>
    <p:sldId id="412" r:id="rId21"/>
    <p:sldId id="457" r:id="rId22"/>
    <p:sldId id="352" r:id="rId23"/>
    <p:sldId id="434" r:id="rId24"/>
    <p:sldId id="435" r:id="rId25"/>
    <p:sldId id="436" r:id="rId26"/>
    <p:sldId id="437" r:id="rId27"/>
    <p:sldId id="438" r:id="rId28"/>
    <p:sldId id="439" r:id="rId29"/>
    <p:sldId id="440" r:id="rId30"/>
    <p:sldId id="441" r:id="rId31"/>
    <p:sldId id="442" r:id="rId32"/>
    <p:sldId id="443" r:id="rId33"/>
    <p:sldId id="421" r:id="rId34"/>
    <p:sldId id="422" r:id="rId35"/>
    <p:sldId id="291" r:id="rId36"/>
    <p:sldId id="290" r:id="rId37"/>
    <p:sldId id="428" r:id="rId38"/>
    <p:sldId id="427" r:id="rId39"/>
  </p:sldIdLst>
  <p:sldSz cx="9144000" cy="6858000" type="screen4x3"/>
  <p:notesSz cx="6858000" cy="9144000"/>
  <p:defaultTextStyle>
    <a:defPPr>
      <a:defRPr lang="en-US"/>
    </a:defPPr>
    <a:lvl1pPr algn="ctr" rtl="0" fontAlgn="base">
      <a:spcBef>
        <a:spcPct val="0"/>
      </a:spcBef>
      <a:spcAft>
        <a:spcPct val="0"/>
      </a:spcAft>
      <a:defRPr sz="2000" kern="1200">
        <a:solidFill>
          <a:schemeClr val="tx1"/>
        </a:solidFill>
        <a:latin typeface="Arial" charset="0"/>
        <a:ea typeface="+mn-ea"/>
        <a:cs typeface="+mn-cs"/>
      </a:defRPr>
    </a:lvl1pPr>
    <a:lvl2pPr marL="457200" algn="ctr" rtl="0" fontAlgn="base">
      <a:spcBef>
        <a:spcPct val="0"/>
      </a:spcBef>
      <a:spcAft>
        <a:spcPct val="0"/>
      </a:spcAft>
      <a:defRPr sz="2000" kern="1200">
        <a:solidFill>
          <a:schemeClr val="tx1"/>
        </a:solidFill>
        <a:latin typeface="Arial" charset="0"/>
        <a:ea typeface="+mn-ea"/>
        <a:cs typeface="+mn-cs"/>
      </a:defRPr>
    </a:lvl2pPr>
    <a:lvl3pPr marL="914400" algn="ctr" rtl="0" fontAlgn="base">
      <a:spcBef>
        <a:spcPct val="0"/>
      </a:spcBef>
      <a:spcAft>
        <a:spcPct val="0"/>
      </a:spcAft>
      <a:defRPr sz="2000" kern="1200">
        <a:solidFill>
          <a:schemeClr val="tx1"/>
        </a:solidFill>
        <a:latin typeface="Arial" charset="0"/>
        <a:ea typeface="+mn-ea"/>
        <a:cs typeface="+mn-cs"/>
      </a:defRPr>
    </a:lvl3pPr>
    <a:lvl4pPr marL="1371600" algn="ctr" rtl="0" fontAlgn="base">
      <a:spcBef>
        <a:spcPct val="0"/>
      </a:spcBef>
      <a:spcAft>
        <a:spcPct val="0"/>
      </a:spcAft>
      <a:defRPr sz="2000" kern="1200">
        <a:solidFill>
          <a:schemeClr val="tx1"/>
        </a:solidFill>
        <a:latin typeface="Arial" charset="0"/>
        <a:ea typeface="+mn-ea"/>
        <a:cs typeface="+mn-cs"/>
      </a:defRPr>
    </a:lvl4pPr>
    <a:lvl5pPr marL="1828800" algn="ctr"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3" autoAdjust="0"/>
    <p:restoredTop sz="92517" autoAdjust="0"/>
  </p:normalViewPr>
  <p:slideViewPr>
    <p:cSldViewPr>
      <p:cViewPr varScale="1">
        <p:scale>
          <a:sx n="89" d="100"/>
          <a:sy n="89" d="100"/>
        </p:scale>
        <p:origin x="-57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49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481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D358926-4E4A-4E57-9832-48142B08BF0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C168252-0EB7-4582-936D-2B7ED0ACF2D2}" type="slidenum">
              <a:rPr lang="en-US" smtClean="0"/>
              <a:pPr/>
              <a:t>8</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000" dirty="0" smtClean="0"/>
              <a:t>Before we begin, let’s talk about WHY we need DFC tracing when diagnosing a performance issue.</a:t>
            </a:r>
          </a:p>
          <a:p>
            <a:endParaRPr lang="en-US" sz="1000" dirty="0" smtClean="0"/>
          </a:p>
          <a:p>
            <a:r>
              <a:rPr lang="en-US" sz="1000" dirty="0" smtClean="0"/>
              <a:t>Performance problems can be introduced at many layers.</a:t>
            </a:r>
          </a:p>
          <a:p>
            <a:endParaRPr lang="en-US" sz="1000" dirty="0" smtClean="0"/>
          </a:p>
          <a:p>
            <a:r>
              <a:rPr lang="en-US" sz="1000" dirty="0" smtClean="0"/>
              <a:t>When a user sends a request from their browser to the application server, DFC running on the application server communicates to the content server, which then passes the request on to the database back end. Once all of the DFC requests have completed and the page has been generated, the response is sent back to the client machine.</a:t>
            </a:r>
          </a:p>
          <a:p>
            <a:endParaRPr lang="en-US" sz="1000" dirty="0" smtClean="0"/>
          </a:p>
          <a:p>
            <a:r>
              <a:rPr lang="en-US" sz="1000" dirty="0" smtClean="0"/>
              <a:t>The communication between the application server and the content server is a remote procedure call, or RPC.</a:t>
            </a:r>
          </a:p>
          <a:p>
            <a:endParaRPr lang="en-US" sz="1000" dirty="0" smtClean="0"/>
          </a:p>
          <a:p>
            <a:r>
              <a:rPr lang="en-US" sz="1000" dirty="0" smtClean="0"/>
              <a:t>The total response time is made up of the time taken to send the request, perform all of the RPCs and application server logic, and return the response to the user.</a:t>
            </a:r>
          </a:p>
          <a:p>
            <a:endParaRPr lang="en-US" sz="1000" dirty="0" smtClean="0"/>
          </a:p>
          <a:p>
            <a:r>
              <a:rPr lang="en-US" sz="1000" dirty="0" smtClean="0"/>
              <a:t>We can break the response time down to the time spent communicating with the content server, and time spent on the application server by using DFC tracing.</a:t>
            </a:r>
          </a:p>
          <a:p>
            <a:endParaRPr lang="en-US" sz="1000" dirty="0" smtClean="0"/>
          </a:p>
          <a:p>
            <a:r>
              <a:rPr lang="en-US" sz="1000" dirty="0" smtClean="0"/>
              <a:t>If we see that there is relatively little time spent performing RPCs between the application server and the content server, then we know that the performance issues are on the application server side, or perhaps between the application server and the browser.</a:t>
            </a:r>
          </a:p>
          <a:p>
            <a:endParaRPr lang="en-US" sz="1000" dirty="0" smtClean="0"/>
          </a:p>
          <a:p>
            <a:r>
              <a:rPr lang="en-US" sz="1000" dirty="0" smtClean="0"/>
              <a:t>If we see that there is a large portion of the overall time spent performing RPCs, then we know that there are either some slow RPCs that need investigation, such as a slow query, or excessive amounts of RPCs, such as unneeded object fetches.</a:t>
            </a:r>
          </a:p>
          <a:p>
            <a:endParaRPr lang="en-US" sz="1000" dirty="0" smtClean="0"/>
          </a:p>
          <a:p>
            <a:endParaRPr lang="en-US" sz="10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t>
            </a:r>
            <a:r>
              <a:rPr lang="en-US" baseline="0" dirty="0" smtClean="0"/>
              <a:t> alternate way to collect application performance information is by enabling full DFC tracing.</a:t>
            </a:r>
          </a:p>
          <a:p>
            <a:endParaRPr lang="en-US" baseline="0" dirty="0" smtClean="0"/>
          </a:p>
          <a:p>
            <a:r>
              <a:rPr lang="en-US" baseline="0" dirty="0" smtClean="0"/>
              <a:t>This is especially useful in the case where an RPC trace shows no slow RPCs, and some non-RPC activity is suspected as the root cause.</a:t>
            </a:r>
          </a:p>
          <a:p>
            <a:endParaRPr lang="en-US" baseline="0" dirty="0" smtClean="0"/>
          </a:p>
          <a:p>
            <a:r>
              <a:rPr lang="en-US" baseline="0" dirty="0" smtClean="0"/>
              <a:t>To enable full DFC tracing, you can use these settings. </a:t>
            </a:r>
          </a:p>
          <a:p>
            <a:endParaRPr lang="en-US" baseline="0" dirty="0" smtClean="0"/>
          </a:p>
          <a:p>
            <a:r>
              <a:rPr lang="en-US" baseline="0" dirty="0" smtClean="0"/>
              <a:t>Now, be warned, full DFC tracing should only be enabled for a very short time, ideally one click only, on a system that is not being used by other users. The amount of information logged is significant, and trace files can easily be more than 100MB.</a:t>
            </a:r>
          </a:p>
          <a:p>
            <a:endParaRPr lang="en-US" baseline="0" dirty="0" smtClean="0"/>
          </a:p>
          <a:p>
            <a:r>
              <a:rPr lang="en-US" baseline="0" dirty="0" smtClean="0"/>
              <a:t>Let’s have a look at the output.</a:t>
            </a:r>
            <a:endParaRPr lang="en-US" dirty="0"/>
          </a:p>
        </p:txBody>
      </p:sp>
      <p:sp>
        <p:nvSpPr>
          <p:cNvPr id="4" name="Slide Number Placeholder 3"/>
          <p:cNvSpPr>
            <a:spLocks noGrp="1"/>
          </p:cNvSpPr>
          <p:nvPr>
            <p:ph type="sldNum" sz="quarter" idx="10"/>
          </p:nvPr>
        </p:nvSpPr>
        <p:spPr/>
        <p:txBody>
          <a:bodyPr/>
          <a:lstStyle/>
          <a:p>
            <a:pPr>
              <a:defRPr/>
            </a:pPr>
            <a:fld id="{B9A93F51-BEB9-404C-BBB6-014BFCA60A23}" type="slidenum">
              <a:rPr lang="en-US" smtClean="0"/>
              <a:pPr>
                <a:defRPr/>
              </a:pPr>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log</a:t>
            </a:r>
            <a:r>
              <a:rPr lang="en-US" baseline="0" dirty="0" smtClean="0"/>
              <a:t> shows the entry point and exit of each DFC call.</a:t>
            </a:r>
          </a:p>
          <a:p>
            <a:endParaRPr lang="en-US" baseline="0" dirty="0" smtClean="0"/>
          </a:p>
          <a:p>
            <a:r>
              <a:rPr lang="en-US" baseline="0" dirty="0" smtClean="0"/>
              <a:t>RPC calls are marked with the “RPC_ENTER” tag to differentiate them from client-side requests.</a:t>
            </a:r>
          </a:p>
          <a:p>
            <a:endParaRPr lang="en-US" baseline="0" dirty="0" smtClean="0"/>
          </a:p>
          <a:p>
            <a:r>
              <a:rPr lang="en-US" baseline="0" dirty="0" smtClean="0"/>
              <a:t>The dots to the left of the method name indicate its level in the call stack.</a:t>
            </a:r>
          </a:p>
          <a:p>
            <a:endParaRPr lang="en-US" baseline="0" dirty="0" smtClean="0"/>
          </a:p>
          <a:p>
            <a:r>
              <a:rPr lang="en-US" baseline="0" dirty="0" smtClean="0"/>
              <a:t>When the ENTER is not immediately followed by the EXIT, it indicates that there are sub-requests as part of the higher level request.</a:t>
            </a:r>
          </a:p>
          <a:p>
            <a:endParaRPr lang="en-US" baseline="0" dirty="0" smtClean="0"/>
          </a:p>
          <a:p>
            <a:r>
              <a:rPr lang="en-US" baseline="0" dirty="0" smtClean="0"/>
              <a:t>Now, as you can see, this can be quite difficult to analyze as it is.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B9A93F51-BEB9-404C-BBB6-014BFCA60A23}" type="slidenum">
              <a:rPr lang="en-US" smtClean="0"/>
              <a:pPr>
                <a:defRPr/>
              </a:pPr>
              <a:t>30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One way to analyze the full DFC trace is to use </a:t>
            </a:r>
            <a:r>
              <a:rPr lang="en-US" dirty="0" err="1" smtClean="0"/>
              <a:t>awk</a:t>
            </a:r>
            <a:r>
              <a:rPr lang="en-US" dirty="0" smtClean="0"/>
              <a:t> to parse it to find the slowest top-level call.</a:t>
            </a:r>
          </a:p>
          <a:p>
            <a:endParaRPr lang="en-US" dirty="0" smtClean="0"/>
          </a:p>
          <a:p>
            <a:r>
              <a:rPr lang="en-US" dirty="0" smtClean="0"/>
              <a:t>The pattern searches for the ENTER message</a:t>
            </a:r>
            <a:r>
              <a:rPr lang="en-US" baseline="0" dirty="0" smtClean="0"/>
              <a:t> followed by a number of spaces, followed by com. As there are no periods before com, we know that it is the top level in the call stack.</a:t>
            </a:r>
          </a:p>
          <a:p>
            <a:endParaRPr lang="en-US" baseline="0" dirty="0" smtClean="0"/>
          </a:p>
          <a:p>
            <a:r>
              <a:rPr lang="en-US" baseline="0" dirty="0" smtClean="0"/>
              <a:t>It captures the start time, and the call made.</a:t>
            </a:r>
          </a:p>
          <a:p>
            <a:endParaRPr lang="en-US" baseline="0" dirty="0" smtClean="0"/>
          </a:p>
          <a:p>
            <a:r>
              <a:rPr lang="en-US" baseline="0" dirty="0" smtClean="0"/>
              <a:t>It then looks for the corresponding EXIT message, and captures the end time.</a:t>
            </a:r>
          </a:p>
          <a:p>
            <a:endParaRPr lang="en-US" baseline="0" dirty="0" smtClean="0"/>
          </a:p>
          <a:p>
            <a:r>
              <a:rPr lang="en-US" baseline="0" dirty="0" smtClean="0"/>
              <a:t>Finally, it prints the start time, </a:t>
            </a:r>
            <a:r>
              <a:rPr lang="en-US" baseline="0" dirty="0" err="1" smtClean="0"/>
              <a:t>endtime</a:t>
            </a:r>
            <a:r>
              <a:rPr lang="en-US" baseline="0" dirty="0" smtClean="0"/>
              <a:t> and request.</a:t>
            </a:r>
          </a:p>
          <a:p>
            <a:endParaRPr lang="en-US" baseline="0" dirty="0" smtClean="0"/>
          </a:p>
          <a:p>
            <a:r>
              <a:rPr lang="en-US" baseline="0" dirty="0" smtClean="0"/>
              <a:t>This information could then be imported into Excel and analyzed to identify the timestamps for the longest running high-level request.</a:t>
            </a:r>
          </a:p>
          <a:p>
            <a:endParaRPr lang="en-US" baseline="0" dirty="0" smtClean="0"/>
          </a:p>
          <a:p>
            <a:r>
              <a:rPr lang="en-US" baseline="0" dirty="0" smtClean="0"/>
              <a:t>Copy the range of DFC calls between the start and end times from the full DFC trace file to a new file.</a:t>
            </a:r>
          </a:p>
          <a:p>
            <a:endParaRPr lang="en-US" baseline="0" dirty="0" smtClean="0"/>
          </a:p>
          <a:p>
            <a:r>
              <a:rPr lang="en-US" baseline="0" dirty="0" smtClean="0"/>
              <a:t>Now you’ll have a smaller set of data to analyze, and can drill down to see where the time is being spent.</a:t>
            </a:r>
          </a:p>
          <a:p>
            <a:endParaRPr lang="en-US" baseline="0" dirty="0" smtClean="0"/>
          </a:p>
          <a:p>
            <a:r>
              <a:rPr lang="en-US" baseline="0" dirty="0" smtClean="0"/>
              <a:t>There’s no magic </a:t>
            </a:r>
            <a:r>
              <a:rPr lang="en-US" baseline="0" dirty="0" err="1" smtClean="0"/>
              <a:t>awk</a:t>
            </a:r>
            <a:r>
              <a:rPr lang="en-US" baseline="0" dirty="0" smtClean="0"/>
              <a:t> script to parse and analyze this format of DFC trace, but this technique allows you to focus on a smaller set of data, and will hopefully make it easier to identify the root cause of a non-RPC performance issue.</a:t>
            </a:r>
            <a:endParaRPr lang="en-US" dirty="0"/>
          </a:p>
        </p:txBody>
      </p:sp>
      <p:sp>
        <p:nvSpPr>
          <p:cNvPr id="4" name="Slide Number Placeholder 3"/>
          <p:cNvSpPr>
            <a:spLocks noGrp="1"/>
          </p:cNvSpPr>
          <p:nvPr>
            <p:ph type="sldNum" sz="quarter" idx="10"/>
          </p:nvPr>
        </p:nvSpPr>
        <p:spPr/>
        <p:txBody>
          <a:bodyPr/>
          <a:lstStyle/>
          <a:p>
            <a:pPr>
              <a:defRPr/>
            </a:pPr>
            <a:fld id="{B9A93F51-BEB9-404C-BBB6-014BFCA60A23}" type="slidenum">
              <a:rPr lang="en-US" smtClean="0"/>
              <a:pPr>
                <a:defRPr/>
              </a:pPr>
              <a:t>31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Finally,</a:t>
            </a:r>
            <a:r>
              <a:rPr lang="en-US" baseline="0" dirty="0" smtClean="0"/>
              <a:t> here are a few tips to make tracing and analysis easier.</a:t>
            </a:r>
          </a:p>
          <a:p>
            <a:endParaRPr lang="en-US" baseline="0" dirty="0" smtClean="0"/>
          </a:p>
          <a:p>
            <a:r>
              <a:rPr lang="en-US" baseline="0" dirty="0" smtClean="0"/>
              <a:t>Firstly, although DFC allows you to limit the tracing to a specific username, it will not record the supporting operations performed by the system accounts, like </a:t>
            </a:r>
            <a:r>
              <a:rPr lang="en-US" baseline="0" dirty="0" err="1" smtClean="0"/>
              <a:t>dm_bof_registry</a:t>
            </a:r>
            <a:r>
              <a:rPr lang="en-US" baseline="0" dirty="0" smtClean="0"/>
              <a:t>, which might also be contributing significant time to the operation.</a:t>
            </a:r>
          </a:p>
          <a:p>
            <a:endParaRPr lang="en-US" baseline="0" dirty="0" smtClean="0"/>
          </a:p>
          <a:p>
            <a:r>
              <a:rPr lang="en-US" baseline="0" dirty="0" smtClean="0"/>
              <a:t>If you want to record RPC or DFC traces for multiple operations in one testing session, the easiest way is to specify a prefix for the trace file, and change the prefix after each click. Because DFC checks the </a:t>
            </a:r>
            <a:r>
              <a:rPr lang="en-US" baseline="0" dirty="0" err="1" smtClean="0"/>
              <a:t>dfc.properties</a:t>
            </a:r>
            <a:r>
              <a:rPr lang="en-US" baseline="0" dirty="0" smtClean="0"/>
              <a:t> file for changes frequently, it will pick up the new prefix and start writing to the new file.</a:t>
            </a:r>
          </a:p>
          <a:p>
            <a:endParaRPr lang="en-US" baseline="0" dirty="0" smtClean="0"/>
          </a:p>
          <a:p>
            <a:r>
              <a:rPr lang="en-US" baseline="0" dirty="0" smtClean="0"/>
              <a:t>If you have difficulty parsing the DFC trace, and </a:t>
            </a:r>
            <a:r>
              <a:rPr lang="en-US" baseline="0" dirty="0" err="1" smtClean="0"/>
              <a:t>awk</a:t>
            </a:r>
            <a:r>
              <a:rPr lang="en-US" baseline="0" dirty="0" smtClean="0"/>
              <a:t> reports that the file is binary, you will need to go into the file, find the binary data and delete those lines. They are not important for performance analysis, and once deleted the trace file will parse correctly.</a:t>
            </a:r>
          </a:p>
          <a:p>
            <a:endParaRPr lang="en-US" baseline="0" dirty="0" smtClean="0"/>
          </a:p>
          <a:p>
            <a:r>
              <a:rPr lang="en-US" baseline="0" dirty="0" smtClean="0"/>
              <a:t>Trace files can be traced using most variants of </a:t>
            </a:r>
            <a:r>
              <a:rPr lang="en-US" baseline="0" dirty="0" err="1" smtClean="0"/>
              <a:t>awk</a:t>
            </a:r>
            <a:r>
              <a:rPr lang="en-US" baseline="0" dirty="0" smtClean="0"/>
              <a:t>, so if your version is not working, try another variant. The free software package </a:t>
            </a:r>
            <a:r>
              <a:rPr lang="en-US" baseline="0" dirty="0" err="1" smtClean="0"/>
              <a:t>Cygwin</a:t>
            </a:r>
            <a:r>
              <a:rPr lang="en-US" baseline="0" dirty="0" smtClean="0"/>
              <a:t> can be installed on Windows machines to provide </a:t>
            </a:r>
            <a:r>
              <a:rPr lang="en-US" baseline="0" dirty="0" err="1" smtClean="0"/>
              <a:t>awk</a:t>
            </a:r>
            <a:r>
              <a:rPr lang="en-US" baseline="0" dirty="0" smtClean="0"/>
              <a:t>, gawk and other useful utilities helpful when analyzing DFC traces.</a:t>
            </a:r>
          </a:p>
        </p:txBody>
      </p:sp>
      <p:sp>
        <p:nvSpPr>
          <p:cNvPr id="4" name="Slide Number Placeholder 3"/>
          <p:cNvSpPr>
            <a:spLocks noGrp="1"/>
          </p:cNvSpPr>
          <p:nvPr>
            <p:ph type="sldNum" sz="quarter" idx="10"/>
          </p:nvPr>
        </p:nvSpPr>
        <p:spPr/>
        <p:txBody>
          <a:bodyPr/>
          <a:lstStyle/>
          <a:p>
            <a:pPr>
              <a:defRPr/>
            </a:pPr>
            <a:fld id="{B9A93F51-BEB9-404C-BBB6-014BFCA60A23}" type="slidenum">
              <a:rPr lang="en-US" smtClean="0"/>
              <a:pPr>
                <a:defRPr/>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9769E-F813-4B8C-8759-4AFD01E932E3}" type="slidenum">
              <a:rPr lang="en-US"/>
              <a:pPr/>
              <a:t>19</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r>
              <a:rPr lang="en-US" dirty="0"/>
              <a:t>To enable response time logging in BEA:</a:t>
            </a:r>
          </a:p>
          <a:p>
            <a:endParaRPr lang="en-US" dirty="0"/>
          </a:p>
          <a:p>
            <a:r>
              <a:rPr lang="en-US" dirty="0"/>
              <a:t>In the </a:t>
            </a:r>
            <a:r>
              <a:rPr lang="en-US" dirty="0" err="1"/>
              <a:t>weblogic</a:t>
            </a:r>
            <a:r>
              <a:rPr lang="en-US" dirty="0"/>
              <a:t> console, open the server that you are working with and choose Logging &gt; HTTP.</a:t>
            </a:r>
          </a:p>
          <a:p>
            <a:r>
              <a:rPr lang="en-US" dirty="0"/>
              <a:t> </a:t>
            </a:r>
          </a:p>
          <a:p>
            <a:r>
              <a:rPr lang="en-US" dirty="0"/>
              <a:t>Click on the "HTTP access log file enabled" to turn it on.</a:t>
            </a:r>
          </a:p>
          <a:p>
            <a:r>
              <a:rPr lang="en-US" dirty="0"/>
              <a:t> </a:t>
            </a:r>
          </a:p>
          <a:p>
            <a:r>
              <a:rPr lang="en-US" dirty="0"/>
              <a:t>At the bottom, click on "Advanced"</a:t>
            </a:r>
          </a:p>
          <a:p>
            <a:r>
              <a:rPr lang="en-US" dirty="0"/>
              <a:t> </a:t>
            </a:r>
          </a:p>
          <a:p>
            <a:r>
              <a:rPr lang="en-US" dirty="0"/>
              <a:t>Change the format to "Extended"</a:t>
            </a:r>
          </a:p>
          <a:p>
            <a:r>
              <a:rPr lang="en-US" dirty="0"/>
              <a:t> </a:t>
            </a:r>
          </a:p>
          <a:p>
            <a:r>
              <a:rPr lang="en-US" dirty="0"/>
              <a:t>Add "time-taken" to the end of the format string.</a:t>
            </a:r>
          </a:p>
          <a:p>
            <a:r>
              <a:rPr lang="en-US" dirty="0"/>
              <a:t> </a:t>
            </a:r>
          </a:p>
          <a:p>
            <a:r>
              <a:rPr lang="en-US" dirty="0"/>
              <a:t>Save your changes and restart the server.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D50FF-8A99-4B40-806B-6C0779B771A6}" type="slidenum">
              <a:rPr lang="en-US"/>
              <a:pPr/>
              <a:t>22</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pPr lvl="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sz="1000" dirty="0" smtClean="0"/>
              <a:t>When DFC tracing is enabled to capture RPC information, a file similar to this will be generated on the application server.</a:t>
            </a:r>
          </a:p>
          <a:p>
            <a:pPr>
              <a:defRPr/>
            </a:pPr>
            <a:endParaRPr lang="en-US" sz="1000" dirty="0" smtClean="0"/>
          </a:p>
          <a:p>
            <a:pPr>
              <a:defRPr/>
            </a:pPr>
            <a:r>
              <a:rPr lang="en-US" sz="1000" dirty="0" smtClean="0"/>
              <a:t>The first column is a timestamp,  showing the number of seconds since application server startup.</a:t>
            </a:r>
          </a:p>
          <a:p>
            <a:pPr>
              <a:defRPr/>
            </a:pPr>
            <a:endParaRPr lang="en-US" sz="1000" dirty="0" smtClean="0"/>
          </a:p>
          <a:p>
            <a:pPr>
              <a:defRPr/>
            </a:pPr>
            <a:r>
              <a:rPr lang="en-US" sz="1000" dirty="0" smtClean="0"/>
              <a:t>The second column shows the time in seconds spent executing the RPC.</a:t>
            </a:r>
          </a:p>
          <a:p>
            <a:pPr>
              <a:defRPr/>
            </a:pPr>
            <a:endParaRPr lang="en-US" sz="1000" dirty="0" smtClean="0"/>
          </a:p>
          <a:p>
            <a:pPr>
              <a:defRPr/>
            </a:pPr>
            <a:r>
              <a:rPr lang="en-US" sz="1000" dirty="0" smtClean="0"/>
              <a:t>Then we see the information about the user and session executing the RPC, followed by the application server thread performing the work.</a:t>
            </a:r>
          </a:p>
          <a:p>
            <a:pPr>
              <a:defRPr/>
            </a:pPr>
            <a:endParaRPr lang="en-US" sz="1000" dirty="0" smtClean="0"/>
          </a:p>
          <a:p>
            <a:pPr>
              <a:defRPr/>
            </a:pPr>
            <a:r>
              <a:rPr lang="en-US" sz="1000" dirty="0" smtClean="0"/>
              <a:t>Finally, we see the actual RPC call itself, along with any arguments passed to the content server.</a:t>
            </a:r>
          </a:p>
          <a:p>
            <a:pPr>
              <a:defRPr/>
            </a:pPr>
            <a:endParaRPr lang="en-US" sz="1000" dirty="0" smtClean="0"/>
          </a:p>
          <a:p>
            <a:pPr>
              <a:defRPr/>
            </a:pPr>
            <a:r>
              <a:rPr lang="en-US" sz="1000" dirty="0" smtClean="0"/>
              <a:t>Some RPC calls are queries, such as the ones marked </a:t>
            </a:r>
            <a:r>
              <a:rPr lang="en-US" sz="1000" dirty="0" err="1" smtClean="0"/>
              <a:t>applyForCollection</a:t>
            </a:r>
            <a:r>
              <a:rPr lang="en-US" sz="1000" dirty="0" smtClean="0"/>
              <a:t>(“EXEC”). Fetching the resulting rows in batches from the collection is done using the </a:t>
            </a:r>
            <a:r>
              <a:rPr lang="en-US" sz="1000" dirty="0" err="1" smtClean="0"/>
              <a:t>MultiNext</a:t>
            </a:r>
            <a:r>
              <a:rPr lang="en-US" sz="1000" dirty="0" smtClean="0"/>
              <a:t> RPC.</a:t>
            </a:r>
          </a:p>
          <a:p>
            <a:pPr>
              <a:defRPr/>
            </a:pPr>
            <a:endParaRPr lang="en-US" sz="1000" dirty="0" smtClean="0"/>
          </a:p>
          <a:p>
            <a:pPr>
              <a:defRPr/>
            </a:pPr>
            <a:r>
              <a:rPr lang="en-US" sz="1000" dirty="0" smtClean="0"/>
              <a:t>Others are more directed RPC requests which perform one or more operations on the content server and database. Examples are “</a:t>
            </a:r>
            <a:r>
              <a:rPr lang="en-US" sz="1000" dirty="0" err="1" smtClean="0"/>
              <a:t>applyForObject</a:t>
            </a:r>
            <a:r>
              <a:rPr lang="en-US" sz="1000" dirty="0" smtClean="0"/>
              <a:t>” or “</a:t>
            </a:r>
            <a:r>
              <a:rPr lang="en-US" sz="1000" dirty="0" err="1" smtClean="0"/>
              <a:t>fetchType</a:t>
            </a:r>
            <a:r>
              <a:rPr lang="en-US" sz="1000" dirty="0" smtClean="0"/>
              <a:t>”.</a:t>
            </a:r>
          </a:p>
          <a:p>
            <a:pPr>
              <a:defRPr/>
            </a:pPr>
            <a:endParaRPr lang="en-US" sz="1000" dirty="0" smtClean="0"/>
          </a:p>
          <a:p>
            <a:pPr>
              <a:defRPr/>
            </a:pPr>
            <a:r>
              <a:rPr lang="en-US" sz="1000" dirty="0" smtClean="0"/>
              <a:t>Understanding how each of these RPCs perform, and how often they are performed, involves analyzing the trace.</a:t>
            </a:r>
          </a:p>
          <a:p>
            <a:pPr>
              <a:defRPr/>
            </a:pPr>
            <a:endParaRPr lang="en-US" sz="1000" dirty="0" smtClean="0"/>
          </a:p>
          <a:p>
            <a:pPr>
              <a:defRPr/>
            </a:pPr>
            <a:r>
              <a:rPr lang="en-US" sz="1000" dirty="0" smtClean="0"/>
              <a:t>Trace files can be very large, so eyeballing it can be very difficult and </a:t>
            </a:r>
            <a:r>
              <a:rPr lang="en-US" sz="1000" dirty="0" err="1" smtClean="0"/>
              <a:t>timeconsuming</a:t>
            </a:r>
            <a:r>
              <a:rPr lang="en-US" sz="1000" dirty="0" smtClean="0"/>
              <a:t>.</a:t>
            </a:r>
          </a:p>
          <a:p>
            <a:pPr>
              <a:defRPr/>
            </a:pPr>
            <a:endParaRPr lang="en-US" sz="1000" dirty="0" smtClean="0"/>
          </a:p>
          <a:p>
            <a:pPr>
              <a:defRPr/>
            </a:pPr>
            <a:r>
              <a:rPr lang="en-US" sz="1000" dirty="0" smtClean="0"/>
              <a:t>Today we’ll see how to quickly parse the trace file and capture the important information so you can more quickly get to the root cause of the performance problem.</a:t>
            </a:r>
          </a:p>
        </p:txBody>
      </p:sp>
      <p:sp>
        <p:nvSpPr>
          <p:cNvPr id="29700" name="Slide Number Placeholder 3"/>
          <p:cNvSpPr>
            <a:spLocks noGrp="1"/>
          </p:cNvSpPr>
          <p:nvPr>
            <p:ph type="sldNum" sz="quarter" idx="5"/>
          </p:nvPr>
        </p:nvSpPr>
        <p:spPr>
          <a:noFill/>
        </p:spPr>
        <p:txBody>
          <a:bodyPr/>
          <a:lstStyle/>
          <a:p>
            <a:fld id="{A8C79249-106A-4199-883E-8CAC36F139B0}" type="slidenum">
              <a:rPr lang="en-US" smtClean="0"/>
              <a:pPr/>
              <a:t>23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sz="1200" dirty="0" smtClean="0"/>
              <a:t>DFC tracing is enabled in the </a:t>
            </a:r>
            <a:r>
              <a:rPr lang="en-US" sz="1200" dirty="0" err="1" smtClean="0"/>
              <a:t>dfc.properties</a:t>
            </a:r>
            <a:r>
              <a:rPr lang="en-US" sz="1200" dirty="0" smtClean="0"/>
              <a:t> file for the application.</a:t>
            </a:r>
          </a:p>
          <a:p>
            <a:pPr>
              <a:defRPr/>
            </a:pPr>
            <a:endParaRPr lang="en-US" sz="1200" dirty="0" smtClean="0"/>
          </a:p>
          <a:p>
            <a:pPr>
              <a:defRPr/>
            </a:pPr>
            <a:r>
              <a:rPr lang="en-US" sz="1200" dirty="0" smtClean="0"/>
              <a:t>When you want to gather DFC traces to capture RPC information, it is important use the following settings.</a:t>
            </a:r>
          </a:p>
          <a:p>
            <a:pPr>
              <a:defRPr/>
            </a:pPr>
            <a:endParaRPr lang="en-US" sz="1200" dirty="0" smtClean="0"/>
          </a:p>
          <a:p>
            <a:pPr>
              <a:defRPr/>
            </a:pPr>
            <a:r>
              <a:rPr lang="en-US" sz="1200" dirty="0" err="1" smtClean="0"/>
              <a:t>Dfc.tracing.enable</a:t>
            </a:r>
            <a:r>
              <a:rPr lang="en-US" sz="1200" dirty="0" smtClean="0"/>
              <a:t>=true turns on the tracing. It is not necessary to restart the server, as DFC periodically checks this file for changes.</a:t>
            </a:r>
          </a:p>
          <a:p>
            <a:pPr>
              <a:defRPr/>
            </a:pPr>
            <a:r>
              <a:rPr lang="en-US" sz="1200" dirty="0" err="1" smtClean="0"/>
              <a:t>Dfc.tracing.verbose</a:t>
            </a:r>
            <a:r>
              <a:rPr lang="en-US" sz="1200" dirty="0" smtClean="0"/>
              <a:t>=true tells DFC to add extra information to the trace, such as the object id that the RPC is making the request for.</a:t>
            </a:r>
          </a:p>
          <a:p>
            <a:pPr>
              <a:defRPr/>
            </a:pPr>
            <a:r>
              <a:rPr lang="en-US" sz="1200" dirty="0" err="1" smtClean="0"/>
              <a:t>Dfc.tracing.max_stack_depth</a:t>
            </a:r>
            <a:r>
              <a:rPr lang="en-US" sz="1200" dirty="0" smtClean="0"/>
              <a:t>=0 tells DFC how deep in the call stack it should report. As we are capturing RPC information only, it should be set to 0.</a:t>
            </a:r>
          </a:p>
          <a:p>
            <a:pPr>
              <a:defRPr/>
            </a:pPr>
            <a:r>
              <a:rPr lang="en-US" sz="1200" dirty="0" err="1" smtClean="0"/>
              <a:t>Dfc.tracing.include_rpcs</a:t>
            </a:r>
            <a:r>
              <a:rPr lang="en-US" sz="1200" dirty="0" smtClean="0"/>
              <a:t>=true instructs DFC to include RPC calls in the trace file.</a:t>
            </a:r>
          </a:p>
          <a:p>
            <a:pPr>
              <a:defRPr/>
            </a:pPr>
            <a:r>
              <a:rPr lang="en-US" sz="1200" dirty="0" err="1" smtClean="0"/>
              <a:t>Dfc.tracing.mode</a:t>
            </a:r>
            <a:r>
              <a:rPr lang="en-US" sz="1200" dirty="0" smtClean="0"/>
              <a:t>=compact will have one line per operation, as opposed to </a:t>
            </a:r>
            <a:r>
              <a:rPr lang="en-US" sz="1200" dirty="0" err="1" smtClean="0"/>
              <a:t>dfc.tracing.mode</a:t>
            </a:r>
            <a:r>
              <a:rPr lang="en-US" sz="1200" dirty="0" smtClean="0"/>
              <a:t>=standard, which will show the entry and exit for each request.</a:t>
            </a:r>
          </a:p>
          <a:p>
            <a:pPr>
              <a:defRPr/>
            </a:pPr>
            <a:r>
              <a:rPr lang="en-US" sz="1200" dirty="0" err="1" smtClean="0"/>
              <a:t>Dfc.tracing.include_session_id</a:t>
            </a:r>
            <a:r>
              <a:rPr lang="en-US" sz="1200" dirty="0" smtClean="0"/>
              <a:t>=true is important so that we can track which session issued which request, as there may be multiple sessions for a single user.</a:t>
            </a:r>
          </a:p>
          <a:p>
            <a:pPr>
              <a:defRPr/>
            </a:pPr>
            <a:r>
              <a:rPr lang="en-US" sz="1200" dirty="0" err="1" smtClean="0"/>
              <a:t>Dfc.tracing.dir</a:t>
            </a:r>
            <a:r>
              <a:rPr lang="en-US" sz="1200" dirty="0" smtClean="0"/>
              <a:t> allows us to specify the location of the trace file, and </a:t>
            </a:r>
            <a:r>
              <a:rPr lang="en-US" sz="1200" dirty="0" err="1" smtClean="0"/>
              <a:t>dfc.tracing.file_prefix</a:t>
            </a:r>
            <a:r>
              <a:rPr lang="en-US" sz="1200" dirty="0" smtClean="0"/>
              <a:t> will </a:t>
            </a:r>
            <a:r>
              <a:rPr lang="en-US" sz="1200" dirty="0" err="1" smtClean="0"/>
              <a:t>prepend</a:t>
            </a:r>
            <a:r>
              <a:rPr lang="en-US" sz="1200" dirty="0" smtClean="0"/>
              <a:t> a string to the trace file name, which makes it easier to find and label exactly what the trace is for.</a:t>
            </a:r>
          </a:p>
          <a:p>
            <a:pPr>
              <a:defRPr/>
            </a:pPr>
            <a:endParaRPr lang="en-US" sz="1200" dirty="0" smtClean="0"/>
          </a:p>
          <a:p>
            <a:pPr>
              <a:defRPr/>
            </a:pPr>
            <a:r>
              <a:rPr lang="en-US" sz="1200" dirty="0" smtClean="0"/>
              <a:t>Once these have been added to the </a:t>
            </a:r>
            <a:r>
              <a:rPr lang="en-US" sz="1200" dirty="0" err="1" smtClean="0"/>
              <a:t>dfc.properties</a:t>
            </a:r>
            <a:r>
              <a:rPr lang="en-US" sz="1200" dirty="0" smtClean="0"/>
              <a:t> file and saved, and DFC has detected the changes, a trace file will be created in c:\temp\trace, with a prefix of </a:t>
            </a:r>
            <a:r>
              <a:rPr lang="en-US" sz="1200" dirty="0" err="1" smtClean="0"/>
              <a:t>dfctrace</a:t>
            </a:r>
            <a:r>
              <a:rPr lang="en-US" sz="1200" dirty="0" smtClean="0"/>
              <a:t>.</a:t>
            </a:r>
          </a:p>
          <a:p>
            <a:pPr>
              <a:defRPr/>
            </a:pPr>
            <a:endParaRPr lang="en-US" sz="1200" dirty="0" smtClean="0"/>
          </a:p>
          <a:p>
            <a:pPr>
              <a:defRPr/>
            </a:pPr>
            <a:r>
              <a:rPr lang="en-US" sz="1200" dirty="0" smtClean="0"/>
              <a:t>You can then perform the operation that you want to capture, and turn off tracing by setting </a:t>
            </a:r>
            <a:r>
              <a:rPr lang="en-US" sz="1200" dirty="0" err="1" smtClean="0"/>
              <a:t>dfc.tracing.enable</a:t>
            </a:r>
            <a:r>
              <a:rPr lang="en-US" sz="1200" dirty="0" smtClean="0"/>
              <a:t> back to false and saving </a:t>
            </a:r>
            <a:r>
              <a:rPr lang="en-US" sz="1200" dirty="0" err="1" smtClean="0"/>
              <a:t>dfc.properties</a:t>
            </a:r>
            <a:r>
              <a:rPr lang="en-US" sz="1200" dirty="0" smtClean="0"/>
              <a:t> again.</a:t>
            </a:r>
          </a:p>
          <a:p>
            <a:pPr>
              <a:defRPr/>
            </a:pPr>
            <a:endParaRPr lang="en-US" sz="1200" dirty="0" smtClean="0"/>
          </a:p>
          <a:p>
            <a:pPr>
              <a:defRPr/>
            </a:pPr>
            <a:r>
              <a:rPr lang="en-US" sz="1200" dirty="0" smtClean="0"/>
              <a:t>Once you have a trace file, the next step is to run it through the parse analyzer script.</a:t>
            </a:r>
          </a:p>
          <a:p>
            <a:pPr>
              <a:defRPr/>
            </a:pPr>
            <a:r>
              <a:rPr lang="en-US" sz="1200" dirty="0" smtClean="0"/>
              <a:t>On the EMC Developer Network you can download the scripts we use internally to do RPC</a:t>
            </a:r>
            <a:r>
              <a:rPr lang="en-US" sz="1200" baseline="0" dirty="0" smtClean="0"/>
              <a:t> trace analysis.</a:t>
            </a:r>
          </a:p>
          <a:p>
            <a:pPr>
              <a:defRPr/>
            </a:pPr>
            <a:r>
              <a:rPr lang="en-US" sz="1200" baseline="0" dirty="0" smtClean="0"/>
              <a:t>Trace_rpc_histD65.awk analyzes the trace file, producing information about pauses in processing, RPC statistics and query timings.</a:t>
            </a:r>
          </a:p>
          <a:p>
            <a:pPr>
              <a:defRPr/>
            </a:pPr>
            <a:r>
              <a:rPr lang="en-US" sz="1200" baseline="0" dirty="0" smtClean="0"/>
              <a:t>TraceD6.awk compresses the trace file and formats it in such a way that it can be imported into a spreadsheet for further analysis.</a:t>
            </a:r>
          </a:p>
          <a:p>
            <a:pPr>
              <a:defRPr/>
            </a:pPr>
            <a:endParaRPr lang="en-US" sz="1200" baseline="0" dirty="0" smtClean="0"/>
          </a:p>
          <a:p>
            <a:pPr>
              <a:defRPr/>
            </a:pPr>
            <a:r>
              <a:rPr lang="en-US" sz="1200" baseline="0" dirty="0" smtClean="0"/>
              <a:t>Both scripts are written in “</a:t>
            </a:r>
            <a:r>
              <a:rPr lang="en-US" sz="1200" baseline="0" dirty="0" err="1" smtClean="0"/>
              <a:t>awk</a:t>
            </a:r>
            <a:r>
              <a:rPr lang="en-US" sz="1200" baseline="0" dirty="0" smtClean="0"/>
              <a:t>” which is available on all Unix systems. On Windows, you can use </a:t>
            </a:r>
            <a:r>
              <a:rPr lang="en-US" sz="1200" baseline="0" dirty="0" err="1" smtClean="0"/>
              <a:t>dm_awk</a:t>
            </a:r>
            <a:r>
              <a:rPr lang="en-US" sz="1200" baseline="0" dirty="0" smtClean="0"/>
              <a:t> (which is provided as part of the content server install), or install free versions, such as the one included with </a:t>
            </a:r>
            <a:r>
              <a:rPr lang="en-US" sz="1200" baseline="0" dirty="0" err="1" smtClean="0"/>
              <a:t>Cygwin</a:t>
            </a:r>
            <a:r>
              <a:rPr lang="en-US" sz="1200" baseline="0" dirty="0" smtClean="0"/>
              <a:t>.</a:t>
            </a:r>
          </a:p>
          <a:p>
            <a:pPr>
              <a:defRPr/>
            </a:pPr>
            <a:endParaRPr lang="en-US" sz="1200" baseline="0" dirty="0" smtClean="0"/>
          </a:p>
          <a:p>
            <a:pPr>
              <a:defRPr/>
            </a:pPr>
            <a:r>
              <a:rPr lang="en-US" sz="1200" baseline="0" dirty="0" smtClean="0"/>
              <a:t>The syntax to execute the parse is shown here. It will only work if you have used the </a:t>
            </a:r>
            <a:r>
              <a:rPr lang="en-US" sz="1200" baseline="0" dirty="0" err="1" smtClean="0"/>
              <a:t>dfc.properties</a:t>
            </a:r>
            <a:r>
              <a:rPr lang="en-US" sz="1200" baseline="0" dirty="0" smtClean="0"/>
              <a:t> settings shown above. Other formats will result in a blank output file.</a:t>
            </a:r>
          </a:p>
          <a:p>
            <a:pPr>
              <a:defRPr/>
            </a:pPr>
            <a:endParaRPr lang="en-US" sz="1200" baseline="0" dirty="0" smtClean="0"/>
          </a:p>
        </p:txBody>
      </p:sp>
      <p:sp>
        <p:nvSpPr>
          <p:cNvPr id="30724" name="Slide Number Placeholder 3"/>
          <p:cNvSpPr>
            <a:spLocks noGrp="1"/>
          </p:cNvSpPr>
          <p:nvPr>
            <p:ph type="sldNum" sz="quarter" idx="5"/>
          </p:nvPr>
        </p:nvSpPr>
        <p:spPr>
          <a:noFill/>
        </p:spPr>
        <p:txBody>
          <a:bodyPr/>
          <a:lstStyle/>
          <a:p>
            <a:fld id="{76414F9E-E423-42F2-B062-0F25BA00B2BF}" type="slidenum">
              <a:rPr lang="en-US" smtClean="0"/>
              <a:pPr/>
              <a:t>24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So, let’s look at the output.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the top of the output file, it breaks down the total time into time spent working, and time when the program is idle.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is useful if you want to see if the full time is being spent on the application server doing work, or a lot of the time is spent waiting for outside activity, such as browser rendering.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Please note that this data is only useful if the trace contains the activity for a single user, and not from a busy production system.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you see pauses that you don’t expect, then further investigation is warranted.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next section summarizes</a:t>
            </a:r>
            <a:r>
              <a:rPr lang="en-US" baseline="0" dirty="0" smtClean="0"/>
              <a:t> the entire session, including the duration of the trace, how much time was spent executing RPCs, and the total length of gaps during the session.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single-click traces, if you see that a high percentage of the time is spent processing RPCs, then it is likely that there are poorly performing RPCs that require closer inspection.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However, if you see that the total RPC time is small, and the total time gaps are long, then most of the time is likely spent doing processing on the application server, or rendering on the browser client.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this case, the total RPC time is quite short.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Let’s see which RPCs were executed and get an idea of how they performed.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9A93F51-BEB9-404C-BBB6-014BFCA60A23}" type="slidenum">
              <a:rPr lang="en-US" smtClean="0"/>
              <a:pPr>
                <a:defRPr/>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next section profiles</a:t>
            </a:r>
            <a:r>
              <a:rPr lang="en-US" baseline="0" dirty="0" smtClean="0"/>
              <a:t> all of the RPC calls that were identified in the trace.</a:t>
            </a:r>
          </a:p>
          <a:p>
            <a:endParaRPr lang="en-US" baseline="0" dirty="0" smtClean="0"/>
          </a:p>
          <a:p>
            <a:r>
              <a:rPr lang="en-US" baseline="0" dirty="0" smtClean="0"/>
              <a:t>We see the total time spent processing all executions of that particular RPC.</a:t>
            </a:r>
          </a:p>
          <a:p>
            <a:endParaRPr lang="en-US" baseline="0" dirty="0" smtClean="0"/>
          </a:p>
          <a:p>
            <a:r>
              <a:rPr lang="en-US" baseline="0" dirty="0" smtClean="0"/>
              <a:t>We can also see the minimum, maximum, average and counts for each RPC call.</a:t>
            </a:r>
          </a:p>
          <a:p>
            <a:endParaRPr lang="en-US" baseline="0" dirty="0" smtClean="0"/>
          </a:p>
          <a:p>
            <a:r>
              <a:rPr lang="en-US" baseline="0" dirty="0" smtClean="0"/>
              <a:t>Prior versions of the tool only showed the average, which was sometimes misleading and could mask individual instances of the RPC call that were taking significantly longer to execute.</a:t>
            </a:r>
          </a:p>
          <a:p>
            <a:endParaRPr lang="en-US" baseline="0" dirty="0" smtClean="0"/>
          </a:p>
          <a:p>
            <a:r>
              <a:rPr lang="en-US" baseline="0" dirty="0" smtClean="0"/>
              <a:t>In addition to the response times though, it is also important to look at the counts to see whether there are a large number of fetches, which may indicate inefficiency in the program.</a:t>
            </a:r>
          </a:p>
          <a:p>
            <a:endParaRPr lang="en-US" baseline="0" dirty="0" smtClean="0"/>
          </a:p>
          <a:p>
            <a:r>
              <a:rPr lang="en-US" baseline="0" dirty="0" smtClean="0"/>
              <a:t>In many cases, it is the EXEC_QUERY RPC that is the most expensive, and quite often the easiest RPC to tune.</a:t>
            </a:r>
          </a:p>
          <a:p>
            <a:endParaRPr lang="en-US" baseline="0" dirty="0" smtClean="0"/>
          </a:p>
          <a:p>
            <a:r>
              <a:rPr lang="en-US" baseline="0" dirty="0" smtClean="0"/>
              <a:t>The next section will list all of the DQL queries executed during the trace, ordered by time, so you can get more details about what was actually executed.</a:t>
            </a:r>
            <a:endParaRPr lang="en-US" dirty="0"/>
          </a:p>
        </p:txBody>
      </p:sp>
      <p:sp>
        <p:nvSpPr>
          <p:cNvPr id="4" name="Slide Number Placeholder 3"/>
          <p:cNvSpPr>
            <a:spLocks noGrp="1"/>
          </p:cNvSpPr>
          <p:nvPr>
            <p:ph type="sldNum" sz="quarter" idx="10"/>
          </p:nvPr>
        </p:nvSpPr>
        <p:spPr/>
        <p:txBody>
          <a:bodyPr/>
          <a:lstStyle/>
          <a:p>
            <a:pPr>
              <a:defRPr/>
            </a:pPr>
            <a:fld id="{B9A93F51-BEB9-404C-BBB6-014BFCA60A23}" type="slidenum">
              <a:rPr lang="en-US" smtClean="0"/>
              <a:pPr>
                <a:defRPr/>
              </a:pPr>
              <a:t>26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here</a:t>
            </a:r>
            <a:r>
              <a:rPr lang="en-US" baseline="0" dirty="0" smtClean="0"/>
              <a:t> we see the breakdown of all of the queries.</a:t>
            </a:r>
          </a:p>
          <a:p>
            <a:endParaRPr lang="en-US" baseline="0" dirty="0" smtClean="0"/>
          </a:p>
          <a:p>
            <a:r>
              <a:rPr lang="en-US" baseline="0" dirty="0" smtClean="0"/>
              <a:t>They are sorted by response time to allow you to very quickly identify which ones are candidates for query tuning.</a:t>
            </a:r>
          </a:p>
          <a:p>
            <a:endParaRPr lang="en-US" baseline="0" dirty="0" smtClean="0"/>
          </a:p>
          <a:p>
            <a:r>
              <a:rPr lang="en-US" baseline="0" dirty="0" smtClean="0"/>
              <a:t>I often find it useful to import those queries into Excel and sort them to count how many times a particular query is executed.</a:t>
            </a:r>
          </a:p>
          <a:p>
            <a:endParaRPr lang="en-US" baseline="0" dirty="0" smtClean="0"/>
          </a:p>
          <a:p>
            <a:r>
              <a:rPr lang="en-US" baseline="0" dirty="0" smtClean="0"/>
              <a:t>For example, you can see that the preferences query at the top is executed four times in this trace.</a:t>
            </a:r>
          </a:p>
          <a:p>
            <a:endParaRPr lang="en-US" baseline="0" dirty="0" smtClean="0"/>
          </a:p>
          <a:p>
            <a:r>
              <a:rPr lang="en-US" baseline="0" dirty="0" smtClean="0"/>
              <a:t>Multiple executions of a query can often be very costly and should be investigated if it is contributing to the overall response time of an operation.</a:t>
            </a:r>
            <a:endParaRPr lang="en-US" dirty="0"/>
          </a:p>
        </p:txBody>
      </p:sp>
      <p:sp>
        <p:nvSpPr>
          <p:cNvPr id="4" name="Slide Number Placeholder 3"/>
          <p:cNvSpPr>
            <a:spLocks noGrp="1"/>
          </p:cNvSpPr>
          <p:nvPr>
            <p:ph type="sldNum" sz="quarter" idx="10"/>
          </p:nvPr>
        </p:nvSpPr>
        <p:spPr/>
        <p:txBody>
          <a:bodyPr/>
          <a:lstStyle/>
          <a:p>
            <a:pPr>
              <a:defRPr/>
            </a:pPr>
            <a:fld id="{B9A93F51-BEB9-404C-BBB6-014BFCA60A23}" type="slidenum">
              <a:rPr lang="en-US" smtClean="0"/>
              <a:pPr>
                <a:defRPr/>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in summary, you will use RPC traces to look</a:t>
            </a:r>
            <a:r>
              <a:rPr lang="en-US" baseline="0" dirty="0" smtClean="0"/>
              <a:t> for</a:t>
            </a:r>
            <a:r>
              <a:rPr lang="en-US" dirty="0" smtClean="0"/>
              <a:t>:</a:t>
            </a:r>
          </a:p>
          <a:p>
            <a:endParaRPr lang="en-US" dirty="0" smtClean="0"/>
          </a:p>
          <a:p>
            <a:pPr>
              <a:buFont typeface="Arial" pitchFamily="34" charset="0"/>
              <a:buChar char="•"/>
            </a:pPr>
            <a:r>
              <a:rPr lang="en-US" dirty="0" smtClean="0"/>
              <a:t>Long running queries</a:t>
            </a:r>
          </a:p>
          <a:p>
            <a:pPr>
              <a:buFont typeface="Arial" pitchFamily="34" charset="0"/>
              <a:buChar char="•"/>
            </a:pPr>
            <a:r>
              <a:rPr lang="en-US" dirty="0" smtClean="0"/>
              <a:t>Lots of quick queries</a:t>
            </a:r>
          </a:p>
          <a:p>
            <a:pPr>
              <a:buFont typeface="Arial" pitchFamily="34" charset="0"/>
              <a:buChar char="•"/>
            </a:pPr>
            <a:r>
              <a:rPr lang="en-US" dirty="0" smtClean="0"/>
              <a:t>Repeated queries</a:t>
            </a:r>
          </a:p>
          <a:p>
            <a:pPr>
              <a:buFont typeface="Arial" pitchFamily="34" charset="0"/>
              <a:buChar char="•"/>
            </a:pPr>
            <a:r>
              <a:rPr lang="en-US" dirty="0" smtClean="0"/>
              <a:t>Large number of fetches/currency checks</a:t>
            </a:r>
          </a:p>
          <a:p>
            <a:pPr>
              <a:buFont typeface="Arial" pitchFamily="34" charset="0"/>
              <a:buChar char="•"/>
            </a:pPr>
            <a:r>
              <a:rPr lang="en-US" dirty="0" smtClean="0"/>
              <a:t>Slow session creation </a:t>
            </a:r>
          </a:p>
          <a:p>
            <a:pPr>
              <a:buFont typeface="Arial" pitchFamily="34" charset="0"/>
              <a:buChar char="•"/>
            </a:pPr>
            <a:r>
              <a:rPr lang="en-US" dirty="0" smtClean="0"/>
              <a:t>Slow authentication</a:t>
            </a:r>
          </a:p>
          <a:p>
            <a:pPr>
              <a:buFont typeface="Arial" pitchFamily="34" charset="0"/>
              <a:buChar char="•"/>
            </a:pPr>
            <a:r>
              <a:rPr lang="en-US" dirty="0" smtClean="0"/>
              <a:t>Pauses in application activity</a:t>
            </a:r>
          </a:p>
          <a:p>
            <a:pPr>
              <a:buFont typeface="Arial" pitchFamily="34" charset="0"/>
              <a:buChar char="•"/>
            </a:pPr>
            <a:r>
              <a:rPr lang="en-US" dirty="0" smtClean="0"/>
              <a:t>Errors and Exceptions</a:t>
            </a:r>
          </a:p>
          <a:p>
            <a:endParaRPr lang="en-US" dirty="0"/>
          </a:p>
        </p:txBody>
      </p:sp>
      <p:sp>
        <p:nvSpPr>
          <p:cNvPr id="4" name="Slide Number Placeholder 3"/>
          <p:cNvSpPr>
            <a:spLocks noGrp="1"/>
          </p:cNvSpPr>
          <p:nvPr>
            <p:ph type="sldNum" sz="quarter" idx="10"/>
          </p:nvPr>
        </p:nvSpPr>
        <p:spPr/>
        <p:txBody>
          <a:bodyPr/>
          <a:lstStyle/>
          <a:p>
            <a:pPr>
              <a:defRPr/>
            </a:pPr>
            <a:fld id="{B9A93F51-BEB9-404C-BBB6-014BFCA60A23}" type="slidenum">
              <a:rPr lang="en-US" smtClean="0"/>
              <a:pPr>
                <a:defRPr/>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362" name="Picture 2" descr="ppt cover graphic darker"/>
          <p:cNvPicPr>
            <a:picLocks noChangeAspect="1" noChangeArrowheads="1"/>
          </p:cNvPicPr>
          <p:nvPr/>
        </p:nvPicPr>
        <p:blipFill>
          <a:blip r:embed="rId2" cstate="print"/>
          <a:srcRect/>
          <a:stretch>
            <a:fillRect/>
          </a:stretch>
        </p:blipFill>
        <p:spPr bwMode="gray">
          <a:xfrm>
            <a:off x="366713" y="2046288"/>
            <a:ext cx="8410575" cy="3124200"/>
          </a:xfrm>
          <a:prstGeom prst="rect">
            <a:avLst/>
          </a:prstGeom>
          <a:noFill/>
        </p:spPr>
      </p:pic>
      <p:sp>
        <p:nvSpPr>
          <p:cNvPr id="15363" name="Rectangle 3"/>
          <p:cNvSpPr>
            <a:spLocks noChangeArrowheads="1"/>
          </p:cNvSpPr>
          <p:nvPr/>
        </p:nvSpPr>
        <p:spPr bwMode="gray">
          <a:xfrm>
            <a:off x="8834438" y="6735763"/>
            <a:ext cx="288925" cy="122237"/>
          </a:xfrm>
          <a:prstGeom prst="rect">
            <a:avLst/>
          </a:prstGeom>
          <a:noFill/>
          <a:ln w="12700">
            <a:noFill/>
            <a:miter lim="800000"/>
            <a:headEnd/>
            <a:tailEnd/>
          </a:ln>
          <a:effectLst/>
        </p:spPr>
        <p:txBody>
          <a:bodyPr lIns="0" tIns="0" rIns="0" bIns="0">
            <a:spAutoFit/>
          </a:bodyPr>
          <a:lstStyle/>
          <a:p>
            <a:pPr algn="r" eaLnBrk="0" hangingPunct="0"/>
            <a:fld id="{DEDEC218-ED06-447D-8C86-D63F34A802F1}" type="slidenum">
              <a:rPr lang="en-US" sz="800"/>
              <a:pPr algn="r" eaLnBrk="0" hangingPunct="0"/>
              <a:t>‹#›</a:t>
            </a:fld>
            <a:endParaRPr lang="en-US" sz="800"/>
          </a:p>
        </p:txBody>
      </p:sp>
      <p:sp>
        <p:nvSpPr>
          <p:cNvPr id="15364" name="Rectangle 4"/>
          <p:cNvSpPr>
            <a:spLocks noGrp="1" noChangeArrowheads="1"/>
          </p:cNvSpPr>
          <p:nvPr>
            <p:ph type="subTitle" idx="1"/>
          </p:nvPr>
        </p:nvSpPr>
        <p:spPr>
          <a:xfrm>
            <a:off x="1806575" y="4351338"/>
            <a:ext cx="4494213" cy="304800"/>
          </a:xfrm>
        </p:spPr>
        <p:txBody>
          <a:bodyPr>
            <a:spAutoFit/>
          </a:bodyPr>
          <a:lstStyle>
            <a:lvl1pPr marL="0" indent="0">
              <a:lnSpc>
                <a:spcPct val="100000"/>
              </a:lnSpc>
              <a:spcBef>
                <a:spcPct val="0"/>
              </a:spcBef>
              <a:buFont typeface="Wingdings" pitchFamily="2" charset="2"/>
              <a:buNone/>
              <a:defRPr/>
            </a:lvl1pPr>
          </a:lstStyle>
          <a:p>
            <a:r>
              <a:rPr lang="en-US"/>
              <a:t>Click to edit Master subtitle style</a:t>
            </a:r>
          </a:p>
        </p:txBody>
      </p:sp>
      <p:sp>
        <p:nvSpPr>
          <p:cNvPr id="15365" name="Rectangle 5"/>
          <p:cNvSpPr>
            <a:spLocks noGrp="1" noChangeArrowheads="1"/>
          </p:cNvSpPr>
          <p:nvPr>
            <p:ph type="ctrTitle"/>
          </p:nvPr>
        </p:nvSpPr>
        <p:spPr>
          <a:xfrm>
            <a:off x="1806575" y="2219325"/>
            <a:ext cx="4494213" cy="1612900"/>
          </a:xfrm>
          <a:ln algn="ctr"/>
        </p:spPr>
        <p:txBody>
          <a:bodyPr anchor="b"/>
          <a:lstStyle>
            <a:lvl1pPr>
              <a:lnSpc>
                <a:spcPct val="100000"/>
              </a:lnSpc>
              <a:defRPr>
                <a:solidFill>
                  <a:schemeClr val="bg1"/>
                </a:solidFill>
              </a:defRPr>
            </a:lvl1pPr>
          </a:lstStyle>
          <a:p>
            <a:r>
              <a:rPr lang="en-US"/>
              <a:t>Click to edit Master title style</a:t>
            </a:r>
          </a:p>
        </p:txBody>
      </p:sp>
      <p:pic>
        <p:nvPicPr>
          <p:cNvPr id="15366" name="Picture 6" descr="EMC_tag_294"/>
          <p:cNvPicPr>
            <a:picLocks noChangeAspect="1" noChangeArrowheads="1"/>
          </p:cNvPicPr>
          <p:nvPr/>
        </p:nvPicPr>
        <p:blipFill>
          <a:blip r:embed="rId3" cstate="print"/>
          <a:srcRect/>
          <a:stretch>
            <a:fillRect/>
          </a:stretch>
        </p:blipFill>
        <p:spPr bwMode="gray">
          <a:xfrm>
            <a:off x="7567613" y="260350"/>
            <a:ext cx="1209675" cy="455613"/>
          </a:xfrm>
          <a:prstGeom prst="rect">
            <a:avLst/>
          </a:prstGeom>
          <a:noFill/>
        </p:spPr>
      </p:pic>
      <p:sp>
        <p:nvSpPr>
          <p:cNvPr id="15367" name="Text Box 7"/>
          <p:cNvSpPr txBox="1">
            <a:spLocks noChangeArrowheads="1"/>
          </p:cNvSpPr>
          <p:nvPr/>
        </p:nvSpPr>
        <p:spPr bwMode="gray">
          <a:xfrm>
            <a:off x="366713" y="6719888"/>
            <a:ext cx="2173287" cy="122237"/>
          </a:xfrm>
          <a:prstGeom prst="rect">
            <a:avLst/>
          </a:prstGeom>
          <a:noFill/>
          <a:ln w="9525">
            <a:noFill/>
            <a:miter lim="800000"/>
            <a:headEnd/>
            <a:tailEnd/>
          </a:ln>
          <a:effectLst/>
        </p:spPr>
        <p:txBody>
          <a:bodyPr wrap="none" lIns="0" tIns="0" rIns="0" bIns="0" anchor="ctr">
            <a:spAutoFit/>
          </a:bodyPr>
          <a:lstStyle/>
          <a:p>
            <a:pPr algn="l">
              <a:tabLst>
                <a:tab pos="9090025" algn="r"/>
              </a:tabLst>
            </a:pPr>
            <a:r>
              <a:rPr lang="en-US" sz="800" b="1"/>
              <a:t>EMC CONFIDENTIAL—INTERNAL USE ONLY</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61963"/>
            <a:ext cx="2101850" cy="6135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6713" y="461963"/>
            <a:ext cx="6156325" cy="6135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2" y="203200"/>
            <a:ext cx="8410575" cy="920750"/>
          </a:xfrm>
          <a:prstGeom prst="rect">
            <a:avLst/>
          </a:prstGeom>
          <a:noFill/>
        </p:spPr>
        <p:txBody>
          <a:bodyPr lIns="0" tIns="0" rIns="0" bIns="0" anchor="b" anchorCtr="0"/>
          <a:lstStyle>
            <a:lvl1pPr>
              <a:lnSpc>
                <a:spcPts val="3600"/>
              </a:lnSpc>
              <a:defRPr sz="3600">
                <a:solidFill>
                  <a:schemeClr val="tx2"/>
                </a:solidFill>
                <a:latin typeface="MetaNormalLF-Roman"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normAutofit/>
          </a:bodyPr>
          <a:lstStyle>
            <a:lvl1pPr>
              <a:spcBef>
                <a:spcPts val="1200"/>
              </a:spcBef>
              <a:buClr>
                <a:schemeClr val="tx2"/>
              </a:buClr>
              <a:defRPr>
                <a:solidFill>
                  <a:schemeClr val="bg2"/>
                </a:solidFill>
              </a:defRPr>
            </a:lvl1pPr>
            <a:lvl2pPr>
              <a:spcBef>
                <a:spcPts val="300"/>
              </a:spcBef>
              <a:buClr>
                <a:schemeClr val="tx2"/>
              </a:buClr>
              <a:defRPr>
                <a:solidFill>
                  <a:schemeClr val="bg2"/>
                </a:solidFill>
              </a:defRPr>
            </a:lvl2pPr>
            <a:lvl3pPr>
              <a:spcBef>
                <a:spcPts val="300"/>
              </a:spcBef>
              <a:buClr>
                <a:schemeClr val="tx2"/>
              </a:buClr>
              <a:defRPr>
                <a:solidFill>
                  <a:schemeClr val="bg2"/>
                </a:solidFill>
              </a:defRPr>
            </a:lvl3pPr>
            <a:lvl4pPr>
              <a:spcBef>
                <a:spcPts val="300"/>
              </a:spcBef>
              <a:buClr>
                <a:schemeClr val="tx2"/>
              </a:buClr>
              <a:buFont typeface="Wingdings" pitchFamily="2" charset="2"/>
              <a:buChar char="§"/>
              <a:defRPr>
                <a:solidFill>
                  <a:schemeClr val="bg2"/>
                </a:solidFill>
              </a:defRPr>
            </a:lvl4pPr>
            <a:lvl5pPr>
              <a:spcBef>
                <a:spcPts val="300"/>
              </a:spcBef>
              <a:buClr>
                <a:schemeClr val="tx2"/>
              </a:buClr>
              <a:defRPr sz="16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1758950"/>
            <a:ext cx="4129087"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8950"/>
            <a:ext cx="4129088"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4338" name="AutoShape 2"/>
          <p:cNvSpPr>
            <a:spLocks noChangeArrowheads="1"/>
          </p:cNvSpPr>
          <p:nvPr/>
        </p:nvSpPr>
        <p:spPr bwMode="gray">
          <a:xfrm>
            <a:off x="309563" y="317500"/>
            <a:ext cx="8524875" cy="1152525"/>
          </a:xfrm>
          <a:prstGeom prst="roundRect">
            <a:avLst>
              <a:gd name="adj" fmla="val 6380"/>
            </a:avLst>
          </a:prstGeom>
          <a:solidFill>
            <a:srgbClr val="DDDDDD"/>
          </a:solidFill>
          <a:ln w="12700" algn="ctr">
            <a:solidFill>
              <a:schemeClr val="bg2"/>
            </a:solidFill>
            <a:round/>
            <a:headEnd/>
            <a:tailEnd/>
          </a:ln>
          <a:effectLst/>
        </p:spPr>
        <p:txBody>
          <a:bodyPr wrap="none" lIns="0" tIns="0" rIns="0" bIns="0" anchor="ctr"/>
          <a:lstStyle/>
          <a:p>
            <a:endParaRPr lang="en-US"/>
          </a:p>
        </p:txBody>
      </p:sp>
      <p:sp>
        <p:nvSpPr>
          <p:cNvPr id="14339" name="AutoShape 3"/>
          <p:cNvSpPr>
            <a:spLocks noChangeArrowheads="1"/>
          </p:cNvSpPr>
          <p:nvPr/>
        </p:nvSpPr>
        <p:spPr bwMode="gray">
          <a:xfrm>
            <a:off x="366713" y="376238"/>
            <a:ext cx="8410575" cy="1036637"/>
          </a:xfrm>
          <a:prstGeom prst="roundRect">
            <a:avLst>
              <a:gd name="adj" fmla="val 6380"/>
            </a:avLst>
          </a:prstGeom>
          <a:solidFill>
            <a:schemeClr val="bg1"/>
          </a:solidFill>
          <a:ln w="12700" algn="ctr">
            <a:noFill/>
            <a:round/>
            <a:headEnd/>
            <a:tailEnd/>
          </a:ln>
          <a:effectLst/>
        </p:spPr>
        <p:txBody>
          <a:bodyPr wrap="none" lIns="0" tIns="0" rIns="0" bIns="0" anchor="ctr"/>
          <a:lstStyle/>
          <a:p>
            <a:endParaRPr lang="en-US"/>
          </a:p>
        </p:txBody>
      </p:sp>
      <p:sp>
        <p:nvSpPr>
          <p:cNvPr id="14340" name="Rectangle 4"/>
          <p:cNvSpPr>
            <a:spLocks noGrp="1" noChangeArrowheads="1"/>
          </p:cNvSpPr>
          <p:nvPr>
            <p:ph type="body" idx="1"/>
          </p:nvPr>
        </p:nvSpPr>
        <p:spPr bwMode="gray">
          <a:xfrm>
            <a:off x="366713" y="1758950"/>
            <a:ext cx="8410575" cy="48387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341" name="Rectangle 5"/>
          <p:cNvSpPr>
            <a:spLocks noChangeArrowheads="1"/>
          </p:cNvSpPr>
          <p:nvPr/>
        </p:nvSpPr>
        <p:spPr bwMode="gray">
          <a:xfrm>
            <a:off x="8834438" y="6735763"/>
            <a:ext cx="288925" cy="122237"/>
          </a:xfrm>
          <a:prstGeom prst="rect">
            <a:avLst/>
          </a:prstGeom>
          <a:noFill/>
          <a:ln w="12700">
            <a:noFill/>
            <a:miter lim="800000"/>
            <a:headEnd/>
            <a:tailEnd/>
          </a:ln>
          <a:effectLst/>
        </p:spPr>
        <p:txBody>
          <a:bodyPr lIns="0" tIns="0" rIns="0" bIns="0">
            <a:spAutoFit/>
          </a:bodyPr>
          <a:lstStyle/>
          <a:p>
            <a:pPr algn="r" eaLnBrk="0" hangingPunct="0"/>
            <a:fld id="{7DA6A5AA-78B4-4D60-9FBE-7A878BA5AFB5}" type="slidenum">
              <a:rPr lang="en-US" sz="800"/>
              <a:pPr algn="r" eaLnBrk="0" hangingPunct="0"/>
              <a:t>‹#›</a:t>
            </a:fld>
            <a:endParaRPr lang="en-US" sz="800"/>
          </a:p>
        </p:txBody>
      </p:sp>
      <p:pic>
        <p:nvPicPr>
          <p:cNvPr id="14342" name="Picture 6" descr="EMC_tag_294"/>
          <p:cNvPicPr>
            <a:picLocks noChangeAspect="1" noChangeArrowheads="1"/>
          </p:cNvPicPr>
          <p:nvPr/>
        </p:nvPicPr>
        <p:blipFill>
          <a:blip r:embed="rId14" cstate="print"/>
          <a:srcRect/>
          <a:stretch>
            <a:fillRect/>
          </a:stretch>
        </p:blipFill>
        <p:spPr bwMode="gray">
          <a:xfrm>
            <a:off x="7280275" y="666750"/>
            <a:ext cx="1209675" cy="455613"/>
          </a:xfrm>
          <a:prstGeom prst="rect">
            <a:avLst/>
          </a:prstGeom>
          <a:noFill/>
        </p:spPr>
      </p:pic>
      <p:sp>
        <p:nvSpPr>
          <p:cNvPr id="14343" name="Rectangle 7"/>
          <p:cNvSpPr>
            <a:spLocks noGrp="1" noChangeArrowheads="1"/>
          </p:cNvSpPr>
          <p:nvPr>
            <p:ph type="title"/>
          </p:nvPr>
        </p:nvSpPr>
        <p:spPr bwMode="gray">
          <a:xfrm>
            <a:off x="596900" y="461963"/>
            <a:ext cx="6280150" cy="863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4344" name="Text Box 8"/>
          <p:cNvSpPr txBox="1">
            <a:spLocks noChangeArrowheads="1"/>
          </p:cNvSpPr>
          <p:nvPr/>
        </p:nvSpPr>
        <p:spPr bwMode="gray">
          <a:xfrm>
            <a:off x="366713" y="6719888"/>
            <a:ext cx="2173287" cy="122237"/>
          </a:xfrm>
          <a:prstGeom prst="rect">
            <a:avLst/>
          </a:prstGeom>
          <a:noFill/>
          <a:ln w="9525">
            <a:noFill/>
            <a:miter lim="800000"/>
            <a:headEnd/>
            <a:tailEnd/>
          </a:ln>
          <a:effectLst/>
        </p:spPr>
        <p:txBody>
          <a:bodyPr wrap="none" lIns="0" tIns="0" rIns="0" bIns="0" anchor="ctr">
            <a:spAutoFit/>
          </a:bodyPr>
          <a:lstStyle/>
          <a:p>
            <a:pPr algn="l">
              <a:tabLst>
                <a:tab pos="9090025" algn="r"/>
              </a:tabLst>
            </a:pPr>
            <a:r>
              <a:rPr lang="en-US" sz="800" b="1"/>
              <a:t>EMC CONFIDENTIAL—INTERNAL USE ONLY</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lnSpc>
          <a:spcPct val="90000"/>
        </a:lnSpc>
        <a:spcBef>
          <a:spcPct val="0"/>
        </a:spcBef>
        <a:spcAft>
          <a:spcPct val="0"/>
        </a:spcAft>
        <a:defRPr sz="2400">
          <a:solidFill>
            <a:schemeClr val="tx2"/>
          </a:solidFill>
          <a:latin typeface="+mj-lt"/>
          <a:ea typeface="+mj-ea"/>
          <a:cs typeface="+mj-cs"/>
        </a:defRPr>
      </a:lvl1pPr>
      <a:lvl2pPr algn="l" rtl="0" fontAlgn="base">
        <a:lnSpc>
          <a:spcPct val="90000"/>
        </a:lnSpc>
        <a:spcBef>
          <a:spcPct val="0"/>
        </a:spcBef>
        <a:spcAft>
          <a:spcPct val="0"/>
        </a:spcAft>
        <a:defRPr sz="2400">
          <a:solidFill>
            <a:schemeClr val="tx2"/>
          </a:solidFill>
          <a:latin typeface="Arial" charset="0"/>
        </a:defRPr>
      </a:lvl2pPr>
      <a:lvl3pPr algn="l" rtl="0" fontAlgn="base">
        <a:lnSpc>
          <a:spcPct val="90000"/>
        </a:lnSpc>
        <a:spcBef>
          <a:spcPct val="0"/>
        </a:spcBef>
        <a:spcAft>
          <a:spcPct val="0"/>
        </a:spcAft>
        <a:defRPr sz="2400">
          <a:solidFill>
            <a:schemeClr val="tx2"/>
          </a:solidFill>
          <a:latin typeface="Arial" charset="0"/>
        </a:defRPr>
      </a:lvl3pPr>
      <a:lvl4pPr algn="l" rtl="0" fontAlgn="base">
        <a:lnSpc>
          <a:spcPct val="90000"/>
        </a:lnSpc>
        <a:spcBef>
          <a:spcPct val="0"/>
        </a:spcBef>
        <a:spcAft>
          <a:spcPct val="0"/>
        </a:spcAft>
        <a:defRPr sz="2400">
          <a:solidFill>
            <a:schemeClr val="tx2"/>
          </a:solidFill>
          <a:latin typeface="Arial" charset="0"/>
        </a:defRPr>
      </a:lvl4pPr>
      <a:lvl5pPr algn="l" rtl="0" fontAlgn="base">
        <a:lnSpc>
          <a:spcPct val="90000"/>
        </a:lnSpc>
        <a:spcBef>
          <a:spcPct val="0"/>
        </a:spcBef>
        <a:spcAft>
          <a:spcPct val="0"/>
        </a:spcAft>
        <a:defRPr sz="2400">
          <a:solidFill>
            <a:schemeClr val="tx2"/>
          </a:solidFill>
          <a:latin typeface="Arial" charset="0"/>
        </a:defRPr>
      </a:lvl5pPr>
      <a:lvl6pPr marL="457200" algn="l" rtl="0" fontAlgn="base">
        <a:lnSpc>
          <a:spcPct val="90000"/>
        </a:lnSpc>
        <a:spcBef>
          <a:spcPct val="0"/>
        </a:spcBef>
        <a:spcAft>
          <a:spcPct val="0"/>
        </a:spcAft>
        <a:defRPr sz="2400">
          <a:solidFill>
            <a:schemeClr val="tx2"/>
          </a:solidFill>
          <a:latin typeface="Arial" charset="0"/>
        </a:defRPr>
      </a:lvl6pPr>
      <a:lvl7pPr marL="914400" algn="l" rtl="0" fontAlgn="base">
        <a:lnSpc>
          <a:spcPct val="90000"/>
        </a:lnSpc>
        <a:spcBef>
          <a:spcPct val="0"/>
        </a:spcBef>
        <a:spcAft>
          <a:spcPct val="0"/>
        </a:spcAft>
        <a:defRPr sz="2400">
          <a:solidFill>
            <a:schemeClr val="tx2"/>
          </a:solidFill>
          <a:latin typeface="Arial" charset="0"/>
        </a:defRPr>
      </a:lvl7pPr>
      <a:lvl8pPr marL="1371600" algn="l" rtl="0" fontAlgn="base">
        <a:lnSpc>
          <a:spcPct val="90000"/>
        </a:lnSpc>
        <a:spcBef>
          <a:spcPct val="0"/>
        </a:spcBef>
        <a:spcAft>
          <a:spcPct val="0"/>
        </a:spcAft>
        <a:defRPr sz="2400">
          <a:solidFill>
            <a:schemeClr val="tx2"/>
          </a:solidFill>
          <a:latin typeface="Arial" charset="0"/>
        </a:defRPr>
      </a:lvl8pPr>
      <a:lvl9pPr marL="1828800" algn="l" rtl="0" fontAlgn="base">
        <a:lnSpc>
          <a:spcPct val="90000"/>
        </a:lnSpc>
        <a:spcBef>
          <a:spcPct val="0"/>
        </a:spcBef>
        <a:spcAft>
          <a:spcPct val="0"/>
        </a:spcAft>
        <a:defRPr sz="2400">
          <a:solidFill>
            <a:schemeClr val="tx2"/>
          </a:solidFill>
          <a:latin typeface="Arial" charset="0"/>
        </a:defRPr>
      </a:lvl9pPr>
    </p:titleStyle>
    <p:bodyStyle>
      <a:lvl1pPr marL="228600" indent="-228600" algn="l" rtl="0" fontAlgn="base">
        <a:lnSpc>
          <a:spcPct val="90000"/>
        </a:lnSpc>
        <a:spcBef>
          <a:spcPct val="50000"/>
        </a:spcBef>
        <a:spcAft>
          <a:spcPct val="0"/>
        </a:spcAft>
        <a:buClr>
          <a:schemeClr val="tx2"/>
        </a:buClr>
        <a:buFont typeface="Wingdings" pitchFamily="2" charset="2"/>
        <a:buChar char=""/>
        <a:defRPr sz="2000">
          <a:solidFill>
            <a:schemeClr val="tx1"/>
          </a:solidFill>
          <a:latin typeface="+mn-lt"/>
          <a:ea typeface="+mn-ea"/>
          <a:cs typeface="+mn-cs"/>
        </a:defRPr>
      </a:lvl1pPr>
      <a:lvl2pPr marL="685800" indent="-228600" algn="l" rtl="0" fontAlgn="base">
        <a:lnSpc>
          <a:spcPct val="90000"/>
        </a:lnSpc>
        <a:spcBef>
          <a:spcPct val="25000"/>
        </a:spcBef>
        <a:spcAft>
          <a:spcPct val="0"/>
        </a:spcAft>
        <a:buClr>
          <a:schemeClr val="tx2"/>
        </a:buClr>
        <a:buFont typeface="Arial" charset="0"/>
        <a:buChar char="–"/>
        <a:defRPr sz="1600">
          <a:solidFill>
            <a:schemeClr val="tx1"/>
          </a:solidFill>
          <a:latin typeface="+mn-lt"/>
        </a:defRPr>
      </a:lvl2pPr>
      <a:lvl3pPr marL="1084263" indent="-169863" algn="l" rtl="0" fontAlgn="base">
        <a:lnSpc>
          <a:spcPct val="90000"/>
        </a:lnSpc>
        <a:spcBef>
          <a:spcPct val="25000"/>
        </a:spcBef>
        <a:spcAft>
          <a:spcPct val="0"/>
        </a:spcAft>
        <a:buClr>
          <a:schemeClr val="tx2"/>
        </a:buClr>
        <a:buFont typeface="Wingdings" pitchFamily="2" charset="2"/>
        <a:buChar char="§"/>
        <a:defRPr sz="1400">
          <a:solidFill>
            <a:schemeClr val="tx1"/>
          </a:solidFill>
          <a:latin typeface="+mn-lt"/>
        </a:defRPr>
      </a:lvl3pPr>
      <a:lvl4pPr marL="1371600" indent="-109538" algn="l" rtl="0" fontAlgn="base">
        <a:lnSpc>
          <a:spcPct val="90000"/>
        </a:lnSpc>
        <a:spcBef>
          <a:spcPct val="25000"/>
        </a:spcBef>
        <a:spcAft>
          <a:spcPct val="0"/>
        </a:spcAft>
        <a:buClr>
          <a:schemeClr val="tx2"/>
        </a:buClr>
        <a:buChar char="•"/>
        <a:defRPr sz="1200">
          <a:solidFill>
            <a:schemeClr val="tx1"/>
          </a:solidFill>
          <a:latin typeface="+mn-lt"/>
        </a:defRPr>
      </a:lvl4pPr>
      <a:lvl5pPr marL="2057400" indent="-228600" algn="l" rtl="0" fontAlgn="base">
        <a:lnSpc>
          <a:spcPct val="85000"/>
        </a:lnSpc>
        <a:spcBef>
          <a:spcPct val="25000"/>
        </a:spcBef>
        <a:spcAft>
          <a:spcPct val="0"/>
        </a:spcAft>
        <a:buClr>
          <a:schemeClr val="accent2"/>
        </a:buClr>
        <a:buChar char="»"/>
        <a:defRPr sz="1200">
          <a:solidFill>
            <a:schemeClr val="tx1"/>
          </a:solidFill>
          <a:latin typeface="+mn-lt"/>
        </a:defRPr>
      </a:lvl5pPr>
      <a:lvl6pPr marL="2514600" indent="-228600" algn="l" rtl="0" fontAlgn="base">
        <a:lnSpc>
          <a:spcPct val="85000"/>
        </a:lnSpc>
        <a:spcBef>
          <a:spcPct val="25000"/>
        </a:spcBef>
        <a:spcAft>
          <a:spcPct val="0"/>
        </a:spcAft>
        <a:buClr>
          <a:schemeClr val="accent2"/>
        </a:buClr>
        <a:buChar char="»"/>
        <a:defRPr sz="1200">
          <a:solidFill>
            <a:schemeClr val="tx1"/>
          </a:solidFill>
          <a:latin typeface="+mn-lt"/>
        </a:defRPr>
      </a:lvl6pPr>
      <a:lvl7pPr marL="2971800" indent="-228600" algn="l" rtl="0" fontAlgn="base">
        <a:lnSpc>
          <a:spcPct val="85000"/>
        </a:lnSpc>
        <a:spcBef>
          <a:spcPct val="25000"/>
        </a:spcBef>
        <a:spcAft>
          <a:spcPct val="0"/>
        </a:spcAft>
        <a:buClr>
          <a:schemeClr val="accent2"/>
        </a:buClr>
        <a:buChar char="»"/>
        <a:defRPr sz="1200">
          <a:solidFill>
            <a:schemeClr val="tx1"/>
          </a:solidFill>
          <a:latin typeface="+mn-lt"/>
        </a:defRPr>
      </a:lvl7pPr>
      <a:lvl8pPr marL="3429000" indent="-228600" algn="l" rtl="0" fontAlgn="base">
        <a:lnSpc>
          <a:spcPct val="85000"/>
        </a:lnSpc>
        <a:spcBef>
          <a:spcPct val="25000"/>
        </a:spcBef>
        <a:spcAft>
          <a:spcPct val="0"/>
        </a:spcAft>
        <a:buClr>
          <a:schemeClr val="accent2"/>
        </a:buClr>
        <a:buChar char="»"/>
        <a:defRPr sz="1200">
          <a:solidFill>
            <a:schemeClr val="tx1"/>
          </a:solidFill>
          <a:latin typeface="+mn-lt"/>
        </a:defRPr>
      </a:lvl8pPr>
      <a:lvl9pPr marL="3886200" indent="-228600" algn="l" rtl="0" fontAlgn="base">
        <a:lnSpc>
          <a:spcPct val="85000"/>
        </a:lnSpc>
        <a:spcBef>
          <a:spcPct val="25000"/>
        </a:spcBef>
        <a:spcAft>
          <a:spcPct val="0"/>
        </a:spcAft>
        <a:buClr>
          <a:schemeClr val="accent2"/>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fiddler2.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Performance and Troubleshooting</a:t>
            </a:r>
            <a:br>
              <a:rPr lang="en-US" dirty="0" smtClean="0"/>
            </a:br>
            <a:r>
              <a:rPr lang="en-US" dirty="0" smtClean="0"/>
              <a:t>Training Agenda</a:t>
            </a:r>
            <a:endParaRPr lang="en-US" dirty="0"/>
          </a:p>
        </p:txBody>
      </p:sp>
      <p:sp>
        <p:nvSpPr>
          <p:cNvPr id="6" name="Content Placeholder 5"/>
          <p:cNvSpPr>
            <a:spLocks noGrp="1"/>
          </p:cNvSpPr>
          <p:nvPr>
            <p:ph idx="1"/>
          </p:nvPr>
        </p:nvSpPr>
        <p:spPr/>
        <p:txBody>
          <a:bodyPr/>
          <a:lstStyle/>
          <a:p>
            <a:r>
              <a:rPr lang="en-US" dirty="0" smtClean="0"/>
              <a:t>Engaging Performance Engineering</a:t>
            </a:r>
          </a:p>
          <a:p>
            <a:r>
              <a:rPr lang="en-US" dirty="0" smtClean="0"/>
              <a:t>Single User Performance Analysis</a:t>
            </a:r>
          </a:p>
          <a:p>
            <a:r>
              <a:rPr lang="en-US" dirty="0" smtClean="0"/>
              <a:t>Query Tuning</a:t>
            </a:r>
          </a:p>
          <a:p>
            <a:r>
              <a:rPr lang="en-US" dirty="0" smtClean="0"/>
              <a:t>Database Monitoring and Tuning</a:t>
            </a:r>
          </a:p>
          <a:p>
            <a:r>
              <a:rPr lang="en-US" dirty="0" smtClean="0"/>
              <a:t>Troubleshooting Java Applications</a:t>
            </a:r>
          </a:p>
          <a:p>
            <a:r>
              <a:rPr lang="en-US" dirty="0" smtClean="0"/>
              <a:t>Walk-through of some performance/scalability SRs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HTTP Request Monitoring</a:t>
            </a:r>
          </a:p>
        </p:txBody>
      </p:sp>
      <p:sp>
        <p:nvSpPr>
          <p:cNvPr id="242691" name="Rectangle 3"/>
          <p:cNvSpPr>
            <a:spLocks noGrp="1" noChangeArrowheads="1"/>
          </p:cNvSpPr>
          <p:nvPr>
            <p:ph type="body" idx="1"/>
          </p:nvPr>
        </p:nvSpPr>
        <p:spPr/>
        <p:txBody>
          <a:bodyPr/>
          <a:lstStyle/>
          <a:p>
            <a:r>
              <a:rPr lang="en-US"/>
              <a:t>Response latency </a:t>
            </a:r>
          </a:p>
          <a:p>
            <a:pPr lvl="1"/>
            <a:r>
              <a:rPr lang="en-US"/>
              <a:t>How much time is spent on the server processing the JSP/servlet request?</a:t>
            </a:r>
          </a:p>
          <a:p>
            <a:r>
              <a:rPr lang="en-US"/>
              <a:t>Response duration</a:t>
            </a:r>
          </a:p>
          <a:p>
            <a:pPr lvl="1"/>
            <a:r>
              <a:rPr lang="en-US"/>
              <a:t>How long does it take to download the page to the client machine?</a:t>
            </a:r>
          </a:p>
          <a:p>
            <a:pPr lvl="2"/>
            <a:r>
              <a:rPr lang="en-US"/>
              <a:t>Is it longer than expected based on the size of the page?</a:t>
            </a:r>
          </a:p>
          <a:p>
            <a:r>
              <a:rPr lang="en-US"/>
              <a:t>Compression</a:t>
            </a:r>
          </a:p>
          <a:p>
            <a:pPr lvl="1"/>
            <a:r>
              <a:rPr lang="en-US"/>
              <a:t>Is compression enabled or is it being suppressed by something?</a:t>
            </a:r>
          </a:p>
          <a:p>
            <a:pPr lvl="2"/>
            <a:r>
              <a:rPr lang="en-US"/>
              <a:t>IE</a:t>
            </a:r>
            <a:r>
              <a:rPr lang="en-US">
                <a:sym typeface="Wingdings" pitchFamily="2" charset="2"/>
              </a:rPr>
              <a:t> Use HTTP 1.1 through proxy</a:t>
            </a:r>
            <a:endParaRPr lang="en-US"/>
          </a:p>
          <a:p>
            <a:r>
              <a:rPr lang="en-US"/>
              <a:t>Caching</a:t>
            </a:r>
          </a:p>
          <a:p>
            <a:pPr lvl="1"/>
            <a:r>
              <a:rPr lang="en-US"/>
              <a:t>Are cache-control settings working as defined?</a:t>
            </a:r>
          </a:p>
          <a:p>
            <a:pPr lvl="2"/>
            <a:r>
              <a:rPr lang="en-US"/>
              <a:t>IE</a:t>
            </a:r>
            <a:r>
              <a:rPr lang="en-US">
                <a:sym typeface="Wingdings" pitchFamily="2" charset="2"/>
              </a:rPr>
              <a:t> Use HTTP 1.1 through proxy</a:t>
            </a:r>
            <a:endParaRPr lang="en-US"/>
          </a:p>
          <a:p>
            <a:pPr lvl="2"/>
            <a:r>
              <a:rPr lang="en-US"/>
              <a:t>Web proxy/load balancer stripping the headers?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Fiddler Web Debugging Proxy</a:t>
            </a:r>
          </a:p>
        </p:txBody>
      </p:sp>
      <p:sp>
        <p:nvSpPr>
          <p:cNvPr id="238595" name="Rectangle 3"/>
          <p:cNvSpPr>
            <a:spLocks noGrp="1" noChangeArrowheads="1"/>
          </p:cNvSpPr>
          <p:nvPr>
            <p:ph type="body" idx="1"/>
          </p:nvPr>
        </p:nvSpPr>
        <p:spPr/>
        <p:txBody>
          <a:bodyPr/>
          <a:lstStyle/>
          <a:p>
            <a:r>
              <a:rPr lang="en-US"/>
              <a:t>A free web debugging proxy with additional plug-ins</a:t>
            </a:r>
          </a:p>
          <a:p>
            <a:r>
              <a:rPr lang="en-US"/>
              <a:t>Download from </a:t>
            </a:r>
            <a:r>
              <a:rPr lang="en-US">
                <a:hlinkClick r:id="rId2"/>
              </a:rPr>
              <a:t>http://www.fiddler2.com</a:t>
            </a:r>
            <a:endParaRPr lang="en-US"/>
          </a:p>
          <a:p>
            <a:endParaRPr lang="en-US"/>
          </a:p>
        </p:txBody>
      </p:sp>
      <p:pic>
        <p:nvPicPr>
          <p:cNvPr id="238596" name="Picture 4"/>
          <p:cNvPicPr>
            <a:picLocks noChangeAspect="1" noChangeArrowheads="1"/>
          </p:cNvPicPr>
          <p:nvPr/>
        </p:nvPicPr>
        <p:blipFill>
          <a:blip r:embed="rId3" cstate="print"/>
          <a:srcRect/>
          <a:stretch>
            <a:fillRect/>
          </a:stretch>
        </p:blipFill>
        <p:spPr bwMode="auto">
          <a:xfrm>
            <a:off x="1143000" y="2667000"/>
            <a:ext cx="7058025" cy="3641725"/>
          </a:xfrm>
          <a:prstGeom prst="rect">
            <a:avLst/>
          </a:prstGeom>
          <a:noFill/>
          <a:ln w="12700" algn="ctr">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t>Fiddler HTTP Proxy</a:t>
            </a:r>
          </a:p>
        </p:txBody>
      </p:sp>
      <p:sp>
        <p:nvSpPr>
          <p:cNvPr id="229379" name="Rectangle 3"/>
          <p:cNvSpPr>
            <a:spLocks noGrp="1" noChangeArrowheads="1"/>
          </p:cNvSpPr>
          <p:nvPr>
            <p:ph type="body" idx="1"/>
          </p:nvPr>
        </p:nvSpPr>
        <p:spPr>
          <a:xfrm>
            <a:off x="152400" y="1600200"/>
            <a:ext cx="1752600" cy="4997450"/>
          </a:xfrm>
        </p:spPr>
        <p:txBody>
          <a:bodyPr/>
          <a:lstStyle/>
          <a:p>
            <a:pPr>
              <a:lnSpc>
                <a:spcPct val="80000"/>
              </a:lnSpc>
            </a:pPr>
            <a:r>
              <a:rPr lang="en-US" dirty="0" smtClean="0"/>
              <a:t>Acts as </a:t>
            </a:r>
            <a:r>
              <a:rPr lang="en-US" dirty="0"/>
              <a:t>a HTTP proxy to capture requests and responses</a:t>
            </a:r>
          </a:p>
          <a:p>
            <a:pPr>
              <a:lnSpc>
                <a:spcPct val="80000"/>
              </a:lnSpc>
            </a:pPr>
            <a:r>
              <a:rPr lang="en-US" dirty="0"/>
              <a:t>Allows you to inspect headers and body for requests and responses</a:t>
            </a:r>
          </a:p>
          <a:p>
            <a:pPr>
              <a:lnSpc>
                <a:spcPct val="80000"/>
              </a:lnSpc>
            </a:pPr>
            <a:r>
              <a:rPr lang="en-US" dirty="0"/>
              <a:t>Has capability to “fake” requests for testing</a:t>
            </a:r>
          </a:p>
          <a:p>
            <a:pPr>
              <a:lnSpc>
                <a:spcPct val="80000"/>
              </a:lnSpc>
            </a:pPr>
            <a:endParaRPr lang="en-US" dirty="0"/>
          </a:p>
        </p:txBody>
      </p:sp>
      <p:pic>
        <p:nvPicPr>
          <p:cNvPr id="229380" name="Picture 4" descr="Fiddler0001"/>
          <p:cNvPicPr>
            <a:picLocks noChangeAspect="1" noChangeArrowheads="1"/>
          </p:cNvPicPr>
          <p:nvPr/>
        </p:nvPicPr>
        <p:blipFill>
          <a:blip r:embed="rId2" cstate="print"/>
          <a:srcRect/>
          <a:stretch>
            <a:fillRect/>
          </a:stretch>
        </p:blipFill>
        <p:spPr bwMode="auto">
          <a:xfrm>
            <a:off x="1905000" y="1600200"/>
            <a:ext cx="7086600" cy="41306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Fiddler – Request Views</a:t>
            </a:r>
          </a:p>
        </p:txBody>
      </p:sp>
      <p:pic>
        <p:nvPicPr>
          <p:cNvPr id="230404" name="Picture 4" descr="Fiddler0003"/>
          <p:cNvPicPr>
            <a:picLocks noChangeAspect="1" noChangeArrowheads="1"/>
          </p:cNvPicPr>
          <p:nvPr/>
        </p:nvPicPr>
        <p:blipFill>
          <a:blip r:embed="rId2" cstate="print"/>
          <a:srcRect/>
          <a:stretch>
            <a:fillRect/>
          </a:stretch>
        </p:blipFill>
        <p:spPr bwMode="auto">
          <a:xfrm>
            <a:off x="0" y="1600200"/>
            <a:ext cx="4781550" cy="2179638"/>
          </a:xfrm>
          <a:prstGeom prst="rect">
            <a:avLst/>
          </a:prstGeom>
          <a:noFill/>
        </p:spPr>
      </p:pic>
      <p:pic>
        <p:nvPicPr>
          <p:cNvPr id="230405" name="Picture 5" descr="Fiddler0004"/>
          <p:cNvPicPr>
            <a:picLocks noChangeAspect="1" noChangeArrowheads="1"/>
          </p:cNvPicPr>
          <p:nvPr/>
        </p:nvPicPr>
        <p:blipFill>
          <a:blip r:embed="rId3" cstate="print"/>
          <a:srcRect/>
          <a:stretch>
            <a:fillRect/>
          </a:stretch>
        </p:blipFill>
        <p:spPr bwMode="auto">
          <a:xfrm>
            <a:off x="2286000" y="3086100"/>
            <a:ext cx="4933950" cy="2219325"/>
          </a:xfrm>
          <a:prstGeom prst="rect">
            <a:avLst/>
          </a:prstGeom>
          <a:noFill/>
        </p:spPr>
      </p:pic>
      <p:pic>
        <p:nvPicPr>
          <p:cNvPr id="230406" name="Picture 6" descr="Fiddler0005"/>
          <p:cNvPicPr>
            <a:picLocks noChangeAspect="1" noChangeArrowheads="1"/>
          </p:cNvPicPr>
          <p:nvPr/>
        </p:nvPicPr>
        <p:blipFill>
          <a:blip r:embed="rId4" cstate="print"/>
          <a:srcRect/>
          <a:stretch>
            <a:fillRect/>
          </a:stretch>
        </p:blipFill>
        <p:spPr bwMode="auto">
          <a:xfrm>
            <a:off x="4419600" y="4754563"/>
            <a:ext cx="4724400" cy="2103437"/>
          </a:xfrm>
          <a:prstGeom prst="rect">
            <a:avLst/>
          </a:prstGeom>
          <a:noFill/>
        </p:spPr>
      </p:pic>
      <p:sp>
        <p:nvSpPr>
          <p:cNvPr id="230407" name="Text Box 7"/>
          <p:cNvSpPr txBox="1">
            <a:spLocks noChangeArrowheads="1"/>
          </p:cNvSpPr>
          <p:nvPr/>
        </p:nvSpPr>
        <p:spPr bwMode="auto">
          <a:xfrm>
            <a:off x="5257800" y="1905000"/>
            <a:ext cx="3429000" cy="609600"/>
          </a:xfrm>
          <a:prstGeom prst="rect">
            <a:avLst/>
          </a:prstGeom>
          <a:noFill/>
          <a:ln w="12700" algn="ctr">
            <a:noFill/>
            <a:miter lim="800000"/>
            <a:headEnd/>
            <a:tailEnd/>
          </a:ln>
          <a:effectLst/>
        </p:spPr>
        <p:txBody>
          <a:bodyPr lIns="0" tIns="0" rIns="0" bIns="0">
            <a:spAutoFit/>
          </a:bodyPr>
          <a:lstStyle/>
          <a:p>
            <a:pPr>
              <a:spcBef>
                <a:spcPct val="50000"/>
              </a:spcBef>
            </a:pPr>
            <a:r>
              <a:rPr lang="en-US"/>
              <a:t>View request headers and body as text or in table format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Fiddler – Request Statistics</a:t>
            </a:r>
          </a:p>
        </p:txBody>
      </p:sp>
      <p:sp>
        <p:nvSpPr>
          <p:cNvPr id="231427" name="Rectangle 3"/>
          <p:cNvSpPr>
            <a:spLocks noGrp="1" noChangeArrowheads="1"/>
          </p:cNvSpPr>
          <p:nvPr>
            <p:ph type="body" idx="1"/>
          </p:nvPr>
        </p:nvSpPr>
        <p:spPr>
          <a:xfrm>
            <a:off x="6019800" y="1600200"/>
            <a:ext cx="3124200" cy="4997450"/>
          </a:xfrm>
        </p:spPr>
        <p:txBody>
          <a:bodyPr/>
          <a:lstStyle/>
          <a:p>
            <a:r>
              <a:rPr lang="en-US" dirty="0"/>
              <a:t>Provides detailed statistics on how time is spent from </a:t>
            </a:r>
            <a:r>
              <a:rPr lang="en-US" dirty="0" smtClean="0"/>
              <a:t/>
            </a:r>
            <a:br>
              <a:rPr lang="en-US" dirty="0" smtClean="0"/>
            </a:br>
            <a:r>
              <a:rPr lang="en-US" dirty="0" smtClean="0"/>
              <a:t>click </a:t>
            </a:r>
            <a:r>
              <a:rPr lang="en-US" dirty="0"/>
              <a:t>to </a:t>
            </a:r>
            <a:r>
              <a:rPr lang="en-US" dirty="0" smtClean="0"/>
              <a:t>complete</a:t>
            </a:r>
            <a:endParaRPr lang="en-US" dirty="0"/>
          </a:p>
        </p:txBody>
      </p:sp>
      <p:pic>
        <p:nvPicPr>
          <p:cNvPr id="231428" name="Picture 4" descr="Fiddler0006"/>
          <p:cNvPicPr>
            <a:picLocks noChangeAspect="1" noChangeArrowheads="1"/>
          </p:cNvPicPr>
          <p:nvPr/>
        </p:nvPicPr>
        <p:blipFill>
          <a:blip r:embed="rId2" cstate="print"/>
          <a:srcRect/>
          <a:stretch>
            <a:fillRect/>
          </a:stretch>
        </p:blipFill>
        <p:spPr bwMode="auto">
          <a:xfrm>
            <a:off x="304800" y="1600200"/>
            <a:ext cx="5695950" cy="4762500"/>
          </a:xfrm>
          <a:prstGeom prst="rect">
            <a:avLst/>
          </a:prstGeom>
          <a:noFill/>
        </p:spPr>
      </p:pic>
      <p:sp>
        <p:nvSpPr>
          <p:cNvPr id="231429" name="Rectangle 5"/>
          <p:cNvSpPr>
            <a:spLocks noChangeArrowheads="1"/>
          </p:cNvSpPr>
          <p:nvPr/>
        </p:nvSpPr>
        <p:spPr bwMode="auto">
          <a:xfrm>
            <a:off x="228600" y="1828800"/>
            <a:ext cx="3581400" cy="2362200"/>
          </a:xfrm>
          <a:prstGeom prst="rect">
            <a:avLst/>
          </a:prstGeom>
          <a:noFill/>
          <a:ln w="38100" algn="ctr">
            <a:solidFill>
              <a:schemeClr val="hlink"/>
            </a:solidFill>
            <a:miter lim="800000"/>
            <a:headEnd/>
            <a:tailEnd/>
          </a:ln>
          <a:effectLst/>
        </p:spPr>
        <p:txBody>
          <a:bodyPr wrap="none" lIns="0" tIns="0" rIns="0" bIns="0"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Fiddler – Estimated WAN Performance</a:t>
            </a:r>
          </a:p>
        </p:txBody>
      </p:sp>
      <p:sp>
        <p:nvSpPr>
          <p:cNvPr id="232451" name="Rectangle 3"/>
          <p:cNvSpPr>
            <a:spLocks noGrp="1" noChangeArrowheads="1"/>
          </p:cNvSpPr>
          <p:nvPr>
            <p:ph type="body" idx="1"/>
          </p:nvPr>
        </p:nvSpPr>
        <p:spPr>
          <a:xfrm>
            <a:off x="366713" y="1758950"/>
            <a:ext cx="2833687" cy="4838700"/>
          </a:xfrm>
        </p:spPr>
        <p:txBody>
          <a:bodyPr/>
          <a:lstStyle/>
          <a:p>
            <a:r>
              <a:rPr lang="en-US"/>
              <a:t>Rough estimates on how long individual </a:t>
            </a:r>
            <a:br>
              <a:rPr lang="en-US"/>
            </a:br>
            <a:r>
              <a:rPr lang="en-US"/>
              <a:t>or groups of requests will take over various WAN conditions</a:t>
            </a:r>
          </a:p>
          <a:p>
            <a:endParaRPr lang="en-US"/>
          </a:p>
          <a:p>
            <a:r>
              <a:rPr lang="en-US"/>
              <a:t>A great sanity check!</a:t>
            </a:r>
          </a:p>
          <a:p>
            <a:pPr lvl="1"/>
            <a:r>
              <a:rPr lang="en-US"/>
              <a:t>Be sure to test </a:t>
            </a:r>
            <a:br>
              <a:rPr lang="en-US"/>
            </a:br>
            <a:r>
              <a:rPr lang="en-US"/>
              <a:t>cached and </a:t>
            </a:r>
            <a:br>
              <a:rPr lang="en-US"/>
            </a:br>
            <a:r>
              <a:rPr lang="en-US"/>
              <a:t>uncached</a:t>
            </a:r>
          </a:p>
        </p:txBody>
      </p:sp>
      <p:pic>
        <p:nvPicPr>
          <p:cNvPr id="232452" name="Picture 4" descr="Fiddler0008"/>
          <p:cNvPicPr>
            <a:picLocks noChangeAspect="1" noChangeArrowheads="1"/>
          </p:cNvPicPr>
          <p:nvPr/>
        </p:nvPicPr>
        <p:blipFill>
          <a:blip r:embed="rId2" cstate="print"/>
          <a:srcRect/>
          <a:stretch>
            <a:fillRect/>
          </a:stretch>
        </p:blipFill>
        <p:spPr bwMode="auto">
          <a:xfrm>
            <a:off x="3276600" y="1600200"/>
            <a:ext cx="5476875" cy="4333875"/>
          </a:xfrm>
          <a:prstGeom prst="rect">
            <a:avLst/>
          </a:prstGeom>
          <a:noFill/>
        </p:spPr>
      </p:pic>
      <p:sp>
        <p:nvSpPr>
          <p:cNvPr id="232453" name="Rectangle 5"/>
          <p:cNvSpPr>
            <a:spLocks noChangeArrowheads="1"/>
          </p:cNvSpPr>
          <p:nvPr/>
        </p:nvSpPr>
        <p:spPr bwMode="auto">
          <a:xfrm>
            <a:off x="3124200" y="2895600"/>
            <a:ext cx="5334000" cy="3048000"/>
          </a:xfrm>
          <a:prstGeom prst="rect">
            <a:avLst/>
          </a:prstGeom>
          <a:noFill/>
          <a:ln w="38100" algn="ctr">
            <a:solidFill>
              <a:schemeClr val="hlink"/>
            </a:solidFill>
            <a:miter lim="800000"/>
            <a:headEnd/>
            <a:tailEnd/>
          </a:ln>
          <a:effectLst/>
        </p:spPr>
        <p:txBody>
          <a:bodyPr wrap="none" lIns="0" tIns="0" rIns="0" bIns="0"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t>Fiddler – Inspecting Headers</a:t>
            </a:r>
          </a:p>
        </p:txBody>
      </p:sp>
      <p:sp>
        <p:nvSpPr>
          <p:cNvPr id="233475" name="Rectangle 3"/>
          <p:cNvSpPr>
            <a:spLocks noGrp="1" noChangeArrowheads="1"/>
          </p:cNvSpPr>
          <p:nvPr>
            <p:ph type="body" idx="1"/>
          </p:nvPr>
        </p:nvSpPr>
        <p:spPr>
          <a:xfrm>
            <a:off x="366713" y="1758950"/>
            <a:ext cx="2757487" cy="4838700"/>
          </a:xfrm>
        </p:spPr>
        <p:txBody>
          <a:bodyPr/>
          <a:lstStyle/>
          <a:p>
            <a:r>
              <a:rPr lang="en-US"/>
              <a:t>Request and response headers are useful for debugging</a:t>
            </a:r>
          </a:p>
          <a:p>
            <a:pPr lvl="1"/>
            <a:r>
              <a:rPr lang="en-US"/>
              <a:t>Caching issues</a:t>
            </a:r>
          </a:p>
          <a:p>
            <a:pPr lvl="1"/>
            <a:r>
              <a:rPr lang="en-US"/>
              <a:t>Additional cookies needed by UCF invoker due to SSL</a:t>
            </a:r>
          </a:p>
        </p:txBody>
      </p:sp>
      <p:pic>
        <p:nvPicPr>
          <p:cNvPr id="233476" name="Picture 4" descr="Fiddler0013"/>
          <p:cNvPicPr>
            <a:picLocks noChangeAspect="1" noChangeArrowheads="1"/>
          </p:cNvPicPr>
          <p:nvPr/>
        </p:nvPicPr>
        <p:blipFill>
          <a:blip r:embed="rId2" cstate="print"/>
          <a:srcRect/>
          <a:stretch>
            <a:fillRect/>
          </a:stretch>
        </p:blipFill>
        <p:spPr bwMode="auto">
          <a:xfrm>
            <a:off x="3276600" y="1600200"/>
            <a:ext cx="5676900" cy="4714875"/>
          </a:xfrm>
          <a:prstGeom prst="rect">
            <a:avLst/>
          </a:prstGeom>
          <a:noFill/>
        </p:spPr>
      </p:pic>
      <p:sp>
        <p:nvSpPr>
          <p:cNvPr id="233478" name="Rectangle 6"/>
          <p:cNvSpPr>
            <a:spLocks noChangeArrowheads="1"/>
          </p:cNvSpPr>
          <p:nvPr/>
        </p:nvSpPr>
        <p:spPr bwMode="auto">
          <a:xfrm>
            <a:off x="3352800" y="2209800"/>
            <a:ext cx="4419600" cy="685800"/>
          </a:xfrm>
          <a:prstGeom prst="rect">
            <a:avLst/>
          </a:prstGeom>
          <a:noFill/>
          <a:ln w="38100" algn="ctr">
            <a:solidFill>
              <a:schemeClr val="hlink"/>
            </a:solidFill>
            <a:miter lim="800000"/>
            <a:headEnd/>
            <a:tailEnd/>
          </a:ln>
          <a:effectLst/>
        </p:spPr>
        <p:txBody>
          <a:bodyPr wrap="none" lIns="0" tIns="0" rIns="0" bIns="0" anchor="ctr"/>
          <a:lstStyle/>
          <a:p>
            <a:endParaRPr lang="en-US"/>
          </a:p>
        </p:txBody>
      </p:sp>
      <p:sp>
        <p:nvSpPr>
          <p:cNvPr id="233479" name="Rectangle 7"/>
          <p:cNvSpPr>
            <a:spLocks noChangeArrowheads="1"/>
          </p:cNvSpPr>
          <p:nvPr/>
        </p:nvSpPr>
        <p:spPr bwMode="auto">
          <a:xfrm>
            <a:off x="3352800" y="4724400"/>
            <a:ext cx="4419600" cy="533400"/>
          </a:xfrm>
          <a:prstGeom prst="rect">
            <a:avLst/>
          </a:prstGeom>
          <a:noFill/>
          <a:ln w="38100" algn="ctr">
            <a:solidFill>
              <a:schemeClr val="hlink"/>
            </a:solidFill>
            <a:miter lim="800000"/>
            <a:headEnd/>
            <a:tailEnd/>
          </a:ln>
          <a:effectLst/>
        </p:spPr>
        <p:txBody>
          <a:bodyPr wrap="none" lIns="0" tIns="0" rIns="0" bIns="0"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Fiddler – Inspecting Headers (ctd)</a:t>
            </a:r>
          </a:p>
        </p:txBody>
      </p:sp>
      <p:sp>
        <p:nvSpPr>
          <p:cNvPr id="234499" name="Rectangle 3"/>
          <p:cNvSpPr>
            <a:spLocks noGrp="1" noChangeArrowheads="1"/>
          </p:cNvSpPr>
          <p:nvPr>
            <p:ph type="body" idx="1"/>
          </p:nvPr>
        </p:nvSpPr>
        <p:spPr>
          <a:xfrm>
            <a:off x="6096000" y="1758950"/>
            <a:ext cx="2681288" cy="4838700"/>
          </a:xfrm>
        </p:spPr>
        <p:txBody>
          <a:bodyPr/>
          <a:lstStyle/>
          <a:p>
            <a:r>
              <a:rPr lang="en-US"/>
              <a:t>If WDK caching is working correctly, you should see “Cache-Control: </a:t>
            </a:r>
            <a:br>
              <a:rPr lang="en-US"/>
            </a:br>
            <a:r>
              <a:rPr lang="en-US"/>
              <a:t>max-age” in the responses for static objects</a:t>
            </a:r>
          </a:p>
          <a:p>
            <a:r>
              <a:rPr lang="en-US"/>
              <a:t>If the headers </a:t>
            </a:r>
            <a:br>
              <a:rPr lang="en-US"/>
            </a:br>
            <a:r>
              <a:rPr lang="en-US"/>
              <a:t>are missing, </a:t>
            </a:r>
            <a:br>
              <a:rPr lang="en-US"/>
            </a:br>
            <a:r>
              <a:rPr lang="en-US"/>
              <a:t>there is either a </a:t>
            </a:r>
            <a:br>
              <a:rPr lang="en-US"/>
            </a:br>
            <a:r>
              <a:rPr lang="en-US"/>
              <a:t>misconfiguration in WDK, or a proxy server between the client and the application server that strips them out</a:t>
            </a:r>
          </a:p>
        </p:txBody>
      </p:sp>
      <p:pic>
        <p:nvPicPr>
          <p:cNvPr id="234500" name="Picture 4" descr="Fiddler0014"/>
          <p:cNvPicPr>
            <a:picLocks noChangeAspect="1" noChangeArrowheads="1"/>
          </p:cNvPicPr>
          <p:nvPr/>
        </p:nvPicPr>
        <p:blipFill>
          <a:blip r:embed="rId2" cstate="print"/>
          <a:srcRect/>
          <a:stretch>
            <a:fillRect/>
          </a:stretch>
        </p:blipFill>
        <p:spPr bwMode="auto">
          <a:xfrm>
            <a:off x="304800" y="1600200"/>
            <a:ext cx="5667375" cy="4724400"/>
          </a:xfrm>
          <a:prstGeom prst="rect">
            <a:avLst/>
          </a:prstGeom>
          <a:noFill/>
        </p:spPr>
      </p:pic>
      <p:sp>
        <p:nvSpPr>
          <p:cNvPr id="234501" name="Rectangle 5"/>
          <p:cNvSpPr>
            <a:spLocks noChangeArrowheads="1"/>
          </p:cNvSpPr>
          <p:nvPr/>
        </p:nvSpPr>
        <p:spPr bwMode="auto">
          <a:xfrm>
            <a:off x="381000" y="4876800"/>
            <a:ext cx="4419600" cy="533400"/>
          </a:xfrm>
          <a:prstGeom prst="rect">
            <a:avLst/>
          </a:prstGeom>
          <a:noFill/>
          <a:ln w="38100" algn="ctr">
            <a:solidFill>
              <a:schemeClr val="hlink"/>
            </a:solidFill>
            <a:miter lim="800000"/>
            <a:headEnd/>
            <a:tailEnd/>
          </a:ln>
          <a:effectLst/>
        </p:spPr>
        <p:txBody>
          <a:bodyPr wrap="none" lIns="0" tIns="0" rIns="0" bIns="0"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View – Login Operation</a:t>
            </a:r>
            <a:endParaRPr lang="en-US" dirty="0"/>
          </a:p>
        </p:txBody>
      </p:sp>
      <p:pic>
        <p:nvPicPr>
          <p:cNvPr id="312321" name="Picture 1"/>
          <p:cNvPicPr>
            <a:picLocks noChangeAspect="1" noChangeArrowheads="1"/>
          </p:cNvPicPr>
          <p:nvPr/>
        </p:nvPicPr>
        <p:blipFill>
          <a:blip r:embed="rId2" cstate="print"/>
          <a:srcRect/>
          <a:stretch>
            <a:fillRect/>
          </a:stretch>
        </p:blipFill>
        <p:spPr bwMode="auto">
          <a:xfrm>
            <a:off x="632012" y="1647824"/>
            <a:ext cx="7902388" cy="42957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HTTP Access Logs</a:t>
            </a:r>
          </a:p>
        </p:txBody>
      </p:sp>
      <p:sp>
        <p:nvSpPr>
          <p:cNvPr id="32774" name="Text Box 6"/>
          <p:cNvSpPr txBox="1">
            <a:spLocks noChangeArrowheads="1"/>
          </p:cNvSpPr>
          <p:nvPr/>
        </p:nvSpPr>
        <p:spPr bwMode="auto">
          <a:xfrm>
            <a:off x="76200" y="2133600"/>
            <a:ext cx="8915400" cy="5638800"/>
          </a:xfrm>
          <a:prstGeom prst="rect">
            <a:avLst/>
          </a:prstGeom>
          <a:noFill/>
          <a:ln w="12700" algn="ctr">
            <a:noFill/>
            <a:miter lim="800000"/>
            <a:headEnd/>
            <a:tailEnd/>
          </a:ln>
          <a:effectLst/>
        </p:spPr>
        <p:txBody>
          <a:bodyPr lIns="0" tIns="0" rIns="0" bIns="0">
            <a:spAutoFit/>
          </a:bodyPr>
          <a:lstStyle/>
          <a:p>
            <a:pPr algn="l"/>
            <a:r>
              <a:rPr lang="en-US" sz="1000">
                <a:latin typeface="Courier New" pitchFamily="49" charset="0"/>
              </a:rPr>
              <a:t>192.168.10.20 - - [30/Oct/2010:04:39:24 -0700] 'GET /taskspace/wdk/theme/documentum/images/modal/contentsheet_bg.gif HTTP/1.1' 200 5735 0</a:t>
            </a:r>
          </a:p>
          <a:p>
            <a:pPr algn="l"/>
            <a:r>
              <a:rPr lang="en-US" sz="1000">
                <a:latin typeface="Courier New" pitchFamily="49" charset="0"/>
              </a:rPr>
              <a:t>192.168.10.20 - - [30/Oct/2010:04:39:24 -0700] 'GET /taskspace/taskspace/theme/documentum/images/button/taskspace_buttons.png HTTP/1.1' 304 - 0</a:t>
            </a:r>
          </a:p>
          <a:p>
            <a:pPr algn="l"/>
            <a:r>
              <a:rPr lang="en-US" sz="1000">
                <a:latin typeface="Courier New" pitchFamily="49" charset="0"/>
              </a:rPr>
              <a:t>192.168.10.20 - - [30/Oct/2010:04:39:36 -0700] 'GET /taskspace/?appname=GrantsManagement&amp;__dmfClientId=1288437350946 HTTP/1.1' 200 396 16</a:t>
            </a:r>
          </a:p>
          <a:p>
            <a:pPr algn="l"/>
            <a:r>
              <a:rPr lang="en-US" sz="1000">
                <a:latin typeface="Courier New" pitchFamily="49" charset="0"/>
              </a:rPr>
              <a:t>192.168.10.20 - - [30/Oct/2010:04:39:36 -0700] 'GET /taskspace/index.js HTTP/1.1' 200 1657 0</a:t>
            </a:r>
          </a:p>
          <a:p>
            <a:pPr algn="l"/>
            <a:r>
              <a:rPr lang="en-US" sz="1000">
                <a:latin typeface="Courier New" pitchFamily="49" charset="0"/>
              </a:rPr>
              <a:t>192.168.10.20 - - [30/Oct/2010:04:39:36 -0700] 'GET /taskspace/wdk/redirect.jsp?ReLoad=1288438756243&amp;__dmfUrl=/taskspace/component/main/%3Fappname%3DGrantsManagement%26__dmfClientId%3D1288437350946%26 HTTP/1.1' 200 361 16</a:t>
            </a:r>
          </a:p>
          <a:p>
            <a:pPr algn="l"/>
            <a:r>
              <a:rPr lang="en-US" sz="1000">
                <a:latin typeface="Courier New" pitchFamily="49" charset="0"/>
              </a:rPr>
              <a:t>192.168.10.20 - - [30/Oct/2010:04:39:37 -0700] 'GET /taskspace/component/main/?appname=GrantsManagement&amp;__dmfClientId=1288437350946&amp;&amp;__dmfTzoff=420 HTTP/1.1' 200 5459 516</a:t>
            </a:r>
          </a:p>
          <a:p>
            <a:pPr algn="l"/>
            <a:r>
              <a:rPr lang="en-US" sz="1000">
                <a:latin typeface="Courier New" pitchFamily="49" charset="0"/>
              </a:rPr>
              <a:t>192.168.10.20 - - [30/Oct/2010:04:39:37 -0700] 'GET /taskspace/wdk/include/keepFresh.js HTTP/1.1' 200 783 0</a:t>
            </a:r>
          </a:p>
          <a:p>
            <a:pPr algn="l"/>
            <a:r>
              <a:rPr lang="en-US" sz="1000">
                <a:latin typeface="Courier New" pitchFamily="49" charset="0"/>
              </a:rPr>
              <a:t>192.168.10.20 - - [30/Oct/2010:04:39:38 -0700] 'GET /taskspace/taskspace/theme/documentum/images/logo/department_of_grants_banner.png HTTP/1.1' 304 - 0</a:t>
            </a:r>
          </a:p>
          <a:p>
            <a:pPr algn="l"/>
            <a:r>
              <a:rPr lang="en-US" sz="1000">
                <a:latin typeface="Courier New" pitchFamily="49" charset="0"/>
              </a:rPr>
              <a:t>127.0.0.1 - - [30/Oct/2010:04:40:29 -0700] 'POST /taskspace/wdk/dummyInlineRefresh.jsp HTTP/1.1' 200 39 15</a:t>
            </a:r>
          </a:p>
          <a:p>
            <a:pPr algn="l"/>
            <a:r>
              <a:rPr lang="en-US" sz="1000">
                <a:latin typeface="Courier New" pitchFamily="49" charset="0"/>
              </a:rPr>
              <a:t>192.168.10.20 - - [30/Oct/2010:04:42:52 -0700] 'POST /taskspace/taskspace/library/uiframework/login.jsp HTTP/1.1' 200 2600 766</a:t>
            </a:r>
          </a:p>
          <a:p>
            <a:pPr algn="l"/>
            <a:r>
              <a:rPr lang="en-US" sz="1000">
                <a:latin typeface="Courier New" pitchFamily="49" charset="0"/>
              </a:rPr>
              <a:t>192.168.10.20 - - [30/Oct/2010:04:42:52 -0700] 'GET /taskspace/wdk/timeoutcontrol.jsp?__dmfFrameId=UIFrameworkContainer_timeoutcontrol_grants_manager_0&amp;Reload=1288438972396&amp;__dmfFrameId=UIFrameworkContainer_timeoutcontrol_0&amp;__dmfClientId=1288437350946 HTTP/1.1' 200 200 32</a:t>
            </a:r>
          </a:p>
          <a:p>
            <a:pPr algn="l"/>
            <a:r>
              <a:rPr lang="en-US" sz="1000">
                <a:latin typeface="Courier New" pitchFamily="49" charset="0"/>
              </a:rPr>
              <a:t>192.168.10.20 - - [30/Oct/2010:04:42:53 -0700] 'GET /taskspace/component/topbarcontrols?__dmfFrameId=UIFrameworkContainer_topbar_grants_manager_0&amp;Reload=1288438972396&amp;__dmfFrameId=UIFrameworkContainer_topbar_0&amp;__dmfClientId=1288437350946 HTTP/1.1' 200 3228 234</a:t>
            </a:r>
          </a:p>
          <a:p>
            <a:pPr algn="l"/>
            <a:r>
              <a:rPr lang="en-US" sz="1000">
                <a:latin typeface="Courier New" pitchFamily="49" charset="0"/>
              </a:rPr>
              <a:t>192.168.10.20 - - [30/Oct/2010:04:42:53 -0700] 'GET /taskspace/component/taskspacecontent?__dmfFrameId=UIFrameworkContainer_workarea_grants_manager_0&amp;parentFrameId=UIFrameworkContainer_workarea_grants_manager_0&amp;__dmfRefreshFrame=false&amp;Reload=1288438972396&amp;__dmfFrameId=UIFrameworkContainer_workarea_0&amp;__dmfClientId=1288437350946 HTTP/1.1' 200 1029 219</a:t>
            </a:r>
          </a:p>
          <a:p>
            <a:pPr algn="l"/>
            <a:r>
              <a:rPr lang="en-US" sz="1000">
                <a:latin typeface="Courier New" pitchFamily="49" charset="0"/>
              </a:rPr>
              <a:t>192.168.10.20 - - [30/Oct/2010:04:42:53 -0700] 'GET /taskspace/component/messagebar?__dmfFrameId=UIFrameworkContainer_messagebar_grants_manager_0&amp;Reload=1288438972396&amp;__dmfFrameId=UIFrameworkContainer_messagebar_0&amp;__dmfClientId=1288437350946 HTTP/1.1' 200 2392 203</a:t>
            </a:r>
          </a:p>
          <a:p>
            <a:pPr algn="l"/>
            <a:r>
              <a:rPr lang="en-US" sz="1000">
                <a:latin typeface="Courier New" pitchFamily="49" charset="0"/>
              </a:rPr>
              <a:t>192.168.10.20 - - [30/Oct/2010:04:42:53 -0700] 'GET /taskspace/component/imgmgrnav?__dmfFrameId=UIFrameworkContainer_navigation_grants_manager_0&amp;Reload=1288438972396&amp;__dmfFrameId=UIFrameworkContainer_navigation_0&amp;__dmfClientId=1288437350946 HTTP/1.1' 200 3442 188</a:t>
            </a:r>
          </a:p>
          <a:p>
            <a:pPr algn="l"/>
            <a:r>
              <a:rPr lang="en-US" sz="1000">
                <a:latin typeface="Courier New" pitchFamily="49" charset="0"/>
              </a:rPr>
              <a:t>192.168.10.20 - - [30/Oct/2010:04:42:55 -0700] 'GET /taskspace/taskspace/theme/documentum/images/titlebar/topbarGradient.png HTTP/1.1' 304 - 0</a:t>
            </a:r>
          </a:p>
        </p:txBody>
      </p:sp>
      <p:sp>
        <p:nvSpPr>
          <p:cNvPr id="32775" name="Rectangle 7"/>
          <p:cNvSpPr>
            <a:spLocks noChangeArrowheads="1"/>
          </p:cNvSpPr>
          <p:nvPr/>
        </p:nvSpPr>
        <p:spPr bwMode="auto">
          <a:xfrm>
            <a:off x="3200400" y="3440113"/>
            <a:ext cx="914400" cy="228600"/>
          </a:xfrm>
          <a:prstGeom prst="rect">
            <a:avLst/>
          </a:prstGeom>
          <a:noFill/>
          <a:ln w="38100" algn="ctr">
            <a:solidFill>
              <a:schemeClr val="hlink"/>
            </a:solidFill>
            <a:miter lim="800000"/>
            <a:headEnd/>
            <a:tailEnd/>
          </a:ln>
          <a:effectLst/>
        </p:spPr>
        <p:txBody>
          <a:bodyPr wrap="none" lIns="0" tIns="0" rIns="0" bIns="0" anchor="ctr"/>
          <a:lstStyle/>
          <a:p>
            <a:endParaRPr lang="en-US"/>
          </a:p>
        </p:txBody>
      </p:sp>
      <p:sp>
        <p:nvSpPr>
          <p:cNvPr id="32776" name="Text Box 8"/>
          <p:cNvSpPr txBox="1">
            <a:spLocks noChangeArrowheads="1"/>
          </p:cNvSpPr>
          <p:nvPr/>
        </p:nvSpPr>
        <p:spPr bwMode="auto">
          <a:xfrm>
            <a:off x="1295400" y="1676400"/>
            <a:ext cx="5105400" cy="304800"/>
          </a:xfrm>
          <a:prstGeom prst="rect">
            <a:avLst/>
          </a:prstGeom>
          <a:solidFill>
            <a:schemeClr val="bg1"/>
          </a:solidFill>
          <a:ln w="12700" algn="ctr">
            <a:noFill/>
            <a:miter lim="800000"/>
            <a:headEnd/>
            <a:tailEnd/>
          </a:ln>
          <a:effectLst/>
        </p:spPr>
        <p:txBody>
          <a:bodyPr lIns="0" tIns="0" rIns="0" bIns="0">
            <a:spAutoFit/>
          </a:bodyPr>
          <a:lstStyle/>
          <a:p>
            <a:pPr>
              <a:spcBef>
                <a:spcPct val="50000"/>
              </a:spcBef>
            </a:pPr>
            <a:r>
              <a:rPr lang="en-US"/>
              <a:t>Response Code     # Bytes    Time in msec</a:t>
            </a:r>
          </a:p>
        </p:txBody>
      </p:sp>
      <p:sp>
        <p:nvSpPr>
          <p:cNvPr id="32777" name="Line 9"/>
          <p:cNvSpPr>
            <a:spLocks noChangeShapeType="1"/>
          </p:cNvSpPr>
          <p:nvPr/>
        </p:nvSpPr>
        <p:spPr bwMode="auto">
          <a:xfrm>
            <a:off x="2362200" y="1981200"/>
            <a:ext cx="914400" cy="1447800"/>
          </a:xfrm>
          <a:prstGeom prst="line">
            <a:avLst/>
          </a:prstGeom>
          <a:noFill/>
          <a:ln w="38100">
            <a:solidFill>
              <a:schemeClr val="tx1"/>
            </a:solidFill>
            <a:round/>
            <a:headEnd/>
            <a:tailEnd type="triangle" w="med" len="med"/>
          </a:ln>
          <a:effectLst/>
        </p:spPr>
        <p:txBody>
          <a:bodyPr wrap="none" lIns="0" tIns="0" rIns="0" bIns="0" anchor="ctr"/>
          <a:lstStyle/>
          <a:p>
            <a:endParaRPr lang="en-US"/>
          </a:p>
        </p:txBody>
      </p:sp>
      <p:sp>
        <p:nvSpPr>
          <p:cNvPr id="32778" name="Line 10"/>
          <p:cNvSpPr>
            <a:spLocks noChangeShapeType="1"/>
          </p:cNvSpPr>
          <p:nvPr/>
        </p:nvSpPr>
        <p:spPr bwMode="auto">
          <a:xfrm flipH="1">
            <a:off x="3657600" y="1981200"/>
            <a:ext cx="304800" cy="1447800"/>
          </a:xfrm>
          <a:prstGeom prst="line">
            <a:avLst/>
          </a:prstGeom>
          <a:noFill/>
          <a:ln w="38100">
            <a:solidFill>
              <a:schemeClr val="tx1"/>
            </a:solidFill>
            <a:round/>
            <a:headEnd/>
            <a:tailEnd type="triangle" w="med" len="med"/>
          </a:ln>
          <a:effectLst/>
        </p:spPr>
        <p:txBody>
          <a:bodyPr wrap="none" lIns="0" tIns="0" rIns="0" bIns="0" anchor="ctr"/>
          <a:lstStyle/>
          <a:p>
            <a:endParaRPr lang="en-US"/>
          </a:p>
        </p:txBody>
      </p:sp>
      <p:sp>
        <p:nvSpPr>
          <p:cNvPr id="32779" name="Line 11"/>
          <p:cNvSpPr>
            <a:spLocks noChangeShapeType="1"/>
          </p:cNvSpPr>
          <p:nvPr/>
        </p:nvSpPr>
        <p:spPr bwMode="auto">
          <a:xfrm flipH="1">
            <a:off x="3962400" y="1981200"/>
            <a:ext cx="1447800" cy="1447800"/>
          </a:xfrm>
          <a:prstGeom prst="line">
            <a:avLst/>
          </a:prstGeom>
          <a:noFill/>
          <a:ln w="38100">
            <a:solidFill>
              <a:schemeClr val="tx1"/>
            </a:solidFill>
            <a:round/>
            <a:headEnd/>
            <a:tailEnd type="triangle" w="med" len="med"/>
          </a:ln>
          <a:effectLst/>
        </p:spPr>
        <p:txBody>
          <a:bodyPr wrap="none" lIns="0" tIns="0" rIns="0" bIns="0" anchor="ctr"/>
          <a:lstStyle/>
          <a:p>
            <a:endParaRPr lang="en-US"/>
          </a:p>
        </p:txBody>
      </p:sp>
      <p:sp>
        <p:nvSpPr>
          <p:cNvPr id="32780" name="Text Box 12"/>
          <p:cNvSpPr txBox="1">
            <a:spLocks noChangeArrowheads="1"/>
          </p:cNvSpPr>
          <p:nvPr/>
        </p:nvSpPr>
        <p:spPr bwMode="auto">
          <a:xfrm>
            <a:off x="0" y="5638800"/>
            <a:ext cx="2895600" cy="1231900"/>
          </a:xfrm>
          <a:prstGeom prst="rect">
            <a:avLst/>
          </a:prstGeom>
          <a:solidFill>
            <a:schemeClr val="bg1"/>
          </a:solidFill>
          <a:ln w="12700" algn="ctr">
            <a:solidFill>
              <a:schemeClr val="tx1"/>
            </a:solidFill>
            <a:miter lim="800000"/>
            <a:headEnd/>
            <a:tailEnd/>
          </a:ln>
          <a:effectLst/>
        </p:spPr>
        <p:txBody>
          <a:bodyPr lIns="0" tIns="0" rIns="0" bIns="0">
            <a:spAutoFit/>
          </a:bodyPr>
          <a:lstStyle/>
          <a:p>
            <a:pPr algn="l">
              <a:spcBef>
                <a:spcPct val="50000"/>
              </a:spcBef>
            </a:pPr>
            <a:r>
              <a:rPr lang="en-US" u="sng"/>
              <a:t>HTTP Response Codes</a:t>
            </a:r>
            <a:r>
              <a:rPr lang="en-US"/>
              <a:t/>
            </a:r>
            <a:br>
              <a:rPr lang="en-US"/>
            </a:br>
            <a:r>
              <a:rPr lang="en-US"/>
              <a:t>200 – Success</a:t>
            </a:r>
            <a:br>
              <a:rPr lang="en-US"/>
            </a:br>
            <a:r>
              <a:rPr lang="en-US"/>
              <a:t>304 – Not modified</a:t>
            </a:r>
            <a:br>
              <a:rPr lang="en-US"/>
            </a:br>
            <a:r>
              <a:rPr lang="en-US"/>
              <a:t>500 – Error</a:t>
            </a:r>
          </a:p>
        </p:txBody>
      </p:sp>
      <p:sp>
        <p:nvSpPr>
          <p:cNvPr id="32781" name="Rectangle 13"/>
          <p:cNvSpPr>
            <a:spLocks noChangeArrowheads="1"/>
          </p:cNvSpPr>
          <p:nvPr/>
        </p:nvSpPr>
        <p:spPr bwMode="auto">
          <a:xfrm>
            <a:off x="3886200" y="4394200"/>
            <a:ext cx="3886200" cy="228600"/>
          </a:xfrm>
          <a:prstGeom prst="rect">
            <a:avLst/>
          </a:prstGeom>
          <a:noFill/>
          <a:ln w="38100" algn="ctr">
            <a:solidFill>
              <a:schemeClr val="hlink"/>
            </a:solidFill>
            <a:miter lim="800000"/>
            <a:headEnd/>
            <a:tailEnd/>
          </a:ln>
          <a:effectLst/>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286750" cy="1470025"/>
          </a:xfrm>
        </p:spPr>
        <p:txBody>
          <a:bodyPr/>
          <a:lstStyle/>
          <a:p>
            <a:r>
              <a:rPr lang="en-US" dirty="0" smtClean="0"/>
              <a:t>What to do when you get a performance case…</a:t>
            </a:r>
            <a:endParaRPr lang="en-US" dirty="0"/>
          </a:p>
        </p:txBody>
      </p:sp>
      <p:sp>
        <p:nvSpPr>
          <p:cNvPr id="3" name="Subtitle 2"/>
          <p:cNvSpPr>
            <a:spLocks noGrp="1"/>
          </p:cNvSpPr>
          <p:nvPr>
            <p:ph type="subTitle" idx="1"/>
          </p:nvPr>
        </p:nvSpPr>
        <p:spPr/>
        <p:txBody>
          <a:bodyPr/>
          <a:lstStyle/>
          <a:p>
            <a:r>
              <a:rPr lang="en-US" dirty="0" smtClean="0"/>
              <a:t>Chase Harris</a:t>
            </a: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Grp="1" noChangeArrowheads="1"/>
          </p:cNvSpPr>
          <p:nvPr>
            <p:ph type="title"/>
          </p:nvPr>
        </p:nvSpPr>
        <p:spPr/>
        <p:txBody>
          <a:bodyPr/>
          <a:lstStyle/>
          <a:p>
            <a:r>
              <a:rPr lang="en-US"/>
              <a:t>Enabling Extended HTTP Access Logging</a:t>
            </a:r>
          </a:p>
        </p:txBody>
      </p:sp>
      <p:sp>
        <p:nvSpPr>
          <p:cNvPr id="240645" name="Rectangle 5"/>
          <p:cNvSpPr>
            <a:spLocks noGrp="1" noChangeArrowheads="1"/>
          </p:cNvSpPr>
          <p:nvPr>
            <p:ph type="body" idx="1"/>
          </p:nvPr>
        </p:nvSpPr>
        <p:spPr/>
        <p:txBody>
          <a:bodyPr/>
          <a:lstStyle/>
          <a:p>
            <a:pPr marL="381000" indent="-381000"/>
            <a:r>
              <a:rPr lang="en-US"/>
              <a:t>Tomcat/Jboss – server.xml</a:t>
            </a:r>
          </a:p>
          <a:p>
            <a:pPr marL="762000" lvl="1" indent="-304800">
              <a:buFont typeface="Arial" charset="0"/>
              <a:buNone/>
            </a:pPr>
            <a:r>
              <a:rPr lang="en-US">
                <a:latin typeface="Courier New" pitchFamily="49" charset="0"/>
              </a:rPr>
              <a:t>&lt;Valve className="org.apache.catalina.valves.AccessLogValve“</a:t>
            </a:r>
            <a:br>
              <a:rPr lang="en-US">
                <a:latin typeface="Courier New" pitchFamily="49" charset="0"/>
              </a:rPr>
            </a:br>
            <a:r>
              <a:rPr lang="en-US">
                <a:latin typeface="Courier New" pitchFamily="49" charset="0"/>
              </a:rPr>
              <a:t>prefix="localhost_access_log." suffix=".log“ </a:t>
            </a:r>
            <a:br>
              <a:rPr lang="en-US">
                <a:latin typeface="Courier New" pitchFamily="49" charset="0"/>
              </a:rPr>
            </a:br>
            <a:r>
              <a:rPr lang="en-US" b="1">
                <a:latin typeface="Courier New" pitchFamily="49" charset="0"/>
              </a:rPr>
              <a:t>pattern="%h %l %u %t '%r' %s %b %D“ </a:t>
            </a:r>
            <a:br>
              <a:rPr lang="en-US" b="1">
                <a:latin typeface="Courier New" pitchFamily="49" charset="0"/>
              </a:rPr>
            </a:br>
            <a:r>
              <a:rPr lang="en-US">
                <a:latin typeface="Courier New" pitchFamily="49" charset="0"/>
              </a:rPr>
              <a:t>directory="${jboss.server.home.dir}/log” </a:t>
            </a:r>
            <a:br>
              <a:rPr lang="en-US">
                <a:latin typeface="Courier New" pitchFamily="49" charset="0"/>
              </a:rPr>
            </a:br>
            <a:r>
              <a:rPr lang="en-US">
                <a:latin typeface="Courier New" pitchFamily="49" charset="0"/>
              </a:rPr>
              <a:t>resolveHosts="false" /&gt;</a:t>
            </a:r>
          </a:p>
          <a:p>
            <a:pPr marL="381000" indent="-381000"/>
            <a:r>
              <a:rPr lang="en-US"/>
              <a:t>Weblogic:</a:t>
            </a:r>
          </a:p>
          <a:p>
            <a:pPr marL="762000" lvl="1" indent="-304800">
              <a:buFont typeface="Arial" charset="0"/>
              <a:buAutoNum type="arabicPeriod"/>
            </a:pPr>
            <a:r>
              <a:rPr lang="en-US"/>
              <a:t>In the weblogic console, open the server that you are working with and choose Logging &gt; HTTP</a:t>
            </a:r>
          </a:p>
          <a:p>
            <a:pPr marL="762000" lvl="1" indent="-304800">
              <a:buFont typeface="Arial" charset="0"/>
              <a:buAutoNum type="arabicPeriod"/>
            </a:pPr>
            <a:r>
              <a:rPr lang="en-US"/>
              <a:t>Click on the "HTTP access log file enabled" to turn it on</a:t>
            </a:r>
          </a:p>
          <a:p>
            <a:pPr marL="762000" lvl="1" indent="-304800">
              <a:buFont typeface="Arial" charset="0"/>
              <a:buAutoNum type="arabicPeriod"/>
            </a:pPr>
            <a:r>
              <a:rPr lang="en-US"/>
              <a:t>At the bottom, click on "Advanced“</a:t>
            </a:r>
          </a:p>
          <a:p>
            <a:pPr marL="762000" lvl="1" indent="-304800">
              <a:buFont typeface="Arial" charset="0"/>
              <a:buAutoNum type="arabicPeriod"/>
            </a:pPr>
            <a:r>
              <a:rPr lang="en-US"/>
              <a:t>Change the format to "Extended“</a:t>
            </a:r>
          </a:p>
          <a:p>
            <a:pPr marL="762000" lvl="1" indent="-304800">
              <a:buFont typeface="Arial" charset="0"/>
              <a:buAutoNum type="arabicPeriod"/>
            </a:pPr>
            <a:r>
              <a:rPr lang="en-US"/>
              <a:t>Add "time-taken" to the end of the format string</a:t>
            </a:r>
          </a:p>
          <a:p>
            <a:pPr marL="762000" lvl="1" indent="-304800">
              <a:buFont typeface="Arial" charset="0"/>
              <a:buAutoNum type="arabicPeriod"/>
            </a:pPr>
            <a:r>
              <a:rPr lang="en-US"/>
              <a:t>Save your changes and restart the server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HTTP Request </a:t>
            </a:r>
            <a:r>
              <a:rPr lang="en-US" dirty="0"/>
              <a:t>A</a:t>
            </a:r>
            <a:r>
              <a:rPr lang="en-US" dirty="0" smtClean="0"/>
              <a:t>nalysis</a:t>
            </a:r>
          </a:p>
        </p:txBody>
      </p:sp>
      <p:sp>
        <p:nvSpPr>
          <p:cNvPr id="3" name="Content Placeholder 2"/>
          <p:cNvSpPr>
            <a:spLocks noGrp="1"/>
          </p:cNvSpPr>
          <p:nvPr>
            <p:ph idx="1"/>
          </p:nvPr>
        </p:nvSpPr>
        <p:spPr/>
        <p:txBody>
          <a:bodyPr/>
          <a:lstStyle/>
          <a:p>
            <a:r>
              <a:rPr lang="en-US" dirty="0" smtClean="0"/>
              <a:t>Fiddler</a:t>
            </a:r>
          </a:p>
          <a:p>
            <a:r>
              <a:rPr lang="en-US" dirty="0" smtClean="0"/>
              <a:t>HTTP Access Logging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t>Application Level Performance Measurement</a:t>
            </a:r>
          </a:p>
        </p:txBody>
      </p:sp>
      <p:sp>
        <p:nvSpPr>
          <p:cNvPr id="168963" name="Rectangle 3"/>
          <p:cNvSpPr>
            <a:spLocks noGrp="1" noChangeArrowheads="1"/>
          </p:cNvSpPr>
          <p:nvPr>
            <p:ph type="body" idx="1"/>
          </p:nvPr>
        </p:nvSpPr>
        <p:spPr/>
        <p:txBody>
          <a:bodyPr/>
          <a:lstStyle/>
          <a:p>
            <a:pPr>
              <a:lnSpc>
                <a:spcPct val="80000"/>
              </a:lnSpc>
            </a:pPr>
            <a:r>
              <a:rPr lang="en-US" dirty="0" smtClean="0"/>
              <a:t>DFC </a:t>
            </a:r>
            <a:r>
              <a:rPr lang="en-US" dirty="0"/>
              <a:t>Traces provide valuable low-level data about client- and server-side performance issues</a:t>
            </a:r>
          </a:p>
          <a:p>
            <a:pPr>
              <a:lnSpc>
                <a:spcPct val="80000"/>
              </a:lnSpc>
            </a:pPr>
            <a:r>
              <a:rPr lang="en-US" dirty="0"/>
              <a:t>Best practices</a:t>
            </a:r>
          </a:p>
          <a:p>
            <a:pPr lvl="1">
              <a:lnSpc>
                <a:spcPct val="80000"/>
              </a:lnSpc>
            </a:pPr>
            <a:r>
              <a:rPr lang="en-US" dirty="0"/>
              <a:t>Record DFC traces on a quiet system if possible</a:t>
            </a:r>
          </a:p>
          <a:p>
            <a:pPr lvl="1">
              <a:lnSpc>
                <a:spcPct val="80000"/>
              </a:lnSpc>
            </a:pPr>
            <a:r>
              <a:rPr lang="en-US" dirty="0"/>
              <a:t>Start with RPC traces to search for low-hanging fruit</a:t>
            </a:r>
          </a:p>
          <a:p>
            <a:pPr lvl="1">
              <a:lnSpc>
                <a:spcPct val="80000"/>
              </a:lnSpc>
            </a:pPr>
            <a:r>
              <a:rPr lang="en-US" dirty="0"/>
              <a:t>Limit recordings to single “clicks”</a:t>
            </a:r>
          </a:p>
          <a:p>
            <a:pPr lvl="1">
              <a:lnSpc>
                <a:spcPct val="80000"/>
              </a:lnSpc>
            </a:pPr>
            <a:r>
              <a:rPr lang="en-US" dirty="0"/>
              <a:t>Prime the cache </a:t>
            </a:r>
          </a:p>
          <a:p>
            <a:pPr lvl="2">
              <a:lnSpc>
                <a:spcPct val="80000"/>
              </a:lnSpc>
            </a:pPr>
            <a:r>
              <a:rPr lang="en-US" dirty="0"/>
              <a:t>The first click caches many different objects and query values</a:t>
            </a:r>
          </a:p>
          <a:p>
            <a:pPr lvl="3">
              <a:lnSpc>
                <a:spcPct val="80000"/>
              </a:lnSpc>
            </a:pPr>
            <a:r>
              <a:rPr lang="en-US" dirty="0"/>
              <a:t>Form template configuration</a:t>
            </a:r>
          </a:p>
          <a:p>
            <a:pPr lvl="3">
              <a:lnSpc>
                <a:spcPct val="80000"/>
              </a:lnSpc>
            </a:pPr>
            <a:r>
              <a:rPr lang="en-US" dirty="0"/>
              <a:t>Workflow and task information</a:t>
            </a:r>
          </a:p>
          <a:p>
            <a:pPr lvl="3">
              <a:lnSpc>
                <a:spcPct val="80000"/>
              </a:lnSpc>
            </a:pPr>
            <a:r>
              <a:rPr lang="en-US" dirty="0"/>
              <a:t>SDT and process variable parent definition and object values</a:t>
            </a:r>
          </a:p>
          <a:p>
            <a:pPr lvl="3">
              <a:lnSpc>
                <a:spcPct val="80000"/>
              </a:lnSpc>
            </a:pPr>
            <a:r>
              <a:rPr lang="en-US" dirty="0"/>
              <a:t>Package information</a:t>
            </a:r>
          </a:p>
          <a:p>
            <a:pPr lvl="3">
              <a:lnSpc>
                <a:spcPct val="80000"/>
              </a:lnSpc>
            </a:pPr>
            <a:r>
              <a:rPr lang="en-US" dirty="0"/>
              <a:t>Preset information </a:t>
            </a:r>
          </a:p>
          <a:p>
            <a:pPr lvl="2">
              <a:lnSpc>
                <a:spcPct val="80000"/>
              </a:lnSpc>
            </a:pPr>
            <a:r>
              <a:rPr lang="en-US" dirty="0"/>
              <a:t>First click is important if the performance on the FIRST access is deemed unacceptable, but second is OK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DFC Tracing – RPC Performance</a:t>
            </a:r>
          </a:p>
        </p:txBody>
      </p:sp>
      <p:pic>
        <p:nvPicPr>
          <p:cNvPr id="6147" name="Picture 6" descr="DFC_RPC_trace"/>
          <p:cNvPicPr>
            <a:picLocks noChangeAspect="1" noChangeArrowheads="1"/>
          </p:cNvPicPr>
          <p:nvPr/>
        </p:nvPicPr>
        <p:blipFill>
          <a:blip r:embed="rId3" cstate="print"/>
          <a:srcRect/>
          <a:stretch>
            <a:fillRect/>
          </a:stretch>
        </p:blipFill>
        <p:spPr bwMode="auto">
          <a:xfrm>
            <a:off x="381000" y="1524000"/>
            <a:ext cx="8134350" cy="6315075"/>
          </a:xfrm>
          <a:prstGeom prst="rect">
            <a:avLst/>
          </a:prstGeom>
          <a:noFill/>
          <a:ln w="9525">
            <a:noFill/>
            <a:miter lim="800000"/>
            <a:headEnd/>
            <a:tailEnd/>
          </a:ln>
        </p:spPr>
      </p:pic>
      <p:sp>
        <p:nvSpPr>
          <p:cNvPr id="6148" name="Rectangle 7"/>
          <p:cNvSpPr>
            <a:spLocks noChangeArrowheads="1"/>
          </p:cNvSpPr>
          <p:nvPr/>
        </p:nvSpPr>
        <p:spPr bwMode="auto">
          <a:xfrm>
            <a:off x="1654175" y="1524000"/>
            <a:ext cx="533400" cy="5334000"/>
          </a:xfrm>
          <a:prstGeom prst="rect">
            <a:avLst/>
          </a:prstGeom>
          <a:noFill/>
          <a:ln w="38100" algn="ctr">
            <a:solidFill>
              <a:schemeClr val="hlink"/>
            </a:solidFill>
            <a:miter lim="800000"/>
            <a:headEnd/>
            <a:tailEnd/>
          </a:ln>
        </p:spPr>
        <p:txBody>
          <a:bodyPr wrap="none" lIns="0" tIns="0" rIns="0" bIns="0" anchor="ctr"/>
          <a:lstStyle/>
          <a:p>
            <a:endParaRPr lang="en-US"/>
          </a:p>
        </p:txBody>
      </p:sp>
      <p:sp>
        <p:nvSpPr>
          <p:cNvPr id="6149" name="Rectangle 8"/>
          <p:cNvSpPr>
            <a:spLocks noChangeArrowheads="1"/>
          </p:cNvSpPr>
          <p:nvPr/>
        </p:nvSpPr>
        <p:spPr bwMode="auto">
          <a:xfrm>
            <a:off x="5791200" y="1524000"/>
            <a:ext cx="2743200" cy="5334000"/>
          </a:xfrm>
          <a:prstGeom prst="rect">
            <a:avLst/>
          </a:prstGeom>
          <a:noFill/>
          <a:ln w="38100" algn="ctr">
            <a:solidFill>
              <a:schemeClr val="hlink"/>
            </a:solidFill>
            <a:miter lim="800000"/>
            <a:headEnd/>
            <a:tailEnd/>
          </a:ln>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Enabling RPC Tracing</a:t>
            </a:r>
          </a:p>
        </p:txBody>
      </p:sp>
      <p:sp>
        <p:nvSpPr>
          <p:cNvPr id="7171" name="Rectangle 3"/>
          <p:cNvSpPr>
            <a:spLocks noGrp="1" noChangeArrowheads="1"/>
          </p:cNvSpPr>
          <p:nvPr>
            <p:ph type="body" idx="1"/>
          </p:nvPr>
        </p:nvSpPr>
        <p:spPr/>
        <p:txBody>
          <a:bodyPr/>
          <a:lstStyle/>
          <a:p>
            <a:pPr eaLnBrk="1" hangingPunct="1"/>
            <a:r>
              <a:rPr lang="en-US" dirty="0" smtClean="0"/>
              <a:t>Enable in </a:t>
            </a:r>
            <a:r>
              <a:rPr lang="en-US" dirty="0" err="1" smtClean="0"/>
              <a:t>dfc.properties</a:t>
            </a:r>
            <a:r>
              <a:rPr lang="en-US" dirty="0" smtClean="0"/>
              <a:t>:</a:t>
            </a:r>
          </a:p>
          <a:p>
            <a:pPr lvl="2" eaLnBrk="1" hangingPunct="1">
              <a:buFont typeface="Wingdings" pitchFamily="2" charset="2"/>
              <a:buNone/>
            </a:pPr>
            <a:r>
              <a:rPr lang="en-US" sz="1600" dirty="0" err="1" smtClean="0">
                <a:latin typeface="Courier New" pitchFamily="49" charset="0"/>
              </a:rPr>
              <a:t>dfc.tracing.enable</a:t>
            </a:r>
            <a:r>
              <a:rPr lang="en-US" sz="1600" dirty="0" smtClean="0">
                <a:latin typeface="Courier New" pitchFamily="49" charset="0"/>
              </a:rPr>
              <a:t>=true</a:t>
            </a:r>
          </a:p>
          <a:p>
            <a:pPr lvl="2" eaLnBrk="1" hangingPunct="1">
              <a:buFont typeface="Wingdings" pitchFamily="2" charset="2"/>
              <a:buNone/>
            </a:pPr>
            <a:r>
              <a:rPr lang="en-US" sz="1600" dirty="0" err="1" smtClean="0">
                <a:latin typeface="Courier New" pitchFamily="49" charset="0"/>
              </a:rPr>
              <a:t>dfc.tracing.verbose</a:t>
            </a:r>
            <a:r>
              <a:rPr lang="en-US" sz="1600" dirty="0" smtClean="0">
                <a:latin typeface="Courier New" pitchFamily="49" charset="0"/>
              </a:rPr>
              <a:t>=true</a:t>
            </a:r>
          </a:p>
          <a:p>
            <a:pPr lvl="2" eaLnBrk="1" hangingPunct="1">
              <a:buFont typeface="Wingdings" pitchFamily="2" charset="2"/>
              <a:buNone/>
            </a:pPr>
            <a:r>
              <a:rPr lang="en-US" sz="1600" dirty="0" err="1" smtClean="0">
                <a:latin typeface="Courier New" pitchFamily="49" charset="0"/>
              </a:rPr>
              <a:t>dfc.tracing.max_stack_depth</a:t>
            </a:r>
            <a:r>
              <a:rPr lang="en-US" sz="1600" dirty="0" smtClean="0">
                <a:latin typeface="Courier New" pitchFamily="49" charset="0"/>
              </a:rPr>
              <a:t>=0</a:t>
            </a:r>
          </a:p>
          <a:p>
            <a:pPr lvl="2" eaLnBrk="1" hangingPunct="1">
              <a:buFont typeface="Wingdings" pitchFamily="2" charset="2"/>
              <a:buNone/>
            </a:pPr>
            <a:r>
              <a:rPr lang="en-US" sz="1600" dirty="0" err="1" smtClean="0">
                <a:latin typeface="Courier New" pitchFamily="49" charset="0"/>
              </a:rPr>
              <a:t>dfc.tracing.include_rpcs</a:t>
            </a:r>
            <a:r>
              <a:rPr lang="en-US" sz="1600" dirty="0" smtClean="0">
                <a:latin typeface="Courier New" pitchFamily="49" charset="0"/>
              </a:rPr>
              <a:t>=true</a:t>
            </a:r>
          </a:p>
          <a:p>
            <a:pPr lvl="2" eaLnBrk="1" hangingPunct="1">
              <a:buFont typeface="Wingdings" pitchFamily="2" charset="2"/>
              <a:buNone/>
            </a:pPr>
            <a:r>
              <a:rPr lang="en-US" sz="1600" dirty="0" err="1" smtClean="0">
                <a:latin typeface="Courier New" pitchFamily="49" charset="0"/>
              </a:rPr>
              <a:t>dfc.tracing.mode</a:t>
            </a:r>
            <a:r>
              <a:rPr lang="en-US" sz="1600" dirty="0" smtClean="0">
                <a:latin typeface="Courier New" pitchFamily="49" charset="0"/>
              </a:rPr>
              <a:t>=compact</a:t>
            </a:r>
          </a:p>
          <a:p>
            <a:pPr lvl="2" eaLnBrk="1" hangingPunct="1">
              <a:buFont typeface="Wingdings" pitchFamily="2" charset="2"/>
              <a:buNone/>
            </a:pPr>
            <a:r>
              <a:rPr lang="en-US" sz="1600" dirty="0" err="1" smtClean="0">
                <a:latin typeface="Courier New" pitchFamily="49" charset="0"/>
              </a:rPr>
              <a:t>dfc.tracing.include_session_id</a:t>
            </a:r>
            <a:r>
              <a:rPr lang="en-US" sz="1600" dirty="0" smtClean="0">
                <a:latin typeface="Courier New" pitchFamily="49" charset="0"/>
              </a:rPr>
              <a:t>=true</a:t>
            </a:r>
          </a:p>
          <a:p>
            <a:pPr lvl="2" eaLnBrk="1" hangingPunct="1">
              <a:buFont typeface="Wingdings" pitchFamily="2" charset="2"/>
              <a:buNone/>
            </a:pPr>
            <a:r>
              <a:rPr lang="en-US" sz="1600" dirty="0" err="1" smtClean="0">
                <a:latin typeface="Courier New" pitchFamily="49" charset="0"/>
              </a:rPr>
              <a:t>dfc.tracing.dir</a:t>
            </a:r>
            <a:r>
              <a:rPr lang="en-US" sz="1600" dirty="0" smtClean="0">
                <a:latin typeface="Courier New" pitchFamily="49" charset="0"/>
              </a:rPr>
              <a:t>=c\:/temp/trace</a:t>
            </a:r>
          </a:p>
          <a:p>
            <a:pPr lvl="2" eaLnBrk="1" hangingPunct="1">
              <a:buFont typeface="Wingdings" pitchFamily="2" charset="2"/>
              <a:buNone/>
            </a:pPr>
            <a:r>
              <a:rPr lang="en-US" sz="1600" dirty="0" err="1" smtClean="0">
                <a:latin typeface="Courier New" pitchFamily="49" charset="0"/>
              </a:rPr>
              <a:t>dfc.tracing.file_prefix</a:t>
            </a:r>
            <a:r>
              <a:rPr lang="en-US" sz="1600" dirty="0" smtClean="0">
                <a:latin typeface="Courier New" pitchFamily="49" charset="0"/>
              </a:rPr>
              <a:t>=</a:t>
            </a:r>
            <a:r>
              <a:rPr lang="en-US" sz="1600" dirty="0" err="1" smtClean="0">
                <a:latin typeface="Courier New" pitchFamily="49" charset="0"/>
              </a:rPr>
              <a:t>dfctrace</a:t>
            </a:r>
            <a:endParaRPr lang="en-US" sz="1600" dirty="0" smtClean="0">
              <a:latin typeface="Courier New" pitchFamily="49" charset="0"/>
            </a:endParaRPr>
          </a:p>
          <a:p>
            <a:pPr eaLnBrk="1" hangingPunct="1"/>
            <a:r>
              <a:rPr lang="en-US" dirty="0" smtClean="0"/>
              <a:t>Analyze with </a:t>
            </a:r>
            <a:r>
              <a:rPr lang="en-US" dirty="0" err="1" smtClean="0"/>
              <a:t>awk</a:t>
            </a:r>
            <a:r>
              <a:rPr lang="en-US" dirty="0" smtClean="0"/>
              <a:t> scripts:</a:t>
            </a:r>
          </a:p>
          <a:p>
            <a:pPr lvl="1" eaLnBrk="1" hangingPunct="1"/>
            <a:r>
              <a:rPr lang="en-US" dirty="0" smtClean="0"/>
              <a:t>trace_rpc_histD65.awk   (https://community.emc.com/docs/DOC-11943)</a:t>
            </a:r>
          </a:p>
          <a:p>
            <a:pPr lvl="1" eaLnBrk="1" hangingPunct="1"/>
            <a:r>
              <a:rPr lang="en-US" dirty="0" smtClean="0"/>
              <a:t>traceD6.awk  (https://community.emc.com/docs/DOC-1218)</a:t>
            </a:r>
          </a:p>
          <a:p>
            <a:pPr lvl="1" eaLnBrk="1" hangingPunct="1"/>
            <a:endParaRPr lang="en-US" dirty="0" smtClean="0"/>
          </a:p>
          <a:p>
            <a:pPr lvl="1" eaLnBrk="1" hangingPunct="1"/>
            <a:r>
              <a:rPr lang="en-US" dirty="0" smtClean="0"/>
              <a:t>Example:</a:t>
            </a:r>
          </a:p>
          <a:p>
            <a:pPr lvl="2" eaLnBrk="1" hangingPunct="1">
              <a:buFont typeface="Wingdings" pitchFamily="2" charset="2"/>
              <a:buNone/>
            </a:pPr>
            <a:r>
              <a:rPr lang="en-US" dirty="0" err="1" smtClean="0">
                <a:latin typeface="Courier New" pitchFamily="49" charset="0"/>
                <a:cs typeface="Courier New" pitchFamily="49" charset="0"/>
              </a:rPr>
              <a:t>awk</a:t>
            </a:r>
            <a:r>
              <a:rPr lang="en-US" dirty="0" smtClean="0">
                <a:latin typeface="Courier New" pitchFamily="49" charset="0"/>
                <a:cs typeface="Courier New" pitchFamily="49" charset="0"/>
              </a:rPr>
              <a:t> –f trace_rpc_histD65.awk &lt; </a:t>
            </a:r>
            <a:r>
              <a:rPr lang="en-US" dirty="0" err="1" smtClean="0">
                <a:latin typeface="Courier New" pitchFamily="49" charset="0"/>
                <a:cs typeface="Courier New" pitchFamily="49" charset="0"/>
              </a:rPr>
              <a:t>dfctracefile</a:t>
            </a:r>
            <a:r>
              <a:rPr lang="en-US" dirty="0" smtClean="0">
                <a:latin typeface="Courier New" pitchFamily="49" charset="0"/>
                <a:cs typeface="Courier New" pitchFamily="49" charset="0"/>
              </a:rPr>
              <a:t> &gt; </a:t>
            </a:r>
            <a:r>
              <a:rPr lang="en-US" dirty="0" err="1" smtClean="0">
                <a:latin typeface="Courier New" pitchFamily="49" charset="0"/>
                <a:cs typeface="Courier New" pitchFamily="49" charset="0"/>
              </a:rPr>
              <a:t>outputfile</a:t>
            </a:r>
            <a:endParaRPr lang="en-US"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228600" y="1519238"/>
            <a:ext cx="6115050" cy="5295900"/>
          </a:xfrm>
          <a:prstGeom prst="rect">
            <a:avLst/>
          </a:prstGeom>
          <a:noFill/>
          <a:ln w="12700" algn="ctr">
            <a:noFill/>
            <a:miter lim="800000"/>
            <a:headEnd/>
            <a:tailEnd/>
          </a:ln>
        </p:spPr>
      </p:pic>
      <p:sp>
        <p:nvSpPr>
          <p:cNvPr id="10243" name="Rectangle 3"/>
          <p:cNvSpPr>
            <a:spLocks noChangeArrowheads="1"/>
          </p:cNvSpPr>
          <p:nvPr/>
        </p:nvSpPr>
        <p:spPr bwMode="auto">
          <a:xfrm>
            <a:off x="238125" y="1728788"/>
            <a:ext cx="4572000" cy="304800"/>
          </a:xfrm>
          <a:prstGeom prst="rect">
            <a:avLst/>
          </a:prstGeom>
          <a:noFill/>
          <a:ln w="28575" algn="ctr">
            <a:solidFill>
              <a:srgbClr val="FF0000"/>
            </a:solidFill>
            <a:round/>
            <a:headEnd/>
            <a:tailEnd/>
          </a:ln>
        </p:spPr>
        <p:txBody>
          <a:bodyPr wrap="none" lIns="0" tIns="0" rIns="0" bIns="0" anchor="ctr"/>
          <a:lstStyle/>
          <a:p>
            <a:endParaRPr lang="en-US"/>
          </a:p>
        </p:txBody>
      </p:sp>
      <p:sp>
        <p:nvSpPr>
          <p:cNvPr id="10244" name="Rectangle 5"/>
          <p:cNvSpPr>
            <a:spLocks noChangeArrowheads="1"/>
          </p:cNvSpPr>
          <p:nvPr/>
        </p:nvSpPr>
        <p:spPr bwMode="auto">
          <a:xfrm>
            <a:off x="238125" y="2033588"/>
            <a:ext cx="4572000" cy="304800"/>
          </a:xfrm>
          <a:prstGeom prst="rect">
            <a:avLst/>
          </a:prstGeom>
          <a:noFill/>
          <a:ln w="28575" algn="ctr">
            <a:solidFill>
              <a:srgbClr val="FF0000"/>
            </a:solidFill>
            <a:round/>
            <a:headEnd/>
            <a:tailEnd/>
          </a:ln>
        </p:spPr>
        <p:txBody>
          <a:bodyPr wrap="none" lIns="0" tIns="0" rIns="0" bIns="0" anchor="ctr"/>
          <a:lstStyle/>
          <a:p>
            <a:endParaRPr lang="en-US"/>
          </a:p>
        </p:txBody>
      </p:sp>
      <p:cxnSp>
        <p:nvCxnSpPr>
          <p:cNvPr id="10245" name="Straight Arrow Connector 8"/>
          <p:cNvCxnSpPr>
            <a:cxnSpLocks noChangeShapeType="1"/>
          </p:cNvCxnSpPr>
          <p:nvPr/>
        </p:nvCxnSpPr>
        <p:spPr bwMode="auto">
          <a:xfrm flipV="1">
            <a:off x="4876800" y="1633538"/>
            <a:ext cx="1752600" cy="228600"/>
          </a:xfrm>
          <a:prstGeom prst="straightConnector1">
            <a:avLst/>
          </a:prstGeom>
          <a:noFill/>
          <a:ln w="28575" algn="ctr">
            <a:solidFill>
              <a:srgbClr val="FF0000"/>
            </a:solidFill>
            <a:round/>
            <a:headEnd type="arrow" w="med" len="med"/>
            <a:tailEnd/>
          </a:ln>
        </p:spPr>
      </p:cxnSp>
      <p:cxnSp>
        <p:nvCxnSpPr>
          <p:cNvPr id="10246" name="Straight Arrow Connector 11"/>
          <p:cNvCxnSpPr>
            <a:cxnSpLocks noChangeShapeType="1"/>
          </p:cNvCxnSpPr>
          <p:nvPr/>
        </p:nvCxnSpPr>
        <p:spPr bwMode="auto">
          <a:xfrm flipV="1">
            <a:off x="4876800" y="1785938"/>
            <a:ext cx="1752600" cy="381000"/>
          </a:xfrm>
          <a:prstGeom prst="straightConnector1">
            <a:avLst/>
          </a:prstGeom>
          <a:noFill/>
          <a:ln w="28575" algn="ctr">
            <a:solidFill>
              <a:srgbClr val="FF0000"/>
            </a:solidFill>
            <a:round/>
            <a:headEnd type="arrow" w="med" len="med"/>
            <a:tailEnd/>
          </a:ln>
        </p:spPr>
      </p:cxnSp>
      <p:sp>
        <p:nvSpPr>
          <p:cNvPr id="10247" name="TextBox 13"/>
          <p:cNvSpPr txBox="1">
            <a:spLocks noChangeArrowheads="1"/>
          </p:cNvSpPr>
          <p:nvPr/>
        </p:nvSpPr>
        <p:spPr bwMode="auto">
          <a:xfrm>
            <a:off x="6705600" y="1522413"/>
            <a:ext cx="2286000" cy="1754187"/>
          </a:xfrm>
          <a:prstGeom prst="rect">
            <a:avLst/>
          </a:prstGeom>
          <a:noFill/>
          <a:ln w="9525">
            <a:noFill/>
            <a:miter lim="800000"/>
            <a:headEnd/>
            <a:tailEnd/>
          </a:ln>
        </p:spPr>
        <p:txBody>
          <a:bodyPr>
            <a:spAutoFit/>
          </a:bodyPr>
          <a:lstStyle/>
          <a:p>
            <a:r>
              <a:rPr lang="en-US" sz="1800"/>
              <a:t>Long pauses between RPC activity indicates some sort of activity on the client </a:t>
            </a:r>
            <a:br>
              <a:rPr lang="en-US" sz="1800"/>
            </a:br>
            <a:r>
              <a:rPr lang="en-US" sz="1800"/>
              <a:t>(or app server)</a:t>
            </a:r>
          </a:p>
        </p:txBody>
      </p:sp>
      <p:sp>
        <p:nvSpPr>
          <p:cNvPr id="10248" name="Rectangle 14"/>
          <p:cNvSpPr>
            <a:spLocks noChangeArrowheads="1"/>
          </p:cNvSpPr>
          <p:nvPr/>
        </p:nvSpPr>
        <p:spPr bwMode="auto">
          <a:xfrm>
            <a:off x="238125" y="5595938"/>
            <a:ext cx="5705475" cy="533400"/>
          </a:xfrm>
          <a:prstGeom prst="rect">
            <a:avLst/>
          </a:prstGeom>
          <a:noFill/>
          <a:ln w="28575" algn="ctr">
            <a:solidFill>
              <a:srgbClr val="FF0000"/>
            </a:solidFill>
            <a:round/>
            <a:headEnd/>
            <a:tailEnd/>
          </a:ln>
        </p:spPr>
        <p:txBody>
          <a:bodyPr wrap="none" lIns="0" tIns="0" rIns="0" bIns="0" anchor="ctr"/>
          <a:lstStyle/>
          <a:p>
            <a:endParaRPr lang="en-US"/>
          </a:p>
        </p:txBody>
      </p:sp>
      <p:cxnSp>
        <p:nvCxnSpPr>
          <p:cNvPr id="10249" name="Straight Arrow Connector 15"/>
          <p:cNvCxnSpPr>
            <a:cxnSpLocks noChangeShapeType="1"/>
          </p:cNvCxnSpPr>
          <p:nvPr/>
        </p:nvCxnSpPr>
        <p:spPr bwMode="auto">
          <a:xfrm rot="5400000" flipH="1" flipV="1">
            <a:off x="5753100" y="4643438"/>
            <a:ext cx="914400" cy="838200"/>
          </a:xfrm>
          <a:prstGeom prst="straightConnector1">
            <a:avLst/>
          </a:prstGeom>
          <a:noFill/>
          <a:ln w="28575" algn="ctr">
            <a:solidFill>
              <a:srgbClr val="FF0000"/>
            </a:solidFill>
            <a:round/>
            <a:headEnd type="arrow" w="med" len="med"/>
            <a:tailEnd/>
          </a:ln>
        </p:spPr>
      </p:cxnSp>
      <p:sp>
        <p:nvSpPr>
          <p:cNvPr id="10250" name="TextBox 16"/>
          <p:cNvSpPr txBox="1">
            <a:spLocks noChangeArrowheads="1"/>
          </p:cNvSpPr>
          <p:nvPr/>
        </p:nvSpPr>
        <p:spPr bwMode="auto">
          <a:xfrm>
            <a:off x="6705600" y="4224338"/>
            <a:ext cx="2286000" cy="2308225"/>
          </a:xfrm>
          <a:prstGeom prst="rect">
            <a:avLst/>
          </a:prstGeom>
          <a:noFill/>
          <a:ln w="9525">
            <a:noFill/>
            <a:miter lim="800000"/>
            <a:headEnd/>
            <a:tailEnd/>
          </a:ln>
        </p:spPr>
        <p:txBody>
          <a:bodyPr>
            <a:spAutoFit/>
          </a:bodyPr>
          <a:lstStyle/>
          <a:p>
            <a:r>
              <a:rPr lang="en-US" sz="1800"/>
              <a:t>High percentage of RPC time indicates problem is on the server.</a:t>
            </a:r>
            <a:br>
              <a:rPr lang="en-US" sz="1800"/>
            </a:br>
            <a:r>
              <a:rPr lang="en-US" sz="1800"/>
              <a:t>Low percentage points to the client.</a:t>
            </a:r>
            <a:br>
              <a:rPr lang="en-US" sz="1800"/>
            </a:br>
            <a:r>
              <a:rPr lang="en-US" sz="1800"/>
              <a:t>** single-click </a:t>
            </a:r>
            <a:br>
              <a:rPr lang="en-US" sz="1800"/>
            </a:br>
            <a:r>
              <a:rPr lang="en-US" sz="1800"/>
              <a:t>traces only</a:t>
            </a:r>
          </a:p>
        </p:txBody>
      </p:sp>
      <p:sp>
        <p:nvSpPr>
          <p:cNvPr id="10251" name="Title 18"/>
          <p:cNvSpPr>
            <a:spLocks noGrp="1"/>
          </p:cNvSpPr>
          <p:nvPr>
            <p:ph type="title"/>
          </p:nvPr>
        </p:nvSpPr>
        <p:spPr/>
        <p:txBody>
          <a:bodyPr/>
          <a:lstStyle/>
          <a:p>
            <a:r>
              <a:rPr lang="en-US" dirty="0" smtClean="0"/>
              <a:t>trace_rpc_histD65.awk Output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RPC Summary</a:t>
            </a:r>
          </a:p>
        </p:txBody>
      </p:sp>
      <p:pic>
        <p:nvPicPr>
          <p:cNvPr id="11267" name="Picture 2"/>
          <p:cNvPicPr>
            <a:picLocks noChangeAspect="1" noChangeArrowheads="1"/>
          </p:cNvPicPr>
          <p:nvPr/>
        </p:nvPicPr>
        <p:blipFill>
          <a:blip r:embed="rId3" cstate="print"/>
          <a:srcRect/>
          <a:stretch>
            <a:fillRect/>
          </a:stretch>
        </p:blipFill>
        <p:spPr bwMode="auto">
          <a:xfrm>
            <a:off x="781050" y="1828800"/>
            <a:ext cx="7581900" cy="3200400"/>
          </a:xfrm>
          <a:prstGeom prst="rect">
            <a:avLst/>
          </a:prstGeom>
          <a:noFill/>
          <a:ln w="12700" algn="ctr">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Query Summary</a:t>
            </a:r>
          </a:p>
        </p:txBody>
      </p:sp>
      <p:sp>
        <p:nvSpPr>
          <p:cNvPr id="12291" name="TextBox 5"/>
          <p:cNvSpPr txBox="1">
            <a:spLocks noChangeArrowheads="1"/>
          </p:cNvSpPr>
          <p:nvPr/>
        </p:nvSpPr>
        <p:spPr bwMode="auto">
          <a:xfrm>
            <a:off x="914400" y="5305425"/>
            <a:ext cx="7239000" cy="1323975"/>
          </a:xfrm>
          <a:prstGeom prst="rect">
            <a:avLst/>
          </a:prstGeom>
          <a:noFill/>
          <a:ln w="9525">
            <a:noFill/>
            <a:miter lim="800000"/>
            <a:headEnd/>
            <a:tailEnd/>
          </a:ln>
        </p:spPr>
        <p:txBody>
          <a:bodyPr>
            <a:spAutoFit/>
          </a:bodyPr>
          <a:lstStyle/>
          <a:p>
            <a:pPr algn="l"/>
            <a:r>
              <a:rPr lang="en-US"/>
              <a:t>Tip:</a:t>
            </a:r>
          </a:p>
          <a:p>
            <a:pPr lvl="1" algn="l"/>
            <a:r>
              <a:rPr lang="en-US"/>
              <a:t>Import the queries into MS Excel to sort by query and find out if a certain query is being executed more than necessary</a:t>
            </a:r>
          </a:p>
        </p:txBody>
      </p:sp>
      <p:pic>
        <p:nvPicPr>
          <p:cNvPr id="12292" name="Picture 2"/>
          <p:cNvPicPr>
            <a:picLocks noChangeAspect="1" noChangeArrowheads="1"/>
          </p:cNvPicPr>
          <p:nvPr/>
        </p:nvPicPr>
        <p:blipFill>
          <a:blip r:embed="rId3" cstate="print"/>
          <a:srcRect/>
          <a:stretch>
            <a:fillRect/>
          </a:stretch>
        </p:blipFill>
        <p:spPr bwMode="auto">
          <a:xfrm>
            <a:off x="1081088" y="1695450"/>
            <a:ext cx="6981825" cy="3562350"/>
          </a:xfrm>
          <a:prstGeom prst="rect">
            <a:avLst/>
          </a:prstGeom>
          <a:noFill/>
          <a:ln w="12700" algn="ctr">
            <a:noFill/>
            <a:miter lim="800000"/>
            <a:headEnd/>
            <a:tailEnd/>
          </a:ln>
        </p:spPr>
      </p:pic>
      <p:sp>
        <p:nvSpPr>
          <p:cNvPr id="5" name="Rectangle 4"/>
          <p:cNvSpPr/>
          <p:nvPr/>
        </p:nvSpPr>
        <p:spPr bwMode="auto">
          <a:xfrm>
            <a:off x="1371600" y="2315817"/>
            <a:ext cx="5334000" cy="122583"/>
          </a:xfrm>
          <a:prstGeom prst="rect">
            <a:avLst/>
          </a:prstGeom>
          <a:solidFill>
            <a:schemeClr val="bg1"/>
          </a:solidFill>
          <a:ln w="127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5257800" y="4144617"/>
            <a:ext cx="1447800" cy="122583"/>
          </a:xfrm>
          <a:prstGeom prst="rect">
            <a:avLst/>
          </a:prstGeom>
          <a:solidFill>
            <a:schemeClr val="bg1"/>
          </a:solidFill>
          <a:ln w="127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1143000" y="4572000"/>
            <a:ext cx="6248400" cy="609600"/>
          </a:xfrm>
          <a:prstGeom prst="rect">
            <a:avLst/>
          </a:prstGeom>
          <a:solidFill>
            <a:schemeClr val="bg1"/>
          </a:solidFill>
          <a:ln w="127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Things to Look For</a:t>
            </a:r>
          </a:p>
        </p:txBody>
      </p:sp>
      <p:sp>
        <p:nvSpPr>
          <p:cNvPr id="13315" name="Content Placeholder 2"/>
          <p:cNvSpPr>
            <a:spLocks noGrp="1"/>
          </p:cNvSpPr>
          <p:nvPr>
            <p:ph idx="1"/>
          </p:nvPr>
        </p:nvSpPr>
        <p:spPr/>
        <p:txBody>
          <a:bodyPr/>
          <a:lstStyle/>
          <a:p>
            <a:r>
              <a:rPr lang="en-US" dirty="0" smtClean="0"/>
              <a:t>Long running queries</a:t>
            </a:r>
          </a:p>
          <a:p>
            <a:r>
              <a:rPr lang="en-US" dirty="0" smtClean="0"/>
              <a:t>Lots of quick queries</a:t>
            </a:r>
          </a:p>
          <a:p>
            <a:r>
              <a:rPr lang="en-US" dirty="0" smtClean="0"/>
              <a:t>Repeated queries</a:t>
            </a:r>
          </a:p>
          <a:p>
            <a:r>
              <a:rPr lang="en-US" dirty="0" smtClean="0"/>
              <a:t>Large number of fetches/currency checks</a:t>
            </a:r>
          </a:p>
          <a:p>
            <a:r>
              <a:rPr lang="en-US" dirty="0" smtClean="0"/>
              <a:t>Slow session creation </a:t>
            </a:r>
          </a:p>
          <a:p>
            <a:r>
              <a:rPr lang="en-US" dirty="0" smtClean="0"/>
              <a:t>Slow authentication</a:t>
            </a:r>
          </a:p>
          <a:p>
            <a:r>
              <a:rPr lang="en-US" dirty="0" smtClean="0"/>
              <a:t>Pauses in application activity</a:t>
            </a:r>
          </a:p>
          <a:p>
            <a:r>
              <a:rPr lang="en-US" dirty="0" smtClean="0"/>
              <a:t>Errors and Exceptions</a:t>
            </a:r>
          </a:p>
        </p:txBody>
      </p:sp>
      <p:pic>
        <p:nvPicPr>
          <p:cNvPr id="13316" name="Picture 20" descr="MCPE01456_0000[1]"/>
          <p:cNvPicPr>
            <a:picLocks noChangeAspect="1" noChangeArrowheads="1"/>
          </p:cNvPicPr>
          <p:nvPr/>
        </p:nvPicPr>
        <p:blipFill>
          <a:blip r:embed="rId3" cstate="print"/>
          <a:srcRect/>
          <a:stretch>
            <a:fillRect/>
          </a:stretch>
        </p:blipFill>
        <p:spPr bwMode="auto">
          <a:xfrm>
            <a:off x="5486400" y="3352800"/>
            <a:ext cx="2025650" cy="1874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DFC Tracing – Overall DFC Activity</a:t>
            </a:r>
          </a:p>
        </p:txBody>
      </p:sp>
      <p:sp>
        <p:nvSpPr>
          <p:cNvPr id="11267" name="Rectangle 3"/>
          <p:cNvSpPr>
            <a:spLocks noGrp="1" noChangeArrowheads="1"/>
          </p:cNvSpPr>
          <p:nvPr>
            <p:ph type="body" idx="1"/>
          </p:nvPr>
        </p:nvSpPr>
        <p:spPr/>
        <p:txBody>
          <a:bodyPr/>
          <a:lstStyle/>
          <a:p>
            <a:pPr eaLnBrk="1" hangingPunct="1">
              <a:lnSpc>
                <a:spcPct val="80000"/>
              </a:lnSpc>
              <a:defRPr/>
            </a:pPr>
            <a:r>
              <a:rPr lang="en-US" dirty="0" smtClean="0"/>
              <a:t>Useful to identify the complete set of requests/tasks performed during an operation</a:t>
            </a:r>
          </a:p>
          <a:p>
            <a:pPr lvl="1" eaLnBrk="1" hangingPunct="1">
              <a:lnSpc>
                <a:spcPct val="80000"/>
              </a:lnSpc>
              <a:defRPr/>
            </a:pPr>
            <a:r>
              <a:rPr lang="en-US" dirty="0" smtClean="0"/>
              <a:t>Local vs. remote processing time</a:t>
            </a:r>
          </a:p>
          <a:p>
            <a:pPr lvl="1" eaLnBrk="1" hangingPunct="1">
              <a:lnSpc>
                <a:spcPct val="80000"/>
              </a:lnSpc>
              <a:defRPr/>
            </a:pPr>
            <a:r>
              <a:rPr lang="en-US" dirty="0" smtClean="0"/>
              <a:t>Breakdown to lowest level </a:t>
            </a:r>
          </a:p>
          <a:p>
            <a:pPr lvl="2" eaLnBrk="1" hangingPunct="1">
              <a:lnSpc>
                <a:spcPct val="80000"/>
              </a:lnSpc>
              <a:buFont typeface="Wingdings" pitchFamily="2" charset="2"/>
              <a:buNone/>
              <a:defRPr/>
            </a:pPr>
            <a:r>
              <a:rPr lang="en-US" dirty="0" smtClean="0">
                <a:latin typeface="Courier New" pitchFamily="49" charset="0"/>
              </a:rPr>
              <a:t>	</a:t>
            </a:r>
            <a:r>
              <a:rPr lang="en-US" sz="1600" dirty="0" err="1" smtClean="0">
                <a:latin typeface="Courier New" pitchFamily="49" charset="0"/>
              </a:rPr>
              <a:t>dfc.tracing.enable</a:t>
            </a:r>
            <a:r>
              <a:rPr lang="en-US" sz="1600" dirty="0" smtClean="0">
                <a:latin typeface="Courier New" pitchFamily="49" charset="0"/>
              </a:rPr>
              <a:t> = true</a:t>
            </a:r>
            <a:br>
              <a:rPr lang="en-US" sz="1600" dirty="0" smtClean="0">
                <a:latin typeface="Courier New" pitchFamily="49" charset="0"/>
              </a:rPr>
            </a:br>
            <a:r>
              <a:rPr lang="en-US" sz="1600" dirty="0" err="1" smtClean="0">
                <a:latin typeface="Courier New" pitchFamily="49" charset="0"/>
              </a:rPr>
              <a:t>dfc.logging.verbose</a:t>
            </a:r>
            <a:r>
              <a:rPr lang="en-US" sz="1600" dirty="0" smtClean="0">
                <a:latin typeface="Courier New" pitchFamily="49" charset="0"/>
              </a:rPr>
              <a:t> = true</a:t>
            </a:r>
            <a:br>
              <a:rPr lang="en-US" sz="1600" dirty="0" smtClean="0">
                <a:latin typeface="Courier New" pitchFamily="49" charset="0"/>
              </a:rPr>
            </a:br>
            <a:r>
              <a:rPr lang="en-US" sz="1600" dirty="0" err="1" smtClean="0">
                <a:latin typeface="Courier New" pitchFamily="49" charset="0"/>
              </a:rPr>
              <a:t>dfc.tracing.include_rpcs</a:t>
            </a:r>
            <a:r>
              <a:rPr lang="en-US" sz="1600" dirty="0" smtClean="0">
                <a:latin typeface="Courier New" pitchFamily="49" charset="0"/>
              </a:rPr>
              <a:t> = true</a:t>
            </a:r>
            <a:br>
              <a:rPr lang="en-US" sz="1600" dirty="0" smtClean="0">
                <a:latin typeface="Courier New" pitchFamily="49" charset="0"/>
              </a:rPr>
            </a:br>
            <a:r>
              <a:rPr lang="en-US" sz="1600" dirty="0" err="1" smtClean="0">
                <a:latin typeface="Courier New" pitchFamily="49" charset="0"/>
              </a:rPr>
              <a:t>dfc.tracing.include_session_id</a:t>
            </a:r>
            <a:r>
              <a:rPr lang="en-US" sz="1600" dirty="0" smtClean="0">
                <a:latin typeface="Courier New" pitchFamily="49" charset="0"/>
              </a:rPr>
              <a:t> = true</a:t>
            </a:r>
            <a:br>
              <a:rPr lang="en-US" sz="1600" dirty="0" smtClean="0">
                <a:latin typeface="Courier New" pitchFamily="49" charset="0"/>
              </a:rPr>
            </a:br>
            <a:r>
              <a:rPr lang="en-US" sz="1600" dirty="0" err="1" smtClean="0">
                <a:latin typeface="Courier New" pitchFamily="49" charset="0"/>
              </a:rPr>
              <a:t>dfc.tracing.log.level</a:t>
            </a:r>
            <a:r>
              <a:rPr lang="en-US" sz="1600" dirty="0" smtClean="0">
                <a:latin typeface="Courier New" pitchFamily="49" charset="0"/>
              </a:rPr>
              <a:t> = DEBUG</a:t>
            </a:r>
            <a:br>
              <a:rPr lang="en-US" sz="1600" dirty="0" smtClean="0">
                <a:latin typeface="Courier New" pitchFamily="49" charset="0"/>
              </a:rPr>
            </a:br>
            <a:r>
              <a:rPr lang="en-US" sz="1600" dirty="0" err="1" smtClean="0">
                <a:latin typeface="Courier New" pitchFamily="49" charset="0"/>
              </a:rPr>
              <a:t>dfc.tracing.max_stack_depth</a:t>
            </a:r>
            <a:r>
              <a:rPr lang="en-US" sz="1600" dirty="0" smtClean="0">
                <a:latin typeface="Courier New" pitchFamily="49" charset="0"/>
              </a:rPr>
              <a:t> = 20</a:t>
            </a:r>
            <a:br>
              <a:rPr lang="en-US" sz="1600" dirty="0" smtClean="0">
                <a:latin typeface="Courier New" pitchFamily="49" charset="0"/>
              </a:rPr>
            </a:br>
            <a:r>
              <a:rPr lang="en-US" sz="1600" dirty="0" err="1" smtClean="0">
                <a:latin typeface="Courier New" pitchFamily="49" charset="0"/>
              </a:rPr>
              <a:t>dfc.tracing.timing_style</a:t>
            </a:r>
            <a:r>
              <a:rPr lang="en-US" sz="1600" dirty="0" smtClean="0">
                <a:latin typeface="Courier New" pitchFamily="49" charset="0"/>
              </a:rPr>
              <a:t> = date</a:t>
            </a:r>
            <a:br>
              <a:rPr lang="en-US" sz="1600" dirty="0" smtClean="0">
                <a:latin typeface="Courier New" pitchFamily="49" charset="0"/>
              </a:rPr>
            </a:br>
            <a:r>
              <a:rPr lang="en-US" sz="1600" dirty="0" err="1" smtClean="0">
                <a:latin typeface="Courier New" pitchFamily="49" charset="0"/>
              </a:rPr>
              <a:t>dfc.tracing.verbose</a:t>
            </a:r>
            <a:r>
              <a:rPr lang="en-US" sz="1600" dirty="0" smtClean="0">
                <a:latin typeface="Courier New" pitchFamily="49" charset="0"/>
              </a:rPr>
              <a:t> = true</a:t>
            </a:r>
            <a:br>
              <a:rPr lang="en-US" sz="1600" dirty="0" smtClean="0">
                <a:latin typeface="Courier New" pitchFamily="49" charset="0"/>
              </a:rPr>
            </a:br>
            <a:r>
              <a:rPr lang="en-US" sz="1600" dirty="0" err="1" smtClean="0">
                <a:latin typeface="Courier New" pitchFamily="49" charset="0"/>
              </a:rPr>
              <a:t>dfc.tracing.date_column_width</a:t>
            </a:r>
            <a:r>
              <a:rPr lang="en-US" sz="1600" dirty="0" smtClean="0">
                <a:latin typeface="Courier New" pitchFamily="49" charset="0"/>
              </a:rPr>
              <a:t>=12</a:t>
            </a:r>
            <a:br>
              <a:rPr lang="en-US" sz="1600" dirty="0" smtClean="0">
                <a:latin typeface="Courier New" pitchFamily="49" charset="0"/>
              </a:rPr>
            </a:br>
            <a:r>
              <a:rPr lang="en-US" sz="1600" dirty="0" err="1" smtClean="0">
                <a:latin typeface="Courier New" pitchFamily="49" charset="0"/>
              </a:rPr>
              <a:t>dfc.tracing.date_format</a:t>
            </a:r>
            <a:r>
              <a:rPr lang="en-US" sz="1600" dirty="0" smtClean="0">
                <a:latin typeface="Courier New" pitchFamily="49" charset="0"/>
              </a:rPr>
              <a:t>=</a:t>
            </a:r>
            <a:r>
              <a:rPr lang="en-US" sz="1600" dirty="0" err="1" smtClean="0">
                <a:latin typeface="Courier New" pitchFamily="49" charset="0"/>
              </a:rPr>
              <a:t>yyyy</a:t>
            </a:r>
            <a:r>
              <a:rPr lang="en-US" sz="1600" dirty="0" smtClean="0">
                <a:latin typeface="Courier New" pitchFamily="49" charset="0"/>
              </a:rPr>
              <a:t>-MM-</a:t>
            </a:r>
            <a:r>
              <a:rPr lang="en-US" sz="1600" dirty="0" err="1" smtClean="0">
                <a:latin typeface="Courier New" pitchFamily="49" charset="0"/>
              </a:rPr>
              <a:t>dd</a:t>
            </a:r>
            <a:r>
              <a:rPr lang="en-US" sz="1600" dirty="0" smtClean="0">
                <a:latin typeface="Courier New" pitchFamily="49" charset="0"/>
              </a:rPr>
              <a:t> </a:t>
            </a:r>
            <a:r>
              <a:rPr lang="en-US" sz="1600" dirty="0" err="1" smtClean="0">
                <a:latin typeface="Courier New" pitchFamily="49" charset="0"/>
              </a:rPr>
              <a:t>hh:mm:ss.SSS</a:t>
            </a:r>
            <a:r>
              <a:rPr lang="en-US" sz="1600" dirty="0" smtClean="0">
                <a:latin typeface="Courier New" pitchFamily="49" charset="0"/>
              </a:rPr>
              <a:t> #</a:t>
            </a:r>
            <a:br>
              <a:rPr lang="en-US" sz="1600" dirty="0" smtClean="0">
                <a:latin typeface="Courier New" pitchFamily="49" charset="0"/>
              </a:rPr>
            </a:br>
            <a:r>
              <a:rPr lang="en-US" sz="1600" dirty="0" err="1" smtClean="0">
                <a:latin typeface="Courier New" pitchFamily="49" charset="0"/>
              </a:rPr>
              <a:t>dfc.tracing.mode</a:t>
            </a:r>
            <a:r>
              <a:rPr lang="en-US" sz="1600" dirty="0" smtClean="0">
                <a:latin typeface="Courier New" pitchFamily="49" charset="0"/>
              </a:rPr>
              <a:t>=standard</a:t>
            </a:r>
            <a:br>
              <a:rPr lang="en-US" sz="1600" dirty="0" smtClean="0">
                <a:latin typeface="Courier New" pitchFamily="49" charset="0"/>
              </a:rPr>
            </a:br>
            <a:r>
              <a:rPr lang="en-US" sz="1600" dirty="0" err="1" smtClean="0">
                <a:latin typeface="Courier New" pitchFamily="49" charset="0"/>
              </a:rPr>
              <a:t>dfc.tracing.max_file_size</a:t>
            </a:r>
            <a:r>
              <a:rPr lang="en-US" sz="1600" dirty="0" smtClean="0">
                <a:latin typeface="Courier New" pitchFamily="49" charset="0"/>
              </a:rPr>
              <a:t> = 100MB</a:t>
            </a:r>
            <a:br>
              <a:rPr lang="en-US" sz="1600" dirty="0" smtClean="0">
                <a:latin typeface="Courier New" pitchFamily="49" charset="0"/>
              </a:rPr>
            </a:br>
            <a:r>
              <a:rPr lang="en-US" sz="1600" dirty="0" err="1" smtClean="0">
                <a:latin typeface="Courier New" pitchFamily="49" charset="0"/>
              </a:rPr>
              <a:t>dfc.tracing.max_backup_index</a:t>
            </a:r>
            <a:r>
              <a:rPr lang="en-US" sz="1600" dirty="0" smtClean="0">
                <a:latin typeface="Courier New" pitchFamily="49" charset="0"/>
              </a:rPr>
              <a:t> = 30</a:t>
            </a:r>
            <a:br>
              <a:rPr lang="en-US" sz="1600" dirty="0" smtClean="0">
                <a:latin typeface="Courier New" pitchFamily="49" charset="0"/>
              </a:rPr>
            </a:br>
            <a:r>
              <a:rPr lang="en-US" sz="1600" dirty="0" err="1" smtClean="0">
                <a:latin typeface="Courier New" pitchFamily="49" charset="0"/>
              </a:rPr>
              <a:t>dfc.tracing.dir</a:t>
            </a:r>
            <a:r>
              <a:rPr lang="en-US" sz="1600" dirty="0" smtClean="0">
                <a:latin typeface="Courier New" pitchFamily="49" charset="0"/>
              </a:rPr>
              <a:t>=c:/temp</a:t>
            </a:r>
            <a:br>
              <a:rPr lang="en-US" sz="1600" dirty="0" smtClean="0">
                <a:latin typeface="Courier New" pitchFamily="49" charset="0"/>
              </a:rPr>
            </a:br>
            <a:r>
              <a:rPr lang="en-US" sz="1600" dirty="0" err="1" smtClean="0">
                <a:latin typeface="Courier New" pitchFamily="49" charset="0"/>
              </a:rPr>
              <a:t>dfc.tracing.prefix</a:t>
            </a:r>
            <a:r>
              <a:rPr lang="en-US" sz="1600" dirty="0" smtClean="0">
                <a:latin typeface="Courier New" pitchFamily="49" charset="0"/>
              </a:rPr>
              <a:t>=</a:t>
            </a:r>
            <a:r>
              <a:rPr lang="en-US" sz="1600" dirty="0" err="1" smtClean="0">
                <a:latin typeface="Courier New" pitchFamily="49" charset="0"/>
              </a:rPr>
              <a:t>dfctrace</a:t>
            </a:r>
            <a:endParaRPr lang="en-US" sz="1600" dirty="0" smtClean="0">
              <a:latin typeface="Courier New" pitchFamily="49" charset="0"/>
            </a:endParaRPr>
          </a:p>
          <a:p>
            <a:pPr eaLnBrk="1" hangingPunct="1">
              <a:lnSpc>
                <a:spcPct val="80000"/>
              </a:lnSpc>
              <a:defRPr/>
            </a:pPr>
            <a:r>
              <a:rPr lang="en-US" dirty="0" smtClean="0">
                <a:latin typeface="+mj-lt"/>
              </a:rPr>
              <a:t> WARNING: very verbose!</a:t>
            </a:r>
          </a:p>
          <a:p>
            <a:pPr lvl="2" eaLnBrk="1" hangingPunct="1">
              <a:lnSpc>
                <a:spcPct val="80000"/>
              </a:lnSpc>
              <a:buFont typeface="Wingdings" pitchFamily="2" charset="2"/>
              <a:buNone/>
              <a:defRPr/>
            </a:pPr>
            <a:endParaRPr lang="en-US" sz="1000" dirty="0" smtClean="0">
              <a:latin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Cases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0" y="1682058"/>
            <a:ext cx="9144000" cy="4299641"/>
          </a:xfrm>
          <a:prstGeom prst="rect">
            <a:avLst/>
          </a:prstGeom>
          <a:noFill/>
          <a:ln w="9525">
            <a:noFill/>
            <a:miter lim="800000"/>
            <a:headEnd/>
            <a:tailEnd/>
          </a:ln>
        </p:spPr>
      </p:pic>
      <p:sp>
        <p:nvSpPr>
          <p:cNvPr id="4" name="Rectangle 3"/>
          <p:cNvSpPr/>
          <p:nvPr/>
        </p:nvSpPr>
        <p:spPr>
          <a:xfrm>
            <a:off x="1590675" y="5514975"/>
            <a:ext cx="5905500" cy="5810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6" name="Straight Arrow Connector 5"/>
          <p:cNvCxnSpPr/>
          <p:nvPr/>
        </p:nvCxnSpPr>
        <p:spPr>
          <a:xfrm flipH="1">
            <a:off x="7610475" y="4629150"/>
            <a:ext cx="1123950" cy="85725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Full DFC Tracing Output</a:t>
            </a:r>
          </a:p>
        </p:txBody>
      </p:sp>
      <p:pic>
        <p:nvPicPr>
          <p:cNvPr id="20483" name="Picture 6" descr="dfc_trace"/>
          <p:cNvPicPr>
            <a:picLocks noChangeAspect="1" noChangeArrowheads="1"/>
          </p:cNvPicPr>
          <p:nvPr/>
        </p:nvPicPr>
        <p:blipFill>
          <a:blip r:embed="rId3" cstate="print"/>
          <a:srcRect/>
          <a:stretch>
            <a:fillRect/>
          </a:stretch>
        </p:blipFill>
        <p:spPr bwMode="auto">
          <a:xfrm>
            <a:off x="-533400" y="1638300"/>
            <a:ext cx="10239375" cy="483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Analysis Method</a:t>
            </a:r>
          </a:p>
        </p:txBody>
      </p:sp>
      <p:sp>
        <p:nvSpPr>
          <p:cNvPr id="21507" name="Rectangle 3"/>
          <p:cNvSpPr>
            <a:spLocks noGrp="1" noChangeArrowheads="1"/>
          </p:cNvSpPr>
          <p:nvPr>
            <p:ph type="body" idx="1"/>
          </p:nvPr>
        </p:nvSpPr>
        <p:spPr/>
        <p:txBody>
          <a:bodyPr/>
          <a:lstStyle/>
          <a:p>
            <a:pPr marL="381000" indent="-381000" eaLnBrk="1" hangingPunct="1">
              <a:buFont typeface="Wingdings" pitchFamily="2" charset="2"/>
              <a:buAutoNum type="arabicPeriod"/>
            </a:pPr>
            <a:r>
              <a:rPr lang="en-US" smtClean="0"/>
              <a:t>Use awk to get “level 0” ENTER and EXIT</a:t>
            </a:r>
          </a:p>
          <a:p>
            <a:pPr marL="381000" indent="-381000" eaLnBrk="1" hangingPunct="1">
              <a:buFont typeface="Wingdings" pitchFamily="2" charset="2"/>
              <a:buAutoNum type="arabicPeriod"/>
            </a:pPr>
            <a:endParaRPr lang="en-US" smtClean="0"/>
          </a:p>
          <a:p>
            <a:pPr marL="381000" indent="-381000" eaLnBrk="1" hangingPunct="1">
              <a:buFont typeface="Wingdings" pitchFamily="2" charset="2"/>
              <a:buAutoNum type="arabicPeriod"/>
            </a:pPr>
            <a:endParaRPr lang="en-US" smtClean="0"/>
          </a:p>
          <a:p>
            <a:pPr marL="381000" indent="-381000" eaLnBrk="1" hangingPunct="1">
              <a:buFont typeface="Wingdings" pitchFamily="2" charset="2"/>
              <a:buAutoNum type="arabicPeriod"/>
            </a:pPr>
            <a:endParaRPr lang="en-US" smtClean="0"/>
          </a:p>
          <a:p>
            <a:pPr marL="381000" indent="-381000" eaLnBrk="1" hangingPunct="1">
              <a:buFont typeface="Wingdings" pitchFamily="2" charset="2"/>
              <a:buAutoNum type="arabicPeriod"/>
            </a:pPr>
            <a:endParaRPr lang="en-US" smtClean="0"/>
          </a:p>
          <a:p>
            <a:pPr marL="381000" indent="-381000" eaLnBrk="1" hangingPunct="1">
              <a:buFont typeface="Wingdings" pitchFamily="2" charset="2"/>
              <a:buAutoNum type="arabicPeriod"/>
            </a:pPr>
            <a:endParaRPr lang="en-US" smtClean="0"/>
          </a:p>
          <a:p>
            <a:pPr marL="381000" indent="-381000" eaLnBrk="1" hangingPunct="1">
              <a:buFont typeface="Wingdings" pitchFamily="2" charset="2"/>
              <a:buAutoNum type="arabicPeriod"/>
            </a:pPr>
            <a:r>
              <a:rPr lang="en-US" smtClean="0"/>
              <a:t>Identify slowest high level action (use MSExcel)</a:t>
            </a:r>
          </a:p>
          <a:p>
            <a:pPr marL="381000" indent="-381000" eaLnBrk="1" hangingPunct="1">
              <a:buFont typeface="Wingdings" pitchFamily="2" charset="2"/>
              <a:buAutoNum type="arabicPeriod"/>
            </a:pPr>
            <a:r>
              <a:rPr lang="en-US" smtClean="0"/>
              <a:t>Copy full trace data for that component and drill down</a:t>
            </a:r>
          </a:p>
        </p:txBody>
      </p:sp>
      <p:sp>
        <p:nvSpPr>
          <p:cNvPr id="21508" name="TextBox 3"/>
          <p:cNvSpPr txBox="1">
            <a:spLocks noChangeArrowheads="1"/>
          </p:cNvSpPr>
          <p:nvPr/>
        </p:nvSpPr>
        <p:spPr bwMode="auto">
          <a:xfrm>
            <a:off x="981075" y="2105025"/>
            <a:ext cx="7705725" cy="2062163"/>
          </a:xfrm>
          <a:prstGeom prst="rect">
            <a:avLst/>
          </a:prstGeom>
          <a:noFill/>
          <a:ln w="9525">
            <a:noFill/>
            <a:miter lim="800000"/>
            <a:headEnd/>
            <a:tailEnd/>
          </a:ln>
        </p:spPr>
        <p:txBody>
          <a:bodyPr>
            <a:spAutoFit/>
          </a:bodyPr>
          <a:lstStyle/>
          <a:p>
            <a:pPr algn="l"/>
            <a:r>
              <a:rPr lang="en-US" sz="1600">
                <a:latin typeface="Courier New" pitchFamily="49" charset="0"/>
                <a:cs typeface="Courier New" pitchFamily="49" charset="0"/>
              </a:rPr>
              <a:t>/\[ENTER\]     com/ {</a:t>
            </a:r>
          </a:p>
          <a:p>
            <a:pPr algn="l"/>
            <a:r>
              <a:rPr lang="en-US" sz="1600">
                <a:latin typeface="Courier New" pitchFamily="49" charset="0"/>
                <a:cs typeface="Courier New" pitchFamily="49" charset="0"/>
              </a:rPr>
              <a:t>		stime=substr($2,0,length($2) - 1);</a:t>
            </a:r>
          </a:p>
          <a:p>
            <a:pPr algn="l"/>
            <a:r>
              <a:rPr lang="en-US" sz="1600">
                <a:latin typeface="Courier New" pitchFamily="49" charset="0"/>
                <a:cs typeface="Courier New" pitchFamily="49" charset="0"/>
              </a:rPr>
              <a:t>		call=$6;</a:t>
            </a:r>
          </a:p>
          <a:p>
            <a:pPr algn="l"/>
            <a:r>
              <a:rPr lang="en-US" sz="1600">
                <a:latin typeface="Courier New" pitchFamily="49" charset="0"/>
                <a:cs typeface="Courier New" pitchFamily="49" charset="0"/>
              </a:rPr>
              <a:t>}</a:t>
            </a:r>
          </a:p>
          <a:p>
            <a:pPr algn="l"/>
            <a:r>
              <a:rPr lang="en-US" sz="1600">
                <a:latin typeface="Courier New" pitchFamily="49" charset="0"/>
                <a:cs typeface="Courier New" pitchFamily="49" charset="0"/>
              </a:rPr>
              <a:t>/\[EXIT\]      com/ {</a:t>
            </a:r>
          </a:p>
          <a:p>
            <a:pPr algn="l"/>
            <a:r>
              <a:rPr lang="en-US" sz="1600">
                <a:latin typeface="Courier New" pitchFamily="49" charset="0"/>
                <a:cs typeface="Courier New" pitchFamily="49" charset="0"/>
              </a:rPr>
              <a:t>		etime=substr($2,0,length($2) - 1); </a:t>
            </a:r>
          </a:p>
          <a:p>
            <a:pPr algn="l"/>
            <a:r>
              <a:rPr lang="en-US" sz="1600">
                <a:latin typeface="Courier New" pitchFamily="49" charset="0"/>
                <a:cs typeface="Courier New" pitchFamily="49" charset="0"/>
              </a:rPr>
              <a:t>		print stime "	" etime "	"  call;</a:t>
            </a:r>
          </a:p>
          <a:p>
            <a:pPr algn="l"/>
            <a:r>
              <a:rPr lang="en-US" sz="160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Additional Tips</a:t>
            </a:r>
          </a:p>
        </p:txBody>
      </p:sp>
      <p:sp>
        <p:nvSpPr>
          <p:cNvPr id="22531" name="Content Placeholder 2"/>
          <p:cNvSpPr>
            <a:spLocks noGrp="1"/>
          </p:cNvSpPr>
          <p:nvPr>
            <p:ph idx="1"/>
          </p:nvPr>
        </p:nvSpPr>
        <p:spPr/>
        <p:txBody>
          <a:bodyPr/>
          <a:lstStyle/>
          <a:p>
            <a:r>
              <a:rPr lang="en-US" smtClean="0"/>
              <a:t>Don’t restrict tracing to a single user if possible</a:t>
            </a:r>
          </a:p>
          <a:p>
            <a:r>
              <a:rPr lang="en-US" smtClean="0"/>
              <a:t>When tracing multiple operations, separate them into different trace files for ease of analysis</a:t>
            </a:r>
          </a:p>
          <a:p>
            <a:pPr lvl="1"/>
            <a:r>
              <a:rPr lang="en-US" smtClean="0"/>
              <a:t>Set the prefix for the first operation</a:t>
            </a:r>
          </a:p>
          <a:p>
            <a:pPr lvl="2"/>
            <a:r>
              <a:rPr lang="en-US" smtClean="0">
                <a:latin typeface="Courier New" pitchFamily="49" charset="0"/>
              </a:rPr>
              <a:t>dfc.tracing.file_prefix=click1</a:t>
            </a:r>
          </a:p>
          <a:p>
            <a:pPr lvl="1"/>
            <a:r>
              <a:rPr lang="en-US" smtClean="0"/>
              <a:t>Change the prefix for the second operation and wait until file appears</a:t>
            </a:r>
          </a:p>
          <a:p>
            <a:pPr lvl="2"/>
            <a:r>
              <a:rPr lang="en-US" smtClean="0">
                <a:latin typeface="Courier New" pitchFamily="49" charset="0"/>
              </a:rPr>
              <a:t>dfc.tracing.file_prefix=click2</a:t>
            </a:r>
          </a:p>
          <a:p>
            <a:pPr lvl="1"/>
            <a:r>
              <a:rPr lang="en-US" smtClean="0"/>
              <a:t>Disable tracing after last operation</a:t>
            </a:r>
          </a:p>
          <a:p>
            <a:pPr lvl="2"/>
            <a:r>
              <a:rPr lang="en-US" smtClean="0">
                <a:latin typeface="Courier New" pitchFamily="49" charset="0"/>
              </a:rPr>
              <a:t>dfc.tracing.enable = false</a:t>
            </a:r>
            <a:endParaRPr lang="en-US" smtClean="0"/>
          </a:p>
          <a:p>
            <a:r>
              <a:rPr lang="en-US" smtClean="0"/>
              <a:t>Sometimes the trace will contain long binary strings that prevent parsing from working</a:t>
            </a:r>
          </a:p>
          <a:p>
            <a:pPr lvl="1"/>
            <a:r>
              <a:rPr lang="en-US" smtClean="0"/>
              <a:t>Delete them manually as they are not important during analysis</a:t>
            </a:r>
          </a:p>
          <a:p>
            <a:r>
              <a:rPr lang="en-US" smtClean="0"/>
              <a:t>If “awk” fails to work, try “gawk”</a:t>
            </a:r>
          </a:p>
          <a:p>
            <a:r>
              <a:rPr lang="en-US" smtClean="0"/>
              <a:t>Install Cygwin on the analysis machine to use useful commands like awk, gawk, grep, sort, uniq, head and tail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UCF Client Logging</a:t>
            </a:r>
          </a:p>
        </p:txBody>
      </p:sp>
      <p:sp>
        <p:nvSpPr>
          <p:cNvPr id="253955" name="Rectangle 3"/>
          <p:cNvSpPr>
            <a:spLocks noGrp="1" noChangeArrowheads="1"/>
          </p:cNvSpPr>
          <p:nvPr>
            <p:ph type="body" idx="1"/>
          </p:nvPr>
        </p:nvSpPr>
        <p:spPr>
          <a:xfrm>
            <a:off x="366713" y="1758950"/>
            <a:ext cx="8777287" cy="4838700"/>
          </a:xfrm>
        </p:spPr>
        <p:txBody>
          <a:bodyPr/>
          <a:lstStyle/>
          <a:p>
            <a:r>
              <a:rPr lang="en-US"/>
              <a:t>%USERPROFILE%\Documentum\ucf-java\</a:t>
            </a:r>
            <a:br>
              <a:rPr lang="en-US"/>
            </a:br>
            <a:r>
              <a:rPr lang="en-US"/>
              <a:t>&lt;SERVERNAME&gt;\shared\config\ucf.client.logging.properties</a:t>
            </a:r>
          </a:p>
          <a:p>
            <a:pPr lvl="2">
              <a:buFont typeface="Wingdings" pitchFamily="2" charset="2"/>
              <a:buNone/>
            </a:pPr>
            <a:endParaRPr lang="en-US">
              <a:latin typeface="Courier New" pitchFamily="49" charset="0"/>
            </a:endParaRPr>
          </a:p>
          <a:p>
            <a:pPr lvl="2">
              <a:buFont typeface="Wingdings" pitchFamily="2" charset="2"/>
              <a:buNone/>
            </a:pPr>
            <a:r>
              <a:rPr lang="en-US">
                <a:latin typeface="Courier New" pitchFamily="49" charset="0"/>
              </a:rPr>
              <a:t>.level=</a:t>
            </a:r>
            <a:r>
              <a:rPr lang="en-US" b="1">
                <a:latin typeface="Courier New" pitchFamily="49" charset="0"/>
              </a:rPr>
              <a:t>FINEST</a:t>
            </a:r>
          </a:p>
          <a:p>
            <a:pPr lvl="2">
              <a:buFont typeface="Wingdings" pitchFamily="2" charset="2"/>
              <a:buNone/>
            </a:pPr>
            <a:r>
              <a:rPr lang="en-US">
                <a:latin typeface="Courier New" pitchFamily="49" charset="0"/>
              </a:rPr>
              <a:t>java.util.logging.FileHandler.pattern=C:/Documentum/logs/ucf.client%u.log</a:t>
            </a:r>
          </a:p>
          <a:p>
            <a:pPr lvl="2">
              <a:buFont typeface="Wingdings" pitchFamily="2" charset="2"/>
              <a:buNone/>
            </a:pPr>
            <a:r>
              <a:rPr lang="en-US">
                <a:latin typeface="Courier New" pitchFamily="49" charset="0"/>
              </a:rPr>
              <a:t>java.util.logging.FileHandler.limit=10485760</a:t>
            </a:r>
          </a:p>
          <a:p>
            <a:pPr lvl="2">
              <a:buFont typeface="Wingdings" pitchFamily="2" charset="2"/>
              <a:buNone/>
            </a:pPr>
            <a:r>
              <a:rPr lang="en-US">
                <a:latin typeface="Courier New" pitchFamily="49" charset="0"/>
              </a:rPr>
              <a:t>java.util.logging.FileHandler.count=10</a:t>
            </a:r>
          </a:p>
          <a:p>
            <a:r>
              <a:rPr lang="en-US"/>
              <a:t>Useful to identify:</a:t>
            </a:r>
          </a:p>
          <a:p>
            <a:pPr lvl="1"/>
            <a:r>
              <a:rPr lang="en-US"/>
              <a:t>If ACS is being used</a:t>
            </a:r>
          </a:p>
          <a:p>
            <a:pPr lvl="1"/>
            <a:r>
              <a:rPr lang="en-US"/>
              <a:t>If parallel streaming is enabled</a:t>
            </a:r>
          </a:p>
          <a:p>
            <a:pPr lvl="1"/>
            <a:r>
              <a:rPr lang="en-US"/>
              <a:t>Throughput rates for transfers to different sites</a:t>
            </a:r>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UCF Client Logging</a:t>
            </a:r>
          </a:p>
        </p:txBody>
      </p:sp>
      <p:pic>
        <p:nvPicPr>
          <p:cNvPr id="254981" name="Picture 5" descr="ucfClientLog"/>
          <p:cNvPicPr>
            <a:picLocks noChangeAspect="1" noChangeArrowheads="1"/>
          </p:cNvPicPr>
          <p:nvPr/>
        </p:nvPicPr>
        <p:blipFill>
          <a:blip r:embed="rId2" cstate="print"/>
          <a:srcRect/>
          <a:stretch>
            <a:fillRect/>
          </a:stretch>
        </p:blipFill>
        <p:spPr bwMode="auto">
          <a:xfrm>
            <a:off x="762000" y="1600200"/>
            <a:ext cx="8105775" cy="5410200"/>
          </a:xfrm>
          <a:prstGeom prst="rect">
            <a:avLst/>
          </a:prstGeom>
          <a:noFill/>
        </p:spPr>
      </p:pic>
      <p:sp>
        <p:nvSpPr>
          <p:cNvPr id="254982" name="Rectangle 6"/>
          <p:cNvSpPr>
            <a:spLocks noChangeArrowheads="1"/>
          </p:cNvSpPr>
          <p:nvPr/>
        </p:nvSpPr>
        <p:spPr bwMode="auto">
          <a:xfrm>
            <a:off x="719138" y="2308225"/>
            <a:ext cx="8153400" cy="4289425"/>
          </a:xfrm>
          <a:prstGeom prst="rect">
            <a:avLst/>
          </a:prstGeom>
          <a:noFill/>
          <a:ln w="38100" algn="ctr">
            <a:solidFill>
              <a:schemeClr val="hlink"/>
            </a:solidFill>
            <a:miter lim="800000"/>
            <a:headEnd/>
            <a:tailEnd/>
          </a:ln>
          <a:effectLst/>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9" name="Rectangle 7"/>
          <p:cNvSpPr>
            <a:spLocks noGrp="1" noChangeArrowheads="1"/>
          </p:cNvSpPr>
          <p:nvPr>
            <p:ph type="title"/>
          </p:nvPr>
        </p:nvSpPr>
        <p:spPr/>
        <p:txBody>
          <a:bodyPr/>
          <a:lstStyle/>
          <a:p>
            <a:r>
              <a:rPr lang="en-US"/>
              <a:t>Network Tracing Using Wireshark</a:t>
            </a:r>
          </a:p>
        </p:txBody>
      </p:sp>
      <p:sp>
        <p:nvSpPr>
          <p:cNvPr id="64520" name="Rectangle 8"/>
          <p:cNvSpPr>
            <a:spLocks noGrp="1" noChangeArrowheads="1"/>
          </p:cNvSpPr>
          <p:nvPr>
            <p:ph type="body" idx="1"/>
          </p:nvPr>
        </p:nvSpPr>
        <p:spPr>
          <a:xfrm>
            <a:off x="7224713" y="1758950"/>
            <a:ext cx="1766887" cy="4838700"/>
          </a:xfrm>
        </p:spPr>
        <p:txBody>
          <a:bodyPr/>
          <a:lstStyle/>
          <a:p>
            <a:r>
              <a:rPr lang="en-US"/>
              <a:t>Helpful to identify if the issue is related to a network issue or a TCP configuration issue</a:t>
            </a:r>
          </a:p>
          <a:p>
            <a:r>
              <a:rPr lang="en-US"/>
              <a:t>Some clients’ security policies prohibit the use of sniffers, so ask first!</a:t>
            </a:r>
          </a:p>
        </p:txBody>
      </p:sp>
      <p:pic>
        <p:nvPicPr>
          <p:cNvPr id="64516" name="Picture 4"/>
          <p:cNvPicPr>
            <a:picLocks noChangeAspect="1" noChangeArrowheads="1"/>
          </p:cNvPicPr>
          <p:nvPr/>
        </p:nvPicPr>
        <p:blipFill>
          <a:blip r:embed="rId2" cstate="print"/>
          <a:srcRect/>
          <a:stretch>
            <a:fillRect/>
          </a:stretch>
        </p:blipFill>
        <p:spPr bwMode="auto">
          <a:xfrm>
            <a:off x="152400" y="1752600"/>
            <a:ext cx="6924675" cy="4572000"/>
          </a:xfrm>
          <a:prstGeom prst="rect">
            <a:avLst/>
          </a:prstGeom>
          <a:noFill/>
          <a:ln w="12700" algn="ctr">
            <a:noFill/>
            <a:miter lim="800000"/>
            <a:headEnd/>
            <a:tailEnd/>
          </a:ln>
          <a:effectLst/>
        </p:spPr>
      </p:pic>
      <p:sp>
        <p:nvSpPr>
          <p:cNvPr id="64517" name="Rectangle 5"/>
          <p:cNvSpPr>
            <a:spLocks noChangeArrowheads="1"/>
          </p:cNvSpPr>
          <p:nvPr/>
        </p:nvSpPr>
        <p:spPr bwMode="auto">
          <a:xfrm>
            <a:off x="228600" y="1905000"/>
            <a:ext cx="6705600" cy="457200"/>
          </a:xfrm>
          <a:prstGeom prst="rect">
            <a:avLst/>
          </a:prstGeom>
          <a:noFill/>
          <a:ln w="38100" algn="ctr">
            <a:solidFill>
              <a:schemeClr val="hlink"/>
            </a:solidFill>
            <a:miter lim="800000"/>
            <a:headEnd/>
            <a:tailEnd/>
          </a:ln>
          <a:effectLst/>
        </p:spPr>
        <p:txBody>
          <a:bodyPr wrap="none" lIns="0" tIns="0" rIns="0" bIns="0" anchor="ctr"/>
          <a:lstStyle/>
          <a:p>
            <a:endParaRPr lang="en-US"/>
          </a:p>
        </p:txBody>
      </p:sp>
      <p:sp>
        <p:nvSpPr>
          <p:cNvPr id="64518" name="Rectangle 6"/>
          <p:cNvSpPr>
            <a:spLocks noChangeArrowheads="1"/>
          </p:cNvSpPr>
          <p:nvPr/>
        </p:nvSpPr>
        <p:spPr bwMode="auto">
          <a:xfrm>
            <a:off x="185738" y="3048000"/>
            <a:ext cx="4919662" cy="457200"/>
          </a:xfrm>
          <a:prstGeom prst="rect">
            <a:avLst/>
          </a:prstGeom>
          <a:noFill/>
          <a:ln w="38100" algn="ctr">
            <a:solidFill>
              <a:schemeClr val="hlink"/>
            </a:solidFill>
            <a:miter lim="800000"/>
            <a:headEnd/>
            <a:tailEnd/>
          </a:ln>
          <a:effectLst/>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Wireshark Packet Traces</a:t>
            </a:r>
          </a:p>
        </p:txBody>
      </p:sp>
      <p:pic>
        <p:nvPicPr>
          <p:cNvPr id="63492" name="Picture 4"/>
          <p:cNvPicPr>
            <a:picLocks noChangeAspect="1" noChangeArrowheads="1"/>
          </p:cNvPicPr>
          <p:nvPr/>
        </p:nvPicPr>
        <p:blipFill>
          <a:blip r:embed="rId2" cstate="print"/>
          <a:srcRect/>
          <a:stretch>
            <a:fillRect/>
          </a:stretch>
        </p:blipFill>
        <p:spPr bwMode="auto">
          <a:xfrm>
            <a:off x="304800" y="1676400"/>
            <a:ext cx="5562600" cy="3883025"/>
          </a:xfrm>
          <a:prstGeom prst="rect">
            <a:avLst/>
          </a:prstGeom>
          <a:noFill/>
          <a:ln w="12700" algn="ctr">
            <a:noFill/>
            <a:miter lim="800000"/>
            <a:headEnd/>
            <a:tailEnd/>
          </a:ln>
          <a:effectLst/>
        </p:spPr>
      </p:pic>
      <p:sp>
        <p:nvSpPr>
          <p:cNvPr id="63493" name="Rectangle 5"/>
          <p:cNvSpPr>
            <a:spLocks noGrp="1" noChangeArrowheads="1"/>
          </p:cNvSpPr>
          <p:nvPr>
            <p:ph type="body" idx="1"/>
          </p:nvPr>
        </p:nvSpPr>
        <p:spPr>
          <a:xfrm>
            <a:off x="6019800" y="1758950"/>
            <a:ext cx="2757488" cy="4838700"/>
          </a:xfrm>
        </p:spPr>
        <p:txBody>
          <a:bodyPr/>
          <a:lstStyle/>
          <a:p>
            <a:r>
              <a:rPr lang="en-US"/>
              <a:t>Detailed packet-level information about conversations between machines</a:t>
            </a:r>
          </a:p>
          <a:p>
            <a:r>
              <a:rPr lang="en-US"/>
              <a:t>Under “Analyze” there are good reports to show the number of packets and bytes transferred in either direction</a:t>
            </a:r>
          </a:p>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Recap</a:t>
            </a:r>
          </a:p>
        </p:txBody>
      </p:sp>
      <p:sp>
        <p:nvSpPr>
          <p:cNvPr id="273411" name="Rectangle 3"/>
          <p:cNvSpPr>
            <a:spLocks noGrp="1" noChangeArrowheads="1"/>
          </p:cNvSpPr>
          <p:nvPr>
            <p:ph type="body" idx="1"/>
          </p:nvPr>
        </p:nvSpPr>
        <p:spPr/>
        <p:txBody>
          <a:bodyPr/>
          <a:lstStyle/>
          <a:p>
            <a:r>
              <a:rPr lang="en-US"/>
              <a:t>HTTP request monitoring</a:t>
            </a:r>
          </a:p>
          <a:p>
            <a:r>
              <a:rPr lang="en-US"/>
              <a:t>Application level monitoring</a:t>
            </a:r>
          </a:p>
          <a:p>
            <a:r>
              <a:rPr lang="en-US"/>
              <a:t>Network level monitoring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endParaRPr lang="en-US"/>
          </a:p>
        </p:txBody>
      </p:sp>
      <p:sp>
        <p:nvSpPr>
          <p:cNvPr id="265219" name="Title 3"/>
          <p:cNvSpPr>
            <a:spLocks/>
          </p:cNvSpPr>
          <p:nvPr/>
        </p:nvSpPr>
        <p:spPr bwMode="gray">
          <a:xfrm>
            <a:off x="4405313" y="2438400"/>
            <a:ext cx="2376487" cy="1485900"/>
          </a:xfrm>
          <a:prstGeom prst="rect">
            <a:avLst/>
          </a:prstGeom>
          <a:noFill/>
          <a:ln w="9525">
            <a:noFill/>
            <a:miter lim="800000"/>
            <a:headEnd/>
            <a:tailEnd/>
          </a:ln>
        </p:spPr>
        <p:txBody>
          <a:bodyPr lIns="0" tIns="0" rIns="0" bIns="0" anchor="b"/>
          <a:lstStyle/>
          <a:p>
            <a:pPr algn="l"/>
            <a:r>
              <a:rPr lang="en-US" sz="3600">
                <a:solidFill>
                  <a:schemeClr val="tx2"/>
                </a:solidFill>
              </a:rPr>
              <a:t>Q</a:t>
            </a:r>
            <a:r>
              <a:rPr lang="en-US" sz="2800">
                <a:solidFill>
                  <a:schemeClr val="tx2"/>
                </a:solidFill>
              </a:rPr>
              <a:t>&amp;</a:t>
            </a:r>
            <a:r>
              <a:rPr lang="en-US" sz="3600">
                <a:solidFill>
                  <a:schemeClr val="tx2"/>
                </a:solidFill>
              </a:rPr>
              <a:t>A</a:t>
            </a:r>
          </a:p>
        </p:txBody>
      </p:sp>
      <p:pic>
        <p:nvPicPr>
          <p:cNvPr id="7" name="Picture Placeholder 6" descr="question.png"/>
          <p:cNvPicPr>
            <a:picLocks noGrp="1" noChangeAspect="1"/>
          </p:cNvPicPr>
          <p:nvPr>
            <p:ph type="pic" idx="4294967295"/>
          </p:nvPr>
        </p:nvPicPr>
        <p:blipFill>
          <a:blip r:embed="rId2" cstate="print"/>
          <a:srcRect l="76" r="76"/>
          <a:stretch>
            <a:fillRect/>
          </a:stretch>
        </p:blipFill>
        <p:spPr>
          <a:xfrm>
            <a:off x="2043113" y="2593975"/>
            <a:ext cx="2073275" cy="1323975"/>
          </a:xfrm>
          <a:effectLst>
            <a:reflection blurRad="6350" stA="50000" endA="300" endPos="90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Checklists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 y="1630143"/>
            <a:ext cx="9144000" cy="4923057"/>
          </a:xfrm>
          <a:prstGeom prst="rect">
            <a:avLst/>
          </a:prstGeom>
          <a:noFill/>
          <a:ln w="9525">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Performance Tools and Utilities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1634591"/>
            <a:ext cx="9144000" cy="4766209"/>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Single User Performance Analysis</a:t>
            </a:r>
          </a:p>
        </p:txBody>
      </p:sp>
      <p:sp>
        <p:nvSpPr>
          <p:cNvPr id="2051" name="Rectangle 3"/>
          <p:cNvSpPr>
            <a:spLocks noGrp="1" noChangeArrowheads="1"/>
          </p:cNvSpPr>
          <p:nvPr>
            <p:ph type="subTitle"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Agenda</a:t>
            </a:r>
          </a:p>
        </p:txBody>
      </p:sp>
      <p:sp>
        <p:nvSpPr>
          <p:cNvPr id="183299" name="Rectangle 3"/>
          <p:cNvSpPr>
            <a:spLocks noGrp="1" noChangeArrowheads="1"/>
          </p:cNvSpPr>
          <p:nvPr>
            <p:ph type="body" idx="1"/>
          </p:nvPr>
        </p:nvSpPr>
        <p:spPr/>
        <p:txBody>
          <a:bodyPr/>
          <a:lstStyle/>
          <a:p>
            <a:r>
              <a:rPr lang="en-US"/>
              <a:t>HTTP request monitoring</a:t>
            </a:r>
          </a:p>
          <a:p>
            <a:r>
              <a:rPr lang="en-US"/>
              <a:t>Application level monitoring</a:t>
            </a:r>
          </a:p>
          <a:p>
            <a:r>
              <a:rPr lang="en-US"/>
              <a:t>Network level monitoring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What Factors Affect Response Time</a:t>
            </a:r>
          </a:p>
        </p:txBody>
      </p:sp>
      <p:pic>
        <p:nvPicPr>
          <p:cNvPr id="4099" name="Picture 4" descr="MMj01740310000[1]"/>
          <p:cNvPicPr>
            <a:picLocks noChangeAspect="1" noChangeArrowheads="1" noCrop="1"/>
          </p:cNvPicPr>
          <p:nvPr/>
        </p:nvPicPr>
        <p:blipFill>
          <a:blip r:embed="rId3" cstate="print"/>
          <a:srcRect/>
          <a:stretch>
            <a:fillRect/>
          </a:stretch>
        </p:blipFill>
        <p:spPr bwMode="auto">
          <a:xfrm>
            <a:off x="685800" y="3463865"/>
            <a:ext cx="1828800" cy="1779588"/>
          </a:xfrm>
          <a:prstGeom prst="rect">
            <a:avLst/>
          </a:prstGeom>
          <a:noFill/>
          <a:ln w="9525">
            <a:noFill/>
            <a:miter lim="800000"/>
            <a:headEnd/>
            <a:tailEnd/>
          </a:ln>
        </p:spPr>
      </p:pic>
      <p:sp>
        <p:nvSpPr>
          <p:cNvPr id="4100" name="AutoShape 5"/>
          <p:cNvSpPr>
            <a:spLocks noChangeArrowheads="1"/>
          </p:cNvSpPr>
          <p:nvPr/>
        </p:nvSpPr>
        <p:spPr bwMode="auto">
          <a:xfrm>
            <a:off x="1524000" y="2473265"/>
            <a:ext cx="1371600" cy="914400"/>
          </a:xfrm>
          <a:prstGeom prst="cloudCallout">
            <a:avLst>
              <a:gd name="adj1" fmla="val -43750"/>
              <a:gd name="adj2" fmla="val 70000"/>
            </a:avLst>
          </a:prstGeom>
          <a:solidFill>
            <a:schemeClr val="accent1"/>
          </a:solidFill>
          <a:ln w="9525">
            <a:solidFill>
              <a:schemeClr val="tx1"/>
            </a:solidFill>
            <a:round/>
            <a:headEnd/>
            <a:tailEnd/>
          </a:ln>
        </p:spPr>
        <p:txBody>
          <a:bodyPr/>
          <a:lstStyle/>
          <a:p>
            <a:r>
              <a:rPr lang="en-US"/>
              <a:t>%!&amp;</a:t>
            </a:r>
          </a:p>
        </p:txBody>
      </p:sp>
      <p:sp>
        <p:nvSpPr>
          <p:cNvPr id="4101" name="Rectangle 7"/>
          <p:cNvSpPr>
            <a:spLocks noChangeArrowheads="1"/>
          </p:cNvSpPr>
          <p:nvPr/>
        </p:nvSpPr>
        <p:spPr bwMode="auto">
          <a:xfrm>
            <a:off x="5029200" y="3006665"/>
            <a:ext cx="1676400" cy="167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2" name="Freeform 6"/>
          <p:cNvSpPr>
            <a:spLocks/>
          </p:cNvSpPr>
          <p:nvPr/>
        </p:nvSpPr>
        <p:spPr bwMode="auto">
          <a:xfrm>
            <a:off x="2895600" y="2600265"/>
            <a:ext cx="2819400" cy="1016000"/>
          </a:xfrm>
          <a:custGeom>
            <a:avLst/>
            <a:gdLst>
              <a:gd name="T0" fmla="*/ 0 w 1776"/>
              <a:gd name="T1" fmla="*/ 1016000 h 640"/>
              <a:gd name="T2" fmla="*/ 1295400 w 1776"/>
              <a:gd name="T3" fmla="*/ 25400 h 640"/>
              <a:gd name="T4" fmla="*/ 2819400 w 1776"/>
              <a:gd name="T5" fmla="*/ 863600 h 640"/>
              <a:gd name="T6" fmla="*/ 0 60000 65536"/>
              <a:gd name="T7" fmla="*/ 0 60000 65536"/>
              <a:gd name="T8" fmla="*/ 0 60000 65536"/>
              <a:gd name="T9" fmla="*/ 0 w 1776"/>
              <a:gd name="T10" fmla="*/ 0 h 640"/>
              <a:gd name="T11" fmla="*/ 1776 w 1776"/>
              <a:gd name="T12" fmla="*/ 640 h 640"/>
            </a:gdLst>
            <a:ahLst/>
            <a:cxnLst>
              <a:cxn ang="T6">
                <a:pos x="T0" y="T1"/>
              </a:cxn>
              <a:cxn ang="T7">
                <a:pos x="T2" y="T3"/>
              </a:cxn>
              <a:cxn ang="T8">
                <a:pos x="T4" y="T5"/>
              </a:cxn>
            </a:cxnLst>
            <a:rect l="T9" t="T10" r="T11" b="T12"/>
            <a:pathLst>
              <a:path w="1776" h="640">
                <a:moveTo>
                  <a:pt x="0" y="640"/>
                </a:moveTo>
                <a:cubicBezTo>
                  <a:pt x="260" y="336"/>
                  <a:pt x="520" y="32"/>
                  <a:pt x="816" y="16"/>
                </a:cubicBezTo>
                <a:cubicBezTo>
                  <a:pt x="1112" y="0"/>
                  <a:pt x="1616" y="456"/>
                  <a:pt x="1776" y="544"/>
                </a:cubicBezTo>
              </a:path>
            </a:pathLst>
          </a:custGeom>
          <a:noFill/>
          <a:ln w="50800" cap="flat" cmpd="sng">
            <a:solidFill>
              <a:schemeClr val="tx1"/>
            </a:solidFill>
            <a:prstDash val="solid"/>
            <a:round/>
            <a:headEnd type="none" w="med" len="med"/>
            <a:tailEnd type="triangle" w="med" len="med"/>
          </a:ln>
        </p:spPr>
        <p:txBody>
          <a:bodyPr/>
          <a:lstStyle/>
          <a:p>
            <a:endParaRPr lang="en-US"/>
          </a:p>
        </p:txBody>
      </p:sp>
      <p:sp>
        <p:nvSpPr>
          <p:cNvPr id="4103" name="Text Box 8"/>
          <p:cNvSpPr txBox="1">
            <a:spLocks noChangeArrowheads="1"/>
          </p:cNvSpPr>
          <p:nvPr/>
        </p:nvSpPr>
        <p:spPr bwMode="auto">
          <a:xfrm>
            <a:off x="5181600" y="3616265"/>
            <a:ext cx="1447800" cy="708025"/>
          </a:xfrm>
          <a:prstGeom prst="rect">
            <a:avLst/>
          </a:prstGeom>
          <a:noFill/>
          <a:ln w="9525">
            <a:noFill/>
            <a:miter lim="800000"/>
            <a:headEnd/>
            <a:tailEnd/>
          </a:ln>
        </p:spPr>
        <p:txBody>
          <a:bodyPr>
            <a:spAutoFit/>
          </a:bodyPr>
          <a:lstStyle/>
          <a:p>
            <a:pPr>
              <a:spcBef>
                <a:spcPct val="50000"/>
              </a:spcBef>
            </a:pPr>
            <a:r>
              <a:rPr lang="en-US"/>
              <a:t>Application Server</a:t>
            </a:r>
          </a:p>
        </p:txBody>
      </p:sp>
      <p:sp>
        <p:nvSpPr>
          <p:cNvPr id="4104" name="Rectangle 9"/>
          <p:cNvSpPr>
            <a:spLocks noChangeArrowheads="1"/>
          </p:cNvSpPr>
          <p:nvPr/>
        </p:nvSpPr>
        <p:spPr bwMode="auto">
          <a:xfrm>
            <a:off x="7315200" y="3006665"/>
            <a:ext cx="1676400" cy="167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5" name="Text Box 10"/>
          <p:cNvSpPr txBox="1">
            <a:spLocks noChangeArrowheads="1"/>
          </p:cNvSpPr>
          <p:nvPr/>
        </p:nvSpPr>
        <p:spPr bwMode="auto">
          <a:xfrm>
            <a:off x="7467600" y="3387665"/>
            <a:ext cx="1371600" cy="1006475"/>
          </a:xfrm>
          <a:prstGeom prst="rect">
            <a:avLst/>
          </a:prstGeom>
          <a:noFill/>
          <a:ln w="9525">
            <a:noFill/>
            <a:miter lim="800000"/>
            <a:headEnd/>
            <a:tailEnd/>
          </a:ln>
        </p:spPr>
        <p:txBody>
          <a:bodyPr>
            <a:spAutoFit/>
          </a:bodyPr>
          <a:lstStyle/>
          <a:p>
            <a:pPr>
              <a:spcBef>
                <a:spcPct val="50000"/>
              </a:spcBef>
            </a:pPr>
            <a:r>
              <a:rPr lang="en-US"/>
              <a:t>Content Server &amp; Database</a:t>
            </a:r>
          </a:p>
        </p:txBody>
      </p:sp>
      <p:sp>
        <p:nvSpPr>
          <p:cNvPr id="4106" name="Line 11"/>
          <p:cNvSpPr>
            <a:spLocks noChangeShapeType="1"/>
          </p:cNvSpPr>
          <p:nvPr/>
        </p:nvSpPr>
        <p:spPr bwMode="auto">
          <a:xfrm>
            <a:off x="6705600" y="3692465"/>
            <a:ext cx="609600" cy="0"/>
          </a:xfrm>
          <a:prstGeom prst="line">
            <a:avLst/>
          </a:prstGeom>
          <a:noFill/>
          <a:ln w="57150">
            <a:solidFill>
              <a:schemeClr val="tx1"/>
            </a:solidFill>
            <a:round/>
            <a:headEnd/>
            <a:tailEnd type="triangle" w="med" len="med"/>
          </a:ln>
        </p:spPr>
        <p:txBody>
          <a:bodyPr/>
          <a:lstStyle/>
          <a:p>
            <a:endParaRPr lang="en-US"/>
          </a:p>
        </p:txBody>
      </p:sp>
      <p:sp>
        <p:nvSpPr>
          <p:cNvPr id="4107" name="Line 12"/>
          <p:cNvSpPr>
            <a:spLocks noChangeShapeType="1"/>
          </p:cNvSpPr>
          <p:nvPr/>
        </p:nvSpPr>
        <p:spPr bwMode="auto">
          <a:xfrm flipH="1">
            <a:off x="6705600" y="3997265"/>
            <a:ext cx="609600" cy="0"/>
          </a:xfrm>
          <a:prstGeom prst="line">
            <a:avLst/>
          </a:prstGeom>
          <a:noFill/>
          <a:ln w="57150">
            <a:solidFill>
              <a:schemeClr val="tx1"/>
            </a:solidFill>
            <a:round/>
            <a:headEnd/>
            <a:tailEnd type="triangle" w="med" len="med"/>
          </a:ln>
        </p:spPr>
        <p:txBody>
          <a:bodyPr/>
          <a:lstStyle/>
          <a:p>
            <a:endParaRPr lang="en-US"/>
          </a:p>
        </p:txBody>
      </p:sp>
      <p:sp>
        <p:nvSpPr>
          <p:cNvPr id="4108" name="Freeform 14"/>
          <p:cNvSpPr>
            <a:spLocks/>
          </p:cNvSpPr>
          <p:nvPr/>
        </p:nvSpPr>
        <p:spPr bwMode="auto">
          <a:xfrm rot="10800000">
            <a:off x="2667000" y="4454465"/>
            <a:ext cx="2819400" cy="1016000"/>
          </a:xfrm>
          <a:custGeom>
            <a:avLst/>
            <a:gdLst>
              <a:gd name="T0" fmla="*/ 0 w 1776"/>
              <a:gd name="T1" fmla="*/ 1016000 h 640"/>
              <a:gd name="T2" fmla="*/ 1295400 w 1776"/>
              <a:gd name="T3" fmla="*/ 25400 h 640"/>
              <a:gd name="T4" fmla="*/ 2819400 w 1776"/>
              <a:gd name="T5" fmla="*/ 863600 h 640"/>
              <a:gd name="T6" fmla="*/ 0 60000 65536"/>
              <a:gd name="T7" fmla="*/ 0 60000 65536"/>
              <a:gd name="T8" fmla="*/ 0 60000 65536"/>
              <a:gd name="T9" fmla="*/ 0 w 1776"/>
              <a:gd name="T10" fmla="*/ 0 h 640"/>
              <a:gd name="T11" fmla="*/ 1776 w 1776"/>
              <a:gd name="T12" fmla="*/ 640 h 640"/>
            </a:gdLst>
            <a:ahLst/>
            <a:cxnLst>
              <a:cxn ang="T6">
                <a:pos x="T0" y="T1"/>
              </a:cxn>
              <a:cxn ang="T7">
                <a:pos x="T2" y="T3"/>
              </a:cxn>
              <a:cxn ang="T8">
                <a:pos x="T4" y="T5"/>
              </a:cxn>
            </a:cxnLst>
            <a:rect l="T9" t="T10" r="T11" b="T12"/>
            <a:pathLst>
              <a:path w="1776" h="640">
                <a:moveTo>
                  <a:pt x="0" y="640"/>
                </a:moveTo>
                <a:cubicBezTo>
                  <a:pt x="260" y="336"/>
                  <a:pt x="520" y="32"/>
                  <a:pt x="816" y="16"/>
                </a:cubicBezTo>
                <a:cubicBezTo>
                  <a:pt x="1112" y="0"/>
                  <a:pt x="1616" y="456"/>
                  <a:pt x="1776" y="544"/>
                </a:cubicBezTo>
              </a:path>
            </a:pathLst>
          </a:custGeom>
          <a:noFill/>
          <a:ln w="50800" cap="flat" cmpd="sng">
            <a:solidFill>
              <a:schemeClr val="tx1"/>
            </a:solidFill>
            <a:prstDash val="solid"/>
            <a:round/>
            <a:headEnd type="none" w="med" len="med"/>
            <a:tailEnd type="triangle" w="med" len="med"/>
          </a:ln>
        </p:spPr>
        <p:txBody>
          <a:bodyPr/>
          <a:lstStyle/>
          <a:p>
            <a:endParaRPr lang="en-US"/>
          </a:p>
        </p:txBody>
      </p:sp>
      <p:sp>
        <p:nvSpPr>
          <p:cNvPr id="4114" name="Oval 18"/>
          <p:cNvSpPr>
            <a:spLocks noChangeArrowheads="1"/>
          </p:cNvSpPr>
          <p:nvPr/>
        </p:nvSpPr>
        <p:spPr bwMode="auto">
          <a:xfrm>
            <a:off x="7924800" y="2419290"/>
            <a:ext cx="533400" cy="533400"/>
          </a:xfrm>
          <a:prstGeom prst="ellipse">
            <a:avLst/>
          </a:prstGeom>
          <a:solidFill>
            <a:srgbClr val="FFFF00"/>
          </a:solidFill>
          <a:ln w="12700" algn="ctr">
            <a:solidFill>
              <a:schemeClr val="tx1"/>
            </a:solidFill>
            <a:round/>
            <a:headEnd/>
            <a:tailEnd/>
          </a:ln>
        </p:spPr>
        <p:txBody>
          <a:bodyPr wrap="none" lIns="0" tIns="0" rIns="0" bIns="0" anchor="ctr"/>
          <a:lstStyle/>
          <a:p>
            <a:r>
              <a:rPr lang="en-US"/>
              <a:t>1</a:t>
            </a:r>
          </a:p>
        </p:txBody>
      </p:sp>
      <p:sp>
        <p:nvSpPr>
          <p:cNvPr id="4115" name="Oval 19"/>
          <p:cNvSpPr>
            <a:spLocks noChangeArrowheads="1"/>
          </p:cNvSpPr>
          <p:nvPr/>
        </p:nvSpPr>
        <p:spPr bwMode="auto">
          <a:xfrm>
            <a:off x="5638800" y="2419290"/>
            <a:ext cx="533400" cy="533400"/>
          </a:xfrm>
          <a:prstGeom prst="ellipse">
            <a:avLst/>
          </a:prstGeom>
          <a:solidFill>
            <a:srgbClr val="FFFF00"/>
          </a:solidFill>
          <a:ln w="12700" algn="ctr">
            <a:solidFill>
              <a:schemeClr val="tx1"/>
            </a:solidFill>
            <a:round/>
            <a:headEnd/>
            <a:tailEnd/>
          </a:ln>
        </p:spPr>
        <p:txBody>
          <a:bodyPr wrap="none" lIns="0" tIns="0" rIns="0" bIns="0" anchor="ctr"/>
          <a:lstStyle/>
          <a:p>
            <a:r>
              <a:rPr lang="en-US"/>
              <a:t>2</a:t>
            </a:r>
          </a:p>
        </p:txBody>
      </p:sp>
      <p:sp>
        <p:nvSpPr>
          <p:cNvPr id="4116" name="Oval 20"/>
          <p:cNvSpPr>
            <a:spLocks noChangeArrowheads="1"/>
          </p:cNvSpPr>
          <p:nvPr/>
        </p:nvSpPr>
        <p:spPr bwMode="auto">
          <a:xfrm>
            <a:off x="2514600" y="3867090"/>
            <a:ext cx="533400" cy="533400"/>
          </a:xfrm>
          <a:prstGeom prst="ellipse">
            <a:avLst/>
          </a:prstGeom>
          <a:solidFill>
            <a:srgbClr val="FFFF00"/>
          </a:solidFill>
          <a:ln w="12700" algn="ctr">
            <a:solidFill>
              <a:schemeClr val="tx1"/>
            </a:solidFill>
            <a:round/>
            <a:headEnd/>
            <a:tailEnd/>
          </a:ln>
        </p:spPr>
        <p:txBody>
          <a:bodyPr wrap="none" lIns="0" tIns="0" rIns="0" bIns="0" anchor="ctr"/>
          <a:lstStyle/>
          <a:p>
            <a:r>
              <a:rPr lang="en-US"/>
              <a:t>3</a:t>
            </a:r>
          </a:p>
        </p:txBody>
      </p:sp>
      <p:sp>
        <p:nvSpPr>
          <p:cNvPr id="21" name="Rectangle 20"/>
          <p:cNvSpPr/>
          <p:nvPr/>
        </p:nvSpPr>
        <p:spPr>
          <a:xfrm>
            <a:off x="533400" y="5619690"/>
            <a:ext cx="8382000" cy="400110"/>
          </a:xfrm>
          <a:prstGeom prst="rect">
            <a:avLst/>
          </a:prstGeom>
        </p:spPr>
        <p:txBody>
          <a:bodyPr wrap="square">
            <a:spAutoFit/>
          </a:bodyPr>
          <a:lstStyle/>
          <a:p>
            <a:r>
              <a:rPr lang="en-US" dirty="0" smtClean="0"/>
              <a:t>If it is not, where do you look?</a:t>
            </a:r>
            <a:endParaRPr lang="en-US" dirty="0"/>
          </a:p>
        </p:txBody>
      </p:sp>
      <p:sp>
        <p:nvSpPr>
          <p:cNvPr id="22" name="Rectangle 21"/>
          <p:cNvSpPr/>
          <p:nvPr/>
        </p:nvSpPr>
        <p:spPr>
          <a:xfrm>
            <a:off x="533400" y="1600200"/>
            <a:ext cx="8382000" cy="707886"/>
          </a:xfrm>
          <a:prstGeom prst="rect">
            <a:avLst/>
          </a:prstGeom>
        </p:spPr>
        <p:txBody>
          <a:bodyPr wrap="square">
            <a:spAutoFit/>
          </a:bodyPr>
          <a:lstStyle/>
          <a:p>
            <a:r>
              <a:rPr lang="en-US" dirty="0" smtClean="0"/>
              <a:t>The first step in application performance analysis is </a:t>
            </a:r>
            <a:br>
              <a:rPr lang="en-US" dirty="0" smtClean="0"/>
            </a:br>
            <a:r>
              <a:rPr lang="en-US" dirty="0" smtClean="0"/>
              <a:t>ensuring that single-user performance is acceptable.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dirty="0" smtClean="0"/>
              <a:t>The Performance Toolbox</a:t>
            </a:r>
            <a:endParaRPr lang="en-US" dirty="0"/>
          </a:p>
        </p:txBody>
      </p:sp>
      <p:sp>
        <p:nvSpPr>
          <p:cNvPr id="166915" name="Rectangle 3"/>
          <p:cNvSpPr>
            <a:spLocks noGrp="1" noChangeArrowheads="1"/>
          </p:cNvSpPr>
          <p:nvPr>
            <p:ph type="body" idx="1"/>
          </p:nvPr>
        </p:nvSpPr>
        <p:spPr/>
        <p:txBody>
          <a:bodyPr/>
          <a:lstStyle/>
          <a:p>
            <a:r>
              <a:rPr lang="en-US" dirty="0" smtClean="0"/>
              <a:t>Measurement </a:t>
            </a:r>
            <a:r>
              <a:rPr lang="en-US" dirty="0"/>
              <a:t>can be high-level or extremely granular</a:t>
            </a:r>
          </a:p>
          <a:p>
            <a:r>
              <a:rPr lang="en-US" dirty="0"/>
              <a:t>HTTP Requests</a:t>
            </a:r>
          </a:p>
          <a:p>
            <a:pPr lvl="1"/>
            <a:r>
              <a:rPr lang="en-US" dirty="0" smtClean="0"/>
              <a:t>Fiddler</a:t>
            </a:r>
            <a:endParaRPr lang="en-US" dirty="0"/>
          </a:p>
          <a:p>
            <a:pPr lvl="1"/>
            <a:r>
              <a:rPr lang="en-US" dirty="0"/>
              <a:t>HTTP Access Logs</a:t>
            </a:r>
          </a:p>
          <a:p>
            <a:r>
              <a:rPr lang="en-US" dirty="0"/>
              <a:t>Application Level</a:t>
            </a:r>
          </a:p>
          <a:p>
            <a:pPr lvl="1"/>
            <a:r>
              <a:rPr lang="en-US" dirty="0"/>
              <a:t>DFC tracing</a:t>
            </a:r>
          </a:p>
          <a:p>
            <a:pPr lvl="2"/>
            <a:r>
              <a:rPr lang="en-US" dirty="0"/>
              <a:t>RPCs</a:t>
            </a:r>
          </a:p>
          <a:p>
            <a:pPr lvl="2"/>
            <a:r>
              <a:rPr lang="en-US" dirty="0"/>
              <a:t>Overall DFC activity</a:t>
            </a:r>
          </a:p>
          <a:p>
            <a:pPr lvl="2"/>
            <a:r>
              <a:rPr lang="en-US" dirty="0"/>
              <a:t>WDK</a:t>
            </a:r>
          </a:p>
          <a:p>
            <a:pPr lvl="2"/>
            <a:r>
              <a:rPr lang="en-US" dirty="0"/>
              <a:t>UCF</a:t>
            </a:r>
          </a:p>
          <a:p>
            <a:r>
              <a:rPr lang="en-US" dirty="0"/>
              <a:t>Network Level</a:t>
            </a:r>
          </a:p>
          <a:p>
            <a:pPr lvl="1"/>
            <a:r>
              <a:rPr lang="en-US" dirty="0" err="1"/>
              <a:t>Wireshark</a:t>
            </a:r>
            <a:endParaRPr lang="en-US" dirty="0"/>
          </a:p>
          <a:p>
            <a:pPr lvl="2"/>
            <a:endParaRPr lang="en-US" dirty="0"/>
          </a:p>
        </p:txBody>
      </p:sp>
      <p:pic>
        <p:nvPicPr>
          <p:cNvPr id="166916" name="Picture 4" descr="MCIN01041_0000[1]"/>
          <p:cNvPicPr>
            <a:picLocks noChangeAspect="1" noChangeArrowheads="1"/>
          </p:cNvPicPr>
          <p:nvPr/>
        </p:nvPicPr>
        <p:blipFill>
          <a:blip r:embed="rId2" cstate="print"/>
          <a:srcRect/>
          <a:stretch>
            <a:fillRect/>
          </a:stretch>
        </p:blipFill>
        <p:spPr bwMode="auto">
          <a:xfrm>
            <a:off x="5410200" y="3465513"/>
            <a:ext cx="3390900" cy="3227387"/>
          </a:xfrm>
          <a:prstGeom prst="rect">
            <a:avLst/>
          </a:prstGeom>
          <a:noFill/>
        </p:spPr>
      </p:pic>
    </p:spTree>
  </p:cSld>
  <p:clrMapOvr>
    <a:masterClrMapping/>
  </p:clrMapOvr>
</p:sld>
</file>

<file path=ppt/theme/theme1.xml><?xml version="1.0" encoding="utf-8"?>
<a:theme xmlns:a="http://schemas.openxmlformats.org/drawingml/2006/main" name="2009-white-internal-template">
  <a:themeElements>
    <a:clrScheme name="">
      <a:dk1>
        <a:srgbClr val="000000"/>
      </a:dk1>
      <a:lt1>
        <a:srgbClr val="FFFFFF"/>
      </a:lt1>
      <a:dk2>
        <a:srgbClr val="005596"/>
      </a:dk2>
      <a:lt2>
        <a:srgbClr val="969696"/>
      </a:lt2>
      <a:accent1>
        <a:srgbClr val="00AFDB"/>
      </a:accent1>
      <a:accent2>
        <a:srgbClr val="D18316"/>
      </a:accent2>
      <a:accent3>
        <a:srgbClr val="FFFFFF"/>
      </a:accent3>
      <a:accent4>
        <a:srgbClr val="000000"/>
      </a:accent4>
      <a:accent5>
        <a:srgbClr val="AAD4EA"/>
      </a:accent5>
      <a:accent6>
        <a:srgbClr val="BD7613"/>
      </a:accent6>
      <a:hlink>
        <a:srgbClr val="B5121B"/>
      </a:hlink>
      <a:folHlink>
        <a:srgbClr val="6AA121"/>
      </a:folHlink>
    </a:clrScheme>
    <a:fontScheme name="2009-white-internal-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2009-white-internal-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9-white-internal-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9-white-internal-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9-white-internal-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9-white-internal-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9-white-internal-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9-white-internal-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9-white-internal-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9-white-internal-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9-white-internal-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9-white-internal-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9-white-internal-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9-white-internal-template 13">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5274A6"/>
        </a:hlink>
        <a:folHlink>
          <a:srgbClr val="A1A646"/>
        </a:folHlink>
      </a:clrScheme>
      <a:clrMap bg1="lt1" tx1="dk1" bg2="lt2" tx2="dk2" accent1="accent1" accent2="accent2" accent3="accent3" accent4="accent4" accent5="accent5" accent6="accent6" hlink="hlink" folHlink="folHlink"/>
    </a:extraClrScheme>
    <a:extraClrScheme>
      <a:clrScheme name="2009-white-internal-template 14">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DAF8"/>
        </a:hlink>
        <a:folHlink>
          <a:srgbClr val="A1A646"/>
        </a:folHlink>
      </a:clrScheme>
      <a:clrMap bg1="lt1" tx1="dk1" bg2="lt2" tx2="dk2" accent1="accent1" accent2="accent2" accent3="accent3" accent4="accent4" accent5="accent5" accent6="accent6" hlink="hlink" folHlink="folHlink"/>
    </a:extraClrScheme>
    <a:extraClrScheme>
      <a:clrScheme name="2009-white-internal-template 15">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73A8"/>
        </a:hlink>
        <a:folHlink>
          <a:srgbClr val="A1A646"/>
        </a:folHlink>
      </a:clrScheme>
      <a:clrMap bg1="lt1" tx1="dk1" bg2="lt2" tx2="dk2" accent1="accent1" accent2="accent2" accent3="accent3" accent4="accent4" accent5="accent5" accent6="accent6" hlink="hlink" folHlink="folHlink"/>
    </a:extraClrScheme>
    <a:extraClrScheme>
      <a:clrScheme name="2009-white-internal-template 16">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A2EA"/>
        </a:hlink>
        <a:folHlink>
          <a:srgbClr val="A1A64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EMC_Presentation_Internal_Template</Template>
  <TotalTime>21116</TotalTime>
  <Words>3364</Words>
  <Application>Microsoft Office PowerPoint</Application>
  <PresentationFormat>On-screen Show (4:3)</PresentationFormat>
  <Paragraphs>394</Paragraphs>
  <Slides>38</Slides>
  <Notes>13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2009-white-internal-template</vt:lpstr>
      <vt:lpstr>Performance and Troubleshooting Training Agenda</vt:lpstr>
      <vt:lpstr>What to do when you get a performance case…</vt:lpstr>
      <vt:lpstr>Performance Cases</vt:lpstr>
      <vt:lpstr>Performance Checklists</vt:lpstr>
      <vt:lpstr>Performance Tools and Utilities</vt:lpstr>
      <vt:lpstr>Single User Performance Analysis</vt:lpstr>
      <vt:lpstr>Agenda</vt:lpstr>
      <vt:lpstr>What Factors Affect Response Time</vt:lpstr>
      <vt:lpstr>The Performance Toolbox</vt:lpstr>
      <vt:lpstr>HTTP Request Monitoring</vt:lpstr>
      <vt:lpstr>Fiddler Web Debugging Proxy</vt:lpstr>
      <vt:lpstr>Fiddler HTTP Proxy</vt:lpstr>
      <vt:lpstr>Fiddler – Request Views</vt:lpstr>
      <vt:lpstr>Fiddler – Request Statistics</vt:lpstr>
      <vt:lpstr>Fiddler – Estimated WAN Performance</vt:lpstr>
      <vt:lpstr>Fiddler – Inspecting Headers</vt:lpstr>
      <vt:lpstr>Fiddler – Inspecting Headers (ctd)</vt:lpstr>
      <vt:lpstr>Timeline View – Login Operation</vt:lpstr>
      <vt:lpstr>HTTP Access Logs</vt:lpstr>
      <vt:lpstr>Enabling Extended HTTP Access Logging</vt:lpstr>
      <vt:lpstr>Summary of HTTP Request Analysis</vt:lpstr>
      <vt:lpstr>Application Level Performance Measurement</vt:lpstr>
      <vt:lpstr>DFC Tracing – RPC Performance</vt:lpstr>
      <vt:lpstr>Enabling RPC Tracing</vt:lpstr>
      <vt:lpstr>trace_rpc_histD65.awk Output</vt:lpstr>
      <vt:lpstr>RPC Summary</vt:lpstr>
      <vt:lpstr>Query Summary</vt:lpstr>
      <vt:lpstr>Things to Look For</vt:lpstr>
      <vt:lpstr>DFC Tracing – Overall DFC Activity</vt:lpstr>
      <vt:lpstr>Full DFC Tracing Output</vt:lpstr>
      <vt:lpstr>Analysis Method</vt:lpstr>
      <vt:lpstr>Additional Tips</vt:lpstr>
      <vt:lpstr>UCF Client Logging</vt:lpstr>
      <vt:lpstr>UCF Client Logging</vt:lpstr>
      <vt:lpstr>Network Tracing Using Wireshark</vt:lpstr>
      <vt:lpstr>Wireshark Packet Traces</vt:lpstr>
      <vt:lpstr>Recap</vt:lpstr>
      <vt:lpstr>Slide 38</vt:lpstr>
    </vt:vector>
  </TitlesOfParts>
  <Company>EMC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and Tools</dc:title>
  <dc:creator>harric3</dc:creator>
  <cp:lastModifiedBy>Harris, Chase</cp:lastModifiedBy>
  <cp:revision>102</cp:revision>
  <dcterms:created xsi:type="dcterms:W3CDTF">2010-01-22T14:12:49Z</dcterms:created>
  <dcterms:modified xsi:type="dcterms:W3CDTF">2011-11-09T17:11:37Z</dcterms:modified>
</cp:coreProperties>
</file>