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3" r:id="rId7"/>
    <p:sldId id="276" r:id="rId8"/>
    <p:sldId id="267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264" r:id="rId17"/>
    <p:sldId id="272" r:id="rId18"/>
    <p:sldId id="271" r:id="rId19"/>
    <p:sldId id="273" r:id="rId20"/>
    <p:sldId id="262" r:id="rId21"/>
    <p:sldId id="274" r:id="rId22"/>
    <p:sldId id="278" r:id="rId23"/>
    <p:sldId id="279" r:id="rId24"/>
    <p:sldId id="340" r:id="rId25"/>
    <p:sldId id="285" r:id="rId26"/>
    <p:sldId id="289" r:id="rId27"/>
    <p:sldId id="286" r:id="rId28"/>
    <p:sldId id="293" r:id="rId29"/>
    <p:sldId id="294" r:id="rId30"/>
    <p:sldId id="304" r:id="rId31"/>
    <p:sldId id="305" r:id="rId32"/>
    <p:sldId id="327" r:id="rId33"/>
    <p:sldId id="298" r:id="rId34"/>
    <p:sldId id="308" r:id="rId35"/>
    <p:sldId id="306" r:id="rId36"/>
    <p:sldId id="307" r:id="rId37"/>
    <p:sldId id="316" r:id="rId38"/>
    <p:sldId id="325" r:id="rId39"/>
    <p:sldId id="329" r:id="rId40"/>
    <p:sldId id="330" r:id="rId4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91" autoAdjust="0"/>
    <p:restoredTop sz="86346" autoAdjust="0"/>
  </p:normalViewPr>
  <p:slideViewPr>
    <p:cSldViewPr>
      <p:cViewPr varScale="1">
        <p:scale>
          <a:sx n="83" d="100"/>
          <a:sy n="83" d="100"/>
        </p:scale>
        <p:origin x="-6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7DEB75-8A7F-4616-B746-C3DD57F7D2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first step, the </a:t>
            </a:r>
            <a:r>
              <a:rPr lang="en-US" dirty="0" err="1" smtClean="0"/>
              <a:t>dmc_workqueue_s</a:t>
            </a:r>
            <a:r>
              <a:rPr lang="en-US" dirty="0" smtClean="0"/>
              <a:t> table is read using a full table scan.</a:t>
            </a:r>
          </a:p>
          <a:p>
            <a:endParaRPr lang="en-US" dirty="0" smtClean="0"/>
          </a:p>
          <a:p>
            <a:r>
              <a:rPr lang="en-US" dirty="0" smtClean="0"/>
              <a:t>Using a nested loops join, it</a:t>
            </a:r>
            <a:r>
              <a:rPr lang="en-US" baseline="0" dirty="0" smtClean="0"/>
              <a:t> joins each row to the unique index ending in 1E3.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77986F-2ACC-4A72-8E6C-3D3A59DCB36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HASH unique step is</a:t>
            </a:r>
            <a:r>
              <a:rPr lang="en-US" baseline="0" dirty="0" smtClean="0"/>
              <a:t> used when looking for unique or distinct values, so the results of the nested loops are interrogated and duplicate results are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77986F-2ACC-4A72-8E6C-3D3A59DCB36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Next, Oracle creates</a:t>
            </a:r>
            <a:r>
              <a:rPr lang="en-US" baseline="0" dirty="0" smtClean="0"/>
              <a:t> an intermediate view of the distinct results.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then joins those results to the next table using an index on the join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77986F-2ACC-4A72-8E6C-3D3A59DCB36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Those results are then joined to the next table by using direct row lookups.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77986F-2ACC-4A72-8E6C-3D3A59DCB36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Oracle then joins those results to</a:t>
            </a:r>
            <a:r>
              <a:rPr lang="en-US" baseline="0" dirty="0" smtClean="0"/>
              <a:t> the final table, DM_WORKFLOW_S, using a hash join.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Finally, the results are sorted for the GROUP BY clause in the query.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in this plan we see 2 full table scans: one on DMC_WORKQUEUE_S, and one on DM_WORKFLOW_S.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DMC_WORKQUEUE_S full table scan only results in a single row, and the full table scan on DM_WORKFLOW_S processes 1010 rows.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77986F-2ACC-4A72-8E6C-3D3A59DCB36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pt cover graphic dark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66713" y="2046288"/>
            <a:ext cx="8410575" cy="3124200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gray">
          <a:xfrm>
            <a:off x="8834438" y="6735763"/>
            <a:ext cx="288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/>
            <a:fld id="{379EEB15-EA5E-4432-8EEC-C3635F589C49}" type="slidenum">
              <a:rPr lang="en-US" sz="800"/>
              <a:pPr algn="r" eaLnBrk="0" hangingPunct="0"/>
              <a:t>‹#›</a:t>
            </a:fld>
            <a:endParaRPr lang="en-US" sz="80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06575" y="4351338"/>
            <a:ext cx="4494213" cy="304800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06575" y="2219325"/>
            <a:ext cx="4494213" cy="1612900"/>
          </a:xfrm>
          <a:ln algn="ctr"/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126" name="Picture 6" descr="EMC_tag_2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567613" y="260350"/>
            <a:ext cx="1209675" cy="455613"/>
          </a:xfrm>
          <a:prstGeom prst="rect">
            <a:avLst/>
          </a:prstGeom>
          <a:noFill/>
        </p:spPr>
      </p:pic>
      <p:sp>
        <p:nvSpPr>
          <p:cNvPr id="5127" name="Text Box 7"/>
          <p:cNvSpPr txBox="1">
            <a:spLocks noChangeArrowheads="1"/>
          </p:cNvSpPr>
          <p:nvPr/>
        </p:nvSpPr>
        <p:spPr bwMode="gray">
          <a:xfrm>
            <a:off x="366713" y="6719888"/>
            <a:ext cx="217328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9090025" algn="r"/>
              </a:tabLst>
            </a:pPr>
            <a:r>
              <a:rPr lang="en-US" sz="800" b="1"/>
              <a:t>EMC CONFIDENTIAL—INTERNAL USE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461963"/>
            <a:ext cx="2101850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13" y="461963"/>
            <a:ext cx="6156325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758950"/>
            <a:ext cx="4129087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8950"/>
            <a:ext cx="4129088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gray">
          <a:xfrm>
            <a:off x="309563" y="317500"/>
            <a:ext cx="8524875" cy="1152525"/>
          </a:xfrm>
          <a:prstGeom prst="roundRect">
            <a:avLst>
              <a:gd name="adj" fmla="val 6380"/>
            </a:avLst>
          </a:prstGeom>
          <a:solidFill>
            <a:srgbClr val="DDDDDD"/>
          </a:solidFill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gray">
          <a:xfrm>
            <a:off x="366713" y="376238"/>
            <a:ext cx="8410575" cy="1036637"/>
          </a:xfrm>
          <a:prstGeom prst="roundRect">
            <a:avLst>
              <a:gd name="adj" fmla="val 6380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66713" y="1758950"/>
            <a:ext cx="84105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gray">
          <a:xfrm>
            <a:off x="8834438" y="6735763"/>
            <a:ext cx="288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/>
            <a:fld id="{86283C1C-15C4-4C8E-95D0-17C20CDA6B8D}" type="slidenum">
              <a:rPr lang="en-US" sz="800"/>
              <a:pPr algn="r" eaLnBrk="0" hangingPunct="0"/>
              <a:t>‹#›</a:t>
            </a:fld>
            <a:endParaRPr lang="en-US" sz="800"/>
          </a:p>
        </p:txBody>
      </p:sp>
      <p:pic>
        <p:nvPicPr>
          <p:cNvPr id="4102" name="Picture 6" descr="EMC_tag_29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7280275" y="666750"/>
            <a:ext cx="1209675" cy="455613"/>
          </a:xfrm>
          <a:prstGeom prst="rect">
            <a:avLst/>
          </a:prstGeom>
          <a:noFill/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596900" y="461963"/>
            <a:ext cx="62801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gray">
          <a:xfrm>
            <a:off x="366713" y="6719888"/>
            <a:ext cx="217328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9090025" algn="r"/>
              </a:tabLst>
            </a:pPr>
            <a:r>
              <a:rPr lang="en-US" sz="800" b="1"/>
              <a:t>EMC CONFIDENTIAL—INTERNAL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0842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371600" indent="-109538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Query Analysis and Tuning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execution plan using “autotrace”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58950"/>
            <a:ext cx="8777287" cy="48387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Execution Plan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Plan hash value: 1237547910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1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Id  | Operation                      | Name               | Rows  | Bytes | Cost (%CPU)| Time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0 | SELECT STATEMENT               |                    |    17 |  1292 |    21  (15)|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1 |  SORT GROUP BY                 |                    |    17 |  1292 |    21  (15)|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 2 |   HASH JOIN                    |                    |   354 | 26904 |    20  (10)|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3 |    NESTED LOOPS                |                    |       |       |            |     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4 |     NESTED LOOPS               |                    |   354 | 19824 |    10  (10)|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5 |      VIEW                      | VW_NSO_1           |     1 |    10 |     4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6 |       HASH UNIQUE              |                    |     1 |    44 |            |     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7 |        NESTED LOOPS            |                    |     1 |    44 |     4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8 |         TABLE ACCESS FULL      | DMC_WORKQUEUE_S    |     1 |    27 |     3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 9 |         INDEX UNIQUE SCAN      | D_1F94483B800001E3 |     1 |    17 |     1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10 |      INDEX RANGE SCAN          | D_1F94483B8000004E |   990 |       |     1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11 |     TABLE ACCESS BY INDEX ROWID| DMI_WORKITEM_S     |   354 | 16284 |     5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12 |    TABLE ACCESS FULL           | DM_WORKFLOW_S      |  1010 | 20200 |     9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100" smtClean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24000" y="4343400"/>
            <a:ext cx="7162800" cy="762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execution plan using “autotrace”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58950"/>
            <a:ext cx="8777287" cy="48387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Execution Plan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Plan hash value: 1237547910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1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Id  | Operation                      | Name               | Rows  | Bytes | Cost (%CPU)| Time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0 | SELECT STATEMENT               |                    |    17 |  1292 |    21  (15)|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1 |  SORT GROUP BY                 |                    |    17 |  1292 |    21  (15)|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 2 |   HASH JOIN                    |                    |   354 | 26904 |    20  (10)|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3 |    NESTED LOOPS                |                    |       |       |            |     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4 |     NESTED LOOPS               |                    |   354 | 19824 |    10  (10)|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5 |      VIEW                      | VW_NSO_1           |     1 |    10 |     4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6 |       HASH UNIQUE              |                    |     1 |    44 |            |     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7 |        NESTED LOOPS            |                    |     1 |    44 |     4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8 |         TABLE ACCESS FULL      | DMC_WORKQUEUE_S    |     1 |    27 |     3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 9 |         INDEX UNIQUE SCAN      | D_1F94483B800001E3 |     1 |    17 |     1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10 |      INDEX RANGE SCAN          | D_1F94483B8000004E |   990 |       |     1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11 |     TABLE ACCESS BY INDEX ROWID| DMI_WORKITEM_S     |   354 | 16284 |     5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12 |    TABLE ACCESS FULL           | DM_WORKFLOW_S      |  1010 | 20200 |     9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100" smtClean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4114800"/>
            <a:ext cx="7391400" cy="12192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execution plan using “autotrace”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58950"/>
            <a:ext cx="8777287" cy="48387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Execution Plan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Plan hash value: 1237547910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1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Id  | Operation                      | Name               | Rows  | Bytes | Cost (%CPU)| Time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0 | SELECT STATEMENT               |                    |    17 |  1292 |    21  (15)|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1 |  SORT GROUP BY                 |                    |    17 |  1292 |    21  (15)|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 2 |   HASH JOIN                    |                    |   354 | 26904 |    20  (10)|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3 |    NESTED LOOPS                |                    |       |       |            |     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4 |     NESTED LOOPS               |                    |   354 | 19824 |    10  (10)|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5 |      VIEW                      | VW_NSO_1           |     1 |    10 |     4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6 |       HASH UNIQUE              |                    |     1 |    44 |            |     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7 |        NESTED LOOPS            |                    |     1 |    44 |     4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8 |         TABLE ACCESS FULL      | DMC_WORKQUEUE_S    |     1 |    27 |     3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 9 |         INDEX UNIQUE SCAN      | D_1F94483B800001E3 |     1 |    17 |     1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10 |      INDEX RANGE SCAN          | D_1F94483B8000004E |   990 |       |     1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11 |     TABLE ACCESS BY INDEX ROWID| DMI_WORKITEM_S     |   354 | 16284 |     5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12 |    TABLE ACCESS FULL           | DM_WORKFLOW_S      |  1010 | 20200 |     9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100" smtClean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19200" y="3657600"/>
            <a:ext cx="7543800" cy="1828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execution plan using “autotrace”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58950"/>
            <a:ext cx="8777287" cy="48387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Execution Plan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Plan hash value: 1237547910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1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Id  | Operation                      | Name               | Rows  | Bytes | Cost (%CPU)| Time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0 | SELECT STATEMENT               |                    |    17 |  1292 |    21  (15)|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1 |  SORT GROUP BY                 |                    |    17 |  1292 |    21  (15)|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 2 |   HASH JOIN                    |                    |   354 | 26904 |    20  (10)|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3 |    NESTED LOOPS                |                    |       |       |            |     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4 |     NESTED LOOPS               |                    |   354 | 19824 |    10  (10)|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5 |      VIEW                      | VW_NSO_1           |     1 |    10 |     4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6 |       HASH UNIQUE              |                    |     1 |    44 |            |     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7 |        NESTED LOOPS            |                    |     1 |    44 |     4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8 |         TABLE ACCESS FULL      | DMC_WORKQUEUE_S    |     1 |    27 |     3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 9 |         INDEX UNIQUE SCAN      | D_1F94483B800001E3 |     1 |    17 |     1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10 |      INDEX RANGE SCAN          | D_1F94483B8000004E |   990 |       |     1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11 |     TABLE ACCESS BY INDEX ROWID| DMI_WORKITEM_S     |   354 | 16284 |     5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12 |    TABLE ACCESS FULL           | DM_WORKFLOW_S      |  1010 | 20200 |     9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100" smtClean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43000" y="3505200"/>
            <a:ext cx="7620000" cy="2209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 and execution statistics from “autotrace”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58950"/>
            <a:ext cx="8777287" cy="48387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Predicate Information (identified by operation id):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---------------------------------------------------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11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2 - access("JOC_"."R_WORKFLOW_ID"="QPC_"."R_OBJECT_ID")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9 - access("GLE_"."WQ_POLICY_ID"="EME_"."R_OBJECT_ID")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10 - access("JOC_"."A_WQ_NAME"="WQ_NAME")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11 - filter("JOC_"."R_RUNTIME_STATE"=0 OR "JOC_"."R_RUNTIME_STATE"=1 OR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       "JOC_"."R_RUNTIME_STATE"=3 OR "JOC_"."R_RUNTIME_STATE"=4 OR "JOC_"."R_RUNTIME_STATE"=5 OR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       "JOC_"."R_RUNTIME_STATE"=6)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12 - filter("QPC_"."R_RUNTIME_STATE"=1 OR "QPC_"."R_RUNTIME_STATE"=3)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11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Statistics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----------------------------------------------------------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   0  recursive calls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   0  db block gets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 116  consistent gets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   0  physical reads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   0  redo size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 825  bytes sent via SQL*Net to client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 415  bytes received via SQL*Net from client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   2  SQL*Net roundtrips to/from client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   1  sorts (memory)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   0  sorts (disk)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          6  rows processed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Autotrace in SQLPlus – Syntax and Tips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Syntax: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SQL&gt; set autotrace</a:t>
            </a:r>
          </a:p>
          <a:p>
            <a:pPr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Usage: SET AUTOT[RACE] {OFF | ON | TRACE[ONLY]} [EXP[LAIN]] [STAT[ISTICS]]</a:t>
            </a:r>
          </a:p>
          <a:p>
            <a:endParaRPr lang="en-US" sz="1400">
              <a:latin typeface="Courier New" pitchFamily="49" charset="0"/>
            </a:endParaRPr>
          </a:p>
          <a:p>
            <a:r>
              <a:rPr lang="en-US"/>
              <a:t>Tips:</a:t>
            </a:r>
          </a:p>
          <a:p>
            <a:pPr lvl="1"/>
            <a:r>
              <a:rPr lang="en-US"/>
              <a:t>To avoid executing a query, use “set autotrace traceonly”</a:t>
            </a:r>
          </a:p>
          <a:p>
            <a:pPr lvl="1"/>
            <a:r>
              <a:rPr lang="en-US"/>
              <a:t>To show only the execution plan, use “set autotrace on explain”</a:t>
            </a:r>
          </a:p>
          <a:p>
            <a:pPr lvl="1"/>
            <a:r>
              <a:rPr lang="en-US"/>
              <a:t>To show only the statistics, use “set autotrace on statistics”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the query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select all w.a_wq_name "queue_name",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w.r_runtime_state "runtime_state",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w.r_performer_name "performer_name",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count(w.r_object_id) "task_state_count",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max(w.r_priority) "task_max_priority"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from dmi_workitem_sp  w, dm_workflow_sp  wf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where (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w.r_runtime_state in (0, 1, 3, 4, 5, 6)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and wf.r_runtime_state in (1, 3)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and  (w.a_wq_name in (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select all w.wq_name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from dmc_workqueue_sp  w, dmc_workqueue_policy_sp  p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where ((w.wq_policy_id=p.r_object_id)) ))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and (w.r_workflow_id=wf.r_object_id)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)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group by w.a_wq_name, w.r_runtime_state, w.r_performer_name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order by w.a_wq_name, w.r_runtime_state</a:t>
            </a:r>
          </a:p>
          <a:p>
            <a:pPr>
              <a:lnSpc>
                <a:spcPct val="70000"/>
              </a:lnSpc>
            </a:pPr>
            <a:endParaRPr lang="en-US" sz="1600">
              <a:latin typeface="Courier New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867400" y="2133600"/>
            <a:ext cx="35814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Search columns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248400" y="3886200"/>
            <a:ext cx="3581400" cy="609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/>
              <a:t>Search arguments </a:t>
            </a:r>
            <a:br>
              <a:rPr lang="en-US" b="1"/>
            </a:br>
            <a:r>
              <a:rPr lang="en-US" b="1"/>
              <a:t>(SARGS)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81000" y="3733800"/>
            <a:ext cx="8534400" cy="19050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81000" y="1600200"/>
            <a:ext cx="8534400" cy="15240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/>
              <a:t>Identify the tables and views involved in the query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gray">
          <a:xfrm>
            <a:off x="304800" y="1676400"/>
            <a:ext cx="84105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select all w.a_wq_name "queue_name", 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w.r_runtime_state "runtime_state", 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w.r_performer_name "performer_name", 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count(w.r_object_id) "task_state_count", 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max(w.r_priority) "task_max_priority" 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from dmi_workitem_sp  w, dm_workflow_sp  wf 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where (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w.r_runtime_state in (0, 1, 3, 4, 5, 6) 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and wf.r_runtime_state in (1, 3) 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and  (w.a_wq_name in (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select all w.wq_name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from dmc_workqueue_sp  w, dmc_workqueue_policy_sp  p 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where ((w.wq_policy_id=p.r_object_id)) ))  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and (w.r_workflow_id=wf.r_object_id)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) 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group by w.a_wq_name, w.r_runtime_state, w.r_performer_name 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order by w.a_wq_name, w.r_runtime_state</a:t>
            </a:r>
          </a:p>
          <a:p>
            <a:pPr marL="228600" indent="-228600" algn="l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"/>
            </a:pPr>
            <a:endParaRPr lang="en-US" sz="1600">
              <a:latin typeface="Courier New" pitchFamily="49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28600" y="3048000"/>
            <a:ext cx="5486400" cy="4572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143000" y="4800600"/>
            <a:ext cx="6553200" cy="4572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Available Indexes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Capture all of the tables that the view integrates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Run “tab_ind.sql” to generate the index list</a:t>
            </a: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962400"/>
            <a:ext cx="6000750" cy="2543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124575" cy="1190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SARGs with Available Indexes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TABLE_NAME               INDEX_NAME               COLUMN_NAME              POS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------------------------ ------------------------ ------------------------ ---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DM_WORKFLOW_R            D_1F94483B8000018C       R_OBJECT_ID                1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                     D_1F94483B8000018C       I_POSITION                 2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</a:rPr>
              <a:t>DM_WORKFLOW_S            D_1F94483B8000018B       R_OBJECT_ID                1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DM_XFM_FORM_S            D_1F94483B800002F1       R_OBJECT_ID                1</a:t>
            </a:r>
            <a:r>
              <a:rPr lang="en-US" sz="1200">
                <a:latin typeface="Courier New" pitchFamily="49" charset="0"/>
              </a:rPr>
              <a:t>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select…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from dmi_workitem_sp  w, </a:t>
            </a:r>
            <a:r>
              <a:rPr lang="en-US" sz="1400" b="1">
                <a:latin typeface="Courier New" pitchFamily="49" charset="0"/>
              </a:rPr>
              <a:t>dm_workflow_sp  wf</a:t>
            </a:r>
            <a:r>
              <a:rPr lang="en-US" sz="1400">
                <a:latin typeface="Courier New" pitchFamily="49" charset="0"/>
              </a:rPr>
              <a:t>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where (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w.r_runtime_state in (0, 1, 3, 4, 5, 6)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and </a:t>
            </a:r>
            <a:r>
              <a:rPr lang="en-US" sz="1400" b="1">
                <a:latin typeface="Courier New" pitchFamily="49" charset="0"/>
              </a:rPr>
              <a:t>wf.r_runtime_state in (1, 3)</a:t>
            </a:r>
            <a:r>
              <a:rPr lang="en-US" sz="1400">
                <a:latin typeface="Courier New" pitchFamily="49" charset="0"/>
              </a:rPr>
              <a:t>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and  (w.a_wq_name in (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	select all w.wq_name 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from dmc_workqueue_sp  w, dmc_workqueue_policy_sp  p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	where ((w.wq_policy_id=p.r_object_id)) ))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and (w.r_workflow_id=</a:t>
            </a:r>
            <a:r>
              <a:rPr lang="en-US" sz="1400" b="1">
                <a:latin typeface="Courier New" pitchFamily="49" charset="0"/>
              </a:rPr>
              <a:t>wf.r_object_id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	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query execution concepts</a:t>
            </a:r>
          </a:p>
          <a:p>
            <a:r>
              <a:rPr lang="en-US"/>
              <a:t>Obtaining SQL from DQL</a:t>
            </a:r>
          </a:p>
          <a:p>
            <a:r>
              <a:rPr lang="en-US"/>
              <a:t>Obtaining and influencing the execution plan in Oracle</a:t>
            </a:r>
          </a:p>
          <a:p>
            <a:r>
              <a:rPr lang="en-US"/>
              <a:t>Obtaining and influencing the execution plan in SQL Server</a:t>
            </a:r>
          </a:p>
          <a:p>
            <a:r>
              <a:rPr lang="en-US"/>
              <a:t>Identifying and indexing key SDT data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yourself: When can indexes be used?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58950"/>
            <a:ext cx="8410575" cy="50990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Which queries will use an index on </a:t>
            </a:r>
            <a:r>
              <a:rPr lang="en-US" b="1"/>
              <a:t>dm_sysobject_s(object_name,title)</a:t>
            </a:r>
            <a:r>
              <a:rPr lang="en-US"/>
              <a:t>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select title from dm_sysobject_s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object_name = ‘testdoc’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select object_name from dm_sysobject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title=‘A really good read’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select title from dm_sysobject_s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object_name like ‘%testdoc%’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select title from dm_sysobject_s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object_name like ‘testdoc%’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select title from dm_sysobject_s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object_name != ‘testdoc’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select title from dm_sysobject_s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object_name like ‘%testdoc’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select title from dm_sysobject_s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object_name in (‘testdoc’,’sampledoc’)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select title from dm_sysobject_s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UPPER(object_name) = UPPER(‘testdoc’)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adding an index on dm_workflow_s(r_runtime_state,r_object_id)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0825"/>
            <a:ext cx="7696200" cy="5337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Useful Indexes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/>
              <a:t>Good candidates include:</a:t>
            </a:r>
          </a:p>
          <a:p>
            <a:r>
              <a:rPr lang="en-US"/>
              <a:t>Column(s) used in the search arguments</a:t>
            </a:r>
          </a:p>
          <a:p>
            <a:r>
              <a:rPr lang="en-US"/>
              <a:t>Column(s) used for joins</a:t>
            </a:r>
          </a:p>
          <a:p>
            <a:r>
              <a:rPr lang="en-US"/>
              <a:t>Column(s) used in ORDER BY or GROUP BY operations</a:t>
            </a:r>
          </a:p>
          <a:p>
            <a:r>
              <a:rPr lang="en-US"/>
              <a:t>Should be selective</a:t>
            </a:r>
          </a:p>
          <a:p>
            <a:r>
              <a:rPr lang="en-US"/>
              <a:t>Should not be too wide</a:t>
            </a:r>
          </a:p>
          <a:p>
            <a:pPr lvl="1"/>
            <a:r>
              <a:rPr lang="en-US"/>
              <a:t>“Covering indexes” can greatly reduce logical reads, but should not contain too many columns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Watch out for:</a:t>
            </a:r>
          </a:p>
          <a:p>
            <a:r>
              <a:rPr lang="en-US"/>
              <a:t>Too many indexes on a table</a:t>
            </a:r>
          </a:p>
          <a:p>
            <a:r>
              <a:rPr lang="en-US"/>
              <a:t>Indexes on columns with data skew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create indexes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Indexes can be created directly in the RDBMS, or can be created from within Documentum</a:t>
            </a:r>
          </a:p>
          <a:p>
            <a:pPr lvl="1"/>
            <a:r>
              <a:rPr lang="en-US"/>
              <a:t>Indexes created in the RDBMS will not be “monitored” by Documentum</a:t>
            </a:r>
          </a:p>
          <a:p>
            <a:pPr lvl="1"/>
            <a:r>
              <a:rPr lang="en-US"/>
              <a:t>Indexes created on repeating valued attributes will affect query translation in different ways if they are created in the RDBMS vs. in Documentum</a:t>
            </a:r>
          </a:p>
          <a:p>
            <a:r>
              <a:rPr lang="en-US"/>
              <a:t>SQL</a:t>
            </a:r>
          </a:p>
          <a:p>
            <a:pPr lvl="1">
              <a:buFont typeface="Arial" charset="0"/>
              <a:buNone/>
            </a:pPr>
            <a:r>
              <a:rPr lang="en-US">
                <a:latin typeface="Courier New" pitchFamily="49" charset="0"/>
              </a:rPr>
              <a:t>create index myindex on dmr_content_r(i_parked_state,r_object_id)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tablespace DCTM_INDEX;</a:t>
            </a:r>
          </a:p>
          <a:p>
            <a:r>
              <a:rPr lang="en-US"/>
              <a:t>Documentum API:</a:t>
            </a:r>
          </a:p>
          <a:p>
            <a:pPr lvl="1">
              <a:buFont typeface="Arial" charset="0"/>
              <a:buNone/>
            </a:pPr>
            <a:r>
              <a:rPr lang="en-US">
                <a:latin typeface="Courier New" pitchFamily="49" charset="0"/>
              </a:rPr>
              <a:t>apply,c,NULL,MAKE_INDEX,TYPE_NAME,S,dmr_content,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ATTRIBUTE,S,i_parked_state,USE_ID_COL,B,T,ID_IN_FRONT,B,F</a:t>
            </a:r>
          </a:p>
          <a:p>
            <a:r>
              <a:rPr lang="en-US"/>
              <a:t>Documentum DQL:</a:t>
            </a:r>
          </a:p>
          <a:p>
            <a:pPr lvl="1">
              <a:buFont typeface="Arial" charset="0"/>
              <a:buNone/>
            </a:pPr>
            <a:r>
              <a:rPr lang="en-US">
                <a:latin typeface="Courier New" pitchFamily="49" charset="0"/>
              </a:rPr>
              <a:t>EXECUTE make_index WITH type_name=‘dmr_content', attribute=‘i_parked_state‘,use_id_col=true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Indexes on Repeating Valued Attributes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70000"/>
              </a:lnSpc>
              <a:buFont typeface="Wingdings" pitchFamily="2" charset="2"/>
              <a:buNone/>
            </a:pPr>
            <a:r>
              <a:rPr lang="en-US" sz="1800"/>
              <a:t>	</a:t>
            </a:r>
            <a:r>
              <a:rPr lang="en-US" sz="1800" b="1">
                <a:latin typeface="Courier New" pitchFamily="49" charset="0"/>
              </a:rPr>
              <a:t>Select r_object_id, object_name from dm_document 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where any keywords=‘repeating1’</a:t>
            </a:r>
          </a:p>
          <a:p>
            <a:pPr marL="342900" indent="-342900">
              <a:lnSpc>
                <a:spcPct val="70000"/>
              </a:lnSpc>
            </a:pPr>
            <a:r>
              <a:rPr lang="en-US" sz="1800"/>
              <a:t>No dmi_index on keywords:</a:t>
            </a:r>
          </a:p>
          <a:p>
            <a:pPr marL="342900" indent="-342900">
              <a:lnSpc>
                <a:spcPct val="7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select all dm_document.r_object_id, dm_document.object_name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from dm_document_sp  dm_document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( </a:t>
            </a:r>
            <a:r>
              <a:rPr lang="en-US" sz="1800" b="1">
                <a:latin typeface="Courier New" pitchFamily="49" charset="0"/>
              </a:rPr>
              <a:t>exists</a:t>
            </a:r>
            <a:r>
              <a:rPr lang="en-US" sz="1800">
                <a:latin typeface="Courier New" pitchFamily="49" charset="0"/>
              </a:rPr>
              <a:t> (select r_object_id from dm_sysobject_r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where dm_document.r_object_id = r_object_id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and keywords='repeating1'))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and (dm_document.i_has_folder = 1 and dm_document.i_is_deleted = 0)</a:t>
            </a:r>
          </a:p>
          <a:p>
            <a:pPr marL="342900" indent="-342900">
              <a:lnSpc>
                <a:spcPct val="70000"/>
              </a:lnSpc>
            </a:pPr>
            <a:endParaRPr lang="en-US" sz="1800"/>
          </a:p>
          <a:p>
            <a:pPr marL="342900" indent="-342900">
              <a:lnSpc>
                <a:spcPct val="70000"/>
              </a:lnSpc>
            </a:pPr>
            <a:r>
              <a:rPr lang="en-US" sz="1800"/>
              <a:t>With dmi_index on keywords:</a:t>
            </a:r>
          </a:p>
          <a:p>
            <a:pPr marL="342900" indent="-342900">
              <a:lnSpc>
                <a:spcPct val="7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select all dm_document.r_object_id, dm_document.object_name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from dm_document_sp  dm_document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where (dm_document.r_object_id </a:t>
            </a:r>
            <a:r>
              <a:rPr lang="en-US" sz="1800" b="1">
                <a:latin typeface="Courier New" pitchFamily="49" charset="0"/>
              </a:rPr>
              <a:t>in</a:t>
            </a:r>
            <a:r>
              <a:rPr lang="en-US" sz="1800">
                <a:latin typeface="Courier New" pitchFamily="49" charset="0"/>
              </a:rPr>
              <a:t> (select r_object_id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			from dm_sysobject_r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			where keywords='repeating1')) and (dm_document.i_has_folder = 1 and dm_document.i_is_deleted = 0)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index usage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Optimizer may choose to not use the indexes you’ve created</a:t>
            </a:r>
          </a:p>
          <a:p>
            <a:r>
              <a:rPr lang="en-US"/>
              <a:t>As each additional index adds overhead on insert, update and delete you should remove unnecessary indexes (custom only!)</a:t>
            </a:r>
          </a:p>
          <a:p>
            <a:r>
              <a:rPr lang="en-US"/>
              <a:t>To monitor an index for usage:</a:t>
            </a:r>
          </a:p>
          <a:p>
            <a:pPr lvl="1">
              <a:buFont typeface="Arial" charset="0"/>
              <a:buNone/>
            </a:pPr>
            <a:r>
              <a:rPr lang="en-US"/>
              <a:t>alter index MYINDEX monitoring usage;</a:t>
            </a:r>
          </a:p>
          <a:p>
            <a:r>
              <a:rPr lang="en-US"/>
              <a:t>To turn off monitoring:</a:t>
            </a:r>
          </a:p>
          <a:p>
            <a:pPr lvl="1">
              <a:buFont typeface="Arial" charset="0"/>
              <a:buNone/>
            </a:pPr>
            <a:r>
              <a:rPr lang="en-US"/>
              <a:t>alter index MYINDEX nomonitoring usage;</a:t>
            </a:r>
          </a:p>
          <a:p>
            <a:endParaRPr lang="en-US"/>
          </a:p>
          <a:p>
            <a:r>
              <a:rPr lang="en-US"/>
              <a:t>To check for usage</a:t>
            </a:r>
          </a:p>
          <a:p>
            <a:pPr lvl="1">
              <a:buFont typeface="Arial" charset="0"/>
              <a:buNone/>
            </a:pPr>
            <a:r>
              <a:rPr lang="en-US"/>
              <a:t>select index_name, monitoring, used, start_monitoring, end_monitoring </a:t>
            </a:r>
          </a:p>
          <a:p>
            <a:pPr lvl="1">
              <a:buFont typeface="Arial" charset="0"/>
              <a:buNone/>
            </a:pPr>
            <a:r>
              <a:rPr lang="en-US"/>
              <a:t>from v$object_usage</a:t>
            </a:r>
          </a:p>
          <a:p>
            <a:pPr lvl="1">
              <a:buFont typeface="Arial" charset="0"/>
              <a:buNone/>
            </a:pPr>
            <a:r>
              <a:rPr lang="en-US"/>
              <a:t>where index_name = ‘MYINDEX’</a:t>
            </a:r>
          </a:p>
          <a:p>
            <a:pPr lvl="1">
              <a:buFont typeface="Arial" charset="0"/>
              <a:buNone/>
            </a:pPr>
            <a:r>
              <a:rPr lang="en-US"/>
              <a:t>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statistics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Documentum using the dm_UpdateStatistics job</a:t>
            </a:r>
          </a:p>
          <a:p>
            <a:pPr lvl="1"/>
            <a:r>
              <a:rPr lang="en-US"/>
              <a:t>Runs once a week by default</a:t>
            </a:r>
          </a:p>
          <a:p>
            <a:pPr lvl="1"/>
            <a:r>
              <a:rPr lang="en-US"/>
              <a:t>Prior to 6.5 SP1 it used “analyze”, now it uses DBMS_STATS.GATHER_TABLE_STATS</a:t>
            </a:r>
          </a:p>
          <a:p>
            <a:pPr lvl="1"/>
            <a:r>
              <a:rPr lang="en-US" b="1"/>
              <a:t>WARNING</a:t>
            </a:r>
            <a:r>
              <a:rPr lang="en-US"/>
              <a:t>: if it fails on one table, the whole job aborts!</a:t>
            </a:r>
          </a:p>
          <a:p>
            <a:r>
              <a:rPr lang="en-US"/>
              <a:t>From Oracle using DBMS_STATS</a:t>
            </a:r>
          </a:p>
          <a:p>
            <a:pPr lvl="1"/>
            <a:r>
              <a:rPr lang="en-US"/>
              <a:t>Syntax: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EXEC DBMS_STATS.GATHER_SCHEMA_STATS( -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ownname =&gt; NULL, -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options =&gt; 'GATHER', -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granularity =&gt; ‘AUTO', -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cascade =&gt; TRUE, -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method_opt =&gt; 'for all columns size AUTO' -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);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histograms on data in a column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endParaRPr lang="en-US"/>
          </a:p>
          <a:p>
            <a:pPr marL="1181100" lvl="2" indent="-266700">
              <a:buFont typeface="Wingdings" pitchFamily="2" charset="2"/>
              <a:buNone/>
            </a:pPr>
            <a:r>
              <a:rPr lang="en-US"/>
              <a:t>EXEC DBMS_STATS.GATHER_TABLE_STATS (-</a:t>
            </a:r>
          </a:p>
          <a:p>
            <a:pPr marL="1181100" lvl="2" indent="-266700">
              <a:buFont typeface="Wingdings" pitchFamily="2" charset="2"/>
              <a:buNone/>
            </a:pPr>
            <a:r>
              <a:rPr lang="en-US"/>
              <a:t>	ownname =&gt; user, -</a:t>
            </a:r>
          </a:p>
          <a:p>
            <a:pPr marL="1181100" lvl="2" indent="-266700">
              <a:buFont typeface="Wingdings" pitchFamily="2" charset="2"/>
              <a:buNone/>
            </a:pPr>
            <a:r>
              <a:rPr lang="en-US"/>
              <a:t>	tabname=&gt; ‘</a:t>
            </a:r>
            <a:r>
              <a:rPr lang="en-US" b="1" i="1"/>
              <a:t>TABLE_NAME</a:t>
            </a:r>
            <a:r>
              <a:rPr lang="en-US"/>
              <a:t>', -</a:t>
            </a:r>
          </a:p>
          <a:p>
            <a:pPr marL="1181100" lvl="2" indent="-266700">
              <a:buFont typeface="Wingdings" pitchFamily="2" charset="2"/>
              <a:buNone/>
            </a:pPr>
            <a:r>
              <a:rPr lang="en-US"/>
              <a:t>	cascade =&gt; true, -</a:t>
            </a:r>
          </a:p>
          <a:p>
            <a:pPr marL="1181100" lvl="2" indent="-266700">
              <a:buFont typeface="Wingdings" pitchFamily="2" charset="2"/>
              <a:buNone/>
            </a:pPr>
            <a:r>
              <a:rPr lang="en-US"/>
              <a:t>	estimate_percent =&gt; 100, -</a:t>
            </a:r>
          </a:p>
          <a:p>
            <a:pPr marL="1181100" lvl="2" indent="-266700">
              <a:buFont typeface="Wingdings" pitchFamily="2" charset="2"/>
              <a:buNone/>
            </a:pPr>
            <a:r>
              <a:rPr lang="en-US"/>
              <a:t>	method_opt =&gt; 'for columns size </a:t>
            </a:r>
            <a:r>
              <a:rPr lang="en-US" b="1" i="1"/>
              <a:t>NUM_BUCKETS COLUMN_NAME</a:t>
            </a:r>
            <a:r>
              <a:rPr lang="en-US"/>
              <a:t> ‘</a:t>
            </a:r>
          </a:p>
          <a:p>
            <a:pPr marL="1181100" lvl="2" indent="-266700">
              <a:buFont typeface="Wingdings" pitchFamily="2" charset="2"/>
              <a:buNone/>
            </a:pPr>
            <a:r>
              <a:rPr lang="en-US"/>
              <a:t>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Server Query Tuning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Viewing the estimated or actual execution plan in SSMS</a:t>
            </a:r>
          </a:p>
          <a:p>
            <a:r>
              <a:rPr lang="en-US"/>
              <a:t>Identifying available indexes</a:t>
            </a:r>
          </a:p>
          <a:p>
            <a:r>
              <a:rPr lang="en-US"/>
              <a:t>Getting IO and Timing statistics</a:t>
            </a:r>
          </a:p>
          <a:p>
            <a:r>
              <a:rPr lang="en-US"/>
              <a:t>Viewing statistic and histogram data for an index</a:t>
            </a:r>
          </a:p>
          <a:p>
            <a:r>
              <a:rPr lang="en-US"/>
              <a:t>Covering indexes and included columns</a:t>
            </a:r>
          </a:p>
          <a:p>
            <a:r>
              <a:rPr lang="en-US"/>
              <a:t>Viewing and repairing index fragmentation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an execution plan in SQL Server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422525"/>
            <a:ext cx="5638800" cy="42465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828800"/>
            <a:ext cx="5514975" cy="3492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724400" y="1676400"/>
            <a:ext cx="609600" cy="6096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6019800" y="1676400"/>
            <a:ext cx="609600" cy="609600"/>
          </a:xfrm>
          <a:prstGeom prst="ellipse">
            <a:avLst/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5943600" y="2743200"/>
            <a:ext cx="1295400" cy="914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Estimated execution plan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7467600" y="2286000"/>
            <a:ext cx="1295400" cy="914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Actual execution plan</a:t>
            </a: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 flipV="1">
            <a:off x="5334000" y="2133600"/>
            <a:ext cx="914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 flipH="1" flipV="1">
            <a:off x="6607175" y="2133600"/>
            <a:ext cx="914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6324600" y="4724400"/>
            <a:ext cx="1600200" cy="914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Plan can be exported to an XML file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H="1">
            <a:off x="4343400" y="5105400"/>
            <a:ext cx="20574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Execution Concepts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Optimizer</a:t>
            </a:r>
          </a:p>
          <a:p>
            <a:pPr lvl="1"/>
            <a:r>
              <a:rPr lang="en-US"/>
              <a:t>The query processing engine in the RDBMS that determines the most efficient method of satisfying a request</a:t>
            </a:r>
          </a:p>
          <a:p>
            <a:pPr lvl="1"/>
            <a:r>
              <a:rPr lang="en-US"/>
              <a:t>Considers CPU cost and logical/physical I/O for each access path and join method</a:t>
            </a:r>
          </a:p>
          <a:p>
            <a:pPr lvl="1"/>
            <a:r>
              <a:rPr lang="en-US"/>
              <a:t>Choices are influenced by:</a:t>
            </a:r>
          </a:p>
          <a:p>
            <a:pPr lvl="2"/>
            <a:r>
              <a:rPr lang="en-US"/>
              <a:t>the SQL statement</a:t>
            </a:r>
          </a:p>
          <a:p>
            <a:pPr lvl="2"/>
            <a:r>
              <a:rPr lang="en-US"/>
              <a:t>Database design (available indexes, partitioning)</a:t>
            </a:r>
          </a:p>
          <a:p>
            <a:pPr lvl="2"/>
            <a:r>
              <a:rPr lang="en-US"/>
              <a:t>Hints</a:t>
            </a:r>
          </a:p>
          <a:p>
            <a:pPr lvl="2"/>
            <a:r>
              <a:rPr lang="en-US"/>
              <a:t>Optimization level or goal</a:t>
            </a:r>
          </a:p>
          <a:p>
            <a:pPr lvl="2"/>
            <a:r>
              <a:rPr lang="en-US"/>
              <a:t>Statistics and histograms</a:t>
            </a:r>
          </a:p>
          <a:p>
            <a:pPr lvl="2"/>
            <a:r>
              <a:rPr lang="en-US"/>
              <a:t>Configuration parameters</a:t>
            </a:r>
          </a:p>
          <a:p>
            <a:pPr lvl="2"/>
            <a:r>
              <a:rPr lang="en-US"/>
              <a:t>Environment</a:t>
            </a:r>
          </a:p>
          <a:p>
            <a:r>
              <a:rPr lang="en-US"/>
              <a:t>Execution plan</a:t>
            </a:r>
          </a:p>
          <a:p>
            <a:pPr lvl="1"/>
            <a:r>
              <a:rPr lang="en-US"/>
              <a:t>The final series of steps selected by the optimizer</a:t>
            </a:r>
          </a:p>
          <a:p>
            <a:pPr lvl="2"/>
            <a:r>
              <a:rPr lang="en-US"/>
              <a:t>Access paths</a:t>
            </a:r>
          </a:p>
          <a:p>
            <a:pPr lvl="2"/>
            <a:r>
              <a:rPr lang="en-US"/>
              <a:t>Join methods</a:t>
            </a:r>
          </a:p>
          <a:p>
            <a:pPr lvl="2"/>
            <a:r>
              <a:rPr lang="en-US"/>
              <a:t>Join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plan details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2000250"/>
            <a:ext cx="2036763" cy="30289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71875"/>
            <a:ext cx="1920875" cy="30575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475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7763" y="4105275"/>
            <a:ext cx="1773237" cy="2486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4257675"/>
            <a:ext cx="1981200" cy="15335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476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525588"/>
            <a:ext cx="4724400" cy="19796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74761" name="Picture 9" descr="med blue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6150" y="3886200"/>
            <a:ext cx="381000" cy="381000"/>
          </a:xfrm>
          <a:prstGeom prst="rect">
            <a:avLst/>
          </a:prstGeom>
          <a:noFill/>
        </p:spPr>
      </p:pic>
      <p:pic>
        <p:nvPicPr>
          <p:cNvPr id="74762" name="Picture 10" descr="med blue-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24200" y="3733800"/>
            <a:ext cx="381000" cy="381000"/>
          </a:xfrm>
          <a:prstGeom prst="rect">
            <a:avLst/>
          </a:prstGeom>
          <a:noFill/>
        </p:spPr>
      </p:pic>
      <p:pic>
        <p:nvPicPr>
          <p:cNvPr id="74763" name="Picture 11" descr="med blue-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0" y="3200400"/>
            <a:ext cx="381000" cy="381000"/>
          </a:xfrm>
          <a:prstGeom prst="rect">
            <a:avLst/>
          </a:prstGeom>
          <a:noFill/>
        </p:spPr>
      </p:pic>
      <p:pic>
        <p:nvPicPr>
          <p:cNvPr id="74764" name="Picture 12" descr="med blue-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0" y="1628775"/>
            <a:ext cx="381000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all indexes on a table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sp_helpindex ‘table_name’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813" y="2519363"/>
            <a:ext cx="4524375" cy="1819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all indexes in a SQL Server database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58950"/>
            <a:ext cx="2909887" cy="4838700"/>
          </a:xfrm>
        </p:spPr>
        <p:txBody>
          <a:bodyPr/>
          <a:lstStyle/>
          <a:p>
            <a:r>
              <a:rPr lang="en-US"/>
              <a:t>Import the sp_helpindex2 stored procedure to quickly list all indexes in a database</a:t>
            </a: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524000"/>
            <a:ext cx="5324475" cy="51387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“set statistics time on” &amp; “set statistics io on”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</a:rPr>
              <a:t>SQL Server </a:t>
            </a:r>
            <a:r>
              <a:rPr lang="en-US" sz="1600" b="1" noProof="1">
                <a:latin typeface="Courier New" pitchFamily="49" charset="0"/>
              </a:rPr>
              <a:t>parse and compile</a:t>
            </a:r>
            <a:r>
              <a:rPr lang="en-US" sz="1600" noProof="1">
                <a:latin typeface="Courier New" pitchFamily="49" charset="0"/>
              </a:rPr>
              <a:t> time: </a:t>
            </a:r>
          </a:p>
          <a:p>
            <a:pPr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</a:rPr>
              <a:t>   CPU time = 0 ms, elapsed time = 1 ms.</a:t>
            </a:r>
          </a:p>
          <a:p>
            <a:pPr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</a:rPr>
              <a:t>-----------</a:t>
            </a:r>
          </a:p>
          <a:p>
            <a:pPr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</a:rPr>
              <a:t>14869</a:t>
            </a:r>
          </a:p>
          <a:p>
            <a:pPr>
              <a:buFont typeface="Wingdings" pitchFamily="2" charset="2"/>
              <a:buNone/>
            </a:pPr>
            <a:endParaRPr lang="en-US" sz="1600" noProof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</a:rPr>
              <a:t>(1 row(s) affected)</a:t>
            </a:r>
          </a:p>
          <a:p>
            <a:pPr>
              <a:buFont typeface="Wingdings" pitchFamily="2" charset="2"/>
              <a:buNone/>
            </a:pPr>
            <a:endParaRPr lang="en-US" sz="1600" noProof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</a:rPr>
              <a:t>Table 'dm_sysobject_s'. Scan count 1, </a:t>
            </a: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 b="1" noProof="1">
                <a:latin typeface="Courier New" pitchFamily="49" charset="0"/>
              </a:rPr>
              <a:t>logical reads</a:t>
            </a:r>
            <a:r>
              <a:rPr lang="en-US" sz="1600" noProof="1">
                <a:latin typeface="Courier New" pitchFamily="49" charset="0"/>
              </a:rPr>
              <a:t> 183, </a:t>
            </a:r>
            <a:r>
              <a:rPr lang="en-US" sz="1600" b="1" noProof="1">
                <a:latin typeface="Courier New" pitchFamily="49" charset="0"/>
              </a:rPr>
              <a:t>physical reads</a:t>
            </a:r>
            <a:r>
              <a:rPr lang="en-US" sz="1600" noProof="1">
                <a:latin typeface="Courier New" pitchFamily="49" charset="0"/>
              </a:rPr>
              <a:t> 0, read-ahead reads 0, lob logical reads 0, lob physical reads 0, lob read-ahead reads 0.</a:t>
            </a:r>
          </a:p>
          <a:p>
            <a:pPr>
              <a:buFont typeface="Wingdings" pitchFamily="2" charset="2"/>
              <a:buNone/>
            </a:pPr>
            <a:endParaRPr lang="en-US" sz="1600" noProof="1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</a:rPr>
              <a:t>SQL Server </a:t>
            </a:r>
            <a:r>
              <a:rPr lang="en-US" sz="1600" b="1" noProof="1">
                <a:latin typeface="Courier New" pitchFamily="49" charset="0"/>
              </a:rPr>
              <a:t>Execution</a:t>
            </a:r>
            <a:r>
              <a:rPr lang="en-US" sz="1600" noProof="1">
                <a:latin typeface="Courier New" pitchFamily="49" charset="0"/>
              </a:rPr>
              <a:t> Times:</a:t>
            </a:r>
          </a:p>
          <a:p>
            <a:pPr>
              <a:buFont typeface="Wingdings" pitchFamily="2" charset="2"/>
              <a:buNone/>
            </a:pPr>
            <a:r>
              <a:rPr lang="en-US" sz="1600" noProof="1">
                <a:latin typeface="Courier New" pitchFamily="49" charset="0"/>
              </a:rPr>
              <a:t>   CPU time = 0 ms,  elapsed time = 8 ms.</a:t>
            </a:r>
          </a:p>
          <a:p>
            <a:pPr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Covering Indexes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covering index is one that includes all columns in the query</a:t>
            </a:r>
          </a:p>
          <a:p>
            <a:r>
              <a:rPr lang="en-US"/>
              <a:t>Columns can be added as key values, or included as non-key values (SQL Server only)</a:t>
            </a:r>
          </a:p>
          <a:p>
            <a:pPr lvl="1"/>
            <a:r>
              <a:rPr lang="en-US"/>
              <a:t>Key values are stored at all levels of the index</a:t>
            </a:r>
          </a:p>
          <a:p>
            <a:pPr lvl="1"/>
            <a:r>
              <a:rPr lang="en-US"/>
              <a:t>Included columns are only stored in the leaf nodes</a:t>
            </a:r>
          </a:p>
          <a:p>
            <a:r>
              <a:rPr lang="en-US"/>
              <a:t>Covering indexes reduce I/O by avoiding table lookups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</a:t>
            </a:r>
            <a:r>
              <a:rPr lang="en-US" sz="1600" noProof="1">
                <a:latin typeface="Courier New" pitchFamily="49" charset="0"/>
              </a:rPr>
              <a:t>create index sysobj_cover 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</a:t>
            </a:r>
            <a:r>
              <a:rPr lang="en-US" sz="1600" noProof="1">
                <a:latin typeface="Courier New" pitchFamily="49" charset="0"/>
              </a:rPr>
              <a:t>ON dm_sysobject_s(</a:t>
            </a: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</a:t>
            </a:r>
            <a:r>
              <a:rPr lang="en-US" sz="1600" noProof="1">
                <a:latin typeface="Courier New" pitchFamily="49" charset="0"/>
              </a:rPr>
              <a:t>r_object_type,i_is_deleted,</a:t>
            </a: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</a:t>
            </a:r>
            <a:r>
              <a:rPr lang="en-US" sz="1600" noProof="1">
                <a:latin typeface="Courier New" pitchFamily="49" charset="0"/>
              </a:rPr>
              <a:t>i_has_folder,a_content_type)</a:t>
            </a:r>
          </a:p>
          <a:p>
            <a:pPr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</a:t>
            </a:r>
            <a:r>
              <a:rPr lang="en-US" sz="1600" noProof="1">
                <a:latin typeface="Courier New" pitchFamily="49" charset="0"/>
              </a:rPr>
              <a:t>INCLUDE (r_object_id,object_name,owner_name,acl_domain,acl_name)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and Fixing Index Fragmentation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6538"/>
            <a:ext cx="4867275" cy="43608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846388"/>
            <a:ext cx="5334000" cy="47736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0" y="6096000"/>
            <a:ext cx="373380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Fewer pages means less I/O</a:t>
            </a:r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 flipV="1">
            <a:off x="2819400" y="3810000"/>
            <a:ext cx="228600" cy="2286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 flipV="1">
            <a:off x="2819400" y="5257800"/>
            <a:ext cx="4191000" cy="83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5257800" y="1600200"/>
            <a:ext cx="3733800" cy="914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fuller the page, </a:t>
            </a:r>
            <a:br>
              <a:rPr lang="en-US"/>
            </a:br>
            <a:r>
              <a:rPr lang="en-US"/>
              <a:t>the more rows can be read </a:t>
            </a:r>
            <a:br>
              <a:rPr lang="en-US"/>
            </a:br>
            <a:r>
              <a:rPr lang="en-US"/>
              <a:t>in a single page read.</a:t>
            </a:r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 flipV="1">
            <a:off x="3352800" y="2362200"/>
            <a:ext cx="2362200" cy="152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 flipH="1" flipV="1">
            <a:off x="5715000" y="2362200"/>
            <a:ext cx="1295400" cy="1600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“dbcc showcontig” output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758950"/>
            <a:ext cx="2605088" cy="48387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1800"/>
              <a:t>NOTE:</a:t>
            </a:r>
          </a:p>
          <a:p>
            <a:pPr algn="ctr">
              <a:buFont typeface="Wingdings" pitchFamily="2" charset="2"/>
              <a:buNone/>
            </a:pPr>
            <a:r>
              <a:rPr lang="en-US" sz="1800"/>
              <a:t>dm_UpdateStatistics </a:t>
            </a:r>
            <a:br>
              <a:rPr lang="en-US" sz="1800"/>
            </a:br>
            <a:r>
              <a:rPr lang="en-US" sz="1800"/>
              <a:t>job has a </a:t>
            </a:r>
            <a:br>
              <a:rPr lang="en-US" sz="1800"/>
            </a:br>
            <a:r>
              <a:rPr lang="en-US" sz="1800"/>
              <a:t>–dbreindex option</a:t>
            </a:r>
          </a:p>
          <a:p>
            <a:r>
              <a:rPr lang="en-US" sz="1800"/>
              <a:t>READ </a:t>
            </a:r>
          </a:p>
          <a:p>
            <a:pPr lvl="1"/>
            <a:r>
              <a:rPr lang="en-US" sz="1400"/>
              <a:t>Calculate the fragmentation statistics only</a:t>
            </a:r>
          </a:p>
          <a:p>
            <a:r>
              <a:rPr lang="en-US" sz="1800"/>
              <a:t>FIX</a:t>
            </a:r>
          </a:p>
          <a:p>
            <a:pPr lvl="1"/>
            <a:r>
              <a:rPr lang="en-US" sz="1400"/>
              <a:t>Rebuild the indexes to reduce fragmentation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 algn="ctr">
              <a:buFont typeface="Wingdings" pitchFamily="2" charset="2"/>
              <a:buNone/>
            </a:pPr>
            <a:r>
              <a:rPr lang="en-US" sz="1800"/>
              <a:t>FIX should be run at regular intervals to ensure optimal database I/O performance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7363"/>
            <a:ext cx="5734050" cy="4795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Searches and Filtering on SDT Values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5257800" cy="2714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685800" y="2362200"/>
            <a:ext cx="2057400" cy="3048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600200"/>
            <a:ext cx="2895600" cy="2459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9114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283075"/>
            <a:ext cx="2752725" cy="2279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762000" y="4648200"/>
            <a:ext cx="4419600" cy="1676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SDTs are not indexed by default, so searches and filtering will be slow.</a:t>
            </a:r>
          </a:p>
          <a:p>
            <a:pPr>
              <a:spcBef>
                <a:spcPct val="50000"/>
              </a:spcBef>
            </a:pPr>
            <a:r>
              <a:rPr lang="en-US"/>
              <a:t>SDTs are stored differently in the database, so identifying the correct columns to index is a little trickier.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SDT Queries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6019800" y="4648200"/>
            <a:ext cx="2743200" cy="3048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" y="1633538"/>
            <a:ext cx="8439150" cy="3590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4038600" y="3810000"/>
            <a:ext cx="2819400" cy="3048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4191000" y="4300538"/>
            <a:ext cx="2895600" cy="3048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query execution concepts</a:t>
            </a:r>
          </a:p>
          <a:p>
            <a:r>
              <a:rPr lang="en-US"/>
              <a:t>Obtaining SQL from DQL</a:t>
            </a:r>
          </a:p>
          <a:p>
            <a:r>
              <a:rPr lang="en-US"/>
              <a:t>Obtaining and influencing the execution plan in Oracle</a:t>
            </a:r>
          </a:p>
          <a:p>
            <a:r>
              <a:rPr lang="en-US"/>
              <a:t>Obtaining and influencing the execution plan in SQL Server</a:t>
            </a:r>
          </a:p>
          <a:p>
            <a:r>
              <a:rPr lang="en-US"/>
              <a:t>Identifying and indexing key SDT data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Paths and Join Methods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Access paths</a:t>
            </a:r>
          </a:p>
          <a:p>
            <a:pPr lvl="1"/>
            <a:r>
              <a:rPr lang="en-US"/>
              <a:t>Full table scan</a:t>
            </a:r>
          </a:p>
          <a:p>
            <a:pPr lvl="1"/>
            <a:r>
              <a:rPr lang="en-US"/>
              <a:t>Table access after using indexes to find matching values</a:t>
            </a:r>
          </a:p>
          <a:p>
            <a:pPr lvl="1"/>
            <a:r>
              <a:rPr lang="en-US"/>
              <a:t>Index lookup only </a:t>
            </a:r>
          </a:p>
          <a:p>
            <a:pPr lvl="1"/>
            <a:endParaRPr lang="en-US"/>
          </a:p>
          <a:p>
            <a:r>
              <a:rPr lang="en-US"/>
              <a:t>Join methods</a:t>
            </a:r>
          </a:p>
          <a:p>
            <a:pPr lvl="1"/>
            <a:r>
              <a:rPr lang="en-US"/>
              <a:t>Nested loops</a:t>
            </a:r>
          </a:p>
          <a:p>
            <a:pPr lvl="1"/>
            <a:r>
              <a:rPr lang="en-US"/>
              <a:t>Sort Merge join</a:t>
            </a:r>
          </a:p>
          <a:p>
            <a:pPr lvl="1"/>
            <a:r>
              <a:rPr lang="en-US"/>
              <a:t>Hash join</a:t>
            </a:r>
          </a:p>
          <a:p>
            <a:pPr lvl="1"/>
            <a:r>
              <a:rPr lang="en-US"/>
              <a:t>Index join</a:t>
            </a:r>
          </a:p>
          <a:p>
            <a:pPr lvl="1"/>
            <a:r>
              <a:rPr lang="en-US"/>
              <a:t>Cartesian join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475" name="Title 3"/>
          <p:cNvSpPr>
            <a:spLocks/>
          </p:cNvSpPr>
          <p:nvPr/>
        </p:nvSpPr>
        <p:spPr bwMode="gray">
          <a:xfrm>
            <a:off x="4405313" y="2438400"/>
            <a:ext cx="2376487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l"/>
            <a:r>
              <a:rPr lang="en-US" sz="3600">
                <a:solidFill>
                  <a:schemeClr val="tx2"/>
                </a:solidFill>
              </a:rPr>
              <a:t>Q</a:t>
            </a:r>
            <a:r>
              <a:rPr lang="en-US" sz="2800">
                <a:solidFill>
                  <a:schemeClr val="tx2"/>
                </a:solidFill>
              </a:rPr>
              <a:t>&amp;</a:t>
            </a:r>
            <a:r>
              <a:rPr lang="en-US" sz="3600">
                <a:solidFill>
                  <a:schemeClr val="tx2"/>
                </a:solidFill>
              </a:rPr>
              <a:t>A</a:t>
            </a:r>
          </a:p>
        </p:txBody>
      </p:sp>
      <p:pic>
        <p:nvPicPr>
          <p:cNvPr id="7" name="Picture Placeholder 6" descr="question.png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/>
          <a:srcRect l="76" r="76"/>
          <a:stretch>
            <a:fillRect/>
          </a:stretch>
        </p:blipFill>
        <p:spPr>
          <a:xfrm>
            <a:off x="2043113" y="2593975"/>
            <a:ext cx="2073275" cy="1323975"/>
          </a:xfrm>
          <a:effectLst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Obtaining the SQL from DQL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 the DQL that needs further analysis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57200" y="2133600"/>
            <a:ext cx="8534400" cy="5956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1400">
                <a:latin typeface="Courier New" pitchFamily="49" charset="0"/>
              </a:rPr>
              <a:t>**** QUERY RESPONSE SORTED IN DESCENDING ORDER ****</a:t>
            </a:r>
          </a:p>
          <a:p>
            <a:pPr algn="l"/>
            <a:endParaRPr lang="en-US" sz="1400">
              <a:latin typeface="Courier New" pitchFamily="49" charset="0"/>
            </a:endParaRPr>
          </a:p>
          <a:p>
            <a:pPr algn="l"/>
            <a:r>
              <a:rPr lang="en-US" sz="1400">
                <a:latin typeface="Courier New" pitchFamily="49" charset="0"/>
              </a:rPr>
              <a:t>qry rsp	query</a:t>
            </a:r>
          </a:p>
          <a:p>
            <a:pPr algn="l"/>
            <a:r>
              <a:rPr lang="en-US" sz="1400">
                <a:latin typeface="Courier New" pitchFamily="49" charset="0"/>
              </a:rPr>
              <a:t>0.984	SELECT w.a_wq_name as queue_name, w.r_runtime_state as runtime_state, w.r_performer_name as performer_name, count(w.r_object_id) as task_state_count, max(w.r_priority) as task_max_priority  from dmi_workitem w, dm_workflow wf  where w.r_runtime_state in (0, 1, 3, 4, 5, 6)  and wf.r_runtime_state in (1, 3)  and ( w.a_wq_name in (SELECT w.wq_name  FROM dmc_workqueue w, dmc_workqueue_policy p WHERE w.wq_policy_id = p.r_object_id))  and w.r_workflow_id = wf.r_object_id  group by w.a_wq_name, w.r_runtime_state, w.r_performer_name  order by w.a_wq_name, w.r_runtime_state </a:t>
            </a:r>
          </a:p>
          <a:p>
            <a:pPr algn="l"/>
            <a:endParaRPr lang="en-US" sz="1400">
              <a:latin typeface="Courier New" pitchFamily="49" charset="0"/>
            </a:endParaRPr>
          </a:p>
          <a:p>
            <a:pPr algn="l"/>
            <a:r>
              <a:rPr lang="en-US" sz="1400">
                <a:latin typeface="Courier New" pitchFamily="49" charset="0"/>
              </a:rPr>
              <a:t>0.938	 select g.group_name as group_name, count(*) as group_count  from dm_group g, dm_user u  where u.workflow_disabled = 0  and any i_all_users_names = u.user_name  and ( g.group_name in (SELECT w.wq_name  FROM dmc_workqueue w, dmc_workqueue_policy p  WHERE w.wq_policy_id = p.r_object_id))  group by g.group_name </a:t>
            </a:r>
          </a:p>
          <a:p>
            <a:pPr algn="l"/>
            <a:endParaRPr lang="en-US" sz="1400">
              <a:latin typeface="Courier New" pitchFamily="49" charset="0"/>
            </a:endParaRPr>
          </a:p>
          <a:p>
            <a:pPr algn="l"/>
            <a:r>
              <a:rPr lang="en-US" sz="1400">
                <a:latin typeface="Courier New" pitchFamily="49" charset="0"/>
              </a:rPr>
              <a:t>0.735	 select g.group_name as group_name, count(*) as group_count  from dm_group g, dm_user u  where u.workflow_disabled = 0  and any i_all_users_names = u.user_name  and ( g.group_name in (SELECT w.wq_name  FROM dmc_workqueue w, dmc_workqueue_policy p  WHERE w.wq_policy_id = p.r_object_id))  group by g.group_name </a:t>
            </a:r>
          </a:p>
          <a:p>
            <a:pPr algn="l"/>
            <a:r>
              <a:rPr lang="en-US" sz="1400">
                <a:latin typeface="Courier New" pitchFamily="49" charset="0"/>
              </a:rPr>
              <a:t>0.563	 select g.group_name as group_name, count(*) as group_count  from dm_group g, dm_user u  where u.workflow_disabled = 0  and any i_all_users_names = u.user_name  and ( g.group_name in (SELECT w.wq_name  FROM dmc_workqueue w, dmc_workqueue_policy p WHERE w.wq_policy_id = p.r_object_id))  group by g.group_name 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28600" y="2743200"/>
            <a:ext cx="8686800" cy="175260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Obtaining the SQL from the DQL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DA DQL Editor</a:t>
            </a:r>
          </a:p>
          <a:p>
            <a:pPr lvl="1"/>
            <a:r>
              <a:rPr lang="en-US"/>
              <a:t>enable “Show the SQL” checkbox</a:t>
            </a:r>
          </a:p>
          <a:p>
            <a:pPr lvl="1"/>
            <a:r>
              <a:rPr lang="en-US"/>
              <a:t>Text area has a size limitation</a:t>
            </a:r>
            <a:br>
              <a:rPr lang="en-US"/>
            </a:br>
            <a:r>
              <a:rPr lang="en-US"/>
              <a:t>so the query may be cut off</a:t>
            </a:r>
          </a:p>
          <a:p>
            <a:endParaRPr lang="en-US"/>
          </a:p>
          <a:p>
            <a:r>
              <a:rPr lang="en-US"/>
              <a:t>In iapi:</a:t>
            </a:r>
          </a:p>
          <a:p>
            <a:pPr lvl="1"/>
            <a:r>
              <a:rPr lang="en-US"/>
              <a:t>SQL_TRACE utility (to session logs):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API&gt; trace,c,1,,SQL_TRACE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API&gt; ?,c,&lt;command&gt;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API&gt; trace,c,0,,SQL_TRACE</a:t>
            </a:r>
          </a:p>
          <a:p>
            <a:pPr lvl="1"/>
            <a:endParaRPr lang="en-US"/>
          </a:p>
          <a:p>
            <a:pPr lvl="1"/>
            <a:r>
              <a:rPr lang="en-US"/>
              <a:t>GET_LAST_SQL (to screen)</a:t>
            </a:r>
          </a:p>
          <a:p>
            <a:pPr lvl="2"/>
            <a:r>
              <a:rPr lang="en-US">
                <a:latin typeface="Courier New" pitchFamily="49" charset="0"/>
              </a:rPr>
              <a:t>API&gt; ?,c,&lt;command&gt;</a:t>
            </a:r>
          </a:p>
          <a:p>
            <a:pPr lvl="2"/>
            <a:r>
              <a:rPr lang="en-US">
                <a:latin typeface="Courier New" pitchFamily="49" charset="0"/>
              </a:rPr>
              <a:t>API&gt; ?,c,EXECUTE GET_LAST_SQL</a:t>
            </a:r>
          </a:p>
          <a:p>
            <a:pPr lvl="2"/>
            <a:endParaRPr lang="en-US"/>
          </a:p>
          <a:p>
            <a:pPr>
              <a:buFont typeface="Wingdings" pitchFamily="2" charset="2"/>
              <a:buNone/>
            </a:pPr>
            <a:r>
              <a:rPr lang="en-US" b="1">
                <a:solidFill>
                  <a:schemeClr val="hlink"/>
                </a:solidFill>
              </a:rPr>
              <a:t>Important</a:t>
            </a:r>
            <a:r>
              <a:rPr lang="en-US" b="1"/>
              <a:t>:</a:t>
            </a:r>
            <a:r>
              <a:rPr lang="en-US"/>
              <a:t> Run the DQL as the user who is experiencing issues</a:t>
            </a:r>
          </a:p>
        </p:txBody>
      </p:sp>
      <p:pic>
        <p:nvPicPr>
          <p:cNvPr id="17412" name="Picture 4" descr="da_que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600200"/>
            <a:ext cx="4248150" cy="284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an Execution Plan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execution plan provides information about:</a:t>
            </a:r>
          </a:p>
          <a:p>
            <a:pPr lvl="1"/>
            <a:r>
              <a:rPr lang="en-US"/>
              <a:t>Access paths</a:t>
            </a:r>
          </a:p>
          <a:p>
            <a:pPr lvl="2"/>
            <a:r>
              <a:rPr lang="en-US"/>
              <a:t>Full table scan, index range scan, full index scan etc.</a:t>
            </a:r>
          </a:p>
          <a:p>
            <a:pPr lvl="1"/>
            <a:r>
              <a:rPr lang="en-US"/>
              <a:t>Join methods</a:t>
            </a:r>
          </a:p>
          <a:p>
            <a:pPr lvl="2"/>
            <a:r>
              <a:rPr lang="en-US"/>
              <a:t>Nested loops, sort-merge</a:t>
            </a:r>
          </a:p>
          <a:p>
            <a:pPr lvl="1"/>
            <a:r>
              <a:rPr lang="en-US"/>
              <a:t>Join order</a:t>
            </a:r>
          </a:p>
          <a:p>
            <a:pPr lvl="2"/>
            <a:r>
              <a:rPr lang="en-US"/>
              <a:t>Small to large?</a:t>
            </a:r>
          </a:p>
          <a:p>
            <a:pPr lvl="1"/>
            <a:r>
              <a:rPr lang="en-US"/>
              <a:t>Filter criteria</a:t>
            </a:r>
          </a:p>
          <a:p>
            <a:pPr lvl="2"/>
            <a:r>
              <a:rPr lang="en-US"/>
              <a:t>Filter on index or table data?</a:t>
            </a:r>
          </a:p>
          <a:p>
            <a:pPr lvl="1"/>
            <a:r>
              <a:rPr lang="en-US"/>
              <a:t>Cost of each step</a:t>
            </a:r>
          </a:p>
          <a:p>
            <a:pPr lvl="2"/>
            <a:r>
              <a:rPr lang="en-US"/>
              <a:t>Relative estimate of resources consumed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execution plan using “autotrace”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58950"/>
            <a:ext cx="8777287" cy="48387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Execution Plan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----------------------------------------------------------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Plan hash value: 1237547910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11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 Id  | Operation                      | Name               | Rows  | Bytes | Cost (%CPU)| Time    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   0 | SELECT STATEMENT               |                    |    17 |  1292 |    21  (15)| 00:00:01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   1 |  SORT GROUP BY                 |                    |    17 |  1292 |    21  (15)| 00:00:01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|*  2 |   HASH JOIN                    |                    |   354 | 26904 |    20  (10)| 00:00:01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   3 |    NESTED LOOPS                |                    |       |       |            |         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   4 |     NESTED LOOPS               |                    |   354 | 19824 |    10  (10)| 00:00:01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   5 |      VIEW                      | VW_NSO_1           |     1 |    10 |     4   (0)| 00:00:01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   6 |       HASH UNIQUE              |                    |     1 |    44 |            |         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   7 |        NESTED LOOPS            |                    |     1 |    44 |     4   (0)| 00:00:01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   8 |         TABLE ACCESS FULL      | DMC_WORKQUEUE_S    |     1 |    27 |     3   (0)| 00:00:01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|*  9 |         INDEX UNIQUE SCAN      | D_1F94483B800001E3 |     1 |    17 |     1   (0)| 00:00:01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|* 10 |      INDEX RANGE SCAN          | D_1F94483B8000004E |   990 |       |     1   (0)| 00:00:01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|* 11 |     TABLE ACCESS BY INDEX ROWID| DMI_WORKITEM_S     |   354 | 16284 |     5   (0)| 00:00:01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|* 12 |    TABLE ACCESS FULL           | DM_WORKFLOW_S      |  1010 | 20200 |     9   (0)| 00:00:01 |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10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11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execution plan using “autotrace”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58950"/>
            <a:ext cx="8777287" cy="48387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Execution Plan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Plan hash value: 1237547910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100" smtClean="0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Id  | Operation                      | Name               | Rows  | Bytes | Cost (%CPU)| Time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0 | SELECT STATEMENT               |                    |    17 |  1292 |    21  (15)|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1 |  SORT GROUP BY                 |                    |    17 |  1292 |    21  (15)|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 2 |   HASH JOIN                    |                    |   354 | 26904 |    20  (10)|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3 |    NESTED LOOPS                |                    |       |       |            |     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4 |     NESTED LOOPS               |                    |   354 | 19824 |    10  (10)|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5 |      VIEW                      | VW_NSO_1           |     1 |    10 |     4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6 |       HASH UNIQUE              |                    |     1 |    44 |            |         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7 |        NESTED LOOPS            |                    |     1 |    44 |     4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   8 |         TABLE ACCESS FULL      | DMC_WORKQUEUE_S    |     1 |    27 |     3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 9 |         INDEX UNIQUE SCAN      | D_1F94483B800001E3 |     1 |    17 |     1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10 |      INDEX RANGE SCAN          | D_1F94483B8000004E |   990 |       |     1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11 |     TABLE ACCESS BY INDEX ROWID| DMI_WORKITEM_S     |   354 | 16284 |     5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|* 12 |    TABLE ACCESS FULL           | DM_WORKFLOW_S      |  1010 | 20200 |     9   (0)| 00:00:01 |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100" smtClean="0">
                <a:latin typeface="Courier New" pitchFamily="49" charset="0"/>
              </a:rPr>
              <a:t>-----------------------------------------------------------------------------------------------------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100" smtClean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00200" y="4495800"/>
            <a:ext cx="7162800" cy="609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9-white-internal-template">
  <a:themeElements>
    <a:clrScheme name="">
      <a:dk1>
        <a:srgbClr val="000000"/>
      </a:dk1>
      <a:lt1>
        <a:srgbClr val="FFFFFF"/>
      </a:lt1>
      <a:dk2>
        <a:srgbClr val="005596"/>
      </a:dk2>
      <a:lt2>
        <a:srgbClr val="969696"/>
      </a:lt2>
      <a:accent1>
        <a:srgbClr val="00AFDB"/>
      </a:accent1>
      <a:accent2>
        <a:srgbClr val="D18316"/>
      </a:accent2>
      <a:accent3>
        <a:srgbClr val="FFFFFF"/>
      </a:accent3>
      <a:accent4>
        <a:srgbClr val="000000"/>
      </a:accent4>
      <a:accent5>
        <a:srgbClr val="AAD4EA"/>
      </a:accent5>
      <a:accent6>
        <a:srgbClr val="BD7613"/>
      </a:accent6>
      <a:hlink>
        <a:srgbClr val="B5121B"/>
      </a:hlink>
      <a:folHlink>
        <a:srgbClr val="6AA121"/>
      </a:folHlink>
    </a:clrScheme>
    <a:fontScheme name="2009-white-internal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9-white-internal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-white-internal-template 13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5274A6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14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DAF8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15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73A8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-white-internal-template 16">
        <a:dk1>
          <a:srgbClr val="000000"/>
        </a:dk1>
        <a:lt1>
          <a:srgbClr val="FFFFFF"/>
        </a:lt1>
        <a:dk2>
          <a:srgbClr val="003580"/>
        </a:dk2>
        <a:lt2>
          <a:srgbClr val="C7BD8A"/>
        </a:lt2>
        <a:accent1>
          <a:srgbClr val="E0AD00"/>
        </a:accent1>
        <a:accent2>
          <a:srgbClr val="D97300"/>
        </a:accent2>
        <a:accent3>
          <a:srgbClr val="FFFFFF"/>
        </a:accent3>
        <a:accent4>
          <a:srgbClr val="000000"/>
        </a:accent4>
        <a:accent5>
          <a:srgbClr val="EDD3AA"/>
        </a:accent5>
        <a:accent6>
          <a:srgbClr val="C46800"/>
        </a:accent6>
        <a:hlink>
          <a:srgbClr val="00A2EA"/>
        </a:hlink>
        <a:folHlink>
          <a:srgbClr val="A1A6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EMC_Presentation_Internal_Template</Template>
  <TotalTime>7220</TotalTime>
  <Words>2973</Words>
  <Application>Microsoft Office PowerPoint</Application>
  <PresentationFormat>On-screen Show (4:3)</PresentationFormat>
  <Paragraphs>460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2009-white-internal-template</vt:lpstr>
      <vt:lpstr>Query Analysis and Tuning</vt:lpstr>
      <vt:lpstr>Agenda</vt:lpstr>
      <vt:lpstr>Query Execution Concepts</vt:lpstr>
      <vt:lpstr>Access Paths and Join Methods</vt:lpstr>
      <vt:lpstr>Obtaining the SQL from DQL</vt:lpstr>
      <vt:lpstr>Obtaining the SQL from the DQL</vt:lpstr>
      <vt:lpstr>Interpreting an Execution Plan</vt:lpstr>
      <vt:lpstr>Sample execution plan using “autotrace”</vt:lpstr>
      <vt:lpstr>Sample execution plan using “autotrace”</vt:lpstr>
      <vt:lpstr>Sample execution plan using “autotrace”</vt:lpstr>
      <vt:lpstr>Sample execution plan using “autotrace”</vt:lpstr>
      <vt:lpstr>Sample execution plan using “autotrace”</vt:lpstr>
      <vt:lpstr>Sample execution plan using “autotrace”</vt:lpstr>
      <vt:lpstr>Predicate and execution statistics from “autotrace”</vt:lpstr>
      <vt:lpstr>Autotrace in SQLPlus – Syntax and Tips</vt:lpstr>
      <vt:lpstr>Analyzing the query </vt:lpstr>
      <vt:lpstr>Identify the tables and views involved in the query</vt:lpstr>
      <vt:lpstr>Identifying Available Indexes</vt:lpstr>
      <vt:lpstr>Comparing the SARGs with Available Indexes</vt:lpstr>
      <vt:lpstr>Test yourself: When can indexes be used?</vt:lpstr>
      <vt:lpstr>After adding an index on dm_workflow_s(r_runtime_state,r_object_id)</vt:lpstr>
      <vt:lpstr>Choosing Useful Indexes</vt:lpstr>
      <vt:lpstr>How to create indexes</vt:lpstr>
      <vt:lpstr>Indexes on Repeating Valued Attributes</vt:lpstr>
      <vt:lpstr>Monitoring index usage</vt:lpstr>
      <vt:lpstr>Collecting statistics</vt:lpstr>
      <vt:lpstr>Collecting histograms on data in a column</vt:lpstr>
      <vt:lpstr>SQL Server Query Tuning</vt:lpstr>
      <vt:lpstr>Getting an execution plan in SQL Server</vt:lpstr>
      <vt:lpstr>Execution plan details</vt:lpstr>
      <vt:lpstr>Listing all indexes on a table</vt:lpstr>
      <vt:lpstr>Listing all indexes in a SQL Server database</vt:lpstr>
      <vt:lpstr>“set statistics time on” &amp; “set statistics io on”</vt:lpstr>
      <vt:lpstr>Covering Indexes</vt:lpstr>
      <vt:lpstr>Displaying and Fixing Index Fragmentation</vt:lpstr>
      <vt:lpstr>“dbcc showcontig” output</vt:lpstr>
      <vt:lpstr>Optimizing Searches and Filtering on SDT Values</vt:lpstr>
      <vt:lpstr>Identifying SDT Queries</vt:lpstr>
      <vt:lpstr>Recap</vt:lpstr>
      <vt:lpstr>Slide 40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Analysis and Tuning</dc:title>
  <dc:creator>harric3</dc:creator>
  <cp:lastModifiedBy>Harris, Chase</cp:lastModifiedBy>
  <cp:revision>35</cp:revision>
  <dcterms:created xsi:type="dcterms:W3CDTF">2010-11-17T14:45:47Z</dcterms:created>
  <dcterms:modified xsi:type="dcterms:W3CDTF">2011-11-07T18:54:30Z</dcterms:modified>
</cp:coreProperties>
</file>