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8" r:id="rId3"/>
    <p:sldId id="338" r:id="rId4"/>
    <p:sldId id="341" r:id="rId5"/>
    <p:sldId id="307" r:id="rId6"/>
    <p:sldId id="308" r:id="rId7"/>
    <p:sldId id="390" r:id="rId8"/>
    <p:sldId id="258" r:id="rId9"/>
    <p:sldId id="259" r:id="rId10"/>
    <p:sldId id="389" r:id="rId11"/>
    <p:sldId id="388" r:id="rId12"/>
    <p:sldId id="387" r:id="rId13"/>
    <p:sldId id="386" r:id="rId14"/>
    <p:sldId id="352" r:id="rId15"/>
    <p:sldId id="356" r:id="rId16"/>
    <p:sldId id="357" r:id="rId17"/>
    <p:sldId id="358" r:id="rId18"/>
    <p:sldId id="359" r:id="rId19"/>
    <p:sldId id="360" r:id="rId20"/>
    <p:sldId id="362" r:id="rId21"/>
    <p:sldId id="364" r:id="rId22"/>
    <p:sldId id="366" r:id="rId23"/>
    <p:sldId id="365" r:id="rId24"/>
    <p:sldId id="367" r:id="rId25"/>
    <p:sldId id="369" r:id="rId26"/>
    <p:sldId id="370" r:id="rId27"/>
    <p:sldId id="371" r:id="rId28"/>
    <p:sldId id="372" r:id="rId29"/>
    <p:sldId id="374" r:id="rId30"/>
    <p:sldId id="377" r:id="rId31"/>
    <p:sldId id="378" r:id="rId32"/>
    <p:sldId id="380" r:id="rId33"/>
    <p:sldId id="383" r:id="rId34"/>
    <p:sldId id="382" r:id="rId35"/>
    <p:sldId id="262" r:id="rId36"/>
    <p:sldId id="263" r:id="rId37"/>
    <p:sldId id="353" r:id="rId38"/>
    <p:sldId id="392" r:id="rId39"/>
    <p:sldId id="324" r:id="rId40"/>
    <p:sldId id="309" r:id="rId41"/>
    <p:sldId id="310" r:id="rId42"/>
    <p:sldId id="311" r:id="rId43"/>
    <p:sldId id="315" r:id="rId44"/>
    <p:sldId id="337" r:id="rId45"/>
    <p:sldId id="316" r:id="rId46"/>
    <p:sldId id="317" r:id="rId47"/>
    <p:sldId id="285" r:id="rId48"/>
    <p:sldId id="286" r:id="rId49"/>
    <p:sldId id="393" r:id="rId50"/>
    <p:sldId id="287" r:id="rId51"/>
    <p:sldId id="394" r:id="rId52"/>
    <p:sldId id="398" r:id="rId53"/>
    <p:sldId id="399" r:id="rId54"/>
    <p:sldId id="299" r:id="rId55"/>
    <p:sldId id="395" r:id="rId56"/>
    <p:sldId id="397" r:id="rId57"/>
    <p:sldId id="400" r:id="rId58"/>
    <p:sldId id="40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7" autoAdjust="0"/>
    <p:restoredTop sz="86346" autoAdjust="0"/>
  </p:normalViewPr>
  <p:slideViewPr>
    <p:cSldViewPr>
      <p:cViewPr varScale="1">
        <p:scale>
          <a:sx n="83" d="100"/>
          <a:sy n="83" d="100"/>
        </p:scale>
        <p:origin x="-8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pt cover graphic dar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66713" y="2046288"/>
            <a:ext cx="8410575" cy="31242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/>
            <a:fld id="{572AC731-CD6E-482C-A658-C46BC023E6D3}" type="slidenum">
              <a:rPr lang="en-US" sz="800"/>
              <a:pPr algn="r" eaLnBrk="0" hangingPunct="0"/>
              <a:t>‹#›</a:t>
            </a:fld>
            <a:endParaRPr lang="en-US" sz="8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351338"/>
            <a:ext cx="4494213" cy="30480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06575" y="2219325"/>
            <a:ext cx="4494213" cy="1612900"/>
          </a:xfrm>
          <a:ln algn="ctr"/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843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67613" y="260350"/>
            <a:ext cx="1209675" cy="455613"/>
          </a:xfrm>
          <a:prstGeom prst="rect">
            <a:avLst/>
          </a:prstGeom>
          <a:noFill/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gray">
          <a:xfrm>
            <a:off x="366713" y="6719888"/>
            <a:ext cx="21732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</a:pPr>
            <a:r>
              <a:rPr lang="en-US" sz="800" b="1"/>
              <a:t>EMC CONFIDENTIAL—INTERNAL USE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461963"/>
            <a:ext cx="2101850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61963"/>
            <a:ext cx="6156325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758950"/>
            <a:ext cx="41290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8950"/>
            <a:ext cx="4129088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gray">
          <a:xfrm>
            <a:off x="309563" y="317500"/>
            <a:ext cx="8524875" cy="1152525"/>
          </a:xfrm>
          <a:prstGeom prst="roundRect">
            <a:avLst>
              <a:gd name="adj" fmla="val 6380"/>
            </a:avLst>
          </a:prstGeom>
          <a:solidFill>
            <a:srgbClr val="DDDDDD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gray">
          <a:xfrm>
            <a:off x="366713" y="376238"/>
            <a:ext cx="8410575" cy="1036637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6713" y="1758950"/>
            <a:ext cx="84105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/>
            <a:fld id="{0B15FC18-F914-4414-A2E8-E6B8F90D7E37}" type="slidenum">
              <a:rPr lang="en-US" sz="800"/>
              <a:pPr algn="r" eaLnBrk="0" hangingPunct="0"/>
              <a:t>‹#›</a:t>
            </a:fld>
            <a:endParaRPr lang="en-US" sz="800"/>
          </a:p>
        </p:txBody>
      </p:sp>
      <p:pic>
        <p:nvPicPr>
          <p:cNvPr id="17414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7280275" y="666750"/>
            <a:ext cx="1209675" cy="455613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96900" y="461963"/>
            <a:ext cx="62801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gray">
          <a:xfrm>
            <a:off x="366713" y="6719888"/>
            <a:ext cx="21732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</a:pPr>
            <a:r>
              <a:rPr lang="en-US" sz="800" b="1"/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084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371600" indent="-109538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name:1158/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RDBMS Monitoring and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Enterprise Manager - Home</a:t>
            </a:r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440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Enterprise Manager - Performance</a:t>
            </a:r>
          </a:p>
        </p:txBody>
      </p:sp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1428750"/>
            <a:ext cx="91821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Enterprise Manager - Top Activity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981200"/>
            <a:ext cx="45339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300" y="3095625"/>
            <a:ext cx="1104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Enterprise Manager – Statement Details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535113"/>
            <a:ext cx="8848725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Workload Repository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Collects snapshots of system-wide performance statistics including Active Session History (ASH) data</a:t>
            </a:r>
          </a:p>
          <a:p>
            <a:r>
              <a:rPr lang="en-US"/>
              <a:t>By default, snapshots are taken every hour and retained for 7 days</a:t>
            </a:r>
          </a:p>
          <a:p>
            <a:r>
              <a:rPr lang="en-US"/>
              <a:t>Snapshots can be taken manually as well</a:t>
            </a:r>
          </a:p>
          <a:p>
            <a:pPr lvl="1">
              <a:buFont typeface="Arial" charset="0"/>
              <a:buNone/>
            </a:pPr>
            <a:r>
              <a:rPr lang="en-US" sz="1800">
                <a:latin typeface="Courier New" pitchFamily="49" charset="0"/>
              </a:rPr>
              <a:t>exec dbms_workload_repository.create_snapshot;</a:t>
            </a:r>
          </a:p>
          <a:p>
            <a:r>
              <a:rPr lang="en-US"/>
              <a:t>Reports can be generated for specific intervals of time</a:t>
            </a:r>
          </a:p>
          <a:p>
            <a:pPr lvl="1">
              <a:buFont typeface="Arial" charset="0"/>
              <a:buNone/>
            </a:pPr>
            <a:r>
              <a:rPr lang="en-US" sz="1800">
                <a:latin typeface="Courier New" pitchFamily="49" charset="0"/>
              </a:rPr>
              <a:t>@?/rdbms/admin/awrrpt</a:t>
            </a:r>
          </a:p>
          <a:p>
            <a:r>
              <a:rPr lang="en-US"/>
              <a:t>Reports can be created to compare two different intervals</a:t>
            </a:r>
          </a:p>
          <a:p>
            <a:pPr lvl="1">
              <a:buFont typeface="Arial" charset="0"/>
              <a:buNone/>
            </a:pPr>
            <a:r>
              <a:rPr lang="en-US" sz="1800">
                <a:latin typeface="Courier New" pitchFamily="49" charset="0"/>
              </a:rPr>
              <a:t>@?/rdbms/admin/awrddrpt</a:t>
            </a:r>
          </a:p>
          <a:p>
            <a:pPr lvl="1"/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AWR Report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0" y="2438400"/>
            <a:ext cx="3519488" cy="4159250"/>
          </a:xfrm>
        </p:spPr>
        <p:txBody>
          <a:bodyPr/>
          <a:lstStyle/>
          <a:p>
            <a:r>
              <a:rPr lang="en-US"/>
              <a:t>Elapsed time should cover a representative timeframe where performance issues are experienced</a:t>
            </a:r>
          </a:p>
          <a:p>
            <a:endParaRPr lang="en-US"/>
          </a:p>
          <a:p>
            <a:r>
              <a:rPr lang="en-US"/>
              <a:t>Relation of “elapsed” vs. “DB time” give an indication of how hard the database engine is working</a:t>
            </a:r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66875"/>
            <a:ext cx="49434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AWR Summary Data</a:t>
            </a:r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1905000"/>
            <a:ext cx="42783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48627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62000" y="22542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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7162800" y="1676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8229600" y="32448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7620000" y="44640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Model and Wait Class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62769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775" y="1676400"/>
            <a:ext cx="46958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-76200" y="27432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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3581400" y="29718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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 Events</a:t>
            </a:r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571625"/>
            <a:ext cx="6762750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Waits and OS Statistics</a:t>
            </a:r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1600200"/>
            <a:ext cx="6310312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905000"/>
            <a:ext cx="2678113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24066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8382000" y="50736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n-US" sz="3600" b="1" dirty="0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Database Bottlenecks</a:t>
            </a:r>
          </a:p>
          <a:p>
            <a:r>
              <a:rPr lang="en-US"/>
              <a:t>Oracle Tools:</a:t>
            </a:r>
          </a:p>
          <a:p>
            <a:pPr lvl="1"/>
            <a:r>
              <a:rPr lang="en-US"/>
              <a:t>Oracle Enterprise Manager</a:t>
            </a:r>
          </a:p>
          <a:p>
            <a:pPr lvl="1"/>
            <a:r>
              <a:rPr lang="en-US"/>
              <a:t>Automatic Workload Repository (AWR) Reports</a:t>
            </a:r>
          </a:p>
          <a:p>
            <a:r>
              <a:rPr lang="en-US"/>
              <a:t>SQL Server:</a:t>
            </a:r>
          </a:p>
          <a:p>
            <a:pPr lvl="1"/>
            <a:r>
              <a:rPr lang="en-US"/>
              <a:t>SQL Server Management Studio Reports</a:t>
            </a:r>
          </a:p>
          <a:p>
            <a:pPr lvl="1"/>
            <a:r>
              <a:rPr lang="en-US"/>
              <a:t>Performance Dashboard</a:t>
            </a:r>
          </a:p>
          <a:p>
            <a:pPr lvl="1"/>
            <a:r>
              <a:rPr lang="en-US"/>
              <a:t>Dynamic Memory Views</a:t>
            </a:r>
          </a:p>
          <a:p>
            <a:pPr lvl="1"/>
            <a:r>
              <a:rPr lang="en-US"/>
              <a:t>SQL Profiler</a:t>
            </a:r>
          </a:p>
          <a:p>
            <a:pPr lvl="1"/>
            <a:r>
              <a:rPr lang="en-US"/>
              <a:t>Database Tuning Advisor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8392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3679825"/>
            <a:ext cx="8843962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743200" y="7302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2819400" y="41148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Ordered by Gets</a:t>
            </a:r>
          </a:p>
        </p:txBody>
      </p: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38" y="1781175"/>
            <a:ext cx="9286876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600200" y="2438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Ordered by Executions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1558925"/>
            <a:ext cx="9405937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28600" y="20256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Ordered by Parse Calls</a:t>
            </a:r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81150"/>
            <a:ext cx="74390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219200" y="21018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2" cstate="print"/>
          <a:srcRect b="25555"/>
          <a:stretch>
            <a:fillRect/>
          </a:stretch>
        </p:blipFill>
        <p:spPr bwMode="auto">
          <a:xfrm>
            <a:off x="0" y="0"/>
            <a:ext cx="1112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838200" y="838200"/>
            <a:ext cx="8153400" cy="1981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33400" y="5230813"/>
            <a:ext cx="8458200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To get the execution plan:</a:t>
            </a:r>
          </a:p>
          <a:p>
            <a:r>
              <a:rPr lang="en-US" sz="1600">
                <a:latin typeface="Courier New" pitchFamily="49" charset="0"/>
              </a:rPr>
              <a:t>SQL&gt; set linesize 132</a:t>
            </a:r>
          </a:p>
          <a:p>
            <a:r>
              <a:rPr lang="en-US" sz="1600">
                <a:latin typeface="Courier New" pitchFamily="49" charset="0"/>
              </a:rPr>
              <a:t>SQL&gt; spool 11jgg202kgba0_plan.out</a:t>
            </a:r>
          </a:p>
          <a:p>
            <a:r>
              <a:rPr lang="en-US" sz="1600">
                <a:latin typeface="Courier New" pitchFamily="49" charset="0"/>
              </a:rPr>
              <a:t>SQL&gt; select * from table(dbms_xplan.display_awr('11jgg202kgba0'));</a:t>
            </a:r>
          </a:p>
          <a:p>
            <a:r>
              <a:rPr lang="en-US" sz="1600">
                <a:latin typeface="Courier New" pitchFamily="49" charset="0"/>
              </a:rPr>
              <a:t>SQL&gt; spool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Tablespace IO Statistics</a:t>
            </a:r>
          </a:p>
        </p:txBody>
      </p:sp>
      <p:pic>
        <p:nvPicPr>
          <p:cNvPr id="145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1647825"/>
            <a:ext cx="63817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IO Statistics</a:t>
            </a:r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571625"/>
            <a:ext cx="86582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724400" y="18732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Pool Statistics and Advisory</a:t>
            </a: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73247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57340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-76200" y="57150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676400" y="20256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PGA Aggregate Target Stats and Advisory</a:t>
            </a:r>
          </a:p>
        </p:txBody>
      </p:sp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914650"/>
            <a:ext cx="78390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267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4196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0" y="17970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Enqueue Wait Details</a:t>
            </a:r>
          </a:p>
        </p:txBody>
      </p:sp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2281238"/>
            <a:ext cx="5972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0" y="28638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  <a:sym typeface="Wingdings" pitchFamily="2" charset="2"/>
              </a:rPr>
              <a:t></a:t>
            </a:r>
            <a:endParaRPr lang="en-US" sz="3600" b="1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RDBMS Tuning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in database tuning is to identify and resolve the bottleneck</a:t>
            </a:r>
          </a:p>
          <a:p>
            <a:r>
              <a:rPr lang="en-US"/>
              <a:t>Common bottlenecks include:</a:t>
            </a:r>
          </a:p>
          <a:p>
            <a:pPr lvl="1"/>
            <a:r>
              <a:rPr lang="en-US"/>
              <a:t>CPU,</a:t>
            </a:r>
          </a:p>
          <a:p>
            <a:pPr lvl="1"/>
            <a:r>
              <a:rPr lang="en-US"/>
              <a:t>Memory for caches and query execution</a:t>
            </a:r>
          </a:p>
          <a:p>
            <a:pPr lvl="1"/>
            <a:r>
              <a:rPr lang="en-US"/>
              <a:t>Disk I/O</a:t>
            </a:r>
          </a:p>
          <a:p>
            <a:pPr lvl="1"/>
            <a:r>
              <a:rPr lang="en-US"/>
              <a:t>Concurrency and locking</a:t>
            </a:r>
          </a:p>
          <a:p>
            <a:r>
              <a:rPr lang="en-US"/>
              <a:t>MOST bottlenecks are due to poorly executing queries, but sometimes you need a little more…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Segments by Logical and Physical Reads</a:t>
            </a: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552575"/>
            <a:ext cx="59626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Lock Waits and Buffer Busy Waits</a:t>
            </a:r>
          </a:p>
        </p:txBody>
      </p:sp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752600"/>
            <a:ext cx="6296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4048125"/>
            <a:ext cx="6391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SGA Summary and Size Diffs</a:t>
            </a: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3695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56769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Pool Advisory</a:t>
            </a:r>
          </a:p>
        </p:txBody>
      </p:sp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7663"/>
            <a:ext cx="91440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0"/>
            <a:ext cx="75152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Logs Worth Investigating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database log (or “alert log”) can be helpful to identify:</a:t>
            </a:r>
          </a:p>
          <a:p>
            <a:pPr lvl="1"/>
            <a:r>
              <a:rPr lang="en-US"/>
              <a:t>Errors that might impact performance</a:t>
            </a:r>
          </a:p>
          <a:p>
            <a:pPr lvl="1"/>
            <a:r>
              <a:rPr lang="en-US"/>
              <a:t>Frequency of log switches</a:t>
            </a:r>
          </a:p>
          <a:p>
            <a:r>
              <a:rPr lang="en-US"/>
              <a:t>Listener logs on the database server can help identify connection issues between the content server(s) and Oracle</a:t>
            </a:r>
          </a:p>
          <a:p>
            <a:pPr lvl="1"/>
            <a:r>
              <a:rPr lang="en-US"/>
              <a:t>Note that these files grow to be very large and should be pruned as performance can be impacted</a:t>
            </a:r>
          </a:p>
          <a:p>
            <a:r>
              <a:rPr lang="en-US"/>
              <a:t>SQL*Net logs on the content server(s)</a:t>
            </a:r>
          </a:p>
          <a:p>
            <a:pPr lvl="1"/>
            <a:r>
              <a:rPr lang="en-US"/>
              <a:t>Also show issues with connectivity from a client perspective</a:t>
            </a:r>
          </a:p>
          <a:p>
            <a:pPr lvl="1"/>
            <a:r>
              <a:rPr lang="en-US"/>
              <a:t>Generally found at $DM_HOME/bin/sqlnet.log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Recommendations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10g:</a:t>
            </a:r>
          </a:p>
          <a:p>
            <a:r>
              <a:rPr lang="en-US"/>
              <a:t>SGA_TARGET and SGA_MAX_SIZE</a:t>
            </a:r>
          </a:p>
          <a:p>
            <a:pPr lvl="1"/>
            <a:r>
              <a:rPr lang="en-US"/>
              <a:t>Set as large as possible, up to a max of 65% of available physical memory</a:t>
            </a:r>
          </a:p>
          <a:p>
            <a:pPr lvl="1"/>
            <a:r>
              <a:rPr lang="en-US"/>
              <a:t>Use v$sga_target_advice to determine whether SGA size can be reduced</a:t>
            </a:r>
          </a:p>
          <a:p>
            <a:r>
              <a:rPr lang="en-US"/>
              <a:t>PGA_AGGREGATE_TARGET</a:t>
            </a:r>
          </a:p>
          <a:p>
            <a:pPr lvl="1"/>
            <a:r>
              <a:rPr lang="en-US"/>
              <a:t>Each session gets to use a max of 5% of the allocated size, up to a maximum of 100Mb</a:t>
            </a:r>
          </a:p>
          <a:p>
            <a:pPr lvl="1"/>
            <a:r>
              <a:rPr lang="en-US"/>
              <a:t>Set as large as possible, up to a max of 15% of available physical memory</a:t>
            </a:r>
          </a:p>
          <a:p>
            <a:pPr lvl="1"/>
            <a:r>
              <a:rPr lang="en-US"/>
              <a:t>Use v$pga_target_advice to determine whether PGA</a:t>
            </a:r>
          </a:p>
          <a:p>
            <a:pPr>
              <a:buFont typeface="Wingdings" pitchFamily="2" charset="2"/>
              <a:buNone/>
            </a:pPr>
            <a:r>
              <a:rPr lang="en-US"/>
              <a:t>11g:</a:t>
            </a:r>
          </a:p>
          <a:p>
            <a:r>
              <a:rPr lang="en-US"/>
              <a:t>MEMORY_TARGET</a:t>
            </a:r>
          </a:p>
          <a:p>
            <a:pPr lvl="1"/>
            <a:r>
              <a:rPr lang="en-US"/>
              <a:t>Set to total amount of memory you want to allocate to Oracle, up to 80% of the available memory</a:t>
            </a:r>
          </a:p>
          <a:p>
            <a:pPr lvl="1">
              <a:buFont typeface="Arial" charset="0"/>
              <a:buNone/>
            </a:pPr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Recommendations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CURSOR_SHARING</a:t>
            </a:r>
          </a:p>
          <a:p>
            <a:pPr lvl="1"/>
            <a:r>
              <a:rPr lang="en-US"/>
              <a:t>Whether Oracle should parameterize literals in SQL statements to enable plan reuse</a:t>
            </a:r>
          </a:p>
          <a:p>
            <a:pPr lvl="1"/>
            <a:r>
              <a:rPr lang="en-US"/>
              <a:t>Default is EXACT</a:t>
            </a:r>
          </a:p>
          <a:p>
            <a:pPr lvl="1"/>
            <a:r>
              <a:rPr lang="en-US"/>
              <a:t>We prefer FORCE over SIMILAR</a:t>
            </a:r>
          </a:p>
          <a:p>
            <a:endParaRPr lang="en-US"/>
          </a:p>
          <a:p>
            <a:r>
              <a:rPr lang="en-US"/>
              <a:t>OPTIMIZER_INDEX_COST_ADJ</a:t>
            </a:r>
          </a:p>
          <a:p>
            <a:pPr lvl="1"/>
            <a:r>
              <a:rPr lang="en-US"/>
              <a:t>Relative cost of index access over table scans</a:t>
            </a:r>
          </a:p>
          <a:p>
            <a:pPr lvl="1"/>
            <a:r>
              <a:rPr lang="en-US"/>
              <a:t>Default value is 100</a:t>
            </a:r>
          </a:p>
          <a:p>
            <a:pPr lvl="1"/>
            <a:r>
              <a:rPr lang="en-US"/>
              <a:t>Often (but not always) see better results when set to 5 or 10</a:t>
            </a:r>
          </a:p>
          <a:p>
            <a:r>
              <a:rPr lang="en-US"/>
              <a:t>OPTIMIZER_INDEX_CACHING</a:t>
            </a:r>
          </a:p>
          <a:p>
            <a:pPr lvl="1"/>
            <a:r>
              <a:rPr lang="en-US"/>
              <a:t>The percentage of index blocks that the optimizer should expect to find in the cache</a:t>
            </a:r>
          </a:p>
          <a:p>
            <a:pPr lvl="1"/>
            <a:r>
              <a:rPr lang="en-US"/>
              <a:t>Default value is 0</a:t>
            </a:r>
          </a:p>
          <a:p>
            <a:pPr lvl="1"/>
            <a:r>
              <a:rPr lang="en-US"/>
              <a:t>Often (but not always) see better results when set to 90 or 95</a:t>
            </a:r>
          </a:p>
          <a:p>
            <a:pPr algn="ctr">
              <a:buFont typeface="Wingdings" pitchFamily="2" charset="2"/>
              <a:buNone/>
            </a:pPr>
            <a:r>
              <a:rPr lang="en-US" sz="3200"/>
              <a:t>YOUR MILEAGE MAY VARY!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Database Bottlenecks</a:t>
            </a:r>
          </a:p>
          <a:p>
            <a:r>
              <a:rPr lang="en-US"/>
              <a:t>Oracle Tools:</a:t>
            </a:r>
          </a:p>
          <a:p>
            <a:pPr lvl="1"/>
            <a:r>
              <a:rPr lang="en-US"/>
              <a:t>Oracle Enterprise Manager</a:t>
            </a:r>
          </a:p>
          <a:p>
            <a:pPr lvl="1"/>
            <a:r>
              <a:rPr lang="en-US"/>
              <a:t>Automatic Workload Repository (AWR) Reports</a:t>
            </a:r>
          </a:p>
          <a:p>
            <a:r>
              <a:rPr lang="en-US"/>
              <a:t>SQL Server:</a:t>
            </a:r>
          </a:p>
          <a:p>
            <a:pPr lvl="1"/>
            <a:r>
              <a:rPr lang="en-US"/>
              <a:t>SQL Server Management Studio Reports</a:t>
            </a:r>
          </a:p>
          <a:p>
            <a:pPr lvl="1"/>
            <a:r>
              <a:rPr lang="en-US"/>
              <a:t>Performance Dashboard</a:t>
            </a:r>
          </a:p>
          <a:p>
            <a:pPr lvl="1"/>
            <a:r>
              <a:rPr lang="en-US"/>
              <a:t>Dynamic Memory Views</a:t>
            </a:r>
          </a:p>
          <a:p>
            <a:pPr lvl="1"/>
            <a:r>
              <a:rPr lang="en-US"/>
              <a:t>SQL Profiler</a:t>
            </a:r>
          </a:p>
          <a:p>
            <a:pPr lvl="1"/>
            <a:r>
              <a:rPr lang="en-US"/>
              <a:t>Database Tuning Advisor</a:t>
            </a:r>
          </a:p>
        </p:txBody>
      </p:sp>
      <p:sp>
        <p:nvSpPr>
          <p:cNvPr id="192516" name="Line 4"/>
          <p:cNvSpPr>
            <a:spLocks noChangeShapeType="1"/>
          </p:cNvSpPr>
          <p:nvPr/>
        </p:nvSpPr>
        <p:spPr bwMode="auto">
          <a:xfrm>
            <a:off x="44450" y="3308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– Monitoring and Tuning the Database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Server Management Studio</a:t>
            </a:r>
          </a:p>
          <a:p>
            <a:pPr lvl="1"/>
            <a:r>
              <a:rPr lang="en-US"/>
              <a:t>Canned reports</a:t>
            </a:r>
          </a:p>
          <a:p>
            <a:pPr lvl="1"/>
            <a:r>
              <a:rPr lang="en-US"/>
              <a:t>Performance dashboard</a:t>
            </a:r>
          </a:p>
          <a:p>
            <a:r>
              <a:rPr lang="en-US"/>
              <a:t>Dynamic Management Views (DMVs)</a:t>
            </a:r>
          </a:p>
          <a:p>
            <a:r>
              <a:rPr lang="en-US"/>
              <a:t>Configuration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Bottlenecks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CPU-Bound Databases</a:t>
            </a:r>
          </a:p>
          <a:p>
            <a:pPr lvl="1"/>
            <a:r>
              <a:rPr lang="en-US"/>
              <a:t>CPU utilization &gt; 80%, high processor queue length</a:t>
            </a:r>
          </a:p>
          <a:p>
            <a:pPr lvl="1"/>
            <a:r>
              <a:rPr lang="en-US"/>
              <a:t>CPU consumption increases when:</a:t>
            </a:r>
          </a:p>
          <a:p>
            <a:pPr lvl="2"/>
            <a:r>
              <a:rPr lang="en-US"/>
              <a:t>Queries perform lots of logical I/O</a:t>
            </a:r>
          </a:p>
          <a:p>
            <a:pPr lvl="2"/>
            <a:r>
              <a:rPr lang="en-US"/>
              <a:t>Query plans need to be regenerated with each execution (hard parse)</a:t>
            </a:r>
          </a:p>
          <a:p>
            <a:pPr lvl="2"/>
            <a:r>
              <a:rPr lang="en-US"/>
              <a:t>Queries perform large sorts or filters</a:t>
            </a:r>
          </a:p>
          <a:p>
            <a:pPr lvl="1"/>
            <a:endParaRPr lang="en-US"/>
          </a:p>
          <a:p>
            <a:r>
              <a:rPr lang="en-US"/>
              <a:t>Memory-Bound Databases</a:t>
            </a:r>
          </a:p>
          <a:p>
            <a:pPr lvl="1"/>
            <a:r>
              <a:rPr lang="en-US"/>
              <a:t>If cache hit ratio is low, then not enough memory has been allocated to the database</a:t>
            </a:r>
          </a:p>
          <a:p>
            <a:pPr lvl="1"/>
            <a:r>
              <a:rPr lang="en-US"/>
              <a:t>Caches</a:t>
            </a:r>
          </a:p>
          <a:p>
            <a:pPr lvl="2"/>
            <a:r>
              <a:rPr lang="en-US"/>
              <a:t>Data pages or blocks are cached in memory</a:t>
            </a:r>
          </a:p>
          <a:p>
            <a:pPr lvl="3"/>
            <a:r>
              <a:rPr lang="en-US"/>
              <a:t>A cache miss forces physical I/O to be performed</a:t>
            </a:r>
          </a:p>
          <a:p>
            <a:pPr lvl="2"/>
            <a:r>
              <a:rPr lang="en-US"/>
              <a:t>Compiled execution plans are also cached</a:t>
            </a:r>
          </a:p>
          <a:p>
            <a:pPr lvl="3"/>
            <a:r>
              <a:rPr lang="en-US"/>
              <a:t>A cache miss forces recompilation and query plan generation (high CPU cost)</a:t>
            </a:r>
          </a:p>
          <a:p>
            <a:pPr lvl="2"/>
            <a:r>
              <a:rPr lang="en-US"/>
              <a:t>If caches are too small, then pages will get aged out too often</a:t>
            </a:r>
          </a:p>
          <a:p>
            <a:pPr lvl="1"/>
            <a:r>
              <a:rPr lang="en-US"/>
              <a:t>Per-session work areas</a:t>
            </a:r>
          </a:p>
          <a:p>
            <a:pPr lvl="2"/>
            <a:r>
              <a:rPr lang="en-US"/>
              <a:t>Where SQL statements are executed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Management Studio</a:t>
            </a:r>
          </a:p>
        </p:txBody>
      </p:sp>
      <p:pic>
        <p:nvPicPr>
          <p:cNvPr id="60419" name="Picture 3" descr="sqlserver_management_studio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5141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Server-level</a:t>
            </a:r>
            <a:br>
              <a:rPr lang="en-US"/>
            </a:br>
            <a:r>
              <a:rPr lang="en-US"/>
              <a:t>Reports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8950"/>
            <a:ext cx="8624888" cy="4838700"/>
          </a:xfrm>
        </p:spPr>
        <p:txBody>
          <a:bodyPr/>
          <a:lstStyle/>
          <a:p>
            <a:r>
              <a:rPr lang="en-US"/>
              <a:t>Provides a great</a:t>
            </a:r>
            <a:br>
              <a:rPr lang="en-US"/>
            </a:br>
            <a:r>
              <a:rPr lang="en-US"/>
              <a:t>overview of the</a:t>
            </a:r>
            <a:br>
              <a:rPr lang="en-US"/>
            </a:br>
            <a:r>
              <a:rPr lang="en-US"/>
              <a:t>instance usage</a:t>
            </a:r>
          </a:p>
          <a:p>
            <a:r>
              <a:rPr lang="en-US"/>
              <a:t>Default reports available</a:t>
            </a:r>
            <a:br>
              <a:rPr lang="en-US"/>
            </a:br>
            <a:r>
              <a:rPr lang="en-US"/>
              <a:t>for:</a:t>
            </a:r>
          </a:p>
          <a:p>
            <a:pPr lvl="1"/>
            <a:r>
              <a:rPr lang="en-US"/>
              <a:t>Instance activity</a:t>
            </a:r>
          </a:p>
          <a:p>
            <a:pPr lvl="1"/>
            <a:r>
              <a:rPr lang="en-US"/>
              <a:t>Top sessions and </a:t>
            </a:r>
            <a:br>
              <a:rPr lang="en-US"/>
            </a:br>
            <a:r>
              <a:rPr lang="en-US"/>
              <a:t>queries</a:t>
            </a:r>
          </a:p>
          <a:p>
            <a:pPr lvl="1"/>
            <a:r>
              <a:rPr lang="en-US"/>
              <a:t>Memory utilization</a:t>
            </a:r>
          </a:p>
          <a:p>
            <a:pPr lvl="1"/>
            <a:r>
              <a:rPr lang="en-US"/>
              <a:t>And more!</a:t>
            </a:r>
          </a:p>
          <a:p>
            <a:r>
              <a:rPr lang="en-US"/>
              <a:t>Reports can be exported</a:t>
            </a:r>
            <a:br>
              <a:rPr lang="en-US"/>
            </a:br>
            <a:r>
              <a:rPr lang="en-US"/>
              <a:t>to XML or PDF</a:t>
            </a:r>
          </a:p>
        </p:txBody>
      </p:sp>
      <p:pic>
        <p:nvPicPr>
          <p:cNvPr id="61444" name="Picture 4" descr="sqlserver_management_studio0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438" y="0"/>
            <a:ext cx="607536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Level Reports</a:t>
            </a:r>
          </a:p>
        </p:txBody>
      </p:sp>
      <p:pic>
        <p:nvPicPr>
          <p:cNvPr id="62467" name="Picture 3" descr="sqlserver_management_studio0002"/>
          <p:cNvPicPr>
            <a:picLocks noChangeAspect="1" noChangeArrowheads="1"/>
          </p:cNvPicPr>
          <p:nvPr/>
        </p:nvPicPr>
        <p:blipFill>
          <a:blip r:embed="rId2" cstate="print"/>
          <a:srcRect t="9099" r="20085" b="12193"/>
          <a:stretch>
            <a:fillRect/>
          </a:stretch>
        </p:blipFill>
        <p:spPr bwMode="auto">
          <a:xfrm>
            <a:off x="457200" y="1447800"/>
            <a:ext cx="82296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Dashboard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2071687" cy="4838700"/>
          </a:xfrm>
        </p:spPr>
        <p:txBody>
          <a:bodyPr/>
          <a:lstStyle/>
          <a:p>
            <a:r>
              <a:rPr lang="en-US"/>
              <a:t>Added as a Custom Report</a:t>
            </a:r>
          </a:p>
          <a:p>
            <a:r>
              <a:rPr lang="en-US"/>
              <a:t>Download and install separately</a:t>
            </a:r>
          </a:p>
          <a:p>
            <a:r>
              <a:rPr lang="en-US"/>
              <a:t>Drill-down capability</a:t>
            </a:r>
          </a:p>
          <a:p>
            <a:endParaRPr lang="en-US"/>
          </a:p>
        </p:txBody>
      </p:sp>
      <p:pic>
        <p:nvPicPr>
          <p:cNvPr id="66564" name="Picture 4" descr="sqlserver_management_studio0004"/>
          <p:cNvPicPr>
            <a:picLocks noChangeAspect="1" noChangeArrowheads="1"/>
          </p:cNvPicPr>
          <p:nvPr/>
        </p:nvPicPr>
        <p:blipFill>
          <a:blip r:embed="rId2" cstate="print"/>
          <a:srcRect l="25525" t="15535" r="1749" b="3003"/>
          <a:stretch>
            <a:fillRect/>
          </a:stretch>
        </p:blipFill>
        <p:spPr bwMode="auto">
          <a:xfrm>
            <a:off x="2362200" y="1543050"/>
            <a:ext cx="7086600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Dashboard Reports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 dirty="0"/>
              <a:t>Blocking</a:t>
            </a:r>
          </a:p>
          <a:p>
            <a:r>
              <a:rPr lang="en-US" sz="1800" dirty="0"/>
              <a:t>Buffer IO</a:t>
            </a:r>
          </a:p>
          <a:p>
            <a:r>
              <a:rPr lang="en-US" sz="1800" dirty="0"/>
              <a:t>Buffer Latch</a:t>
            </a:r>
          </a:p>
          <a:p>
            <a:r>
              <a:rPr lang="en-US" sz="1800" dirty="0"/>
              <a:t>Database Overview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Expensive Queries</a:t>
            </a:r>
          </a:p>
          <a:p>
            <a:r>
              <a:rPr lang="en-US" sz="1800" dirty="0"/>
              <a:t>Generic Waits</a:t>
            </a:r>
          </a:p>
          <a:p>
            <a:r>
              <a:rPr lang="en-US" sz="1800" dirty="0"/>
              <a:t>Historical IO</a:t>
            </a:r>
          </a:p>
          <a:p>
            <a:r>
              <a:rPr lang="en-US" sz="1800" dirty="0"/>
              <a:t>Latch Waits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Missing Indexes</a:t>
            </a:r>
          </a:p>
          <a:p>
            <a:r>
              <a:rPr lang="en-US" sz="1800" dirty="0"/>
              <a:t>Page Details</a:t>
            </a:r>
          </a:p>
          <a:p>
            <a:r>
              <a:rPr lang="en-US" sz="1800" dirty="0"/>
              <a:t>Query Plan</a:t>
            </a:r>
          </a:p>
          <a:p>
            <a:r>
              <a:rPr lang="en-US" sz="1800" dirty="0"/>
              <a:t>Recent CPU Utilization</a:t>
            </a:r>
          </a:p>
          <a:p>
            <a:r>
              <a:rPr lang="en-US" sz="1800" dirty="0"/>
              <a:t>Requests Overview</a:t>
            </a:r>
          </a:p>
          <a:p>
            <a:r>
              <a:rPr lang="en-US" sz="1800" dirty="0"/>
              <a:t>Session Details</a:t>
            </a:r>
          </a:p>
          <a:p>
            <a:r>
              <a:rPr lang="en-US" sz="1800" dirty="0"/>
              <a:t>Sessions Overview</a:t>
            </a:r>
          </a:p>
          <a:p>
            <a:r>
              <a:rPr lang="en-US" sz="1800" dirty="0"/>
              <a:t>Traces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Index Report</a:t>
            </a:r>
          </a:p>
        </p:txBody>
      </p:sp>
      <p:pic>
        <p:nvPicPr>
          <p:cNvPr id="67588" name="Picture 4" descr="sqlserver_management_studio0005"/>
          <p:cNvPicPr>
            <a:picLocks noChangeAspect="1" noChangeArrowheads="1"/>
          </p:cNvPicPr>
          <p:nvPr/>
        </p:nvPicPr>
        <p:blipFill>
          <a:blip r:embed="rId2" cstate="print"/>
          <a:srcRect l="25589" t="15669" r="1874" b="6306"/>
          <a:stretch>
            <a:fillRect/>
          </a:stretch>
        </p:blipFill>
        <p:spPr bwMode="auto">
          <a:xfrm>
            <a:off x="457200" y="1760538"/>
            <a:ext cx="6858000" cy="494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Expensive Queries by Duration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8950"/>
            <a:ext cx="1995488" cy="4838700"/>
          </a:xfrm>
        </p:spPr>
        <p:txBody>
          <a:bodyPr/>
          <a:lstStyle/>
          <a:p>
            <a:r>
              <a:rPr lang="en-US"/>
              <a:t>Cumulative summary of query execution time</a:t>
            </a:r>
          </a:p>
        </p:txBody>
      </p:sp>
      <p:pic>
        <p:nvPicPr>
          <p:cNvPr id="68612" name="Picture 4" descr="sqlserver_management_studio0006"/>
          <p:cNvPicPr>
            <a:picLocks noChangeAspect="1" noChangeArrowheads="1"/>
          </p:cNvPicPr>
          <p:nvPr/>
        </p:nvPicPr>
        <p:blipFill>
          <a:blip r:embed="rId2" cstate="print"/>
          <a:srcRect l="25589" t="14537"/>
          <a:stretch>
            <a:fillRect/>
          </a:stretch>
        </p:blipFill>
        <p:spPr bwMode="auto">
          <a:xfrm>
            <a:off x="2133600" y="1473200"/>
            <a:ext cx="7010400" cy="538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Queries by CPU Time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 descr="sqlserver_management_studio0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17663"/>
            <a:ext cx="5181600" cy="473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Transactions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4" descr="sqlserver_management_studio0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04975"/>
            <a:ext cx="8710613" cy="410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Management Views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DMVs allow you to look inside SQL Server to troubleshoot performance problems</a:t>
            </a:r>
          </a:p>
          <a:p>
            <a:r>
              <a:rPr lang="en-US"/>
              <a:t>5 main categories:</a:t>
            </a:r>
          </a:p>
          <a:p>
            <a:pPr lvl="1"/>
            <a:r>
              <a:rPr lang="en-US"/>
              <a:t>Sys.dm_exec_*</a:t>
            </a:r>
          </a:p>
          <a:p>
            <a:pPr lvl="2"/>
            <a:r>
              <a:rPr lang="en-US"/>
              <a:t>Execution-related views</a:t>
            </a:r>
          </a:p>
          <a:p>
            <a:pPr lvl="1"/>
            <a:r>
              <a:rPr lang="en-US"/>
              <a:t>Sys.dm_os_*</a:t>
            </a:r>
          </a:p>
          <a:p>
            <a:pPr lvl="2"/>
            <a:r>
              <a:rPr lang="en-US"/>
              <a:t>Memory, locks and execution scheduling</a:t>
            </a:r>
          </a:p>
          <a:p>
            <a:pPr lvl="1"/>
            <a:r>
              <a:rPr lang="en-US"/>
              <a:t>Sys.dm_trans_*</a:t>
            </a:r>
          </a:p>
          <a:p>
            <a:pPr lvl="2"/>
            <a:r>
              <a:rPr lang="en-US"/>
              <a:t>Transactions and isolation</a:t>
            </a:r>
          </a:p>
          <a:p>
            <a:pPr lvl="1"/>
            <a:r>
              <a:rPr lang="en-US"/>
              <a:t>Sys.dm_io_*</a:t>
            </a:r>
          </a:p>
          <a:p>
            <a:pPr lvl="2"/>
            <a:r>
              <a:rPr lang="en-US"/>
              <a:t>Report on IO statistics</a:t>
            </a:r>
          </a:p>
          <a:p>
            <a:pPr lvl="1"/>
            <a:r>
              <a:rPr lang="en-US"/>
              <a:t>Sys.dm_db_*</a:t>
            </a:r>
          </a:p>
          <a:p>
            <a:pPr lvl="2"/>
            <a:r>
              <a:rPr lang="en-US"/>
              <a:t>Database-level statistics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Memory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SGA – System Global Area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Composed of: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Database buffer cache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Redo log buffer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Shared pool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Large pool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Java pool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Streams pool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Size controlled by “sga_target” and “sga_max_size” parameters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Verify adequate allocation with v$sga_target_advice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“db_block_buffers” and “shared_pool_size” may also be specified to ensure a fixed allocation</a:t>
            </a:r>
          </a:p>
          <a:p>
            <a:pPr>
              <a:lnSpc>
                <a:spcPct val="80000"/>
              </a:lnSpc>
            </a:pPr>
            <a:r>
              <a:rPr lang="en-US" sz="1600"/>
              <a:t>PGA – Program Global Area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Composed of: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Session memory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Private SQL Area</a:t>
            </a:r>
          </a:p>
          <a:p>
            <a:pPr lvl="3">
              <a:lnSpc>
                <a:spcPct val="80000"/>
              </a:lnSpc>
            </a:pPr>
            <a:r>
              <a:rPr lang="en-US" sz="900"/>
              <a:t>Cursors</a:t>
            </a:r>
          </a:p>
          <a:p>
            <a:pPr lvl="3">
              <a:lnSpc>
                <a:spcPct val="80000"/>
              </a:lnSpc>
            </a:pPr>
            <a:r>
              <a:rPr lang="en-US" sz="900"/>
              <a:t>SQL Work Area </a:t>
            </a:r>
          </a:p>
          <a:p>
            <a:pPr lvl="4">
              <a:lnSpc>
                <a:spcPct val="75000"/>
              </a:lnSpc>
            </a:pPr>
            <a:r>
              <a:rPr lang="en-US" sz="900"/>
              <a:t>Sorts (order by, group by etc)</a:t>
            </a:r>
          </a:p>
          <a:p>
            <a:pPr lvl="4">
              <a:lnSpc>
                <a:spcPct val="75000"/>
              </a:lnSpc>
            </a:pPr>
            <a:r>
              <a:rPr lang="en-US" sz="900"/>
              <a:t>Hash joins</a:t>
            </a:r>
          </a:p>
          <a:p>
            <a:pPr lvl="4">
              <a:lnSpc>
                <a:spcPct val="75000"/>
              </a:lnSpc>
            </a:pPr>
            <a:r>
              <a:rPr lang="en-US" sz="900"/>
              <a:t>Bitmap merges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Size controlled by “pga_aggregate_target” parameter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Verify adequate allocation with v$pga_target_advice</a:t>
            </a:r>
          </a:p>
          <a:p>
            <a:pPr>
              <a:lnSpc>
                <a:spcPct val="80000"/>
              </a:lnSpc>
            </a:pPr>
            <a:r>
              <a:rPr lang="en-US" sz="1600"/>
              <a:t>11g adds “Automatic Memory Management” to dynamically size all areas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Controlled by memory_target and memory_max_target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Defining db_cache_size, shared_pool_size etc. will define the minimum amount of memory that should be allocated to those structures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629400" y="4572000"/>
            <a:ext cx="2209800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Be sure not to</a:t>
            </a:r>
            <a:br>
              <a:rPr lang="en-US" dirty="0"/>
            </a:br>
            <a:r>
              <a:rPr lang="en-US" dirty="0"/>
              <a:t>over-allocate </a:t>
            </a:r>
            <a:br>
              <a:rPr lang="en-US" dirty="0"/>
            </a:br>
            <a:r>
              <a:rPr lang="en-US" dirty="0"/>
              <a:t>and starve the OS!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DMV 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execution statsistics for all queries in the cache:</a:t>
            </a:r>
          </a:p>
          <a:p>
            <a:pPr lvl="1">
              <a:buFont typeface="Arial" charset="0"/>
              <a:buNone/>
            </a:pPr>
            <a:endParaRPr lang="en-US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select * from sys.dm_exec_query_stats</a:t>
            </a: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go</a:t>
            </a:r>
          </a:p>
          <a:p>
            <a:endParaRPr lang="en-US" noProof="1">
              <a:latin typeface="Courier New" pitchFamily="49" charset="0"/>
            </a:endParaRPr>
          </a:p>
          <a:p>
            <a:r>
              <a:rPr lang="en-US"/>
              <a:t>List execution statistics AND query test for all queries in the cache:</a:t>
            </a:r>
          </a:p>
          <a:p>
            <a:pPr lvl="1">
              <a:buFont typeface="Arial" charset="0"/>
              <a:buNone/>
            </a:pPr>
            <a:endParaRPr lang="en-US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select * from sys.dm_exec_query_stats qs</a:t>
            </a: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cross apply sys.dm_exec_sql_text(qs.plan_handle)</a:t>
            </a: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order by total_logical_reads desc</a:t>
            </a:r>
          </a:p>
          <a:p>
            <a:pPr lvl="1">
              <a:buFont typeface="Arial" charset="0"/>
              <a:buNone/>
            </a:pPr>
            <a:r>
              <a:rPr lang="en-US" noProof="1">
                <a:latin typeface="Courier New" pitchFamily="49" charset="0"/>
              </a:rPr>
              <a:t>go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Queries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638300"/>
            <a:ext cx="8410575" cy="48387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SELECT TOP 20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total_worker_time, total_elapsed_time,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total_worker_time/execution_count AS avg_cpu_cost, execution_count,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(SELECT DB_NAME([dbid]) + ISNULL('..' + OBJECT_NAME(objectid), '') FROM sys.dm_exec_sql_text([sql_handle])) AS query_database,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(SELECT SUBSTRING(est.[text], statement_start_offset/2 + 1,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(CASE WHEN statement_end_offset = -1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	THEN LEN(CONVERT(nvarchar(max), est.[text])) * 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	ELSE statement_end_offset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	END - statement_start_offset) / 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	FROM sys.dm_exec_sql_text([sql_handle]) AS est) AS query_text,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total_logical_reads/execution_count AS avg_logical_reads,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total_logical_writes/execution_count AS avg_logical_writes,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last_worker_time, min_worker_time, max_worker_time,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last_elapsed_time, min_elapsed_time, max_elapsed_time,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plan_generation_num, qp.query_plan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FROM sys.dm_exec_query_stats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	OUTER APPLY sys.dm_exec_query_plan([plan_handle]) AS qp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WHERE [dbid] &gt;= 5 AND (total_worker_time/execution_count) &gt; 500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--ORDER BY avg_cpu_cost DESC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--ORDER BY execution_count DESC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ORDER BY total_worker_time DESC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GO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Indexes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det.database_id, det.object_id,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DB_NAME(det.database_id) as [database_name],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OBJECT_NAME(det.object_id, database_id) AS [object_name],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grp.user_seeks, grp.user_scans,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det.equality_columns, det.inequality_columns,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det.included_columns, det.statement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FROM sys.dm_db_missing_index_details det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INNER JOIN sys.dm_db_missing_index_groups link ON det.index_handle = link.index_handle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LEFT OUTER JOIN sys.dm_db_missing_index_group_stats AS grp ON link.index_group_handle = grp.group_handle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WHERE det.database_id &gt;=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ORDER BY [database_name], [object_name]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GO</a:t>
            </a:r>
            <a:endParaRPr lang="en-US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Profiler</a:t>
            </a: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6315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4600575"/>
            <a:ext cx="6515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6477000" y="1905000"/>
            <a:ext cx="2438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Manually define data to collect, or choose a canned profile to select comment events needed to diagnose specific issues.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Engine Tuning Advisor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Sophisticated tool to analyze real workloads and identify tuning actions that will improve performance</a:t>
            </a:r>
          </a:p>
          <a:p>
            <a:r>
              <a:rPr lang="en-US"/>
              <a:t>Can recommend Indexes, Indexed Views and Partitioning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 l="23863" t="12033" b="1660"/>
          <a:stretch>
            <a:fillRect/>
          </a:stretch>
        </p:blipFill>
        <p:spPr bwMode="auto">
          <a:xfrm>
            <a:off x="0" y="2895600"/>
            <a:ext cx="510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95600"/>
            <a:ext cx="5105400" cy="3811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Server Settings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Server Properties -&gt; Advanced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Max Degree of Parallelism = 1</a:t>
            </a:r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752600"/>
            <a:ext cx="4948238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Recommended Database Settings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950"/>
            <a:ext cx="8410575" cy="4838700"/>
          </a:xfrm>
        </p:spPr>
        <p:txBody>
          <a:bodyPr/>
          <a:lstStyle/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Database Properties -&gt; Options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Auto Create Statistics = False</a:t>
            </a:r>
            <a:br>
              <a:rPr lang="en-US" sz="1800"/>
            </a:b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Auto Update Statistics = True(*)</a:t>
            </a:r>
            <a:br>
              <a:rPr lang="en-US" sz="1800"/>
            </a:b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Auto Update Statistics </a:t>
            </a:r>
            <a:br>
              <a:rPr lang="en-US" sz="1800"/>
            </a:br>
            <a:r>
              <a:rPr lang="en-US" sz="1800"/>
              <a:t>Asynchronously = True(*)</a:t>
            </a:r>
          </a:p>
          <a:p>
            <a:pPr>
              <a:lnSpc>
                <a:spcPct val="80000"/>
              </a:lnSpc>
            </a:pPr>
            <a:r>
              <a:rPr lang="en-US" sz="1800"/>
              <a:t>Parameterization = Forced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(*) Set to False and manually </a:t>
            </a:r>
            <a:br>
              <a:rPr lang="en-US" sz="1800"/>
            </a:br>
            <a:r>
              <a:rPr lang="en-US" sz="1800"/>
              <a:t>update statistics if excessive </a:t>
            </a:r>
            <a:br>
              <a:rPr lang="en-US" sz="1800"/>
            </a:br>
            <a:r>
              <a:rPr lang="en-US" sz="1800"/>
              <a:t>recompilation is observed </a:t>
            </a:r>
            <a:br>
              <a:rPr lang="en-US" sz="1800"/>
            </a:br>
            <a:r>
              <a:rPr lang="en-US" sz="1800"/>
              <a:t>on the server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76400"/>
            <a:ext cx="5334000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Database Bottlenecks</a:t>
            </a:r>
          </a:p>
          <a:p>
            <a:r>
              <a:rPr lang="en-US"/>
              <a:t>Oracle Tools:</a:t>
            </a:r>
          </a:p>
          <a:p>
            <a:pPr lvl="1"/>
            <a:r>
              <a:rPr lang="en-US"/>
              <a:t>Oracle Enterprise Manager</a:t>
            </a:r>
          </a:p>
          <a:p>
            <a:pPr lvl="1"/>
            <a:r>
              <a:rPr lang="en-US"/>
              <a:t>Automatic Workload Repository (AWR) Reports</a:t>
            </a:r>
          </a:p>
          <a:p>
            <a:r>
              <a:rPr lang="en-US"/>
              <a:t>SQL Server:</a:t>
            </a:r>
          </a:p>
          <a:p>
            <a:pPr lvl="1"/>
            <a:r>
              <a:rPr lang="en-US"/>
              <a:t>SQL Server Management Studio Reports</a:t>
            </a:r>
          </a:p>
          <a:p>
            <a:pPr lvl="1"/>
            <a:r>
              <a:rPr lang="en-US"/>
              <a:t>Performance Dashboard</a:t>
            </a:r>
          </a:p>
          <a:p>
            <a:pPr lvl="1"/>
            <a:r>
              <a:rPr lang="en-US"/>
              <a:t>Dynamic Memory Views</a:t>
            </a:r>
          </a:p>
          <a:p>
            <a:pPr lvl="1"/>
            <a:r>
              <a:rPr lang="en-US"/>
              <a:t>SQL Profiler</a:t>
            </a:r>
          </a:p>
          <a:p>
            <a:pPr lvl="1"/>
            <a:r>
              <a:rPr lang="en-US"/>
              <a:t>Database Tuning Advisor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019" name="Title 3"/>
          <p:cNvSpPr>
            <a:spLocks/>
          </p:cNvSpPr>
          <p:nvPr/>
        </p:nvSpPr>
        <p:spPr bwMode="gray">
          <a:xfrm>
            <a:off x="4405313" y="2438400"/>
            <a:ext cx="23764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3600">
                <a:solidFill>
                  <a:schemeClr val="tx2"/>
                </a:solidFill>
              </a:rPr>
              <a:t>Q</a:t>
            </a:r>
            <a:r>
              <a:rPr lang="en-US" sz="2800">
                <a:solidFill>
                  <a:schemeClr val="tx2"/>
                </a:solidFill>
              </a:rPr>
              <a:t>&amp;</a:t>
            </a:r>
            <a:r>
              <a:rPr lang="en-US" sz="3600">
                <a:solidFill>
                  <a:schemeClr val="tx2"/>
                </a:solidFill>
              </a:rPr>
              <a:t>A</a:t>
            </a:r>
          </a:p>
        </p:txBody>
      </p:sp>
      <p:pic>
        <p:nvPicPr>
          <p:cNvPr id="7" name="Picture Placeholder 6" descr="question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l="76" r="76"/>
          <a:stretch>
            <a:fillRect/>
          </a:stretch>
        </p:blipFill>
        <p:spPr>
          <a:xfrm>
            <a:off x="2043113" y="2593975"/>
            <a:ext cx="2073275" cy="1323975"/>
          </a:xfr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Automatically manages memory components</a:t>
            </a:r>
          </a:p>
          <a:p>
            <a:pPr lvl="1"/>
            <a:r>
              <a:rPr lang="en-US"/>
              <a:t>Buffer cache</a:t>
            </a:r>
          </a:p>
          <a:p>
            <a:pPr lvl="1"/>
            <a:r>
              <a:rPr lang="en-US"/>
              <a:t>Query plan cache etc.</a:t>
            </a:r>
          </a:p>
          <a:p>
            <a:r>
              <a:rPr lang="en-US"/>
              <a:t>Memory allocation defined by “min server memory” and </a:t>
            </a:r>
            <a:br>
              <a:rPr lang="en-US"/>
            </a:br>
            <a:r>
              <a:rPr lang="en-US"/>
              <a:t>“max server memory”</a:t>
            </a:r>
          </a:p>
          <a:p>
            <a:pPr lvl="1"/>
            <a:r>
              <a:rPr lang="en-US"/>
              <a:t>Memory allocated as needed up to “max server memory”</a:t>
            </a:r>
          </a:p>
          <a:p>
            <a:pPr lvl="1"/>
            <a:r>
              <a:rPr lang="en-US"/>
              <a:t>Memory released when OS reports that memory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Bottlenecks (ctd)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I/O-Bound Databases</a:t>
            </a:r>
          </a:p>
          <a:p>
            <a:pPr lvl="1"/>
            <a:r>
              <a:rPr lang="en-US"/>
              <a:t>Too many physical reads, or slow I/O from the disk subsystem result in poor application performance</a:t>
            </a:r>
          </a:p>
          <a:p>
            <a:pPr lvl="1"/>
            <a:r>
              <a:rPr lang="en-US"/>
              <a:t>Transaction logs and temporary work areas are heavy I/O users</a:t>
            </a:r>
          </a:p>
          <a:p>
            <a:pPr lvl="1"/>
            <a:r>
              <a:rPr lang="en-US"/>
              <a:t>Increased I/O be caused by poorly tuned queries, heavy commits</a:t>
            </a:r>
          </a:p>
          <a:p>
            <a:r>
              <a:rPr lang="en-US"/>
              <a:t>Locking and Latches</a:t>
            </a:r>
          </a:p>
          <a:p>
            <a:pPr lvl="1"/>
            <a:r>
              <a:rPr lang="en-US"/>
              <a:t>Performance is impacted when sessions have to wait for a shared resource to become available </a:t>
            </a:r>
          </a:p>
          <a:p>
            <a:pPr lvl="1"/>
            <a:r>
              <a:rPr lang="en-US"/>
              <a:t>Latches</a:t>
            </a:r>
          </a:p>
          <a:p>
            <a:pPr lvl="2"/>
            <a:r>
              <a:rPr lang="en-US"/>
              <a:t>Provide exclusive access to internal structures</a:t>
            </a:r>
          </a:p>
          <a:p>
            <a:pPr lvl="2"/>
            <a:r>
              <a:rPr lang="en-US"/>
              <a:t>Protect resources that are needed for a very brief period</a:t>
            </a:r>
          </a:p>
          <a:p>
            <a:pPr lvl="2"/>
            <a:r>
              <a:rPr lang="en-US"/>
              <a:t>If latch cannot be obtained, process will try again later (wait)</a:t>
            </a:r>
          </a:p>
          <a:p>
            <a:pPr lvl="1"/>
            <a:r>
              <a:rPr lang="en-US"/>
              <a:t>Locks</a:t>
            </a:r>
          </a:p>
          <a:p>
            <a:pPr lvl="2"/>
            <a:r>
              <a:rPr lang="en-US"/>
              <a:t>Allow serialized access to resources (rows, buffer blocks, etc)</a:t>
            </a:r>
          </a:p>
          <a:p>
            <a:pPr lvl="2"/>
            <a:r>
              <a:rPr lang="en-US"/>
              <a:t>Can be shared or exclusive</a:t>
            </a:r>
          </a:p>
          <a:p>
            <a:pPr lvl="2"/>
            <a:r>
              <a:rPr lang="en-US"/>
              <a:t>Protect resources needed for a longer time</a:t>
            </a:r>
          </a:p>
          <a:p>
            <a:pPr lvl="2"/>
            <a:r>
              <a:rPr lang="en-US"/>
              <a:t>If lock cannot be obtained, process will wait its 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– Monitoring and Tuning the 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Oracle Enterprise Manager</a:t>
            </a:r>
          </a:p>
          <a:p>
            <a:r>
              <a:rPr lang="en-US"/>
              <a:t>Automatic Workload Repository</a:t>
            </a:r>
          </a:p>
          <a:p>
            <a:r>
              <a:rPr lang="en-US"/>
              <a:t>Configuration recommendations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Enterprise Manager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Out of the box administration tool</a:t>
            </a:r>
          </a:p>
          <a:p>
            <a:pPr lvl="1"/>
            <a:r>
              <a:rPr lang="en-US"/>
              <a:t>Most customers use a 3</a:t>
            </a:r>
            <a:r>
              <a:rPr lang="en-US" baseline="30000"/>
              <a:t>rd</a:t>
            </a:r>
            <a:r>
              <a:rPr lang="en-US"/>
              <a:t> party Database Monitoring Tool</a:t>
            </a:r>
          </a:p>
          <a:p>
            <a:r>
              <a:rPr lang="en-US"/>
              <a:t>Limited capabilities for non-DBA users</a:t>
            </a:r>
          </a:p>
          <a:p>
            <a:r>
              <a:rPr lang="en-US"/>
              <a:t>Default URL is </a:t>
            </a:r>
            <a:r>
              <a:rPr lang="en-US">
                <a:hlinkClick r:id="rId2"/>
              </a:rPr>
              <a:t>https://hostname:1158/em</a:t>
            </a:r>
            <a:r>
              <a:rPr lang="en-US"/>
              <a:t> </a:t>
            </a:r>
          </a:p>
          <a:p>
            <a:r>
              <a:rPr lang="en-US"/>
              <a:t>Allows you to:</a:t>
            </a:r>
          </a:p>
          <a:p>
            <a:pPr lvl="1"/>
            <a:r>
              <a:rPr lang="en-US"/>
              <a:t>View and change object definitions</a:t>
            </a:r>
          </a:p>
          <a:p>
            <a:pPr lvl="1"/>
            <a:r>
              <a:rPr lang="en-US"/>
              <a:t>View and change initialization parameters</a:t>
            </a:r>
          </a:p>
          <a:p>
            <a:pPr lvl="1"/>
            <a:r>
              <a:rPr lang="en-US"/>
              <a:t>Monitor performance</a:t>
            </a:r>
          </a:p>
          <a:p>
            <a:pPr lvl="1"/>
            <a:r>
              <a:rPr lang="en-US"/>
              <a:t>Trigger ASH (Automated Session History), ADDM (Automatic Database Diagnostic Monitoring) and AWR (Automatic Workload Repository) reports</a:t>
            </a:r>
          </a:p>
          <a:p>
            <a:pPr lvl="1"/>
            <a:r>
              <a:rPr lang="en-US"/>
              <a:t>And much more!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9-white-internal-template">
  <a:themeElements>
    <a:clrScheme name="">
      <a:dk1>
        <a:srgbClr val="000000"/>
      </a:dk1>
      <a:lt1>
        <a:srgbClr val="FFFFFF"/>
      </a:lt1>
      <a:dk2>
        <a:srgbClr val="005596"/>
      </a:dk2>
      <a:lt2>
        <a:srgbClr val="969696"/>
      </a:lt2>
      <a:accent1>
        <a:srgbClr val="00AFDB"/>
      </a:accent1>
      <a:accent2>
        <a:srgbClr val="D18316"/>
      </a:accent2>
      <a:accent3>
        <a:srgbClr val="FFFFFF"/>
      </a:accent3>
      <a:accent4>
        <a:srgbClr val="000000"/>
      </a:accent4>
      <a:accent5>
        <a:srgbClr val="AAD4EA"/>
      </a:accent5>
      <a:accent6>
        <a:srgbClr val="BD7613"/>
      </a:accent6>
      <a:hlink>
        <a:srgbClr val="B5121B"/>
      </a:hlink>
      <a:folHlink>
        <a:srgbClr val="6AA121"/>
      </a:folHlink>
    </a:clrScheme>
    <a:fontScheme name="2009-white-internal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9-white-internal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8856</TotalTime>
  <Words>1462</Words>
  <Application>Microsoft Office PowerPoint</Application>
  <PresentationFormat>On-screen Show (4:3)</PresentationFormat>
  <Paragraphs>347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2009-white-internal-template</vt:lpstr>
      <vt:lpstr>RDBMS Monitoring and Tuning</vt:lpstr>
      <vt:lpstr>Topics</vt:lpstr>
      <vt:lpstr>Intro to RDBMS Tuning</vt:lpstr>
      <vt:lpstr>Common Bottlenecks</vt:lpstr>
      <vt:lpstr>Oracle Memory Structures</vt:lpstr>
      <vt:lpstr>SQL Server</vt:lpstr>
      <vt:lpstr>Common Bottlenecks (ctd)</vt:lpstr>
      <vt:lpstr>Oracle – Monitoring and Tuning the Database</vt:lpstr>
      <vt:lpstr>Oracle Enterprise Manager</vt:lpstr>
      <vt:lpstr>Oracle Enterprise Manager - Home</vt:lpstr>
      <vt:lpstr>Oracle Enterprise Manager - Performance</vt:lpstr>
      <vt:lpstr>Oracle Enterprise Manager - Top Activity</vt:lpstr>
      <vt:lpstr>Oracle Enterprise Manager – Statement Details</vt:lpstr>
      <vt:lpstr>Automatic Workload Repository</vt:lpstr>
      <vt:lpstr>Sample AWR Report</vt:lpstr>
      <vt:lpstr>AWR Summary Data</vt:lpstr>
      <vt:lpstr>Time Model and Wait Class</vt:lpstr>
      <vt:lpstr>Wait Events</vt:lpstr>
      <vt:lpstr>Background Waits and OS Statistics</vt:lpstr>
      <vt:lpstr>Slide 20</vt:lpstr>
      <vt:lpstr>SQL Ordered by Gets</vt:lpstr>
      <vt:lpstr>SQL Ordered by Executions</vt:lpstr>
      <vt:lpstr>SQL Ordered by Parse Calls</vt:lpstr>
      <vt:lpstr>Slide 24</vt:lpstr>
      <vt:lpstr>Tablespace IO Statistics</vt:lpstr>
      <vt:lpstr>File IO Statistics</vt:lpstr>
      <vt:lpstr>Buffer Pool Statistics and Advisory</vt:lpstr>
      <vt:lpstr>PGA Aggregate Target Stats and Advisory</vt:lpstr>
      <vt:lpstr>Enqueue Wait Details</vt:lpstr>
      <vt:lpstr>Segments by Logical and Physical Reads</vt:lpstr>
      <vt:lpstr>Row Lock Waits and Buffer Busy Waits</vt:lpstr>
      <vt:lpstr>SGA Summary and Size Diffs</vt:lpstr>
      <vt:lpstr>Shared Pool Advisory</vt:lpstr>
      <vt:lpstr>Slide 34</vt:lpstr>
      <vt:lpstr>Other Logs Worth Investigating</vt:lpstr>
      <vt:lpstr>Configuration Recommendations</vt:lpstr>
      <vt:lpstr>Configuration Recommendations</vt:lpstr>
      <vt:lpstr>Where are we?</vt:lpstr>
      <vt:lpstr>SQL Server – Monitoring and Tuning the Database</vt:lpstr>
      <vt:lpstr>SQL Server Management Studio</vt:lpstr>
      <vt:lpstr>Server-level Reports</vt:lpstr>
      <vt:lpstr>Database Level Reports</vt:lpstr>
      <vt:lpstr>Performance Dashboard</vt:lpstr>
      <vt:lpstr>Performance Dashboard Reports</vt:lpstr>
      <vt:lpstr>Missing Index Report</vt:lpstr>
      <vt:lpstr>Expensive Queries by Duration</vt:lpstr>
      <vt:lpstr>Top Queries by CPU Time</vt:lpstr>
      <vt:lpstr>Blocking Transactions</vt:lpstr>
      <vt:lpstr>Dynamic Management Views</vt:lpstr>
      <vt:lpstr>DMV Example Queries</vt:lpstr>
      <vt:lpstr>Top Queries</vt:lpstr>
      <vt:lpstr>Missing Indexes</vt:lpstr>
      <vt:lpstr>SQL Profiler</vt:lpstr>
      <vt:lpstr>Database Engine Tuning Advisor</vt:lpstr>
      <vt:lpstr>Recommended Server Settings</vt:lpstr>
      <vt:lpstr>Recommended Database Settings</vt:lpstr>
      <vt:lpstr>Recap</vt:lpstr>
      <vt:lpstr>Slide 58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Monitoring and Tuning</dc:title>
  <dc:creator>harric3</dc:creator>
  <cp:lastModifiedBy>Harris, Chase</cp:lastModifiedBy>
  <cp:revision>43</cp:revision>
  <dcterms:created xsi:type="dcterms:W3CDTF">2010-11-19T21:20:27Z</dcterms:created>
  <dcterms:modified xsi:type="dcterms:W3CDTF">2011-11-07T19:34:21Z</dcterms:modified>
</cp:coreProperties>
</file>