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xls" ContentType="application/vnd.ms-exce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sldIdLst>
    <p:sldId id="256" r:id="rId2"/>
    <p:sldId id="280" r:id="rId3"/>
    <p:sldId id="270" r:id="rId4"/>
    <p:sldId id="363" r:id="rId5"/>
    <p:sldId id="274" r:id="rId6"/>
    <p:sldId id="359" r:id="rId7"/>
    <p:sldId id="327" r:id="rId8"/>
    <p:sldId id="275" r:id="rId9"/>
    <p:sldId id="271" r:id="rId10"/>
    <p:sldId id="349" r:id="rId11"/>
    <p:sldId id="360" r:id="rId12"/>
    <p:sldId id="350" r:id="rId13"/>
    <p:sldId id="351" r:id="rId14"/>
    <p:sldId id="352" r:id="rId15"/>
    <p:sldId id="354" r:id="rId16"/>
    <p:sldId id="356" r:id="rId17"/>
    <p:sldId id="355" r:id="rId18"/>
    <p:sldId id="372" r:id="rId19"/>
    <p:sldId id="279" r:id="rId20"/>
    <p:sldId id="269" r:id="rId21"/>
    <p:sldId id="364" r:id="rId22"/>
    <p:sldId id="259" r:id="rId23"/>
    <p:sldId id="260" r:id="rId24"/>
    <p:sldId id="373" r:id="rId25"/>
  </p:sldIdLst>
  <p:sldSz cx="9144000" cy="6858000" type="screen4x3"/>
  <p:notesSz cx="6858000" cy="9144000"/>
  <p:defaultTextStyle>
    <a:defPPr>
      <a:defRPr lang="en-US"/>
    </a:defPPr>
    <a:lvl1pPr algn="ctr" rtl="0" fontAlgn="base">
      <a:spcBef>
        <a:spcPct val="0"/>
      </a:spcBef>
      <a:spcAft>
        <a:spcPct val="0"/>
      </a:spcAft>
      <a:defRPr sz="2000" kern="1200">
        <a:solidFill>
          <a:schemeClr val="tx1"/>
        </a:solidFill>
        <a:latin typeface="Arial" charset="0"/>
        <a:ea typeface="+mn-ea"/>
        <a:cs typeface="+mn-cs"/>
      </a:defRPr>
    </a:lvl1pPr>
    <a:lvl2pPr marL="457200" algn="ctr" rtl="0" fontAlgn="base">
      <a:spcBef>
        <a:spcPct val="0"/>
      </a:spcBef>
      <a:spcAft>
        <a:spcPct val="0"/>
      </a:spcAft>
      <a:defRPr sz="2000" kern="1200">
        <a:solidFill>
          <a:schemeClr val="tx1"/>
        </a:solidFill>
        <a:latin typeface="Arial" charset="0"/>
        <a:ea typeface="+mn-ea"/>
        <a:cs typeface="+mn-cs"/>
      </a:defRPr>
    </a:lvl2pPr>
    <a:lvl3pPr marL="914400" algn="ctr" rtl="0" fontAlgn="base">
      <a:spcBef>
        <a:spcPct val="0"/>
      </a:spcBef>
      <a:spcAft>
        <a:spcPct val="0"/>
      </a:spcAft>
      <a:defRPr sz="2000" kern="1200">
        <a:solidFill>
          <a:schemeClr val="tx1"/>
        </a:solidFill>
        <a:latin typeface="Arial" charset="0"/>
        <a:ea typeface="+mn-ea"/>
        <a:cs typeface="+mn-cs"/>
      </a:defRPr>
    </a:lvl3pPr>
    <a:lvl4pPr marL="1371600" algn="ctr" rtl="0" fontAlgn="base">
      <a:spcBef>
        <a:spcPct val="0"/>
      </a:spcBef>
      <a:spcAft>
        <a:spcPct val="0"/>
      </a:spcAft>
      <a:defRPr sz="2000" kern="1200">
        <a:solidFill>
          <a:schemeClr val="tx1"/>
        </a:solidFill>
        <a:latin typeface="Arial" charset="0"/>
        <a:ea typeface="+mn-ea"/>
        <a:cs typeface="+mn-cs"/>
      </a:defRPr>
    </a:lvl4pPr>
    <a:lvl5pPr marL="1828800" algn="ctr"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94668" autoAdjust="0"/>
  </p:normalViewPr>
  <p:slideViewPr>
    <p:cSldViewPr>
      <p:cViewPr varScale="1">
        <p:scale>
          <a:sx n="91" d="100"/>
          <a:sy n="91" d="100"/>
        </p:scale>
        <p:origin x="-64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211A587-8E67-4C4A-9AE9-6E352B6EE05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CC9CE-3480-4F22-AA59-66E0F19AE331}" type="slidenum">
              <a:rPr lang="en-US"/>
              <a:pPr/>
              <a:t>3</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53B64D-4E36-405C-86FA-8080E6176E1E}" type="slidenum">
              <a:rPr lang="en-US"/>
              <a:pPr/>
              <a:t>7</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146" name="Picture 2" descr="ppt cover graphic darker"/>
          <p:cNvPicPr>
            <a:picLocks noChangeAspect="1" noChangeArrowheads="1"/>
          </p:cNvPicPr>
          <p:nvPr/>
        </p:nvPicPr>
        <p:blipFill>
          <a:blip r:embed="rId2" cstate="print"/>
          <a:srcRect/>
          <a:stretch>
            <a:fillRect/>
          </a:stretch>
        </p:blipFill>
        <p:spPr bwMode="gray">
          <a:xfrm>
            <a:off x="366713" y="2046288"/>
            <a:ext cx="8410575" cy="3124200"/>
          </a:xfrm>
          <a:prstGeom prst="rect">
            <a:avLst/>
          </a:prstGeom>
          <a:noFill/>
        </p:spPr>
      </p:pic>
      <p:sp>
        <p:nvSpPr>
          <p:cNvPr id="6147" name="Rectangle 3"/>
          <p:cNvSpPr>
            <a:spLocks noChangeArrowheads="1"/>
          </p:cNvSpPr>
          <p:nvPr/>
        </p:nvSpPr>
        <p:spPr bwMode="gray">
          <a:xfrm>
            <a:off x="8834438" y="6735763"/>
            <a:ext cx="288925" cy="122237"/>
          </a:xfrm>
          <a:prstGeom prst="rect">
            <a:avLst/>
          </a:prstGeom>
          <a:noFill/>
          <a:ln w="12700">
            <a:noFill/>
            <a:miter lim="800000"/>
            <a:headEnd/>
            <a:tailEnd/>
          </a:ln>
          <a:effectLst/>
        </p:spPr>
        <p:txBody>
          <a:bodyPr lIns="0" tIns="0" rIns="0" bIns="0">
            <a:spAutoFit/>
          </a:bodyPr>
          <a:lstStyle/>
          <a:p>
            <a:pPr algn="r" eaLnBrk="0" hangingPunct="0"/>
            <a:fld id="{56438182-A5C4-4063-B2EE-DC4388E69487}" type="slidenum">
              <a:rPr lang="en-US" sz="800"/>
              <a:pPr algn="r" eaLnBrk="0" hangingPunct="0"/>
              <a:t>‹#›</a:t>
            </a:fld>
            <a:endParaRPr lang="en-US" sz="800"/>
          </a:p>
        </p:txBody>
      </p:sp>
      <p:sp>
        <p:nvSpPr>
          <p:cNvPr id="6148" name="Rectangle 4"/>
          <p:cNvSpPr>
            <a:spLocks noGrp="1" noChangeArrowheads="1"/>
          </p:cNvSpPr>
          <p:nvPr>
            <p:ph type="subTitle" idx="1"/>
          </p:nvPr>
        </p:nvSpPr>
        <p:spPr>
          <a:xfrm>
            <a:off x="1806575" y="4351338"/>
            <a:ext cx="4494213" cy="304800"/>
          </a:xfrm>
        </p:spPr>
        <p:txBody>
          <a:bodyPr>
            <a:spAutoFit/>
          </a:bodyPr>
          <a:lstStyle>
            <a:lvl1pPr marL="0" indent="0">
              <a:lnSpc>
                <a:spcPct val="100000"/>
              </a:lnSpc>
              <a:spcBef>
                <a:spcPct val="0"/>
              </a:spcBef>
              <a:buFont typeface="Wingdings" pitchFamily="2" charset="2"/>
              <a:buNone/>
              <a:defRPr/>
            </a:lvl1pPr>
          </a:lstStyle>
          <a:p>
            <a:r>
              <a:rPr lang="en-US"/>
              <a:t>Click to edit Master subtitle style</a:t>
            </a:r>
          </a:p>
        </p:txBody>
      </p:sp>
      <p:sp>
        <p:nvSpPr>
          <p:cNvPr id="6149" name="Rectangle 5"/>
          <p:cNvSpPr>
            <a:spLocks noGrp="1" noChangeArrowheads="1"/>
          </p:cNvSpPr>
          <p:nvPr>
            <p:ph type="ctrTitle"/>
          </p:nvPr>
        </p:nvSpPr>
        <p:spPr>
          <a:xfrm>
            <a:off x="1806575" y="2219325"/>
            <a:ext cx="4494213" cy="1612900"/>
          </a:xfrm>
          <a:ln algn="ctr"/>
        </p:spPr>
        <p:txBody>
          <a:bodyPr anchor="b"/>
          <a:lstStyle>
            <a:lvl1pPr>
              <a:lnSpc>
                <a:spcPct val="100000"/>
              </a:lnSpc>
              <a:defRPr>
                <a:solidFill>
                  <a:schemeClr val="bg1"/>
                </a:solidFill>
              </a:defRPr>
            </a:lvl1pPr>
          </a:lstStyle>
          <a:p>
            <a:r>
              <a:rPr lang="en-US"/>
              <a:t>Click to edit Master title style</a:t>
            </a:r>
          </a:p>
        </p:txBody>
      </p:sp>
      <p:pic>
        <p:nvPicPr>
          <p:cNvPr id="6150" name="Picture 6" descr="EMC_tag_294"/>
          <p:cNvPicPr>
            <a:picLocks noChangeAspect="1" noChangeArrowheads="1"/>
          </p:cNvPicPr>
          <p:nvPr/>
        </p:nvPicPr>
        <p:blipFill>
          <a:blip r:embed="rId3" cstate="print"/>
          <a:srcRect/>
          <a:stretch>
            <a:fillRect/>
          </a:stretch>
        </p:blipFill>
        <p:spPr bwMode="gray">
          <a:xfrm>
            <a:off x="7567613" y="260350"/>
            <a:ext cx="1209675" cy="455613"/>
          </a:xfrm>
          <a:prstGeom prst="rect">
            <a:avLst/>
          </a:prstGeom>
          <a:noFill/>
        </p:spPr>
      </p:pic>
      <p:sp>
        <p:nvSpPr>
          <p:cNvPr id="6151" name="Text Box 7"/>
          <p:cNvSpPr txBox="1">
            <a:spLocks noChangeArrowheads="1"/>
          </p:cNvSpPr>
          <p:nvPr/>
        </p:nvSpPr>
        <p:spPr bwMode="gray">
          <a:xfrm>
            <a:off x="366713" y="6719888"/>
            <a:ext cx="2173287" cy="122237"/>
          </a:xfrm>
          <a:prstGeom prst="rect">
            <a:avLst/>
          </a:prstGeom>
          <a:noFill/>
          <a:ln w="9525">
            <a:noFill/>
            <a:miter lim="800000"/>
            <a:headEnd/>
            <a:tailEnd/>
          </a:ln>
          <a:effectLst/>
        </p:spPr>
        <p:txBody>
          <a:bodyPr wrap="none" lIns="0" tIns="0" rIns="0" bIns="0" anchor="ctr">
            <a:spAutoFit/>
          </a:bodyPr>
          <a:lstStyle/>
          <a:p>
            <a:pPr algn="l">
              <a:tabLst>
                <a:tab pos="9090025" algn="r"/>
              </a:tabLst>
            </a:pPr>
            <a:r>
              <a:rPr lang="en-US" sz="800" b="1"/>
              <a:t>EMC CONFIDENTIAL—INTERNAL USE ONLY</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461963"/>
            <a:ext cx="2101850" cy="6135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66713" y="461963"/>
            <a:ext cx="6156325" cy="6135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6713" y="1758950"/>
            <a:ext cx="4129087"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8950"/>
            <a:ext cx="4129088" cy="4838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5122" name="AutoShape 2"/>
          <p:cNvSpPr>
            <a:spLocks noChangeArrowheads="1"/>
          </p:cNvSpPr>
          <p:nvPr/>
        </p:nvSpPr>
        <p:spPr bwMode="gray">
          <a:xfrm>
            <a:off x="309563" y="317500"/>
            <a:ext cx="8524875" cy="1152525"/>
          </a:xfrm>
          <a:prstGeom prst="roundRect">
            <a:avLst>
              <a:gd name="adj" fmla="val 6380"/>
            </a:avLst>
          </a:prstGeom>
          <a:solidFill>
            <a:srgbClr val="DDDDDD"/>
          </a:solidFill>
          <a:ln w="12700" algn="ctr">
            <a:solidFill>
              <a:schemeClr val="bg2"/>
            </a:solidFill>
            <a:round/>
            <a:headEnd/>
            <a:tailEnd/>
          </a:ln>
          <a:effectLst/>
        </p:spPr>
        <p:txBody>
          <a:bodyPr wrap="none" lIns="0" tIns="0" rIns="0" bIns="0" anchor="ctr"/>
          <a:lstStyle/>
          <a:p>
            <a:endParaRPr lang="en-US"/>
          </a:p>
        </p:txBody>
      </p:sp>
      <p:sp>
        <p:nvSpPr>
          <p:cNvPr id="5123" name="AutoShape 3"/>
          <p:cNvSpPr>
            <a:spLocks noChangeArrowheads="1"/>
          </p:cNvSpPr>
          <p:nvPr/>
        </p:nvSpPr>
        <p:spPr bwMode="gray">
          <a:xfrm>
            <a:off x="366713" y="376238"/>
            <a:ext cx="8410575" cy="1036637"/>
          </a:xfrm>
          <a:prstGeom prst="roundRect">
            <a:avLst>
              <a:gd name="adj" fmla="val 6380"/>
            </a:avLst>
          </a:prstGeom>
          <a:solidFill>
            <a:schemeClr val="bg1"/>
          </a:solidFill>
          <a:ln w="12700" algn="ctr">
            <a:noFill/>
            <a:round/>
            <a:headEnd/>
            <a:tailEnd/>
          </a:ln>
          <a:effectLst/>
        </p:spPr>
        <p:txBody>
          <a:bodyPr wrap="none" lIns="0" tIns="0" rIns="0" bIns="0" anchor="ctr"/>
          <a:lstStyle/>
          <a:p>
            <a:endParaRPr lang="en-US"/>
          </a:p>
        </p:txBody>
      </p:sp>
      <p:sp>
        <p:nvSpPr>
          <p:cNvPr id="5124" name="Rectangle 4"/>
          <p:cNvSpPr>
            <a:spLocks noGrp="1" noChangeArrowheads="1"/>
          </p:cNvSpPr>
          <p:nvPr>
            <p:ph type="body" idx="1"/>
          </p:nvPr>
        </p:nvSpPr>
        <p:spPr bwMode="gray">
          <a:xfrm>
            <a:off x="366713" y="1758950"/>
            <a:ext cx="8410575" cy="48387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125" name="Rectangle 5"/>
          <p:cNvSpPr>
            <a:spLocks noChangeArrowheads="1"/>
          </p:cNvSpPr>
          <p:nvPr/>
        </p:nvSpPr>
        <p:spPr bwMode="gray">
          <a:xfrm>
            <a:off x="8834438" y="6735763"/>
            <a:ext cx="288925" cy="122237"/>
          </a:xfrm>
          <a:prstGeom prst="rect">
            <a:avLst/>
          </a:prstGeom>
          <a:noFill/>
          <a:ln w="12700">
            <a:noFill/>
            <a:miter lim="800000"/>
            <a:headEnd/>
            <a:tailEnd/>
          </a:ln>
          <a:effectLst/>
        </p:spPr>
        <p:txBody>
          <a:bodyPr lIns="0" tIns="0" rIns="0" bIns="0">
            <a:spAutoFit/>
          </a:bodyPr>
          <a:lstStyle/>
          <a:p>
            <a:pPr algn="r" eaLnBrk="0" hangingPunct="0"/>
            <a:fld id="{061ABFDB-552B-474E-9D72-A43902C99B9B}" type="slidenum">
              <a:rPr lang="en-US" sz="800"/>
              <a:pPr algn="r" eaLnBrk="0" hangingPunct="0"/>
              <a:t>‹#›</a:t>
            </a:fld>
            <a:endParaRPr lang="en-US" sz="800"/>
          </a:p>
        </p:txBody>
      </p:sp>
      <p:pic>
        <p:nvPicPr>
          <p:cNvPr id="5126" name="Picture 6" descr="EMC_tag_294"/>
          <p:cNvPicPr>
            <a:picLocks noChangeAspect="1" noChangeArrowheads="1"/>
          </p:cNvPicPr>
          <p:nvPr/>
        </p:nvPicPr>
        <p:blipFill>
          <a:blip r:embed="rId13" cstate="print"/>
          <a:srcRect/>
          <a:stretch>
            <a:fillRect/>
          </a:stretch>
        </p:blipFill>
        <p:spPr bwMode="gray">
          <a:xfrm>
            <a:off x="7280275" y="666750"/>
            <a:ext cx="1209675" cy="455613"/>
          </a:xfrm>
          <a:prstGeom prst="rect">
            <a:avLst/>
          </a:prstGeom>
          <a:noFill/>
        </p:spPr>
      </p:pic>
      <p:sp>
        <p:nvSpPr>
          <p:cNvPr id="5127" name="Rectangle 7"/>
          <p:cNvSpPr>
            <a:spLocks noGrp="1" noChangeArrowheads="1"/>
          </p:cNvSpPr>
          <p:nvPr>
            <p:ph type="title"/>
          </p:nvPr>
        </p:nvSpPr>
        <p:spPr bwMode="gray">
          <a:xfrm>
            <a:off x="596900" y="461963"/>
            <a:ext cx="6280150" cy="8636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5128" name="Text Box 8"/>
          <p:cNvSpPr txBox="1">
            <a:spLocks noChangeArrowheads="1"/>
          </p:cNvSpPr>
          <p:nvPr/>
        </p:nvSpPr>
        <p:spPr bwMode="gray">
          <a:xfrm>
            <a:off x="366713" y="6719888"/>
            <a:ext cx="2173287" cy="122237"/>
          </a:xfrm>
          <a:prstGeom prst="rect">
            <a:avLst/>
          </a:prstGeom>
          <a:noFill/>
          <a:ln w="9525">
            <a:noFill/>
            <a:miter lim="800000"/>
            <a:headEnd/>
            <a:tailEnd/>
          </a:ln>
          <a:effectLst/>
        </p:spPr>
        <p:txBody>
          <a:bodyPr wrap="none" lIns="0" tIns="0" rIns="0" bIns="0" anchor="ctr">
            <a:spAutoFit/>
          </a:bodyPr>
          <a:lstStyle/>
          <a:p>
            <a:pPr algn="l">
              <a:tabLst>
                <a:tab pos="9090025" algn="r"/>
              </a:tabLst>
            </a:pPr>
            <a:r>
              <a:rPr lang="en-US" sz="800" b="1"/>
              <a:t>EMC CONFIDENTIAL—INTERNAL USE ONLY</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lnSpc>
          <a:spcPct val="90000"/>
        </a:lnSpc>
        <a:spcBef>
          <a:spcPct val="0"/>
        </a:spcBef>
        <a:spcAft>
          <a:spcPct val="0"/>
        </a:spcAft>
        <a:defRPr sz="2400">
          <a:solidFill>
            <a:schemeClr val="tx2"/>
          </a:solidFill>
          <a:latin typeface="+mj-lt"/>
          <a:ea typeface="+mj-ea"/>
          <a:cs typeface="+mj-cs"/>
        </a:defRPr>
      </a:lvl1pPr>
      <a:lvl2pPr algn="l" rtl="0" fontAlgn="base">
        <a:lnSpc>
          <a:spcPct val="90000"/>
        </a:lnSpc>
        <a:spcBef>
          <a:spcPct val="0"/>
        </a:spcBef>
        <a:spcAft>
          <a:spcPct val="0"/>
        </a:spcAft>
        <a:defRPr sz="2400">
          <a:solidFill>
            <a:schemeClr val="tx2"/>
          </a:solidFill>
          <a:latin typeface="Arial" charset="0"/>
        </a:defRPr>
      </a:lvl2pPr>
      <a:lvl3pPr algn="l" rtl="0" fontAlgn="base">
        <a:lnSpc>
          <a:spcPct val="90000"/>
        </a:lnSpc>
        <a:spcBef>
          <a:spcPct val="0"/>
        </a:spcBef>
        <a:spcAft>
          <a:spcPct val="0"/>
        </a:spcAft>
        <a:defRPr sz="2400">
          <a:solidFill>
            <a:schemeClr val="tx2"/>
          </a:solidFill>
          <a:latin typeface="Arial" charset="0"/>
        </a:defRPr>
      </a:lvl3pPr>
      <a:lvl4pPr algn="l" rtl="0" fontAlgn="base">
        <a:lnSpc>
          <a:spcPct val="90000"/>
        </a:lnSpc>
        <a:spcBef>
          <a:spcPct val="0"/>
        </a:spcBef>
        <a:spcAft>
          <a:spcPct val="0"/>
        </a:spcAft>
        <a:defRPr sz="2400">
          <a:solidFill>
            <a:schemeClr val="tx2"/>
          </a:solidFill>
          <a:latin typeface="Arial" charset="0"/>
        </a:defRPr>
      </a:lvl4pPr>
      <a:lvl5pPr algn="l" rtl="0" fontAlgn="base">
        <a:lnSpc>
          <a:spcPct val="90000"/>
        </a:lnSpc>
        <a:spcBef>
          <a:spcPct val="0"/>
        </a:spcBef>
        <a:spcAft>
          <a:spcPct val="0"/>
        </a:spcAft>
        <a:defRPr sz="2400">
          <a:solidFill>
            <a:schemeClr val="tx2"/>
          </a:solidFill>
          <a:latin typeface="Arial" charset="0"/>
        </a:defRPr>
      </a:lvl5pPr>
      <a:lvl6pPr marL="457200" algn="l" rtl="0" fontAlgn="base">
        <a:lnSpc>
          <a:spcPct val="90000"/>
        </a:lnSpc>
        <a:spcBef>
          <a:spcPct val="0"/>
        </a:spcBef>
        <a:spcAft>
          <a:spcPct val="0"/>
        </a:spcAft>
        <a:defRPr sz="2400">
          <a:solidFill>
            <a:schemeClr val="tx2"/>
          </a:solidFill>
          <a:latin typeface="Arial" charset="0"/>
        </a:defRPr>
      </a:lvl6pPr>
      <a:lvl7pPr marL="914400" algn="l" rtl="0" fontAlgn="base">
        <a:lnSpc>
          <a:spcPct val="90000"/>
        </a:lnSpc>
        <a:spcBef>
          <a:spcPct val="0"/>
        </a:spcBef>
        <a:spcAft>
          <a:spcPct val="0"/>
        </a:spcAft>
        <a:defRPr sz="2400">
          <a:solidFill>
            <a:schemeClr val="tx2"/>
          </a:solidFill>
          <a:latin typeface="Arial" charset="0"/>
        </a:defRPr>
      </a:lvl7pPr>
      <a:lvl8pPr marL="1371600" algn="l" rtl="0" fontAlgn="base">
        <a:lnSpc>
          <a:spcPct val="90000"/>
        </a:lnSpc>
        <a:spcBef>
          <a:spcPct val="0"/>
        </a:spcBef>
        <a:spcAft>
          <a:spcPct val="0"/>
        </a:spcAft>
        <a:defRPr sz="2400">
          <a:solidFill>
            <a:schemeClr val="tx2"/>
          </a:solidFill>
          <a:latin typeface="Arial" charset="0"/>
        </a:defRPr>
      </a:lvl8pPr>
      <a:lvl9pPr marL="1828800" algn="l" rtl="0" fontAlgn="base">
        <a:lnSpc>
          <a:spcPct val="90000"/>
        </a:lnSpc>
        <a:spcBef>
          <a:spcPct val="0"/>
        </a:spcBef>
        <a:spcAft>
          <a:spcPct val="0"/>
        </a:spcAft>
        <a:defRPr sz="2400">
          <a:solidFill>
            <a:schemeClr val="tx2"/>
          </a:solidFill>
          <a:latin typeface="Arial" charset="0"/>
        </a:defRPr>
      </a:lvl9pPr>
    </p:titleStyle>
    <p:bodyStyle>
      <a:lvl1pPr marL="228600" indent="-228600" algn="l" rtl="0" fontAlgn="base">
        <a:lnSpc>
          <a:spcPct val="90000"/>
        </a:lnSpc>
        <a:spcBef>
          <a:spcPct val="50000"/>
        </a:spcBef>
        <a:spcAft>
          <a:spcPct val="0"/>
        </a:spcAft>
        <a:buClr>
          <a:schemeClr val="tx2"/>
        </a:buClr>
        <a:buFont typeface="Wingdings" pitchFamily="2" charset="2"/>
        <a:buChar char=""/>
        <a:defRPr sz="2000">
          <a:solidFill>
            <a:schemeClr val="tx1"/>
          </a:solidFill>
          <a:latin typeface="+mn-lt"/>
          <a:ea typeface="+mn-ea"/>
          <a:cs typeface="+mn-cs"/>
        </a:defRPr>
      </a:lvl1pPr>
      <a:lvl2pPr marL="685800" indent="-228600" algn="l" rtl="0" fontAlgn="base">
        <a:lnSpc>
          <a:spcPct val="90000"/>
        </a:lnSpc>
        <a:spcBef>
          <a:spcPct val="25000"/>
        </a:spcBef>
        <a:spcAft>
          <a:spcPct val="0"/>
        </a:spcAft>
        <a:buClr>
          <a:schemeClr val="tx2"/>
        </a:buClr>
        <a:buFont typeface="Arial" charset="0"/>
        <a:buChar char="–"/>
        <a:defRPr sz="1600">
          <a:solidFill>
            <a:schemeClr val="tx1"/>
          </a:solidFill>
          <a:latin typeface="+mn-lt"/>
        </a:defRPr>
      </a:lvl2pPr>
      <a:lvl3pPr marL="1084263" indent="-169863" algn="l" rtl="0" fontAlgn="base">
        <a:lnSpc>
          <a:spcPct val="90000"/>
        </a:lnSpc>
        <a:spcBef>
          <a:spcPct val="25000"/>
        </a:spcBef>
        <a:spcAft>
          <a:spcPct val="0"/>
        </a:spcAft>
        <a:buClr>
          <a:schemeClr val="tx2"/>
        </a:buClr>
        <a:buFont typeface="Wingdings" pitchFamily="2" charset="2"/>
        <a:buChar char="§"/>
        <a:defRPr sz="1400">
          <a:solidFill>
            <a:schemeClr val="tx1"/>
          </a:solidFill>
          <a:latin typeface="+mn-lt"/>
        </a:defRPr>
      </a:lvl3pPr>
      <a:lvl4pPr marL="1371600" indent="-109538" algn="l" rtl="0" fontAlgn="base">
        <a:lnSpc>
          <a:spcPct val="90000"/>
        </a:lnSpc>
        <a:spcBef>
          <a:spcPct val="25000"/>
        </a:spcBef>
        <a:spcAft>
          <a:spcPct val="0"/>
        </a:spcAft>
        <a:buClr>
          <a:schemeClr val="tx2"/>
        </a:buClr>
        <a:buChar char="•"/>
        <a:defRPr sz="1200">
          <a:solidFill>
            <a:schemeClr val="tx1"/>
          </a:solidFill>
          <a:latin typeface="+mn-lt"/>
        </a:defRPr>
      </a:lvl4pPr>
      <a:lvl5pPr marL="2057400" indent="-228600" algn="l" rtl="0" fontAlgn="base">
        <a:lnSpc>
          <a:spcPct val="85000"/>
        </a:lnSpc>
        <a:spcBef>
          <a:spcPct val="25000"/>
        </a:spcBef>
        <a:spcAft>
          <a:spcPct val="0"/>
        </a:spcAft>
        <a:buClr>
          <a:schemeClr val="accent2"/>
        </a:buClr>
        <a:buChar char="»"/>
        <a:defRPr sz="1200">
          <a:solidFill>
            <a:schemeClr val="tx1"/>
          </a:solidFill>
          <a:latin typeface="+mn-lt"/>
        </a:defRPr>
      </a:lvl5pPr>
      <a:lvl6pPr marL="2514600" indent="-228600" algn="l" rtl="0" fontAlgn="base">
        <a:lnSpc>
          <a:spcPct val="85000"/>
        </a:lnSpc>
        <a:spcBef>
          <a:spcPct val="25000"/>
        </a:spcBef>
        <a:spcAft>
          <a:spcPct val="0"/>
        </a:spcAft>
        <a:buClr>
          <a:schemeClr val="accent2"/>
        </a:buClr>
        <a:buChar char="»"/>
        <a:defRPr sz="1200">
          <a:solidFill>
            <a:schemeClr val="tx1"/>
          </a:solidFill>
          <a:latin typeface="+mn-lt"/>
        </a:defRPr>
      </a:lvl6pPr>
      <a:lvl7pPr marL="2971800" indent="-228600" algn="l" rtl="0" fontAlgn="base">
        <a:lnSpc>
          <a:spcPct val="85000"/>
        </a:lnSpc>
        <a:spcBef>
          <a:spcPct val="25000"/>
        </a:spcBef>
        <a:spcAft>
          <a:spcPct val="0"/>
        </a:spcAft>
        <a:buClr>
          <a:schemeClr val="accent2"/>
        </a:buClr>
        <a:buChar char="»"/>
        <a:defRPr sz="1200">
          <a:solidFill>
            <a:schemeClr val="tx1"/>
          </a:solidFill>
          <a:latin typeface="+mn-lt"/>
        </a:defRPr>
      </a:lvl7pPr>
      <a:lvl8pPr marL="3429000" indent="-228600" algn="l" rtl="0" fontAlgn="base">
        <a:lnSpc>
          <a:spcPct val="85000"/>
        </a:lnSpc>
        <a:spcBef>
          <a:spcPct val="25000"/>
        </a:spcBef>
        <a:spcAft>
          <a:spcPct val="0"/>
        </a:spcAft>
        <a:buClr>
          <a:schemeClr val="accent2"/>
        </a:buClr>
        <a:buChar char="»"/>
        <a:defRPr sz="1200">
          <a:solidFill>
            <a:schemeClr val="tx1"/>
          </a:solidFill>
          <a:latin typeface="+mn-lt"/>
        </a:defRPr>
      </a:lvl8pPr>
      <a:lvl9pPr marL="3886200" indent="-228600" algn="l" rtl="0" fontAlgn="base">
        <a:lnSpc>
          <a:spcPct val="85000"/>
        </a:lnSpc>
        <a:spcBef>
          <a:spcPct val="25000"/>
        </a:spcBef>
        <a:spcAft>
          <a:spcPct val="0"/>
        </a:spcAft>
        <a:buClr>
          <a:schemeClr val="accent2"/>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Troubleshooting</a:t>
            </a:r>
          </a:p>
        </p:txBody>
      </p:sp>
      <p:sp>
        <p:nvSpPr>
          <p:cNvPr id="2051"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Heap Analysis with the </a:t>
            </a:r>
            <a:br>
              <a:rPr lang="en-US"/>
            </a:br>
            <a:r>
              <a:rPr lang="en-US"/>
              <a:t>Eclipse Memory Analyzer</a:t>
            </a:r>
          </a:p>
        </p:txBody>
      </p:sp>
      <p:sp>
        <p:nvSpPr>
          <p:cNvPr id="157699" name="Rectangle 3"/>
          <p:cNvSpPr>
            <a:spLocks noGrp="1" noChangeArrowheads="1"/>
          </p:cNvSpPr>
          <p:nvPr>
            <p:ph type="body" idx="1"/>
          </p:nvPr>
        </p:nvSpPr>
        <p:spPr>
          <a:xfrm>
            <a:off x="6553200" y="1758950"/>
            <a:ext cx="2224088" cy="4838700"/>
          </a:xfrm>
        </p:spPr>
        <p:txBody>
          <a:bodyPr/>
          <a:lstStyle/>
          <a:p>
            <a:r>
              <a:rPr lang="en-US"/>
              <a:t>Open source heap analyzer</a:t>
            </a:r>
          </a:p>
          <a:p>
            <a:r>
              <a:rPr lang="en-US"/>
              <a:t>Heap dumps from all OS can be parsed</a:t>
            </a:r>
          </a:p>
          <a:p>
            <a:pPr lvl="1"/>
            <a:r>
              <a:rPr lang="en-US"/>
              <a:t>plugin required for IBM heap dumps</a:t>
            </a:r>
          </a:p>
          <a:p>
            <a:r>
              <a:rPr lang="en-US"/>
              <a:t>Up to 2GB dump can be parsed on 32-bit OS</a:t>
            </a:r>
          </a:p>
        </p:txBody>
      </p:sp>
      <p:pic>
        <p:nvPicPr>
          <p:cNvPr id="157700" name="Picture 4"/>
          <p:cNvPicPr>
            <a:picLocks noChangeAspect="1" noChangeArrowheads="1"/>
          </p:cNvPicPr>
          <p:nvPr/>
        </p:nvPicPr>
        <p:blipFill>
          <a:blip r:embed="rId2" cstate="print"/>
          <a:srcRect/>
          <a:stretch>
            <a:fillRect/>
          </a:stretch>
        </p:blipFill>
        <p:spPr bwMode="auto">
          <a:xfrm>
            <a:off x="76200" y="1676400"/>
            <a:ext cx="6329363" cy="4648200"/>
          </a:xfrm>
          <a:prstGeom prst="rect">
            <a:avLst/>
          </a:prstGeom>
          <a:noFill/>
          <a:ln w="12700" algn="ctr">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Heap Dump Overview Report</a:t>
            </a:r>
          </a:p>
        </p:txBody>
      </p:sp>
      <p:pic>
        <p:nvPicPr>
          <p:cNvPr id="169987" name="Picture 3"/>
          <p:cNvPicPr>
            <a:picLocks noChangeAspect="1" noChangeArrowheads="1"/>
          </p:cNvPicPr>
          <p:nvPr/>
        </p:nvPicPr>
        <p:blipFill>
          <a:blip r:embed="rId2" cstate="print"/>
          <a:srcRect/>
          <a:stretch>
            <a:fillRect/>
          </a:stretch>
        </p:blipFill>
        <p:spPr bwMode="auto">
          <a:xfrm>
            <a:off x="2733675" y="1524000"/>
            <a:ext cx="3133725" cy="5105400"/>
          </a:xfrm>
          <a:prstGeom prst="rect">
            <a:avLst/>
          </a:prstGeom>
          <a:noFill/>
          <a:ln w="12700" algn="ctr">
            <a:noFill/>
            <a:miter lim="800000"/>
            <a:headEnd/>
            <a:tailEnd/>
          </a:ln>
          <a:effectLst/>
        </p:spPr>
      </p:pic>
      <p:sp>
        <p:nvSpPr>
          <p:cNvPr id="169988" name="Text Box 4"/>
          <p:cNvSpPr txBox="1">
            <a:spLocks noChangeArrowheads="1"/>
          </p:cNvSpPr>
          <p:nvPr/>
        </p:nvSpPr>
        <p:spPr bwMode="auto">
          <a:xfrm>
            <a:off x="-381000" y="5486400"/>
            <a:ext cx="3657600" cy="304800"/>
          </a:xfrm>
          <a:prstGeom prst="rect">
            <a:avLst/>
          </a:prstGeom>
          <a:noFill/>
          <a:ln w="12700" algn="ctr">
            <a:noFill/>
            <a:miter lim="800000"/>
            <a:headEnd/>
            <a:tailEnd/>
          </a:ln>
          <a:effectLst/>
        </p:spPr>
        <p:txBody>
          <a:bodyPr lIns="0" tIns="0" rIns="0" bIns="0">
            <a:spAutoFit/>
          </a:bodyPr>
          <a:lstStyle/>
          <a:p>
            <a:pPr>
              <a:spcBef>
                <a:spcPct val="50000"/>
              </a:spcBef>
            </a:pPr>
            <a:r>
              <a:rPr lang="en-US"/>
              <a:t>Shows java settings</a:t>
            </a:r>
          </a:p>
        </p:txBody>
      </p:sp>
      <p:sp>
        <p:nvSpPr>
          <p:cNvPr id="169989" name="Text Box 5"/>
          <p:cNvSpPr txBox="1">
            <a:spLocks noChangeArrowheads="1"/>
          </p:cNvSpPr>
          <p:nvPr/>
        </p:nvSpPr>
        <p:spPr bwMode="auto">
          <a:xfrm>
            <a:off x="4953000" y="6096000"/>
            <a:ext cx="3657600" cy="609600"/>
          </a:xfrm>
          <a:prstGeom prst="rect">
            <a:avLst/>
          </a:prstGeom>
          <a:noFill/>
          <a:ln w="12700" algn="ctr">
            <a:noFill/>
            <a:miter lim="800000"/>
            <a:headEnd/>
            <a:tailEnd/>
          </a:ln>
          <a:effectLst/>
        </p:spPr>
        <p:txBody>
          <a:bodyPr lIns="0" tIns="0" rIns="0" bIns="0">
            <a:spAutoFit/>
          </a:bodyPr>
          <a:lstStyle/>
          <a:p>
            <a:pPr>
              <a:spcBef>
                <a:spcPct val="50000"/>
              </a:spcBef>
            </a:pPr>
            <a:r>
              <a:rPr lang="en-US"/>
              <a:t>Shows thread details </a:t>
            </a:r>
            <a:br>
              <a:rPr lang="en-US"/>
            </a:br>
            <a:r>
              <a:rPr lang="en-US"/>
              <a:t>(state, retained size)</a:t>
            </a:r>
          </a:p>
        </p:txBody>
      </p:sp>
      <p:sp>
        <p:nvSpPr>
          <p:cNvPr id="169990" name="Line 6"/>
          <p:cNvSpPr>
            <a:spLocks noChangeShapeType="1"/>
          </p:cNvSpPr>
          <p:nvPr/>
        </p:nvSpPr>
        <p:spPr bwMode="auto">
          <a:xfrm>
            <a:off x="1676400" y="5791200"/>
            <a:ext cx="1066800" cy="381000"/>
          </a:xfrm>
          <a:prstGeom prst="line">
            <a:avLst/>
          </a:prstGeom>
          <a:noFill/>
          <a:ln w="38100">
            <a:solidFill>
              <a:schemeClr val="tx1"/>
            </a:solidFill>
            <a:round/>
            <a:headEnd/>
            <a:tailEnd type="arrow" w="med" len="med"/>
          </a:ln>
          <a:effectLst/>
        </p:spPr>
        <p:txBody>
          <a:bodyPr wrap="none" lIns="0" tIns="0" rIns="0" bIns="0" anchor="ctr"/>
          <a:lstStyle/>
          <a:p>
            <a:endParaRPr lang="en-US"/>
          </a:p>
        </p:txBody>
      </p:sp>
      <p:sp>
        <p:nvSpPr>
          <p:cNvPr id="169991" name="Line 7"/>
          <p:cNvSpPr>
            <a:spLocks noChangeShapeType="1"/>
          </p:cNvSpPr>
          <p:nvPr/>
        </p:nvSpPr>
        <p:spPr bwMode="auto">
          <a:xfrm flipH="1">
            <a:off x="4038600" y="6324600"/>
            <a:ext cx="1524000" cy="152400"/>
          </a:xfrm>
          <a:prstGeom prst="line">
            <a:avLst/>
          </a:prstGeom>
          <a:noFill/>
          <a:ln w="38100">
            <a:solidFill>
              <a:schemeClr val="tx1"/>
            </a:solidFill>
            <a:round/>
            <a:headEnd/>
            <a:tailEnd type="arrow" w="med" len="med"/>
          </a:ln>
          <a:effectLst/>
        </p:spPr>
        <p:txBody>
          <a:bodyPr wrap="none" lIns="0" tIns="0" rIns="0" bIns="0"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Default Histogram – By Class</a:t>
            </a:r>
          </a:p>
        </p:txBody>
      </p:sp>
      <p:pic>
        <p:nvPicPr>
          <p:cNvPr id="158723" name="Picture 3"/>
          <p:cNvPicPr>
            <a:picLocks noChangeAspect="1" noChangeArrowheads="1"/>
          </p:cNvPicPr>
          <p:nvPr/>
        </p:nvPicPr>
        <p:blipFill>
          <a:blip r:embed="rId2" cstate="print"/>
          <a:srcRect/>
          <a:stretch>
            <a:fillRect/>
          </a:stretch>
        </p:blipFill>
        <p:spPr bwMode="auto">
          <a:xfrm>
            <a:off x="304800" y="1647825"/>
            <a:ext cx="7534275" cy="4905375"/>
          </a:xfrm>
          <a:prstGeom prst="rect">
            <a:avLst/>
          </a:prstGeom>
          <a:noFill/>
          <a:ln w="12700" algn="ctr">
            <a:noFill/>
            <a:miter lim="800000"/>
            <a:headEnd/>
            <a:tailEnd/>
          </a:ln>
          <a:effectLst/>
        </p:spPr>
      </p:pic>
      <p:sp>
        <p:nvSpPr>
          <p:cNvPr id="158724" name="Text Box 4"/>
          <p:cNvSpPr txBox="1">
            <a:spLocks noChangeArrowheads="1"/>
          </p:cNvSpPr>
          <p:nvPr/>
        </p:nvSpPr>
        <p:spPr bwMode="auto">
          <a:xfrm>
            <a:off x="6400800" y="2971800"/>
            <a:ext cx="2590800" cy="2298700"/>
          </a:xfrm>
          <a:prstGeom prst="rect">
            <a:avLst/>
          </a:prstGeom>
          <a:solidFill>
            <a:schemeClr val="bg1"/>
          </a:solidFill>
          <a:ln w="12700" algn="ctr">
            <a:solidFill>
              <a:schemeClr val="tx1"/>
            </a:solidFill>
            <a:miter lim="800000"/>
            <a:headEnd/>
            <a:tailEnd/>
          </a:ln>
          <a:effectLst/>
        </p:spPr>
        <p:txBody>
          <a:bodyPr lIns="0" tIns="0" rIns="0" bIns="0">
            <a:spAutoFit/>
          </a:bodyPr>
          <a:lstStyle/>
          <a:p>
            <a:pPr>
              <a:spcBef>
                <a:spcPct val="50000"/>
              </a:spcBef>
            </a:pPr>
            <a:r>
              <a:rPr lang="en-US"/>
              <a:t>Shallow Heap is the memory consumed by one object</a:t>
            </a:r>
          </a:p>
          <a:p>
            <a:pPr>
              <a:spcBef>
                <a:spcPct val="50000"/>
              </a:spcBef>
            </a:pPr>
            <a:r>
              <a:rPr lang="en-US"/>
              <a:t>Retained heap is the sum of all shallow heaps kept alive by that object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Overview Report</a:t>
            </a:r>
          </a:p>
        </p:txBody>
      </p:sp>
      <p:pic>
        <p:nvPicPr>
          <p:cNvPr id="159747" name="Picture 3"/>
          <p:cNvPicPr>
            <a:picLocks noChangeAspect="1" noChangeArrowheads="1"/>
          </p:cNvPicPr>
          <p:nvPr/>
        </p:nvPicPr>
        <p:blipFill>
          <a:blip r:embed="rId2" cstate="print"/>
          <a:srcRect/>
          <a:stretch>
            <a:fillRect/>
          </a:stretch>
        </p:blipFill>
        <p:spPr bwMode="auto">
          <a:xfrm>
            <a:off x="847725" y="1657350"/>
            <a:ext cx="7448550" cy="4362450"/>
          </a:xfrm>
          <a:prstGeom prst="rect">
            <a:avLst/>
          </a:prstGeom>
          <a:noFill/>
          <a:ln w="12700" algn="ctr">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Leak Suspect Report</a:t>
            </a:r>
          </a:p>
        </p:txBody>
      </p:sp>
      <p:pic>
        <p:nvPicPr>
          <p:cNvPr id="160772" name="Picture 4"/>
          <p:cNvPicPr>
            <a:picLocks noChangeAspect="1" noChangeArrowheads="1"/>
          </p:cNvPicPr>
          <p:nvPr/>
        </p:nvPicPr>
        <p:blipFill>
          <a:blip r:embed="rId2" cstate="print"/>
          <a:srcRect/>
          <a:stretch>
            <a:fillRect/>
          </a:stretch>
        </p:blipFill>
        <p:spPr bwMode="auto">
          <a:xfrm>
            <a:off x="152400" y="2001838"/>
            <a:ext cx="6477000" cy="2341562"/>
          </a:xfrm>
          <a:prstGeom prst="rect">
            <a:avLst/>
          </a:prstGeom>
          <a:noFill/>
          <a:ln w="12700" algn="ctr">
            <a:noFill/>
            <a:miter lim="800000"/>
            <a:headEnd/>
            <a:tailEnd/>
          </a:ln>
          <a:effectLst/>
        </p:spPr>
      </p:pic>
      <p:pic>
        <p:nvPicPr>
          <p:cNvPr id="160773" name="Picture 5"/>
          <p:cNvPicPr>
            <a:picLocks noChangeAspect="1" noChangeArrowheads="1"/>
          </p:cNvPicPr>
          <p:nvPr/>
        </p:nvPicPr>
        <p:blipFill>
          <a:blip r:embed="rId3" cstate="print"/>
          <a:srcRect/>
          <a:stretch>
            <a:fillRect/>
          </a:stretch>
        </p:blipFill>
        <p:spPr bwMode="gray">
          <a:xfrm>
            <a:off x="2286000" y="3522663"/>
            <a:ext cx="6858000" cy="3944937"/>
          </a:xfrm>
          <a:prstGeom prst="rect">
            <a:avLst/>
          </a:prstGeom>
          <a:noFill/>
          <a:ln w="9525">
            <a:solidFill>
              <a:schemeClr val="tx1"/>
            </a:solidFill>
            <a:miter lim="800000"/>
            <a:headEnd/>
            <a:tailEnd/>
          </a:ln>
          <a:effectLst/>
        </p:spPr>
      </p:pic>
      <p:pic>
        <p:nvPicPr>
          <p:cNvPr id="160771" name="Picture 3"/>
          <p:cNvPicPr>
            <a:picLocks noChangeAspect="1" noChangeArrowheads="1"/>
          </p:cNvPicPr>
          <p:nvPr/>
        </p:nvPicPr>
        <p:blipFill>
          <a:blip r:embed="rId4" cstate="print"/>
          <a:srcRect/>
          <a:stretch>
            <a:fillRect/>
          </a:stretch>
        </p:blipFill>
        <p:spPr bwMode="auto">
          <a:xfrm>
            <a:off x="5410200" y="0"/>
            <a:ext cx="3733800" cy="2171700"/>
          </a:xfrm>
          <a:prstGeom prst="rect">
            <a:avLst/>
          </a:prstGeom>
          <a:noFill/>
          <a:ln w="12700" algn="ctr">
            <a:solidFill>
              <a:schemeClr val="tx1"/>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Dominator Tree – Locate Large Drop</a:t>
            </a:r>
          </a:p>
        </p:txBody>
      </p:sp>
      <p:sp>
        <p:nvSpPr>
          <p:cNvPr id="162819" name="Rectangle 3"/>
          <p:cNvSpPr>
            <a:spLocks noGrp="1" noChangeArrowheads="1"/>
          </p:cNvSpPr>
          <p:nvPr>
            <p:ph type="body" idx="1"/>
          </p:nvPr>
        </p:nvSpPr>
        <p:spPr/>
        <p:txBody>
          <a:bodyPr/>
          <a:lstStyle/>
          <a:p>
            <a:endParaRPr lang="en-US"/>
          </a:p>
        </p:txBody>
      </p:sp>
      <p:pic>
        <p:nvPicPr>
          <p:cNvPr id="162820" name="Picture 4"/>
          <p:cNvPicPr>
            <a:picLocks noChangeAspect="1" noChangeArrowheads="1"/>
          </p:cNvPicPr>
          <p:nvPr/>
        </p:nvPicPr>
        <p:blipFill>
          <a:blip r:embed="rId2" cstate="print"/>
          <a:srcRect/>
          <a:stretch>
            <a:fillRect/>
          </a:stretch>
        </p:blipFill>
        <p:spPr bwMode="auto">
          <a:xfrm>
            <a:off x="623888" y="1557338"/>
            <a:ext cx="7377112" cy="5148262"/>
          </a:xfrm>
          <a:prstGeom prst="rect">
            <a:avLst/>
          </a:prstGeom>
          <a:noFill/>
          <a:ln w="12700" algn="ctr">
            <a:noFill/>
            <a:miter lim="800000"/>
            <a:headEnd/>
            <a:tailEnd/>
          </a:ln>
          <a:effectLst/>
        </p:spPr>
      </p:pic>
      <p:sp>
        <p:nvSpPr>
          <p:cNvPr id="162821" name="Rectangle 5"/>
          <p:cNvSpPr>
            <a:spLocks noChangeArrowheads="1"/>
          </p:cNvSpPr>
          <p:nvPr/>
        </p:nvSpPr>
        <p:spPr bwMode="auto">
          <a:xfrm>
            <a:off x="762000" y="2514600"/>
            <a:ext cx="7239000" cy="4572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
        <p:nvSpPr>
          <p:cNvPr id="162822" name="Rectangle 6"/>
          <p:cNvSpPr>
            <a:spLocks noChangeArrowheads="1"/>
          </p:cNvSpPr>
          <p:nvPr/>
        </p:nvSpPr>
        <p:spPr bwMode="auto">
          <a:xfrm>
            <a:off x="1143000" y="6162675"/>
            <a:ext cx="2362200" cy="4572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
        <p:nvSpPr>
          <p:cNvPr id="162823" name="Text Box 7"/>
          <p:cNvSpPr txBox="1">
            <a:spLocks noChangeArrowheads="1"/>
          </p:cNvSpPr>
          <p:nvPr/>
        </p:nvSpPr>
        <p:spPr bwMode="auto">
          <a:xfrm>
            <a:off x="4419600" y="4648200"/>
            <a:ext cx="3200400" cy="942975"/>
          </a:xfrm>
          <a:prstGeom prst="rect">
            <a:avLst/>
          </a:prstGeom>
          <a:solidFill>
            <a:schemeClr val="bg1"/>
          </a:solidFill>
          <a:ln w="28575" algn="ctr">
            <a:solidFill>
              <a:schemeClr val="tx1"/>
            </a:solidFill>
            <a:miter lim="800000"/>
            <a:headEnd/>
            <a:tailEnd/>
          </a:ln>
          <a:effectLst/>
        </p:spPr>
        <p:txBody>
          <a:bodyPr lIns="0" tIns="0" rIns="0" bIns="0">
            <a:spAutoFit/>
          </a:bodyPr>
          <a:lstStyle/>
          <a:p>
            <a:pPr>
              <a:spcBef>
                <a:spcPct val="50000"/>
              </a:spcBef>
            </a:pPr>
            <a:r>
              <a:rPr lang="en-US"/>
              <a:t>856,742 hash map entries are consuming </a:t>
            </a:r>
            <a:br>
              <a:rPr lang="en-US"/>
            </a:br>
            <a:r>
              <a:rPr lang="en-US"/>
              <a:t>86% of the heap!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Garbage Collection Analysis (Using HPjmeter)</a:t>
            </a:r>
          </a:p>
        </p:txBody>
      </p:sp>
      <p:sp>
        <p:nvSpPr>
          <p:cNvPr id="164867" name="Rectangle 3"/>
          <p:cNvSpPr>
            <a:spLocks noGrp="1" noChangeArrowheads="1"/>
          </p:cNvSpPr>
          <p:nvPr>
            <p:ph type="body" idx="1"/>
          </p:nvPr>
        </p:nvSpPr>
        <p:spPr/>
        <p:txBody>
          <a:bodyPr/>
          <a:lstStyle/>
          <a:p>
            <a:endParaRPr lang="en-US"/>
          </a:p>
        </p:txBody>
      </p:sp>
      <p:pic>
        <p:nvPicPr>
          <p:cNvPr id="164868" name="Picture 4"/>
          <p:cNvPicPr>
            <a:picLocks noChangeAspect="1" noChangeArrowheads="1"/>
          </p:cNvPicPr>
          <p:nvPr/>
        </p:nvPicPr>
        <p:blipFill>
          <a:blip r:embed="rId2" cstate="print"/>
          <a:srcRect/>
          <a:stretch>
            <a:fillRect/>
          </a:stretch>
        </p:blipFill>
        <p:spPr bwMode="auto">
          <a:xfrm>
            <a:off x="304800" y="1730375"/>
            <a:ext cx="8686800" cy="5127625"/>
          </a:xfrm>
          <a:prstGeom prst="rect">
            <a:avLst/>
          </a:prstGeom>
          <a:noFill/>
          <a:ln w="12700" algn="ctr">
            <a:noFill/>
            <a:miter lim="800000"/>
            <a:headEnd/>
            <a:tailEnd/>
          </a:ln>
          <a:effectLst/>
        </p:spPr>
      </p:pic>
      <p:sp>
        <p:nvSpPr>
          <p:cNvPr id="164869" name="Text Box 5"/>
          <p:cNvSpPr txBox="1">
            <a:spLocks noChangeArrowheads="1"/>
          </p:cNvSpPr>
          <p:nvPr/>
        </p:nvSpPr>
        <p:spPr bwMode="auto">
          <a:xfrm>
            <a:off x="1295400" y="3352800"/>
            <a:ext cx="3200400" cy="638175"/>
          </a:xfrm>
          <a:prstGeom prst="rect">
            <a:avLst/>
          </a:prstGeom>
          <a:solidFill>
            <a:schemeClr val="bg1"/>
          </a:solidFill>
          <a:ln w="28575" algn="ctr">
            <a:solidFill>
              <a:schemeClr val="tx1"/>
            </a:solidFill>
            <a:miter lim="800000"/>
            <a:headEnd/>
            <a:tailEnd/>
          </a:ln>
          <a:effectLst/>
        </p:spPr>
        <p:txBody>
          <a:bodyPr lIns="0" tIns="0" rIns="0" bIns="0">
            <a:spAutoFit/>
          </a:bodyPr>
          <a:lstStyle/>
          <a:p>
            <a:pPr>
              <a:spcBef>
                <a:spcPct val="50000"/>
              </a:spcBef>
            </a:pPr>
            <a:r>
              <a:rPr lang="en-US"/>
              <a:t>Completely out of memory in under an hour!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Dominator Tree</a:t>
            </a:r>
          </a:p>
        </p:txBody>
      </p:sp>
      <p:sp>
        <p:nvSpPr>
          <p:cNvPr id="163843" name="Rectangle 3"/>
          <p:cNvSpPr>
            <a:spLocks noGrp="1" noChangeArrowheads="1"/>
          </p:cNvSpPr>
          <p:nvPr>
            <p:ph type="body" idx="1"/>
          </p:nvPr>
        </p:nvSpPr>
        <p:spPr>
          <a:xfrm>
            <a:off x="366713" y="4495800"/>
            <a:ext cx="8410575" cy="2101850"/>
          </a:xfrm>
        </p:spPr>
        <p:txBody>
          <a:bodyPr/>
          <a:lstStyle/>
          <a:p>
            <a:r>
              <a:rPr lang="en-US"/>
              <a:t>This heap dump was taken during load testing at a customer site</a:t>
            </a:r>
          </a:p>
          <a:p>
            <a:r>
              <a:rPr lang="en-US"/>
              <a:t>The Schema Validator was not thread-safe and caused huge numbers of errors to be generated, rapidly filling up the heap</a:t>
            </a:r>
          </a:p>
        </p:txBody>
      </p:sp>
      <p:pic>
        <p:nvPicPr>
          <p:cNvPr id="163844" name="Picture 4"/>
          <p:cNvPicPr>
            <a:picLocks noChangeAspect="1" noChangeArrowheads="1"/>
          </p:cNvPicPr>
          <p:nvPr/>
        </p:nvPicPr>
        <p:blipFill>
          <a:blip r:embed="rId2" cstate="print"/>
          <a:srcRect/>
          <a:stretch>
            <a:fillRect/>
          </a:stretch>
        </p:blipFill>
        <p:spPr bwMode="auto">
          <a:xfrm>
            <a:off x="495300" y="1676400"/>
            <a:ext cx="8153400" cy="2457450"/>
          </a:xfrm>
          <a:prstGeom prst="rect">
            <a:avLst/>
          </a:prstGeom>
          <a:noFill/>
          <a:ln w="12700" algn="ctr">
            <a:noFill/>
            <a:miter lim="800000"/>
            <a:headEnd/>
            <a:tailEnd/>
          </a:ln>
          <a:effectLst/>
        </p:spPr>
      </p:pic>
      <p:sp>
        <p:nvSpPr>
          <p:cNvPr id="163845" name="Rectangle 5"/>
          <p:cNvSpPr>
            <a:spLocks noChangeArrowheads="1"/>
          </p:cNvSpPr>
          <p:nvPr/>
        </p:nvSpPr>
        <p:spPr bwMode="auto">
          <a:xfrm>
            <a:off x="990600" y="2447925"/>
            <a:ext cx="7239000" cy="1371600"/>
          </a:xfrm>
          <a:prstGeom prst="rect">
            <a:avLst/>
          </a:prstGeom>
          <a:noFill/>
          <a:ln w="38100" algn="ctr">
            <a:solidFill>
              <a:schemeClr val="hlink"/>
            </a:solidFill>
            <a:miter lim="800000"/>
            <a:headEnd/>
            <a:tailEnd/>
          </a:ln>
          <a:effectLst/>
        </p:spPr>
        <p:txBody>
          <a:bodyPr wrap="none" lIns="0" tIns="0" rIns="0" bIns="0"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Summary – JVM Memory Analysis</a:t>
            </a:r>
          </a:p>
        </p:txBody>
      </p:sp>
      <p:sp>
        <p:nvSpPr>
          <p:cNvPr id="199683" name="Rectangle 3"/>
          <p:cNvSpPr>
            <a:spLocks noGrp="1" noChangeArrowheads="1"/>
          </p:cNvSpPr>
          <p:nvPr>
            <p:ph type="body" idx="1"/>
          </p:nvPr>
        </p:nvSpPr>
        <p:spPr/>
        <p:txBody>
          <a:bodyPr/>
          <a:lstStyle/>
          <a:p>
            <a:pPr marL="381000" indent="-381000">
              <a:buFont typeface="Wingdings" pitchFamily="2" charset="2"/>
              <a:buAutoNum type="arabicPeriod"/>
            </a:pPr>
            <a:r>
              <a:rPr lang="en-US"/>
              <a:t>Instrument the JVM to dump the heap to a file automatically on OOM</a:t>
            </a:r>
          </a:p>
          <a:p>
            <a:pPr marL="381000" indent="-381000">
              <a:buFont typeface="Wingdings" pitchFamily="2" charset="2"/>
              <a:buAutoNum type="arabicPeriod"/>
            </a:pPr>
            <a:r>
              <a:rPr lang="en-US"/>
              <a:t>Look at Heap Histogram to identify classes with high shallow and retained heap sizes</a:t>
            </a:r>
          </a:p>
          <a:p>
            <a:pPr marL="381000" indent="-381000">
              <a:buFont typeface="Wingdings" pitchFamily="2" charset="2"/>
              <a:buAutoNum type="arabicPeriod"/>
            </a:pPr>
            <a:r>
              <a:rPr lang="en-US"/>
              <a:t>Look at the Leak Suspects report to jump to objects holding on to a lot of heap</a:t>
            </a:r>
          </a:p>
          <a:p>
            <a:pPr marL="381000" indent="-381000">
              <a:buFont typeface="Wingdings" pitchFamily="2" charset="2"/>
              <a:buAutoNum type="arabicPeriod"/>
            </a:pPr>
            <a:r>
              <a:rPr lang="en-US"/>
              <a:t>Look a the Dominator Tree to look for large drops in Retained Size</a:t>
            </a:r>
          </a:p>
          <a:p>
            <a:pPr marL="381000" indent="-381000">
              <a:buFont typeface="Wingdings" pitchFamily="2" charset="2"/>
              <a:buAutoNum type="arabicPeriod"/>
            </a:pPr>
            <a:r>
              <a:rPr lang="en-US"/>
              <a:t>Try to identify the source of the leak by tracing back to the GC Roots</a:t>
            </a:r>
          </a:p>
          <a:p>
            <a:pPr marL="381000" indent="-381000"/>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Monitoring and Diagnosing Thread Issues</a:t>
            </a:r>
          </a:p>
        </p:txBody>
      </p:sp>
      <p:sp>
        <p:nvSpPr>
          <p:cNvPr id="34819" name="Rectangle 3"/>
          <p:cNvSpPr>
            <a:spLocks noGrp="1" noChangeArrowheads="1"/>
          </p:cNvSpPr>
          <p:nvPr>
            <p:ph type="body" idx="1"/>
          </p:nvPr>
        </p:nvSpPr>
        <p:spPr/>
        <p:txBody>
          <a:bodyPr/>
          <a:lstStyle/>
          <a:p>
            <a:r>
              <a:rPr lang="en-US"/>
              <a:t>JVM is still up and running and JVM has plenty of available heap, BUT…</a:t>
            </a:r>
          </a:p>
          <a:p>
            <a:r>
              <a:rPr lang="en-US"/>
              <a:t>Application will appear to “hang” and no requests will be processed</a:t>
            </a:r>
          </a:p>
          <a:p>
            <a:r>
              <a:rPr lang="en-US"/>
              <a:t>Generally caused by “stuck threads” </a:t>
            </a:r>
          </a:p>
          <a:p>
            <a:pPr lvl="1"/>
            <a:r>
              <a:rPr lang="en-US"/>
              <a:t>threads in some sort of wait condition that never get released</a:t>
            </a:r>
          </a:p>
          <a:p>
            <a:endParaRPr lang="en-US"/>
          </a:p>
        </p:txBody>
      </p:sp>
      <p:pic>
        <p:nvPicPr>
          <p:cNvPr id="34821" name="Picture 5"/>
          <p:cNvPicPr>
            <a:picLocks noChangeAspect="1" noChangeArrowheads="1"/>
          </p:cNvPicPr>
          <p:nvPr/>
        </p:nvPicPr>
        <p:blipFill>
          <a:blip r:embed="rId2" cstate="print"/>
          <a:srcRect/>
          <a:stretch>
            <a:fillRect/>
          </a:stretch>
        </p:blipFill>
        <p:spPr bwMode="auto">
          <a:xfrm>
            <a:off x="1828800" y="3276600"/>
            <a:ext cx="5486400" cy="3094038"/>
          </a:xfrm>
          <a:prstGeom prst="rect">
            <a:avLst/>
          </a:prstGeom>
          <a:noFill/>
          <a:ln w="12700" algn="ctr">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Agenda</a:t>
            </a:r>
          </a:p>
        </p:txBody>
      </p:sp>
      <p:sp>
        <p:nvSpPr>
          <p:cNvPr id="35843" name="Rectangle 3"/>
          <p:cNvSpPr>
            <a:spLocks noGrp="1" noChangeArrowheads="1"/>
          </p:cNvSpPr>
          <p:nvPr>
            <p:ph type="body" idx="1"/>
          </p:nvPr>
        </p:nvSpPr>
        <p:spPr/>
        <p:txBody>
          <a:bodyPr/>
          <a:lstStyle/>
          <a:p>
            <a:r>
              <a:rPr lang="en-US" dirty="0" smtClean="0"/>
              <a:t>JVM </a:t>
            </a:r>
            <a:r>
              <a:rPr lang="en-US" dirty="0"/>
              <a:t>settings and Garbage Collection</a:t>
            </a:r>
          </a:p>
          <a:p>
            <a:r>
              <a:rPr lang="en-US" dirty="0"/>
              <a:t>Identifying JVM Issues with Heap Dumps</a:t>
            </a:r>
          </a:p>
          <a:p>
            <a:r>
              <a:rPr lang="en-US" dirty="0"/>
              <a:t>Identifying Application or Script Issues with Thread </a:t>
            </a:r>
            <a:r>
              <a:rPr lang="en-US" dirty="0" smtClean="0"/>
              <a:t>Dumps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Obtaining a Thread Dump</a:t>
            </a:r>
          </a:p>
        </p:txBody>
      </p:sp>
      <p:sp>
        <p:nvSpPr>
          <p:cNvPr id="19459" name="Rectangle 3"/>
          <p:cNvSpPr>
            <a:spLocks noGrp="1" noChangeArrowheads="1"/>
          </p:cNvSpPr>
          <p:nvPr>
            <p:ph type="body" idx="1"/>
          </p:nvPr>
        </p:nvSpPr>
        <p:spPr/>
        <p:txBody>
          <a:bodyPr/>
          <a:lstStyle/>
          <a:p>
            <a:r>
              <a:rPr lang="en-US"/>
              <a:t>Java will dump information about the threads and their status when it receives the SIGQUIT signal (kill -3)</a:t>
            </a:r>
          </a:p>
          <a:p>
            <a:r>
              <a:rPr lang="en-US"/>
              <a:t>Most administration tools provide the ability to generate a thread dump</a:t>
            </a:r>
          </a:p>
          <a:p>
            <a:r>
              <a:rPr lang="en-US"/>
              <a:t>Java tools like “jvisualvm” and “jstack” can also generate thread dumps</a:t>
            </a:r>
          </a:p>
          <a:p>
            <a:pPr lvl="1"/>
            <a:r>
              <a:rPr lang="en-US"/>
              <a:t>May need to start the JVM with additional options to connect</a:t>
            </a:r>
          </a:p>
          <a:p>
            <a:pPr lvl="2">
              <a:buFont typeface="Wingdings" pitchFamily="2" charset="2"/>
              <a:buNone/>
            </a:pPr>
            <a:r>
              <a:rPr lang="en-US">
                <a:latin typeface="Courier New" pitchFamily="49" charset="0"/>
              </a:rPr>
              <a:t>-Dcom.sun.management.jmxremote.authenticate=false </a:t>
            </a:r>
          </a:p>
          <a:p>
            <a:pPr lvl="2">
              <a:buFont typeface="Wingdings" pitchFamily="2" charset="2"/>
              <a:buNone/>
            </a:pPr>
            <a:r>
              <a:rPr lang="en-US">
                <a:latin typeface="Courier New" pitchFamily="49" charset="0"/>
              </a:rPr>
              <a:t>-Dcom.sun.management.jmxremote.ssl=false </a:t>
            </a:r>
          </a:p>
          <a:p>
            <a:pPr lvl="2">
              <a:buFont typeface="Wingdings" pitchFamily="2" charset="2"/>
              <a:buNone/>
            </a:pPr>
            <a:r>
              <a:rPr lang="en-US">
                <a:latin typeface="Courier New" pitchFamily="49" charset="0"/>
              </a:rPr>
              <a:t>-Dcom.sun.management.jmxremote.port=</a:t>
            </a:r>
            <a:r>
              <a:rPr lang="en-US" i="1">
                <a:latin typeface="Courier New" pitchFamily="49" charset="0"/>
              </a:rPr>
              <a:t>portNum</a:t>
            </a:r>
          </a:p>
          <a:p>
            <a:pPr lvl="2">
              <a:buFont typeface="Wingdings" pitchFamily="2" charset="2"/>
              <a:buNone/>
            </a:pPr>
            <a:r>
              <a:rPr lang="en-US"/>
              <a:t>	(** not recommended for production)</a:t>
            </a:r>
          </a:p>
          <a:p>
            <a:pPr lvl="1"/>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What do Thread Dumps Report?</a:t>
            </a:r>
          </a:p>
        </p:txBody>
      </p:sp>
      <p:sp>
        <p:nvSpPr>
          <p:cNvPr id="190467" name="Rectangle 3"/>
          <p:cNvSpPr>
            <a:spLocks noGrp="1" noChangeArrowheads="1"/>
          </p:cNvSpPr>
          <p:nvPr>
            <p:ph type="body" idx="1"/>
          </p:nvPr>
        </p:nvSpPr>
        <p:spPr/>
        <p:txBody>
          <a:bodyPr/>
          <a:lstStyle/>
          <a:p>
            <a:r>
              <a:rPr lang="en-US"/>
              <a:t>Each thread in the pool will report:</a:t>
            </a:r>
          </a:p>
          <a:p>
            <a:pPr lvl="1"/>
            <a:r>
              <a:rPr lang="en-US"/>
              <a:t>Thread status:</a:t>
            </a:r>
          </a:p>
          <a:p>
            <a:pPr lvl="2"/>
            <a:r>
              <a:rPr lang="en-US"/>
              <a:t>Running or runnable</a:t>
            </a:r>
          </a:p>
          <a:p>
            <a:pPr lvl="2"/>
            <a:r>
              <a:rPr lang="en-US"/>
              <a:t>Suspended</a:t>
            </a:r>
          </a:p>
          <a:p>
            <a:pPr lvl="2"/>
            <a:r>
              <a:rPr lang="en-US"/>
              <a:t>Waiting on some condition</a:t>
            </a:r>
          </a:p>
          <a:p>
            <a:pPr lvl="2"/>
            <a:r>
              <a:rPr lang="en-US"/>
              <a:t>Waiting on a monitor lock</a:t>
            </a:r>
          </a:p>
          <a:p>
            <a:pPr lvl="1"/>
            <a:r>
              <a:rPr lang="en-US"/>
              <a:t>Thread stack:</a:t>
            </a:r>
          </a:p>
          <a:p>
            <a:pPr lvl="2"/>
            <a:r>
              <a:rPr lang="en-US"/>
              <a:t>What command it is executing at the time of the dump</a:t>
            </a:r>
          </a:p>
          <a:p>
            <a:pPr lvl="2"/>
            <a:r>
              <a:rPr lang="en-US"/>
              <a:t>Some actions can be expected to take a long time, others should not and require further investigation</a:t>
            </a:r>
          </a:p>
          <a:p>
            <a:pPr lvl="2"/>
            <a:endParaRPr lang="en-US"/>
          </a:p>
          <a:p>
            <a:pPr lvl="2"/>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Thread Dump Collection and Analysis - Samurai</a:t>
            </a:r>
          </a:p>
        </p:txBody>
      </p:sp>
      <p:sp>
        <p:nvSpPr>
          <p:cNvPr id="9219" name="Rectangle 3"/>
          <p:cNvSpPr>
            <a:spLocks noGrp="1" noChangeArrowheads="1"/>
          </p:cNvSpPr>
          <p:nvPr>
            <p:ph type="body" idx="1"/>
          </p:nvPr>
        </p:nvSpPr>
        <p:spPr>
          <a:xfrm>
            <a:off x="366713" y="1758950"/>
            <a:ext cx="4052887" cy="4838700"/>
          </a:xfrm>
        </p:spPr>
        <p:txBody>
          <a:bodyPr/>
          <a:lstStyle/>
          <a:p>
            <a:r>
              <a:rPr lang="en-US"/>
              <a:t>If stuck threads are being reported it is useful to get 3+ thread dumps 5 to 10 minutes apart</a:t>
            </a:r>
          </a:p>
          <a:p>
            <a:r>
              <a:rPr lang="en-US"/>
              <a:t>Samurai can analyze those thread dumps and show whether the threads truly are stuck or simply executing the same task as the last dump</a:t>
            </a:r>
          </a:p>
        </p:txBody>
      </p:sp>
      <p:pic>
        <p:nvPicPr>
          <p:cNvPr id="9220" name="Picture 4"/>
          <p:cNvPicPr>
            <a:picLocks noChangeAspect="1" noChangeArrowheads="1"/>
          </p:cNvPicPr>
          <p:nvPr/>
        </p:nvPicPr>
        <p:blipFill>
          <a:blip r:embed="rId2" cstate="print"/>
          <a:srcRect/>
          <a:stretch>
            <a:fillRect/>
          </a:stretch>
        </p:blipFill>
        <p:spPr bwMode="auto">
          <a:xfrm>
            <a:off x="4419600" y="1676400"/>
            <a:ext cx="6096000" cy="5280025"/>
          </a:xfrm>
          <a:prstGeom prst="rect">
            <a:avLst/>
          </a:prstGeom>
          <a:noFill/>
          <a:ln w="12700" algn="ctr">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Samurai – Thread Detail</a:t>
            </a:r>
          </a:p>
        </p:txBody>
      </p:sp>
      <p:sp>
        <p:nvSpPr>
          <p:cNvPr id="10243" name="Rectangle 3"/>
          <p:cNvSpPr>
            <a:spLocks noGrp="1" noChangeArrowheads="1"/>
          </p:cNvSpPr>
          <p:nvPr>
            <p:ph type="body" idx="1"/>
          </p:nvPr>
        </p:nvSpPr>
        <p:spPr>
          <a:xfrm>
            <a:off x="366713" y="1758950"/>
            <a:ext cx="2147887" cy="4838700"/>
          </a:xfrm>
        </p:spPr>
        <p:txBody>
          <a:bodyPr/>
          <a:lstStyle/>
          <a:p>
            <a:r>
              <a:rPr lang="en-US"/>
              <a:t>Threads will report which objects they are waiting on</a:t>
            </a:r>
          </a:p>
          <a:p>
            <a:r>
              <a:rPr lang="en-US"/>
              <a:t>Search the thread dump to see who holds that lock</a:t>
            </a:r>
          </a:p>
          <a:p>
            <a:r>
              <a:rPr lang="en-US"/>
              <a:t>Some UCF transfers may appear to be stuck, but in reality transfer is taking a long time (BOCS/ACS)</a:t>
            </a:r>
          </a:p>
        </p:txBody>
      </p:sp>
      <p:pic>
        <p:nvPicPr>
          <p:cNvPr id="10244" name="Picture 4"/>
          <p:cNvPicPr>
            <a:picLocks noChangeAspect="1" noChangeArrowheads="1"/>
          </p:cNvPicPr>
          <p:nvPr/>
        </p:nvPicPr>
        <p:blipFill>
          <a:blip r:embed="rId2" cstate="print"/>
          <a:srcRect/>
          <a:stretch>
            <a:fillRect/>
          </a:stretch>
        </p:blipFill>
        <p:spPr bwMode="auto">
          <a:xfrm>
            <a:off x="2576513" y="1433513"/>
            <a:ext cx="6262687" cy="5424487"/>
          </a:xfrm>
          <a:prstGeom prst="rect">
            <a:avLst/>
          </a:prstGeom>
          <a:noFill/>
          <a:ln w="12700" algn="ctr">
            <a:noFill/>
            <a:miter lim="800000"/>
            <a:headEnd/>
            <a:tailEnd/>
          </a:ln>
          <a:effectLst/>
        </p:spPr>
      </p:pic>
      <p:sp>
        <p:nvSpPr>
          <p:cNvPr id="10245" name="Rectangle 5"/>
          <p:cNvSpPr>
            <a:spLocks noChangeArrowheads="1"/>
          </p:cNvSpPr>
          <p:nvPr/>
        </p:nvSpPr>
        <p:spPr bwMode="auto">
          <a:xfrm>
            <a:off x="4267200" y="3581400"/>
            <a:ext cx="2362200" cy="381000"/>
          </a:xfrm>
          <a:prstGeom prst="rect">
            <a:avLst/>
          </a:prstGeom>
          <a:noFill/>
          <a:ln w="28575" algn="ctr">
            <a:solidFill>
              <a:schemeClr val="hlink"/>
            </a:solidFill>
            <a:miter lim="800000"/>
            <a:headEnd/>
            <a:tailEnd/>
          </a:ln>
          <a:effectLst/>
        </p:spPr>
        <p:txBody>
          <a:bodyPr wrap="none" lIns="0" tIns="0" rIns="0" bIns="0" anchor="ctr"/>
          <a:lstStyle/>
          <a:p>
            <a:endParaRPr lang="en-US"/>
          </a:p>
        </p:txBody>
      </p:sp>
      <p:sp>
        <p:nvSpPr>
          <p:cNvPr id="10247" name="Rectangle 7"/>
          <p:cNvSpPr>
            <a:spLocks noChangeArrowheads="1"/>
          </p:cNvSpPr>
          <p:nvPr/>
        </p:nvSpPr>
        <p:spPr bwMode="auto">
          <a:xfrm>
            <a:off x="4267200" y="4114800"/>
            <a:ext cx="4191000" cy="381000"/>
          </a:xfrm>
          <a:prstGeom prst="rect">
            <a:avLst/>
          </a:prstGeom>
          <a:noFill/>
          <a:ln w="28575" algn="ctr">
            <a:solidFill>
              <a:schemeClr val="hlink"/>
            </a:solidFill>
            <a:miter lim="800000"/>
            <a:headEnd/>
            <a:tailEnd/>
          </a:ln>
          <a:effectLst/>
        </p:spPr>
        <p:txBody>
          <a:bodyPr wrap="none" lIns="0" tIns="0" rIns="0" bIns="0"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endParaRPr lang="en-US"/>
          </a:p>
        </p:txBody>
      </p:sp>
      <p:sp>
        <p:nvSpPr>
          <p:cNvPr id="214019" name="Title 3"/>
          <p:cNvSpPr>
            <a:spLocks/>
          </p:cNvSpPr>
          <p:nvPr/>
        </p:nvSpPr>
        <p:spPr bwMode="gray">
          <a:xfrm>
            <a:off x="4405313" y="2438400"/>
            <a:ext cx="2376487" cy="1485900"/>
          </a:xfrm>
          <a:prstGeom prst="rect">
            <a:avLst/>
          </a:prstGeom>
          <a:noFill/>
          <a:ln w="9525">
            <a:noFill/>
            <a:miter lim="800000"/>
            <a:headEnd/>
            <a:tailEnd/>
          </a:ln>
        </p:spPr>
        <p:txBody>
          <a:bodyPr lIns="0" tIns="0" rIns="0" bIns="0" anchor="b"/>
          <a:lstStyle/>
          <a:p>
            <a:r>
              <a:rPr lang="en-US" sz="3600">
                <a:solidFill>
                  <a:schemeClr val="tx2"/>
                </a:solidFill>
              </a:rPr>
              <a:t>Q</a:t>
            </a:r>
            <a:r>
              <a:rPr lang="en-US" sz="2800">
                <a:solidFill>
                  <a:schemeClr val="tx2"/>
                </a:solidFill>
              </a:rPr>
              <a:t>&amp;</a:t>
            </a:r>
            <a:r>
              <a:rPr lang="en-US" sz="3600">
                <a:solidFill>
                  <a:schemeClr val="tx2"/>
                </a:solidFill>
              </a:rPr>
              <a:t>A</a:t>
            </a:r>
          </a:p>
        </p:txBody>
      </p:sp>
      <p:pic>
        <p:nvPicPr>
          <p:cNvPr id="7" name="Picture Placeholder 6" descr="question.png"/>
          <p:cNvPicPr>
            <a:picLocks noGrp="1" noChangeAspect="1"/>
          </p:cNvPicPr>
          <p:nvPr>
            <p:ph type="pic" idx="4294967295"/>
          </p:nvPr>
        </p:nvPicPr>
        <p:blipFill>
          <a:blip r:embed="rId2" cstate="print"/>
          <a:srcRect l="76" r="76"/>
          <a:stretch>
            <a:fillRect/>
          </a:stretch>
        </p:blipFill>
        <p:spPr>
          <a:xfrm>
            <a:off x="2043113" y="2593975"/>
            <a:ext cx="2073275" cy="1323975"/>
          </a:xfrm>
          <a:effectLst>
            <a:reflection blurRad="6350" stA="50000" endA="300" endPos="90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JVM Configuration Options and Recommendations</a:t>
            </a:r>
          </a:p>
        </p:txBody>
      </p:sp>
      <p:sp>
        <p:nvSpPr>
          <p:cNvPr id="20483" name="Rectangle 3"/>
          <p:cNvSpPr>
            <a:spLocks noGrp="1" noChangeArrowheads="1"/>
          </p:cNvSpPr>
          <p:nvPr>
            <p:ph type="body" idx="1"/>
          </p:nvPr>
        </p:nvSpPr>
        <p:spPr/>
        <p:txBody>
          <a:bodyPr/>
          <a:lstStyle/>
          <a:p>
            <a:r>
              <a:rPr lang="en-US"/>
              <a:t>-server</a:t>
            </a:r>
          </a:p>
          <a:p>
            <a:pPr lvl="1"/>
            <a:r>
              <a:rPr lang="en-US"/>
              <a:t>Use server JVM and not client JVM</a:t>
            </a:r>
          </a:p>
          <a:p>
            <a:pPr lvl="1"/>
            <a:r>
              <a:rPr lang="en-US"/>
              <a:t>ALWAYS set this on application servers if not automatically enabled</a:t>
            </a:r>
          </a:p>
          <a:p>
            <a:r>
              <a:rPr lang="en-US"/>
              <a:t>-Xms</a:t>
            </a:r>
          </a:p>
          <a:p>
            <a:pPr lvl="1"/>
            <a:r>
              <a:rPr lang="en-US"/>
              <a:t>Starting heap size</a:t>
            </a:r>
          </a:p>
          <a:p>
            <a:r>
              <a:rPr lang="en-US"/>
              <a:t>-Xmx</a:t>
            </a:r>
          </a:p>
          <a:p>
            <a:pPr lvl="1"/>
            <a:r>
              <a:rPr lang="en-US"/>
              <a:t>Maximum heap size</a:t>
            </a:r>
          </a:p>
          <a:p>
            <a:r>
              <a:rPr lang="en-US"/>
              <a:t>-XX:NewSize &amp; -XX:MaxNewSize</a:t>
            </a:r>
          </a:p>
          <a:p>
            <a:pPr lvl="1"/>
            <a:r>
              <a:rPr lang="en-US"/>
              <a:t>Size for the “eden” or young generation part of the heap</a:t>
            </a:r>
          </a:p>
          <a:p>
            <a:pPr lvl="1"/>
            <a:r>
              <a:rPr lang="en-US"/>
              <a:t>Should generally be ¼ of the size of the total heap</a:t>
            </a:r>
          </a:p>
          <a:p>
            <a:r>
              <a:rPr lang="en-US"/>
              <a:t>-XX:MaxPermSize</a:t>
            </a:r>
          </a:p>
          <a:p>
            <a:pPr lvl="1"/>
            <a:r>
              <a:rPr lang="en-US"/>
              <a:t>Maximum size of the Permanent Generation space, which holds information about the class and method objects loaded in the JVM</a:t>
            </a:r>
          </a:p>
          <a:p>
            <a:pPr lvl="1"/>
            <a:r>
              <a:rPr lang="en-US"/>
              <a:t>Size is in addition to the heap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Quick Overview of Garbage Collection</a:t>
            </a:r>
          </a:p>
        </p:txBody>
      </p:sp>
      <p:sp>
        <p:nvSpPr>
          <p:cNvPr id="173059" name="Rectangle 3"/>
          <p:cNvSpPr>
            <a:spLocks noGrp="1" noChangeArrowheads="1"/>
          </p:cNvSpPr>
          <p:nvPr>
            <p:ph type="body" idx="1"/>
          </p:nvPr>
        </p:nvSpPr>
        <p:spPr>
          <a:xfrm>
            <a:off x="366713" y="4114800"/>
            <a:ext cx="8410575" cy="2482850"/>
          </a:xfrm>
        </p:spPr>
        <p:txBody>
          <a:bodyPr/>
          <a:lstStyle/>
          <a:p>
            <a:pPr>
              <a:lnSpc>
                <a:spcPct val="80000"/>
              </a:lnSpc>
            </a:pPr>
            <a:r>
              <a:rPr lang="en-US" sz="1800"/>
              <a:t>Minor GC moves objects from Eden to the Survivor Spaces in the Young Generation space, and from the Survivor Space to the Tenured area in the Old Generation if they remain alive long enough</a:t>
            </a:r>
          </a:p>
          <a:p>
            <a:pPr>
              <a:lnSpc>
                <a:spcPct val="80000"/>
              </a:lnSpc>
            </a:pPr>
            <a:r>
              <a:rPr lang="en-US" sz="1800"/>
              <a:t>A Full GC occurs when the Tenured area fills up</a:t>
            </a:r>
          </a:p>
          <a:p>
            <a:pPr>
              <a:lnSpc>
                <a:spcPct val="80000"/>
              </a:lnSpc>
            </a:pPr>
            <a:r>
              <a:rPr lang="en-US" sz="1800"/>
              <a:t>The PermGen space holds all of the classes and methods</a:t>
            </a:r>
          </a:p>
          <a:p>
            <a:pPr>
              <a:lnSpc>
                <a:spcPct val="80000"/>
              </a:lnSpc>
            </a:pPr>
            <a:r>
              <a:rPr lang="en-US" sz="1800"/>
              <a:t>-XX:+UseConcMarkSweepGC (&lt;=4 cores) or -XX:+UseParallelOldGC (&gt;4 cores) </a:t>
            </a:r>
          </a:p>
          <a:p>
            <a:pPr>
              <a:lnSpc>
                <a:spcPct val="80000"/>
              </a:lnSpc>
            </a:pPr>
            <a:r>
              <a:rPr lang="en-US" sz="1800"/>
              <a:t>JVM flags are different between vendors!</a:t>
            </a:r>
          </a:p>
          <a:p>
            <a:pPr lvl="1">
              <a:lnSpc>
                <a:spcPct val="80000"/>
              </a:lnSpc>
            </a:pPr>
            <a:r>
              <a:rPr lang="en-US" sz="1400"/>
              <a:t>i.e. gcpolicy for IBM</a:t>
            </a:r>
          </a:p>
        </p:txBody>
      </p:sp>
      <p:pic>
        <p:nvPicPr>
          <p:cNvPr id="173060" name="Picture 4" descr="The different generations of data defined by the Garbage Collector"/>
          <p:cNvPicPr>
            <a:picLocks noChangeAspect="1" noChangeArrowheads="1"/>
          </p:cNvPicPr>
          <p:nvPr/>
        </p:nvPicPr>
        <p:blipFill>
          <a:blip r:embed="rId2" cstate="print"/>
          <a:srcRect/>
          <a:stretch>
            <a:fillRect/>
          </a:stretch>
        </p:blipFill>
        <p:spPr bwMode="auto">
          <a:xfrm>
            <a:off x="1828800" y="1535113"/>
            <a:ext cx="4648200" cy="257968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Monitoring Garbage Collection</a:t>
            </a:r>
          </a:p>
        </p:txBody>
      </p:sp>
      <p:sp>
        <p:nvSpPr>
          <p:cNvPr id="27651" name="Rectangle 3"/>
          <p:cNvSpPr>
            <a:spLocks noGrp="1" noChangeArrowheads="1"/>
          </p:cNvSpPr>
          <p:nvPr>
            <p:ph type="body" idx="1"/>
          </p:nvPr>
        </p:nvSpPr>
        <p:spPr/>
        <p:txBody>
          <a:bodyPr/>
          <a:lstStyle/>
          <a:p>
            <a:r>
              <a:rPr lang="en-US"/>
              <a:t>-verbose:gc </a:t>
            </a:r>
          </a:p>
          <a:p>
            <a:pPr>
              <a:buFont typeface="Wingdings" pitchFamily="2" charset="2"/>
              <a:buNone/>
            </a:pPr>
            <a:endParaRPr lang="en-US"/>
          </a:p>
          <a:p>
            <a:pPr>
              <a:buFont typeface="Wingdings" pitchFamily="2" charset="2"/>
              <a:buNone/>
            </a:pPr>
            <a:r>
              <a:rPr lang="en-US"/>
              <a:t>Optional settings:</a:t>
            </a:r>
          </a:p>
          <a:p>
            <a:r>
              <a:rPr lang="en-US"/>
              <a:t>-Xloggc:/&lt;path&gt;/gc.log</a:t>
            </a:r>
          </a:p>
          <a:p>
            <a:r>
              <a:rPr lang="en-US"/>
              <a:t>-XX:+PrintGCDetails</a:t>
            </a:r>
          </a:p>
          <a:p>
            <a:r>
              <a:rPr lang="en-US"/>
              <a:t>-XX:+PrintGCTimeStamps</a:t>
            </a:r>
          </a:p>
          <a:p>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5"/>
          <p:cNvSpPr>
            <a:spLocks noGrp="1" noChangeArrowheads="1"/>
          </p:cNvSpPr>
          <p:nvPr>
            <p:ph type="title"/>
          </p:nvPr>
        </p:nvSpPr>
        <p:spPr/>
        <p:txBody>
          <a:bodyPr/>
          <a:lstStyle/>
          <a:p>
            <a:r>
              <a:rPr lang="en-US"/>
              <a:t>Garbage Collection Details</a:t>
            </a:r>
          </a:p>
        </p:txBody>
      </p:sp>
      <p:sp>
        <p:nvSpPr>
          <p:cNvPr id="167940" name="Text Box 4"/>
          <p:cNvSpPr txBox="1">
            <a:spLocks noChangeArrowheads="1"/>
          </p:cNvSpPr>
          <p:nvPr/>
        </p:nvSpPr>
        <p:spPr bwMode="auto">
          <a:xfrm>
            <a:off x="304800" y="1981200"/>
            <a:ext cx="8839200" cy="3683000"/>
          </a:xfrm>
          <a:prstGeom prst="rect">
            <a:avLst/>
          </a:prstGeom>
          <a:noFill/>
          <a:ln w="12700" algn="ctr">
            <a:noFill/>
            <a:miter lim="800000"/>
            <a:headEnd/>
            <a:tailEnd/>
          </a:ln>
          <a:effectLst/>
        </p:spPr>
        <p:txBody>
          <a:bodyPr lIns="0" tIns="0" rIns="0" bIns="0">
            <a:spAutoFit/>
          </a:bodyPr>
          <a:lstStyle/>
          <a:p>
            <a:pPr algn="l"/>
            <a:r>
              <a:rPr lang="en-US" sz="1200">
                <a:latin typeface="Courier New" pitchFamily="49" charset="0"/>
              </a:rPr>
              <a:t>7.352: [GC [PSYoungGen: 147456K-&gt;7794K(172032K)] 147456K-&gt;7794K(1024000K), 0.0289447 secs]</a:t>
            </a:r>
          </a:p>
          <a:p>
            <a:pPr algn="l"/>
            <a:r>
              <a:rPr lang="en-US" sz="1200">
                <a:latin typeface="Courier New" pitchFamily="49" charset="0"/>
              </a:rPr>
              <a:t>11.031: [GC [PSYoungGen: 155250K-&gt;10557K(172032K)] 155250K-&gt;10557K(1024000K), 0.0422060 secs]</a:t>
            </a:r>
          </a:p>
          <a:p>
            <a:pPr algn="l"/>
            <a:r>
              <a:rPr lang="en-US" sz="1200">
                <a:latin typeface="Courier New" pitchFamily="49" charset="0"/>
              </a:rPr>
              <a:t>14.815: [GC [PSYoungGen: 158013K-&gt;13580K(172032K)] 158013K-&gt;13580K(1024000K), 0.0527533 secs]</a:t>
            </a:r>
          </a:p>
          <a:p>
            <a:pPr algn="l"/>
            <a:r>
              <a:rPr lang="en-US" sz="1200">
                <a:latin typeface="Courier New" pitchFamily="49" charset="0"/>
              </a:rPr>
              <a:t>20.893: [GC [PSYoungGen: 161036K-&gt;16261K(172032K)] 161036K-&gt;16261K(1024000K), 0.0796482 secs]</a:t>
            </a:r>
          </a:p>
          <a:p>
            <a:pPr algn="l"/>
            <a:r>
              <a:rPr lang="en-US" sz="1200">
                <a:latin typeface="Courier New" pitchFamily="49" charset="0"/>
              </a:rPr>
              <a:t>24.566: [GC [PSYoungGen: 163717K-&gt;19239K(172032K)] 163717K-&gt;19239K(1024000K), 0.0666056 secs]</a:t>
            </a:r>
          </a:p>
          <a:p>
            <a:pPr algn="l"/>
            <a:r>
              <a:rPr lang="en-US" sz="1200">
                <a:latin typeface="Courier New" pitchFamily="49" charset="0"/>
              </a:rPr>
              <a:t>27.926: [GC [PSYoungGen: 166695K-&gt;21560K(168128K)] 166695K-&gt;21560K(1020096K), 0.0741122 secs]</a:t>
            </a:r>
          </a:p>
          <a:p>
            <a:pPr algn="l"/>
            <a:r>
              <a:rPr lang="en-US" sz="1200">
                <a:latin typeface="Courier New" pitchFamily="49" charset="0"/>
              </a:rPr>
              <a:t>31.429: [GC [PSYoungGen: 167608K-&gt;15863K(171328K)] 167608K-&gt;25747K(1023296K), 0.0843131 secs]</a:t>
            </a:r>
          </a:p>
          <a:p>
            <a:pPr algn="l"/>
            <a:r>
              <a:rPr lang="en-US" sz="1200">
                <a:latin typeface="Courier New" pitchFamily="49" charset="0"/>
              </a:rPr>
              <a:t>33.920: [GC [PSYoungGen: 161911K-&gt;11698K(172736K)] 171795K-&gt;27042K(1024704K), 0.0520438 secs]</a:t>
            </a:r>
          </a:p>
          <a:p>
            <a:pPr algn="l"/>
            <a:r>
              <a:rPr lang="en-US" sz="1200">
                <a:latin typeface="Courier New" pitchFamily="49" charset="0"/>
              </a:rPr>
              <a:t>35.753: [GC [PSYoungGen: 72365K-&gt;9351K(172288K)] 87709K-&gt;30267K(1024256K), 0.0483402 secs]</a:t>
            </a:r>
          </a:p>
          <a:p>
            <a:pPr algn="l"/>
            <a:r>
              <a:rPr lang="en-US" sz="1200" b="1">
                <a:solidFill>
                  <a:schemeClr val="hlink"/>
                </a:solidFill>
                <a:latin typeface="Courier New" pitchFamily="49" charset="0"/>
              </a:rPr>
              <a:t>35.801: [Full GC (System) [PSYoungGen: 9351K-&gt;0K(172288K)] [ParOldGen: 20915K-&gt;29752K(851968K)] </a:t>
            </a:r>
            <a:br>
              <a:rPr lang="en-US" sz="1200" b="1">
                <a:solidFill>
                  <a:schemeClr val="hlink"/>
                </a:solidFill>
                <a:latin typeface="Courier New" pitchFamily="49" charset="0"/>
              </a:rPr>
            </a:br>
            <a:r>
              <a:rPr lang="en-US" sz="1200" b="1">
                <a:solidFill>
                  <a:schemeClr val="hlink"/>
                </a:solidFill>
                <a:latin typeface="Courier New" pitchFamily="49" charset="0"/>
              </a:rPr>
              <a:t>	30267K-&gt;29752K(1024256K) [PSPermGen: 77251K-&gt;77150K(154624K)], 0.7119282 secs]</a:t>
            </a:r>
          </a:p>
          <a:p>
            <a:pPr algn="l"/>
            <a:r>
              <a:rPr lang="en-US" sz="1200">
                <a:latin typeface="Courier New" pitchFamily="49" charset="0"/>
              </a:rPr>
              <a:t>41.109: [GC [PSYoungGen: 148408K-&gt;7162K(172544K)] 178161K-&gt;36914K(1024512K), 0.0246259 secs]</a:t>
            </a:r>
          </a:p>
          <a:p>
            <a:pPr algn="l"/>
            <a:endParaRPr lang="en-US" sz="1200">
              <a:latin typeface="Courier New" pitchFamily="49" charset="0"/>
            </a:endParaRPr>
          </a:p>
          <a:p>
            <a:pPr algn="l"/>
            <a:endParaRPr lang="en-US" sz="1200">
              <a:latin typeface="Courier New" pitchFamily="49" charset="0"/>
            </a:endParaRPr>
          </a:p>
          <a:p>
            <a:pPr algn="l"/>
            <a:endParaRPr lang="en-US" sz="1200">
              <a:latin typeface="Courier New" pitchFamily="49" charset="0"/>
            </a:endParaRPr>
          </a:p>
          <a:p>
            <a:pPr algn="l"/>
            <a:r>
              <a:rPr lang="en-US" sz="1200">
                <a:latin typeface="Courier New" pitchFamily="49" charset="0"/>
              </a:rPr>
              <a:t>Minor collection </a:t>
            </a:r>
          </a:p>
          <a:p>
            <a:pPr algn="l"/>
            <a:r>
              <a:rPr lang="en-US" sz="1200" b="1">
                <a:solidFill>
                  <a:schemeClr val="hlink"/>
                </a:solidFill>
                <a:latin typeface="Courier New" pitchFamily="49" charset="0"/>
              </a:rPr>
              <a:t>Full garbage collection</a:t>
            </a:r>
            <a:r>
              <a:rPr lang="en-US"/>
              <a:t> </a:t>
            </a:r>
            <a:endParaRPr lang="en-US" sz="1200">
              <a:latin typeface="Courier New" pitchFamily="49" charset="0"/>
            </a:endParaRPr>
          </a:p>
          <a:p>
            <a:pPr algn="l"/>
            <a:endParaRPr lang="en-US" sz="1200">
              <a:latin typeface="Courier New" pitchFamily="49" charset="0"/>
            </a:endParaRPr>
          </a:p>
          <a:p>
            <a:pPr algn="l">
              <a:spcBef>
                <a:spcPct val="50000"/>
              </a:spcBef>
            </a:pPr>
            <a:endParaRPr lang="en-US" sz="1200">
              <a:latin typeface="Courier New" pitchFamily="49" charset="0"/>
            </a:endParaRPr>
          </a:p>
        </p:txBody>
      </p:sp>
      <p:sp>
        <p:nvSpPr>
          <p:cNvPr id="167942" name="Text Box 6"/>
          <p:cNvSpPr txBox="1">
            <a:spLocks noChangeArrowheads="1"/>
          </p:cNvSpPr>
          <p:nvPr/>
        </p:nvSpPr>
        <p:spPr bwMode="auto">
          <a:xfrm>
            <a:off x="3048000" y="4370388"/>
            <a:ext cx="5943600" cy="2438400"/>
          </a:xfrm>
          <a:prstGeom prst="rect">
            <a:avLst/>
          </a:prstGeom>
          <a:noFill/>
          <a:ln w="12700" algn="ctr">
            <a:noFill/>
            <a:miter lim="800000"/>
            <a:headEnd/>
            <a:tailEnd/>
          </a:ln>
          <a:effectLst/>
        </p:spPr>
        <p:txBody>
          <a:bodyPr lIns="0" tIns="0" rIns="0" bIns="0">
            <a:spAutoFit/>
          </a:bodyPr>
          <a:lstStyle/>
          <a:p>
            <a:pPr algn="l">
              <a:spcBef>
                <a:spcPct val="50000"/>
              </a:spcBef>
            </a:pPr>
            <a:r>
              <a:rPr lang="en-US"/>
              <a:t>35.801 seconds after startup:</a:t>
            </a:r>
          </a:p>
          <a:p>
            <a:pPr algn="l">
              <a:spcBef>
                <a:spcPct val="50000"/>
              </a:spcBef>
              <a:buFontTx/>
              <a:buChar char="•"/>
            </a:pPr>
            <a:r>
              <a:rPr lang="en-US"/>
              <a:t>  Young generation reduced from 9315K to 0K</a:t>
            </a:r>
          </a:p>
          <a:p>
            <a:pPr algn="l">
              <a:spcBef>
                <a:spcPct val="50000"/>
              </a:spcBef>
              <a:buFontTx/>
              <a:buChar char="•"/>
            </a:pPr>
            <a:r>
              <a:rPr lang="en-US"/>
              <a:t>  Old generation reduced from 29752K to 20915K</a:t>
            </a:r>
          </a:p>
          <a:p>
            <a:pPr algn="l">
              <a:spcBef>
                <a:spcPct val="50000"/>
              </a:spcBef>
              <a:buFontTx/>
              <a:buChar char="•"/>
            </a:pPr>
            <a:r>
              <a:rPr lang="en-US"/>
              <a:t>  Complete heap usage reduced from  </a:t>
            </a:r>
            <a:br>
              <a:rPr lang="en-US"/>
            </a:br>
            <a:r>
              <a:rPr lang="en-US"/>
              <a:t>    30267K to 29752K (out of a max of 1024256K)</a:t>
            </a:r>
          </a:p>
          <a:p>
            <a:pPr algn="l">
              <a:spcBef>
                <a:spcPct val="50000"/>
              </a:spcBef>
              <a:buFontTx/>
              <a:buChar char="•"/>
            </a:pPr>
            <a:r>
              <a:rPr lang="en-US"/>
              <a:t>  Time taken: 0.7119282 seconds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Identifying a Memory Leak</a:t>
            </a:r>
          </a:p>
        </p:txBody>
      </p:sp>
      <p:graphicFrame>
        <p:nvGraphicFramePr>
          <p:cNvPr id="121859" name="Object 3"/>
          <p:cNvGraphicFramePr>
            <a:graphicFrameLocks noChangeAspect="1"/>
          </p:cNvGraphicFramePr>
          <p:nvPr/>
        </p:nvGraphicFramePr>
        <p:xfrm>
          <a:off x="579438" y="1549400"/>
          <a:ext cx="8181975" cy="4316413"/>
        </p:xfrm>
        <a:graphic>
          <a:graphicData uri="http://schemas.openxmlformats.org/presentationml/2006/ole">
            <p:oleObj spid="_x0000_s121859" name="Chart" r:id="rId4" imgW="4676671" imgH="2466988" progId="Excel.Sheet.8">
              <p:embed/>
            </p:oleObj>
          </a:graphicData>
        </a:graphic>
      </p:graphicFrame>
      <p:sp>
        <p:nvSpPr>
          <p:cNvPr id="121860" name="Line 4"/>
          <p:cNvSpPr>
            <a:spLocks noChangeShapeType="1"/>
          </p:cNvSpPr>
          <p:nvPr/>
        </p:nvSpPr>
        <p:spPr bwMode="auto">
          <a:xfrm>
            <a:off x="2166938" y="4221163"/>
            <a:ext cx="6319837" cy="0"/>
          </a:xfrm>
          <a:prstGeom prst="line">
            <a:avLst/>
          </a:prstGeom>
          <a:noFill/>
          <a:ln w="57150">
            <a:solidFill>
              <a:schemeClr val="hlink"/>
            </a:solidFill>
            <a:round/>
            <a:headEnd/>
            <a:tailEnd/>
          </a:ln>
          <a:effectLst/>
        </p:spPr>
        <p:txBody>
          <a:bodyPr lIns="0" tIns="0" rIns="0" bIns="0"/>
          <a:lstStyle/>
          <a:p>
            <a:endParaRPr lang="en-US"/>
          </a:p>
        </p:txBody>
      </p:sp>
      <p:sp>
        <p:nvSpPr>
          <p:cNvPr id="121861" name="Line 5"/>
          <p:cNvSpPr>
            <a:spLocks noChangeShapeType="1"/>
          </p:cNvSpPr>
          <p:nvPr/>
        </p:nvSpPr>
        <p:spPr bwMode="auto">
          <a:xfrm>
            <a:off x="5060950" y="3889375"/>
            <a:ext cx="3455988" cy="12700"/>
          </a:xfrm>
          <a:prstGeom prst="line">
            <a:avLst/>
          </a:prstGeom>
          <a:noFill/>
          <a:ln w="57150">
            <a:solidFill>
              <a:schemeClr val="hlink"/>
            </a:solidFill>
            <a:round/>
            <a:headEnd/>
            <a:tailEnd/>
          </a:ln>
          <a:effectLst/>
        </p:spPr>
        <p:txBody>
          <a:bodyPr lIns="0" tIns="0" rIns="0" bIns="0"/>
          <a:lstStyle/>
          <a:p>
            <a:endParaRPr lang="en-US"/>
          </a:p>
        </p:txBody>
      </p:sp>
      <p:sp>
        <p:nvSpPr>
          <p:cNvPr id="121862" name="Line 6"/>
          <p:cNvSpPr>
            <a:spLocks noChangeShapeType="1"/>
          </p:cNvSpPr>
          <p:nvPr/>
        </p:nvSpPr>
        <p:spPr bwMode="auto">
          <a:xfrm>
            <a:off x="6605588" y="3689350"/>
            <a:ext cx="1936750" cy="0"/>
          </a:xfrm>
          <a:prstGeom prst="line">
            <a:avLst/>
          </a:prstGeom>
          <a:noFill/>
          <a:ln w="57150">
            <a:solidFill>
              <a:schemeClr val="hlink"/>
            </a:solidFill>
            <a:round/>
            <a:headEnd/>
            <a:tailEnd/>
          </a:ln>
          <a:effectLst/>
        </p:spPr>
        <p:txBody>
          <a:bodyPr lIns="0" tIns="0" rIns="0" bIns="0"/>
          <a:lstStyle/>
          <a:p>
            <a:endParaRPr lang="en-US"/>
          </a:p>
        </p:txBody>
      </p:sp>
      <p:sp>
        <p:nvSpPr>
          <p:cNvPr id="121863" name="Line 7"/>
          <p:cNvSpPr>
            <a:spLocks noChangeShapeType="1"/>
          </p:cNvSpPr>
          <p:nvPr/>
        </p:nvSpPr>
        <p:spPr bwMode="auto">
          <a:xfrm>
            <a:off x="7429500" y="3619500"/>
            <a:ext cx="1076325" cy="12700"/>
          </a:xfrm>
          <a:prstGeom prst="line">
            <a:avLst/>
          </a:prstGeom>
          <a:noFill/>
          <a:ln w="57150">
            <a:solidFill>
              <a:schemeClr val="hlink"/>
            </a:solidFill>
            <a:round/>
            <a:headEnd/>
            <a:tailEnd/>
          </a:ln>
          <a:effectLst/>
        </p:spPr>
        <p:txBody>
          <a:bodyPr lIns="0" tIns="0" rIns="0" bIns="0"/>
          <a:lstStyle/>
          <a:p>
            <a:endParaRPr lang="en-US"/>
          </a:p>
        </p:txBody>
      </p:sp>
      <p:sp>
        <p:nvSpPr>
          <p:cNvPr id="121864" name="Line 8"/>
          <p:cNvSpPr>
            <a:spLocks noChangeShapeType="1"/>
          </p:cNvSpPr>
          <p:nvPr/>
        </p:nvSpPr>
        <p:spPr bwMode="auto">
          <a:xfrm>
            <a:off x="8156575" y="3460750"/>
            <a:ext cx="334963" cy="0"/>
          </a:xfrm>
          <a:prstGeom prst="line">
            <a:avLst/>
          </a:prstGeom>
          <a:noFill/>
          <a:ln w="57150">
            <a:solidFill>
              <a:schemeClr val="hlink"/>
            </a:solidFill>
            <a:round/>
            <a:headEnd/>
            <a:tailEnd/>
          </a:ln>
          <a:effectLst/>
        </p:spPr>
        <p:txBody>
          <a:bodyPr lIns="0" tIns="0" rIns="0" bIns="0"/>
          <a:lstStyle/>
          <a:p>
            <a:endParaRPr lang="en-US"/>
          </a:p>
        </p:txBody>
      </p:sp>
      <p:sp>
        <p:nvSpPr>
          <p:cNvPr id="121865" name="Text Box 9"/>
          <p:cNvSpPr txBox="1">
            <a:spLocks noChangeArrowheads="1"/>
          </p:cNvSpPr>
          <p:nvPr/>
        </p:nvSpPr>
        <p:spPr bwMode="auto">
          <a:xfrm>
            <a:off x="5724525" y="5300663"/>
            <a:ext cx="3092450" cy="787400"/>
          </a:xfrm>
          <a:prstGeom prst="rect">
            <a:avLst/>
          </a:prstGeom>
          <a:solidFill>
            <a:schemeClr val="accent1"/>
          </a:solidFill>
          <a:ln w="12700">
            <a:noFill/>
            <a:miter lim="800000"/>
            <a:headEnd/>
            <a:tailEnd/>
          </a:ln>
          <a:effectLst/>
        </p:spPr>
        <p:txBody>
          <a:bodyPr tIns="91440" bIns="91440">
            <a:spAutoFit/>
          </a:bodyPr>
          <a:lstStyle/>
          <a:p>
            <a:pPr algn="l">
              <a:lnSpc>
                <a:spcPct val="90000"/>
              </a:lnSpc>
              <a:spcBef>
                <a:spcPct val="50000"/>
              </a:spcBef>
              <a:buFont typeface="Wingdings" pitchFamily="2" charset="2"/>
              <a:buNone/>
            </a:pPr>
            <a:r>
              <a:rPr lang="en-US" sz="2200"/>
              <a:t>Each Full GC releases less and less memory</a:t>
            </a:r>
          </a:p>
        </p:txBody>
      </p:sp>
      <p:sp>
        <p:nvSpPr>
          <p:cNvPr id="121866" name="Line 10"/>
          <p:cNvSpPr>
            <a:spLocks noChangeShapeType="1"/>
          </p:cNvSpPr>
          <p:nvPr/>
        </p:nvSpPr>
        <p:spPr bwMode="auto">
          <a:xfrm flipV="1">
            <a:off x="2700338" y="4149725"/>
            <a:ext cx="0" cy="1366838"/>
          </a:xfrm>
          <a:prstGeom prst="line">
            <a:avLst/>
          </a:prstGeom>
          <a:noFill/>
          <a:ln w="38100">
            <a:solidFill>
              <a:schemeClr val="accent2"/>
            </a:solidFill>
            <a:round/>
            <a:headEnd/>
            <a:tailEnd type="triangle" w="med" len="med"/>
          </a:ln>
          <a:effectLst/>
        </p:spPr>
        <p:txBody>
          <a:bodyPr/>
          <a:lstStyle/>
          <a:p>
            <a:endParaRPr lang="en-US"/>
          </a:p>
        </p:txBody>
      </p:sp>
      <p:sp>
        <p:nvSpPr>
          <p:cNvPr id="121867" name="Text Box 11"/>
          <p:cNvSpPr txBox="1">
            <a:spLocks noChangeArrowheads="1"/>
          </p:cNvSpPr>
          <p:nvPr/>
        </p:nvSpPr>
        <p:spPr bwMode="auto">
          <a:xfrm>
            <a:off x="1692275" y="5445125"/>
            <a:ext cx="2016125" cy="336550"/>
          </a:xfrm>
          <a:prstGeom prst="rect">
            <a:avLst/>
          </a:prstGeom>
          <a:noFill/>
          <a:ln w="9525">
            <a:noFill/>
            <a:miter lim="800000"/>
            <a:headEnd/>
            <a:tailEnd/>
          </a:ln>
          <a:effectLst/>
        </p:spPr>
        <p:txBody>
          <a:bodyPr>
            <a:spAutoFit/>
          </a:bodyPr>
          <a:lstStyle/>
          <a:p>
            <a:pPr algn="l" eaLnBrk="0" hangingPunct="0">
              <a:spcBef>
                <a:spcPct val="50000"/>
              </a:spcBef>
            </a:pPr>
            <a:r>
              <a:rPr lang="en-US" sz="1600">
                <a:ea typeface="ＭＳ Ｐゴシック" pitchFamily="8" charset="-128"/>
              </a:rPr>
              <a:t>Begin Steady State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Different Types of OutOfMemory Errors</a:t>
            </a:r>
          </a:p>
        </p:txBody>
      </p:sp>
      <p:sp>
        <p:nvSpPr>
          <p:cNvPr id="28675" name="Rectangle 3"/>
          <p:cNvSpPr>
            <a:spLocks noGrp="1" noChangeArrowheads="1"/>
          </p:cNvSpPr>
          <p:nvPr>
            <p:ph type="body" idx="1"/>
          </p:nvPr>
        </p:nvSpPr>
        <p:spPr/>
        <p:txBody>
          <a:bodyPr/>
          <a:lstStyle/>
          <a:p>
            <a:r>
              <a:rPr lang="en-US"/>
              <a:t>java.lang.OutOfMemoryError: PermGen space</a:t>
            </a:r>
          </a:p>
          <a:p>
            <a:pPr lvl="1"/>
            <a:r>
              <a:rPr lang="en-US"/>
              <a:t>The number and size of methods and classes needed in PermGen does not fit</a:t>
            </a:r>
          </a:p>
          <a:p>
            <a:pPr lvl="1"/>
            <a:r>
              <a:rPr lang="en-US"/>
              <a:t>Increase the MaxPermSize setting if unable to allocate permgen space</a:t>
            </a:r>
          </a:p>
          <a:p>
            <a:r>
              <a:rPr lang="en-US"/>
              <a:t>java.lang.OutOfMemoryError: Java heap space</a:t>
            </a:r>
          </a:p>
          <a:p>
            <a:pPr lvl="1"/>
            <a:r>
              <a:rPr lang="en-US"/>
              <a:t>Heap is full and Full GC cannot reclaim enough space to continue</a:t>
            </a:r>
          </a:p>
          <a:p>
            <a:pPr lvl="1"/>
            <a:r>
              <a:rPr lang="en-US"/>
              <a:t>May be due to memory shortage or memory leak</a:t>
            </a:r>
          </a:p>
          <a:p>
            <a:pPr lvl="1"/>
            <a:r>
              <a:rPr lang="en-US"/>
              <a:t>Get a heap dump and analyze to discover where the memory is being consumed</a:t>
            </a:r>
          </a:p>
          <a:p>
            <a:r>
              <a:rPr lang="en-US"/>
              <a:t>java.lang.OutOfMemoryError: unable to create new native thread</a:t>
            </a:r>
          </a:p>
          <a:p>
            <a:pPr lvl="1"/>
            <a:r>
              <a:rPr lang="en-US"/>
              <a:t>The java process has reached some kind of OS-defined limit</a:t>
            </a:r>
          </a:p>
          <a:p>
            <a:pPr lvl="2"/>
            <a:r>
              <a:rPr lang="en-US"/>
              <a:t>Process size</a:t>
            </a:r>
          </a:p>
          <a:p>
            <a:pPr lvl="2"/>
            <a:r>
              <a:rPr lang="en-US"/>
              <a:t>Open sockets</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Creating Heap Dumps</a:t>
            </a:r>
          </a:p>
        </p:txBody>
      </p:sp>
      <p:sp>
        <p:nvSpPr>
          <p:cNvPr id="21507" name="Rectangle 3"/>
          <p:cNvSpPr>
            <a:spLocks noGrp="1" noChangeArrowheads="1"/>
          </p:cNvSpPr>
          <p:nvPr>
            <p:ph type="body" idx="1"/>
          </p:nvPr>
        </p:nvSpPr>
        <p:spPr/>
        <p:txBody>
          <a:bodyPr/>
          <a:lstStyle/>
          <a:p>
            <a:r>
              <a:rPr lang="en-US"/>
              <a:t>Heap dumps help identify memory leaks or excessive consumption</a:t>
            </a:r>
          </a:p>
          <a:p>
            <a:r>
              <a:rPr lang="en-US"/>
              <a:t>Heap dumps can be collected on demand or when OOM occurs:</a:t>
            </a:r>
          </a:p>
          <a:p>
            <a:r>
              <a:rPr lang="en-US"/>
              <a:t>-XX+HeapDumpOnOutOfMemoryError </a:t>
            </a:r>
          </a:p>
          <a:p>
            <a:pPr lvl="1"/>
            <a:r>
              <a:rPr lang="en-US"/>
              <a:t>Automatically generate heap dumps when an OOM is encountered</a:t>
            </a:r>
          </a:p>
          <a:p>
            <a:pPr lvl="1"/>
            <a:r>
              <a:rPr lang="en-US"/>
              <a:t>Application will “freeze” while the dump is being performed</a:t>
            </a:r>
          </a:p>
          <a:p>
            <a:pPr lvl="1"/>
            <a:r>
              <a:rPr lang="en-US"/>
              <a:t>Multiple heap dumps may be created over time</a:t>
            </a:r>
          </a:p>
          <a:p>
            <a:r>
              <a:rPr lang="en-US"/>
              <a:t>-XX+HeapDumpOnCtrlBreak</a:t>
            </a:r>
          </a:p>
          <a:p>
            <a:pPr lvl="1"/>
            <a:r>
              <a:rPr lang="en-US"/>
              <a:t>Force the creation of a heap dump with </a:t>
            </a:r>
            <a:br>
              <a:rPr lang="en-US"/>
            </a:br>
            <a:r>
              <a:rPr lang="en-US"/>
              <a:t>“Ctrl-Break” on Windows (if not running as a service) </a:t>
            </a:r>
            <a:br>
              <a:rPr lang="en-US"/>
            </a:br>
            <a:r>
              <a:rPr lang="en-US"/>
              <a:t>or “kill -3 PID” on Unix</a:t>
            </a:r>
          </a:p>
          <a:p>
            <a:r>
              <a:rPr lang="en-US" b="1"/>
              <a:t>jvisualvm</a:t>
            </a:r>
            <a:r>
              <a:rPr lang="en-US"/>
              <a:t> can be used to create a dump</a:t>
            </a:r>
          </a:p>
          <a:p>
            <a:r>
              <a:rPr lang="en-US" b="1"/>
              <a:t>jmap </a:t>
            </a:r>
            <a:r>
              <a:rPr lang="en-US"/>
              <a:t>can be used if the app server is not started as a service:</a:t>
            </a:r>
          </a:p>
          <a:p>
            <a:pPr lvl="1">
              <a:buFont typeface="Arial" charset="0"/>
              <a:buNone/>
            </a:pPr>
            <a:r>
              <a:rPr lang="en-US" sz="1400">
                <a:latin typeface="Courier New" pitchFamily="49" charset="0"/>
              </a:rPr>
              <a:t>C:\&gt; jmap -dump:format=b,file=heap.bin 7024</a:t>
            </a:r>
          </a:p>
          <a:p>
            <a:pPr lvl="1">
              <a:buFont typeface="Arial" charset="0"/>
              <a:buNone/>
            </a:pPr>
            <a:r>
              <a:rPr lang="en-US" sz="1400">
                <a:latin typeface="Courier New" pitchFamily="49" charset="0"/>
              </a:rPr>
              <a:t>Dumping heap to C:\Documents and Settings\Administrator\heap.bin ...</a:t>
            </a:r>
          </a:p>
          <a:p>
            <a:pPr lvl="1">
              <a:buFont typeface="Arial" charset="0"/>
              <a:buNone/>
            </a:pPr>
            <a:r>
              <a:rPr lang="en-US" sz="1400">
                <a:latin typeface="Courier New" pitchFamily="49" charset="0"/>
              </a:rPr>
              <a:t>Heap dump file created</a:t>
            </a:r>
          </a:p>
          <a:p>
            <a:pPr>
              <a:buFont typeface="Wingdings" pitchFamily="2" charset="2"/>
              <a:buNone/>
            </a:pPr>
            <a:endParaRPr lang="en-US" sz="1800">
              <a:latin typeface="Courier New" pitchFamily="49" charset="0"/>
            </a:endParaRPr>
          </a:p>
          <a:p>
            <a:endParaRPr lang="en-US" sz="1400">
              <a:latin typeface="Courier New" pitchFamily="49" charset="0"/>
            </a:endParaRPr>
          </a:p>
        </p:txBody>
      </p:sp>
      <p:pic>
        <p:nvPicPr>
          <p:cNvPr id="21508" name="Picture 4"/>
          <p:cNvPicPr>
            <a:picLocks noChangeAspect="1" noChangeArrowheads="1"/>
          </p:cNvPicPr>
          <p:nvPr/>
        </p:nvPicPr>
        <p:blipFill>
          <a:blip r:embed="rId2" cstate="print"/>
          <a:srcRect/>
          <a:stretch>
            <a:fillRect/>
          </a:stretch>
        </p:blipFill>
        <p:spPr bwMode="auto">
          <a:xfrm>
            <a:off x="5895975" y="3505200"/>
            <a:ext cx="3324225" cy="1860550"/>
          </a:xfrm>
          <a:prstGeom prst="rect">
            <a:avLst/>
          </a:prstGeom>
          <a:noFill/>
          <a:ln w="12700" algn="ctr">
            <a:noFill/>
            <a:miter lim="800000"/>
            <a:headEnd/>
            <a:tailEnd/>
          </a:ln>
          <a:effectLst/>
        </p:spPr>
      </p:pic>
      <p:sp>
        <p:nvSpPr>
          <p:cNvPr id="21509" name="Rectangle 5"/>
          <p:cNvSpPr>
            <a:spLocks noChangeArrowheads="1"/>
          </p:cNvSpPr>
          <p:nvPr/>
        </p:nvSpPr>
        <p:spPr bwMode="auto">
          <a:xfrm>
            <a:off x="6477000" y="4702175"/>
            <a:ext cx="990600" cy="533400"/>
          </a:xfrm>
          <a:prstGeom prst="rect">
            <a:avLst/>
          </a:prstGeom>
          <a:noFill/>
          <a:ln w="28575" algn="ctr">
            <a:solidFill>
              <a:schemeClr val="hlink"/>
            </a:solidFill>
            <a:miter lim="800000"/>
            <a:headEnd/>
            <a:tailEnd/>
          </a:ln>
          <a:effectLst/>
        </p:spPr>
        <p:txBody>
          <a:bodyPr wrap="none" lIns="0" tIns="0" rIns="0" bIns="0" anchor="ctr"/>
          <a:lstStyle/>
          <a:p>
            <a:endParaRPr lang="en-US"/>
          </a:p>
        </p:txBody>
      </p:sp>
    </p:spTree>
  </p:cSld>
  <p:clrMapOvr>
    <a:masterClrMapping/>
  </p:clrMapOvr>
</p:sld>
</file>

<file path=ppt/theme/theme1.xml><?xml version="1.0" encoding="utf-8"?>
<a:theme xmlns:a="http://schemas.openxmlformats.org/drawingml/2006/main" name="2009-white-internal-template">
  <a:themeElements>
    <a:clrScheme name="">
      <a:dk1>
        <a:srgbClr val="000000"/>
      </a:dk1>
      <a:lt1>
        <a:srgbClr val="FFFFFF"/>
      </a:lt1>
      <a:dk2>
        <a:srgbClr val="005596"/>
      </a:dk2>
      <a:lt2>
        <a:srgbClr val="969696"/>
      </a:lt2>
      <a:accent1>
        <a:srgbClr val="00AFDB"/>
      </a:accent1>
      <a:accent2>
        <a:srgbClr val="D18316"/>
      </a:accent2>
      <a:accent3>
        <a:srgbClr val="FFFFFF"/>
      </a:accent3>
      <a:accent4>
        <a:srgbClr val="000000"/>
      </a:accent4>
      <a:accent5>
        <a:srgbClr val="AAD4EA"/>
      </a:accent5>
      <a:accent6>
        <a:srgbClr val="BD7613"/>
      </a:accent6>
      <a:hlink>
        <a:srgbClr val="B5121B"/>
      </a:hlink>
      <a:folHlink>
        <a:srgbClr val="6AA121"/>
      </a:folHlink>
    </a:clrScheme>
    <a:fontScheme name="2009-white-internal-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127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2009-white-internal-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9-white-internal-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9-white-internal-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9-white-internal-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9-white-internal-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9-white-internal-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9-white-internal-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9-white-internal-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9-white-internal-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9-white-internal-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9-white-internal-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9-white-internal-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9-white-internal-template 13">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2009-white-internal-template 14">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DAF8"/>
        </a:hlink>
        <a:folHlink>
          <a:srgbClr val="A1A646"/>
        </a:folHlink>
      </a:clrScheme>
      <a:clrMap bg1="lt1" tx1="dk1" bg2="lt2" tx2="dk2" accent1="accent1" accent2="accent2" accent3="accent3" accent4="accent4" accent5="accent5" accent6="accent6" hlink="hlink" folHlink="folHlink"/>
    </a:extraClrScheme>
    <a:extraClrScheme>
      <a:clrScheme name="2009-white-internal-template 15">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73A8"/>
        </a:hlink>
        <a:folHlink>
          <a:srgbClr val="A1A646"/>
        </a:folHlink>
      </a:clrScheme>
      <a:clrMap bg1="lt1" tx1="dk1" bg2="lt2" tx2="dk2" accent1="accent1" accent2="accent2" accent3="accent3" accent4="accent4" accent5="accent5" accent6="accent6" hlink="hlink" folHlink="folHlink"/>
    </a:extraClrScheme>
    <a:extraClrScheme>
      <a:clrScheme name="2009-white-internal-template 16">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A2EA"/>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EMC_Presentation_Internal_Template</Template>
  <TotalTime>15460</TotalTime>
  <Words>1110</Words>
  <Application>Microsoft Office PowerPoint</Application>
  <PresentationFormat>On-screen Show (4:3)</PresentationFormat>
  <Paragraphs>144</Paragraphs>
  <Slides>24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2009-white-internal-template</vt:lpstr>
      <vt:lpstr>Chart</vt:lpstr>
      <vt:lpstr>Troubleshooting</vt:lpstr>
      <vt:lpstr>Agenda</vt:lpstr>
      <vt:lpstr>JVM Configuration Options and Recommendations</vt:lpstr>
      <vt:lpstr>Quick Overview of Garbage Collection</vt:lpstr>
      <vt:lpstr>Monitoring Garbage Collection</vt:lpstr>
      <vt:lpstr>Garbage Collection Details</vt:lpstr>
      <vt:lpstr>Identifying a Memory Leak</vt:lpstr>
      <vt:lpstr>Different Types of OutOfMemory Errors</vt:lpstr>
      <vt:lpstr>Creating Heap Dumps</vt:lpstr>
      <vt:lpstr>Heap Analysis with the  Eclipse Memory Analyzer</vt:lpstr>
      <vt:lpstr>Heap Dump Overview Report</vt:lpstr>
      <vt:lpstr>Default Histogram – By Class</vt:lpstr>
      <vt:lpstr>Overview Report</vt:lpstr>
      <vt:lpstr>Leak Suspect Report</vt:lpstr>
      <vt:lpstr>Dominator Tree – Locate Large Drop</vt:lpstr>
      <vt:lpstr>Garbage Collection Analysis (Using HPjmeter)</vt:lpstr>
      <vt:lpstr>Dominator Tree</vt:lpstr>
      <vt:lpstr>Summary – JVM Memory Analysis</vt:lpstr>
      <vt:lpstr>Monitoring and Diagnosing Thread Issues</vt:lpstr>
      <vt:lpstr>Obtaining a Thread Dump</vt:lpstr>
      <vt:lpstr>What do Thread Dumps Report?</vt:lpstr>
      <vt:lpstr>Thread Dump Collection and Analysis - Samurai</vt:lpstr>
      <vt:lpstr>Samurai – Thread Detail</vt:lpstr>
      <vt:lpstr>Slide 24</vt:lpstr>
    </vt:vector>
  </TitlesOfParts>
  <Company>EMC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Troubleshooting</dc:title>
  <dc:creator>harric3</dc:creator>
  <cp:lastModifiedBy>Harris, Chase</cp:lastModifiedBy>
  <cp:revision>306</cp:revision>
  <dcterms:created xsi:type="dcterms:W3CDTF">2010-10-01T20:05:48Z</dcterms:created>
  <dcterms:modified xsi:type="dcterms:W3CDTF">2011-11-09T14:46:29Z</dcterms:modified>
</cp:coreProperties>
</file>