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8" r:id="rId3"/>
    <p:sldId id="310" r:id="rId4"/>
    <p:sldId id="311" r:id="rId5"/>
    <p:sldId id="312" r:id="rId6"/>
    <p:sldId id="313" r:id="rId7"/>
    <p:sldId id="304" r:id="rId8"/>
    <p:sldId id="305" r:id="rId9"/>
    <p:sldId id="314" r:id="rId10"/>
    <p:sldId id="315" r:id="rId11"/>
    <p:sldId id="318" r:id="rId12"/>
    <p:sldId id="319" r:id="rId13"/>
    <p:sldId id="316" r:id="rId14"/>
    <p:sldId id="317" r:id="rId15"/>
    <p:sldId id="320" r:id="rId16"/>
    <p:sldId id="321" r:id="rId17"/>
    <p:sldId id="322" r:id="rId18"/>
    <p:sldId id="284" r:id="rId19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942"/>
    <a:srgbClr val="73C167"/>
    <a:srgbClr val="4E917A"/>
    <a:srgbClr val="76AE99"/>
    <a:srgbClr val="005C42"/>
    <a:srgbClr val="9DC8BA"/>
    <a:srgbClr val="B5121B"/>
    <a:srgbClr val="A8D59D"/>
    <a:srgbClr val="FFC425"/>
    <a:srgbClr val="B42E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 autoAdjust="0"/>
    <p:restoredTop sz="94697" autoAdjust="0"/>
  </p:normalViewPr>
  <p:slideViewPr>
    <p:cSldViewPr showGuides="1">
      <p:cViewPr varScale="1">
        <p:scale>
          <a:sx n="108" d="100"/>
          <a:sy n="108" d="100"/>
        </p:scale>
        <p:origin x="-84" y="-102"/>
      </p:cViewPr>
      <p:guideLst>
        <p:guide orient="horz" pos="2160"/>
        <p:guide orient="horz" pos="3757"/>
        <p:guide pos="2880"/>
        <p:guide pos="5529"/>
        <p:guide pos="2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046" y="-102"/>
      </p:cViewPr>
      <p:guideLst>
        <p:guide orient="horz" pos="110"/>
        <p:guide pos="4180"/>
        <p:guide pos="18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MetaNormalLF-Roman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MetaNormalLF-Roman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latin typeface="MetaNormalLF-Roman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MetaNormalLF-Roman" pitchFamily="34" charset="0"/>
                <a:cs typeface="Arial" pitchFamily="34" charset="0"/>
              </a:rPr>
              <a:t>Month Year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2150"/>
            <a:ext cx="280035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MetaNormalLF-Roman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MetaNormalLF-Roman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latin typeface="MetaNormalLF-Roman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MetaNormalLF-Roman" pitchFamily="34" charset="0"/>
                <a:cs typeface="Arial" pitchFamily="34" charset="0"/>
              </a:rPr>
              <a:t>Month Year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2pPr>
    <a:lvl3pPr marL="627063" indent="-227013" algn="l" defTabSz="914400" rtl="0" eaLnBrk="1" latinLnBrk="0" hangingPunct="1">
      <a:spcBef>
        <a:spcPts val="600"/>
      </a:spcBef>
      <a:buFont typeface="Arial" pitchFamily="34" charset="0"/>
      <a:buChar char="–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Wingdings" pitchFamily="2" charset="2"/>
      <a:buChar char="§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Arial" pitchFamily="34" charset="0"/>
      <a:buChar char="—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8913" y="1200149"/>
            <a:ext cx="6048376" cy="148590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28913" y="3025775"/>
            <a:ext cx="604837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66713" y="1355725"/>
            <a:ext cx="2073275" cy="1323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355725"/>
            <a:ext cx="4040188" cy="3587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758950"/>
            <a:ext cx="4040188" cy="4205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5513" y="1355725"/>
            <a:ext cx="4041775" cy="3587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5513" y="1758950"/>
            <a:ext cx="4041775" cy="4205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123951"/>
            <a:ext cx="8410575" cy="4032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435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35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628038" y="2460793"/>
            <a:ext cx="3887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8913" y="1200150"/>
            <a:ext cx="6048376" cy="14859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366713" y="1355725"/>
            <a:ext cx="2073275" cy="1323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8913" y="1200150"/>
            <a:ext cx="6048376" cy="14859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28913" y="3025775"/>
            <a:ext cx="6048375" cy="2803525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3" y="1355725"/>
            <a:ext cx="8410575" cy="45878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3" y="1355725"/>
            <a:ext cx="8410575" cy="4587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4000">
                <a:solidFill>
                  <a:schemeClr val="tx2"/>
                </a:solidFill>
              </a:defRPr>
            </a:lvl1pPr>
            <a:lvl2pPr marL="457200" indent="0" algn="r">
              <a:spcBef>
                <a:spcPts val="600"/>
              </a:spcBef>
              <a:buClr>
                <a:schemeClr val="tx2"/>
              </a:buClr>
              <a:buNone/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123951"/>
            <a:ext cx="8410575" cy="4032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2" y="1758950"/>
            <a:ext cx="8410575" cy="4183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28913" y="1355725"/>
            <a:ext cx="6048375" cy="45878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366713" y="1355725"/>
            <a:ext cx="2073275" cy="4587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123950"/>
            <a:ext cx="8410575" cy="40322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lang="en-US" sz="2400" b="0" kern="1200" smtClean="0">
                <a:solidFill>
                  <a:schemeClr val="bg2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tabLst>
                <a:tab pos="800100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8913" y="1758950"/>
            <a:ext cx="6048374" cy="4194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66713" y="1771650"/>
            <a:ext cx="2073275" cy="41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55724"/>
            <a:ext cx="4038600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buNone/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355724"/>
            <a:ext cx="4038600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553450" y="671072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2"/>
                </a:solidFill>
                <a:latin typeface="MetaNormalLF-Roman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2"/>
              </a:solidFill>
              <a:latin typeface="MetaNormalLF-Roman" pitchFamily="34" charset="0"/>
            </a:endParaRPr>
          </a:p>
        </p:txBody>
      </p:sp>
      <p:pic>
        <p:nvPicPr>
          <p:cNvPr id="8" name="Picture 7" descr="2004 EMC logo whi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67072" y="6276785"/>
            <a:ext cx="810216" cy="3051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6713" y="6710720"/>
            <a:ext cx="18322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etaNormalLF-Roman" pitchFamily="34" charset="0"/>
              </a:rPr>
              <a:t>EMC CONFIDENTIAL—INTERNAL USE ONLY.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etaNormalLF-Roma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5" r:id="rId4"/>
    <p:sldLayoutId id="2147483668" r:id="rId5"/>
    <p:sldLayoutId id="2147483667" r:id="rId6"/>
    <p:sldLayoutId id="2147483650" r:id="rId7"/>
    <p:sldLayoutId id="2147483663" r:id="rId8"/>
    <p:sldLayoutId id="2147483652" r:id="rId9"/>
    <p:sldLayoutId id="2147483653" r:id="rId10"/>
    <p:sldLayoutId id="2147483654" r:id="rId11"/>
    <p:sldLayoutId id="2147483669" r:id="rId12"/>
    <p:sldLayoutId id="2147483657" r:id="rId13"/>
    <p:sldLayoutId id="2147483664" r:id="rId14"/>
    <p:sldLayoutId id="2147483659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49"/>
            <a:ext cx="8320089" cy="1485901"/>
          </a:xfrm>
        </p:spPr>
        <p:txBody>
          <a:bodyPr/>
          <a:lstStyle/>
          <a:p>
            <a:r>
              <a:rPr lang="en-US" dirty="0" smtClean="0"/>
              <a:t>Documentum Compliance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810000"/>
            <a:ext cx="6048375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September 2011</a:t>
            </a:r>
          </a:p>
        </p:txBody>
      </p:sp>
      <p:sp>
        <p:nvSpPr>
          <p:cNvPr id="23554" name="AutoShape 2" descr="data:image/jpg;base64,/9j/4AAQSkZJRgABAQAAAQABAAD/2wCEAAkGBhQPDxUQDw8UFA8QEBUPDxUVFxQPFA8UFBQVFRQQFBUXHCYeFxkjGRQUHy8gIycpLC0sFR4xNTAqNScrLCkBCQoKDgwOGg8PGC0kHCQpLCwpLSo1NSwpKSwsKSwpKSksKSw0LCksKSwsLCwpLCkpKSwsLCwpLC0pLCkpKSwpLP/AABEIAOEA4QMBIgACEQEDEQH/xAAcAAEAAgMBAQEAAAAAAAAAAAAAAQYEBwgDBQL/xABJEAABAwIBBgcMCAUCBwAAAAABAAIDBBEFBgcSITFBExVRVGFx0hciMjQ1c3SBk6KzwhQjJEJSU2KRcpKhstElQwgzgrHBw/H/xAAZAQEAAwEBAAAAAAAAAAAAAAAAAQQFAgP/xAAkEQEAAgIBBAIDAQEAAAAAAAAAAQIDETESITJRE0EEInFhQv/aAAwDAQACEQMRAD8A3iiIgIiICIiAiIgIiICIiAiIgIiICIiAiIgIiICIiAiIgIiICIiAiIg0Hl1l3XQYnUww1kjIo5dFjRo2aNFpsLt6Svhd0nEefy+52VGcnyvV+e+Rira2KUr0x2+mXe9uqe6y90nEefy+52U7pOI8/l9zsqtIu/jp6hx129rL3ScR5/L7nZTuk4jz+X3Oyq0ifHT1B129rL3ScR5/L7nZTuk4jz+X3Oyq0ifHT1B129rL3ScR5/L7nZTuk4jz+X3Oyq0ifHT1B129rL3ScR5/L7nZTuk4jz+X3Oyq0ifHT1B129rL3ScR5/L7nZTuk4jz+X3OyqypT46eoOu3tZe6TiPP5fc7Kd0nEefy+52VWkT46eoOu3tZe6TiPP5fc7Kd0nEefy+52VWkT46eoOu3tZe6TiPP5fc7Kd0nEefy+52VWkT46eoOu3tZe6TiPP5fc7Kd0nEefy+52VWkT46eoOu3tZe6TiPP5fc7KysJziYg+oha6ulLXTxtcO81gvaCPB5Cqgs3BPGoPSIviNUTSuuITW9t8usURFitYREQEREHMucnyvV+e+RirSsmcnyvV+e+RirS2sfjH8ZN/KUooRduEooRBKKx4Xm5xCqjEsNG/gyLtLiyLSHK0PIJHSvkYtgs1JJwVTC+J9rgOFrjladjh0hcxaszqJdTWYjcww0UIunL62S+TcuI1TaaHUXd89x8GJg8J7v3GreSAt/5P5s6GiYAKdssoHfSTASucd5APet6gP3VOzA0jdCqmt3+nHFfeGgOdb1k+6tuLO/Jy26umOF/Bjjp6pV7GMgKGrYWyUkYNrB8bRC9vSHNA/rcLQuXeRUmFVHBuOnDIC6CS1tIDa13I4XF+sHfq6bWvc99I1+F6ZA0oqiNzDv767HD9j/Rc4MtotEfUus2OJrv7aCRQi02clF7UNBJPIIoY3SSO8FrAXOPqCsVTmwxKOPhHUTy0C5DXRyOH/Q1xd+wXM2rHMuorM8Qq6IRY2O0ajut0KF05SihEErNwTxqD0iL4jVgrNwTxqD0iL4jVE8Jry6zREWG2BERAREQcyZyvLFX575GKsqy5yvLFX575GKsrap4x/GVfylKKFK6cCu2aPJ9lZiQ4ZodHTxuqC06w9zS1rARvF3A2/SqSrLm9yqGGV7J3gmFzTDPbWQx1jpAbyCGm3QVxk3NZ1y7x6i0bdOKr5yMn2VmGzB7RwkMb54Xb2PjaXajyEAtPWvv4fiUdRGJYJGyRuF2uYQ4H9th6FR86uXcVLSSUkUgfV1DDEWtIdwLHiz3vtsOiSANtzfYFlY4t1xrlpXmOmduf7oiLYZTYGZ7K5lDVuhncGwVQa3SOpscjSdAuO4HSIv0hdA3XHqtmAZz66hYI45w+Jos1kreFDRyNNw4DovZVM34/XPVVaxZumNS6WWmM+GVzJCzD4XB3Bv4WpI1hrwCGRX5Rck8mrpVZxfO9iFSws4ZsLSLO4FvBuI/jJLh6iFSyb7VGH8eaz1WTlzxaNVSoUKVcVG/8y2T7IcOFVogzVRcXO3hjHljYweTvS7rPQFsJakzNZdxNgGH1EgjkY5xp3OIa2RryXGO51BwcTYbwdWxbXnqGxtL3ua1jRdznENaByknUFk5onrnbTxTHRGmks+mT7IKmKqjaGmqD2ygatJ8ej9Z1kO1/wAK1er1nZy0ZiNUxlOdKnpg5rHbpXuI03j9PetA5bE71RVo4YmKRtRy6m86ES6L2eQs7BPGoPSIviNWCs3A/G4PSIviNXM8Oq8w60REWI1hERAREQcxZyvLFX5/5GKtKy5yvLFX5/5GKsrZp4x/GXfylsHIfNHLiMIqZpuAgffgrN4R8oBtpWJAa297HfbZvWNl5mulwtgnbKJqYuDHO0dB0Tjs023IsdlwdvJqW4s2uMR1OF0/BOF4YWQStG1j42hpBG69rjlBXz88WMRw4VJC9w4Wp0Y4WbzZ7XOfbkaBt5bcqpxmv8mv9WpxU6NudkUIr6k9Ip3Mvovc2+3RJbfrsvxdQihKUUIpQlFCIClQiCUUIgL0fUOcNEvcWjYCSQOoFeaKEpRQilC1ZC5v5sWe7QcI4IrCWUgusTsYxurSdbXtAH7XsuVOZGSlgdPS1HD8G0vkjczg3loFyWEEhxA121dF9isGYbGYzSy0mkBO2YzaOwvY5rBpDlsW2PJccq2NjeLx0dO+oncGxxtJN/vHcwcpJ1AdKoZM14yahdpipNNy5LWbgfjcHpEPxGrCe65Jta5vbkvuWZgfjcHpEXxGq7PCpHLrZERYrVEREBERBzDnL8sVfn/kYqyrLnLP+sVfn/kYqzdbFPGP4zL+UsqgxOWndpwTSRPtYmNzoyRyEtOtfmsrpJ3mSaV8kh2ue50jj0XcbrHWfgVZFDUxyVMPDQNfeWMm2m0gg26Re43XCmfaP8YN0ut/RZq8JxCFtRSh7I5W6THRSOt1FsmkAQdRFtRC+HiH/D6NtNXHobLHf3mEf2rxj8in32es4LfTTt0urllHmmrqGMyuYyaJou90JLywD7zmEB1ukA2VMXtW0W7w8prNeUooRShN0urjm7zdPxaQve4x0cRtI8eE923go76r2tc7Bcbbre+DZEUVG0NgpIgR99zRJI7pL3XK8MmetJ19vamGbd3K90uur8TyVpKppbPSQvB3ljQ4dThZw9RWlM5Waw4c01VIXPpLgPa7vn05JsLn7zL6r7RcXvtUY/yK3nXBfBNY213dFCKy8UpdQrRkvm3rMSbwkEQbCTYSyng2O5dHUXO6wLdK5m0Vjcpisz2hWEW3cP8A+H5x11Fc0coijLveeR/arHTZl8NpmmScySNY0ue6WTg2NAFy46AbYW5SvGfyKQ9YwWloKCodG4PY5zXtN2uaS1zTygjWFlYhjU9Tb6RUSy6Pg8I90mj1aR1LOyyrqWWrccPgEVKxojZbS+tLSbzEONxe+zkAvrJXw17R376eU9uybrNwPxuD0iH4jVgrNwPxuD0mH4jUngjl1wiIsZqCIiAiIg5fzmeWKvz/AMjFWVZc5nlir8/8jFWbrXp4x/GdfylKKLounC5Zuc4T8Km0X3fRyu+uZtLDs4aMfiG8bwOWxHR1DXMnjbLC8PikaHsc3WHA7wuP1e82Wcd2GS8DOS6hkd3w2mBx/wB1g5OVu/aNe2tnw9X7RysYsnT2nh0YtX5fZm46nSqMPDYqjW58XgxTH9P5bv6Ho2rZlPUNkY17HBzHtDmOadIOaRcOBG0WXoqVbzSdwtWrFo1LkCuoZIJHRTRujlYbPa4aLmnq/wDK8F1JlhkLT4pHozt0ZWi0UzbCSPov95v6Tq6jrXPmWGQtThUmjO3SicbRTNuY5OQfpd+k+q41rQx5ov2+1K+Ka/x0bkhgjaKggp2i2hE3T/VI4aUjj1uJX2F8zJrGG1lHDUsOqWJrj+l1rPb1hwI9S+ms229916OOwvCuo2TxPhlaHRysMbwd7XCxH7Fe686mobGx0j3BrGNL3k7GtaLkn1AqEuR8UoTT1EsDtZhlfEekscW3/oseKIvcGtaXOcQ1oALi4nYABrJVgpsHqMaxCY0sRJmnfM4nvWQtkeXAyO3aj1m2oFbzyGzZ0+FtD9UtWRZ0rh4N9rYm/cHTtPLuWnfNFI78qFcU2n/FMyBzLeDUYoP1Mpr/ALGYj+wes7luGKIMaGtaGtaA1oAADQNQAA2BftCVn3yTedyu1pFY1D8veGglxAAFyTqAA2klaCzp5zDXuNJSOIomO79w1fSnA7fNg7Bv28iys7Gc/wCkl1DRP+zNOjUSNPjBG2Np/LG8/e6turVbwYdftZWy5d/rCUUIraslZuB+Nwekw/EasG6zcD8bg9Jh+I1RPCY5ddIiLHaYiIgIiIOXs5h/1ir8/wDIxVhWbOb5ZrPP/IxVi61qeMM+/lKUUIunKUuoS6DZGavOaaB4pKtxNE93eOOv6K4nb5snaN23lvv9jw4AtIIIuCNYIOwgrjhbTzTZz/opbQ1r/szjo08jj4uTsjcfyzy/d6tlXPh3+1VjFk12lvZY9dQR1Ebopo2yRPGi9rgHNcOorIBRUVpVMl8k34XM+Knfp4dMTIGPJ4SkktrDD9+N3TYggbbkq1oimZme8oiNCrmV+AzYg1tI2QRUb++q3tN5ZGg6qeMWs0HaXHkAsblWNEidTsmNsDBMChooRBTRCONu4bXHe5ztrnHlKz0RRM7SLS+drOhpaeH0L+91sqpWnwtxgYRu3OPq5Vm52s6HA6WH0L/rTdtTK0/8ob4WH8fKd2zbs0irmDD/ANWVsuT6hKKEVxWSihEErOwPxuD0mH4jVgXWdgXjcHpMPxGqJ4THLrtERZDREREBERBy5nN8s1nn/kYqwrNnOP8ArNZ5/wCRirC1aeMKF/KUpdQl105SihEE3RQiDcOaXOloaOH18neam0szj4PJBITu/CTs2ci3UuNFu/MrnAMw4uqn3kY29I5xuXsaO+hJ3lo1jouPuqnmxf8AULOLJ9S24iIqiwIiIC1hnWzoija6iong1bhaWRpv9GB3A/mH3du2yzs7uXxw6nFPTvtWVAOiRtgj2Ol6HHWG9NzuXOznEm5NyTck6yTvJPKrWHFv9peGTJrtCS6+snWdvKVChFdVUooS6CUUJdBKzsC8bg9Jh+I1YCzsC8bg9Jh+K1RPCY5deoiLJaAiIgIiIOWs53lms8/8jFWFZ853lms8/wDIxVdalPGFG3MpRQi6cpRQEQSihLoJXvQ1L4pWSQkiZjw6It8IPB723KbrHW2MyOQnDy8Y1DPqoXWpQdkko2y9IZu/V/Cub2isbl1Wu51Dd1E9zomGQWkLGmQfhcWjSH73XuiLLXhERByhlxVzS4lUuqb8KJ3sIP3GtcWsYOgNDbfvvXwlvPPdkJw0fGVO362FtqoD/ciGyXrZv/T/AArRa0sdotXspXrMSlLqEXo4Sl1CIJRFF0E3WdgXjdP6TD8VqwFnYF43B6TD8VqieExy6/REWUviIiAiIg5ZzneWazz/AMjFV1Z85/lms8/8jFWFp08YUrciXUKV0gREQLqV+V+4oi9wa0FznENaBrLiTYADeSUH3cick34pWMpmXDPDnf8AlRAjSd1nYOkjpXU+H4eyniZDCwMiiYGMaNgaBYf/AFVjNnkQMKow14H0qa0lS7bY272IH8LQbdJJO9W9UMuTqn/FrHXpgRF8nKjKSLDqV9VOe9YLNaLaUjz4Mbb7yf2FzuXlEbej6yKuZDZbxYvTmaJpY9jtCaIkOdGdrTcWu0jYbbjyKxpMTE6lETt+XsBBBAIIsQdYIO0ELmfOlkOcLrLxt+yVBL6c7dA/egJ/TfV0EchXTS+JlhkvHidG+ml1Fw0on2uYpBfQkH/YjeCRvXpiv0S5vXqhyYiysVwySlnfTzt0ZYnljx0jeOUEWIO8ELFWhtU0JdQiCUUKboCzsC8bg9Jh+K1YKzsC8bg9Jh+K1RPCY5dgIiLLXRERAREQcsZz/LNZ5/5GKr3Vnzn+Wazz/wD62KrhaVPGFO3KVCIukJuihEErcGY7IPTdxnUN7xhLaNp+84anT9Q1tHTc7gtfZCZLHE6+Ol0tFhvJMb2IjZrcG8rjqA677l1VR0jIY2xRNDY42hjGjUGtaLAD1Kvmyajph64677vZERU1hBNtZ2LmvOxl3xnV8HC77HTEth5JXbHz+vYOgdJV9zz5xWwwnD6SUGeYFtS5hvwMe+O42PdstuF+ULQ6t4Mev2l4ZLfULHkHli/Cq1s4uYnfV1DB/uRk67D8Q2jqtvK6noqxk8bJYnB0cjQ9jhsc1wuCPUuNVtzMpnDbTni6rkDYXEupXuNmxvJ76Ek6gHE3HTcbwpzY9/tCMdtdm9EUAqVTWGrc9mQf0mDjCnZ9op2fXgDXLCNel0uZrPVfkC0EuziLrmfO1kY3DK68NhT1QdNC0bYiDZ8dvwgnV0G25W8F/wDmXhkr9qTdFCFWXilLqEQSs7AvG6f0mH4rVgLOwE/a6f0mH4rEnhMcuwkRFlrgiIgIiIOV86Hlms8/8jFVldM5eDzvxircymmc1092ubHI4HvGawQLFVniKp5pP7KXsrRrMahVtE7YKlZvENTzSf2UvZTiKo5pP7KXsrrcI1LBS6zuIanmk/speynENRzSf2UvZTcGpYTHlpuCQRsI1Eete306T81/8zv8r34iqeaT+yl7KcQ1PNJ/Yy9lNwal4fTpPzZP53f5T6dJ+a/+Z3+V78Q1HNJ/ZS9lOIanmk/speym4NSwVKzeIanmk/speynENTzSf2UvZTcGpYShZ3ENTzSf2UvZTiGp5pP7KXspuEaljtrHgWEjwBsAc4AdQup+nSfmv/md/le/ENTzSf2UvZTiKp5pP7KXspuE6l4fTpPzX/zu/wArzklLjdziTsuSSerWsviGo5pP7KXspxDU80n9lL2U3BqWCizuIqnmk/speynENTzSf2MvZTcGpYN0us7iKp5pP7KXspxFU80n9lL2U3BqWCs/AR9rp/SYfitUcQ1PNJ/Yy9lZuB4HUCrgJpZwBUREkxSAACRpJJ0VEzGiInbrZERZq2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data:image/jpg;base64,/9j/4AAQSkZJRgABAQAAAQABAAD/2wCEAAkGBhQPDxUQDw8UFA8QEBUPDxUVFxQPFA8UFBQVFRQQFBUXHCYeFxkjGRQUHy8gIycpLC0sFR4xNTAqNScrLCkBCQoKDgwOGg8PGC0kHCQpLCwpLSo1NSwpKSwsKSwpKSksKSw0LCksKSwsLCwpLCkpKSwsLCwpLC0pLCkpKSwpLP/AABEIAOEA4QMBIgACEQEDEQH/xAAcAAEAAgMBAQEAAAAAAAAAAAAAAQYEBwgDBQL/xABJEAABAwIBBgcMCAUCBwAAAAABAAIDBBEFBgcSITFBExVRVGFx0hciMjQ1c3SBk6KzwhQjJEJSU2KRcpKhstElQwgzgrHBw/H/xAAZAQEAAwEBAAAAAAAAAAAAAAAAAQQFAgP/xAAkEQEAAgIBBAIDAQEAAAAAAAAAAQIDETESITJRE0EEInFhQv/aAAwDAQACEQMRAD8A3iiIgIiICIiAiIgIiICIiAiIgIiICIiAiIgIiICIiAiIgIiICIiAiIg0Hl1l3XQYnUww1kjIo5dFjRo2aNFpsLt6Svhd0nEefy+52VGcnyvV+e+Rira2KUr0x2+mXe9uqe6y90nEefy+52U7pOI8/l9zsqtIu/jp6hx129rL3ScR5/L7nZTuk4jz+X3Oyq0ifHT1B129rL3ScR5/L7nZTuk4jz+X3Oyq0ifHT1B129rL3ScR5/L7nZTuk4jz+X3Oyq0ifHT1B129rL3ScR5/L7nZTuk4jz+X3Oyq0ifHT1B129rL3ScR5/L7nZTuk4jz+X3OyqypT46eoOu3tZe6TiPP5fc7Kd0nEefy+52VWkT46eoOu3tZe6TiPP5fc7Kd0nEefy+52VWkT46eoOu3tZe6TiPP5fc7Kd0nEefy+52VWkT46eoOu3tZe6TiPP5fc7Kd0nEefy+52VWkT46eoOu3tZe6TiPP5fc7KysJziYg+oha6ulLXTxtcO81gvaCPB5Cqgs3BPGoPSIviNUTSuuITW9t8usURFitYREQEREHMucnyvV+e+RirSsmcnyvV+e+RirS2sfjH8ZN/KUooRduEooRBKKx4Xm5xCqjEsNG/gyLtLiyLSHK0PIJHSvkYtgs1JJwVTC+J9rgOFrjladjh0hcxaszqJdTWYjcww0UIunL62S+TcuI1TaaHUXd89x8GJg8J7v3GreSAt/5P5s6GiYAKdssoHfSTASucd5APet6gP3VOzA0jdCqmt3+nHFfeGgOdb1k+6tuLO/Jy26umOF/Bjjp6pV7GMgKGrYWyUkYNrB8bRC9vSHNA/rcLQuXeRUmFVHBuOnDIC6CS1tIDa13I4XF+sHfq6bWvc99I1+F6ZA0oqiNzDv767HD9j/Rc4MtotEfUus2OJrv7aCRQi02clF7UNBJPIIoY3SSO8FrAXOPqCsVTmwxKOPhHUTy0C5DXRyOH/Q1xd+wXM2rHMuorM8Qq6IRY2O0ajut0KF05SihEErNwTxqD0iL4jVgrNwTxqD0iL4jVE8Jry6zREWG2BERAREQcyZyvLFX575GKsqy5yvLFX575GKsrap4x/GVfylKKFK6cCu2aPJ9lZiQ4ZodHTxuqC06w9zS1rARvF3A2/SqSrLm9yqGGV7J3gmFzTDPbWQx1jpAbyCGm3QVxk3NZ1y7x6i0bdOKr5yMn2VmGzB7RwkMb54Xb2PjaXajyEAtPWvv4fiUdRGJYJGyRuF2uYQ4H9th6FR86uXcVLSSUkUgfV1DDEWtIdwLHiz3vtsOiSANtzfYFlY4t1xrlpXmOmduf7oiLYZTYGZ7K5lDVuhncGwVQa3SOpscjSdAuO4HSIv0hdA3XHqtmAZz66hYI45w+Jos1kreFDRyNNw4DovZVM34/XPVVaxZumNS6WWmM+GVzJCzD4XB3Bv4WpI1hrwCGRX5Rck8mrpVZxfO9iFSws4ZsLSLO4FvBuI/jJLh6iFSyb7VGH8eaz1WTlzxaNVSoUKVcVG/8y2T7IcOFVogzVRcXO3hjHljYweTvS7rPQFsJakzNZdxNgGH1EgjkY5xp3OIa2RryXGO51BwcTYbwdWxbXnqGxtL3ua1jRdznENaByknUFk5onrnbTxTHRGmks+mT7IKmKqjaGmqD2ygatJ8ej9Z1kO1/wAK1er1nZy0ZiNUxlOdKnpg5rHbpXuI03j9PetA5bE71RVo4YmKRtRy6m86ES6L2eQs7BPGoPSIviNWCs3A/G4PSIviNXM8Oq8w60REWI1hERAREQcxZyvLFX5/5GKtKy5yvLFX5/5GKsrZp4x/GXfylsHIfNHLiMIqZpuAgffgrN4R8oBtpWJAa297HfbZvWNl5mulwtgnbKJqYuDHO0dB0Tjs023IsdlwdvJqW4s2uMR1OF0/BOF4YWQStG1j42hpBG69rjlBXz88WMRw4VJC9w4Wp0Y4WbzZ7XOfbkaBt5bcqpxmv8mv9WpxU6NudkUIr6k9Ip3Mvovc2+3RJbfrsvxdQihKUUIpQlFCIClQiCUUIgL0fUOcNEvcWjYCSQOoFeaKEpRQilC1ZC5v5sWe7QcI4IrCWUgusTsYxurSdbXtAH7XsuVOZGSlgdPS1HD8G0vkjczg3loFyWEEhxA121dF9isGYbGYzSy0mkBO2YzaOwvY5rBpDlsW2PJccq2NjeLx0dO+oncGxxtJN/vHcwcpJ1AdKoZM14yahdpipNNy5LWbgfjcHpEPxGrCe65Jta5vbkvuWZgfjcHpEXxGq7PCpHLrZERYrVEREBERBzDnL8sVfn/kYqyrLnLP+sVfn/kYqzdbFPGP4zL+UsqgxOWndpwTSRPtYmNzoyRyEtOtfmsrpJ3mSaV8kh2ue50jj0XcbrHWfgVZFDUxyVMPDQNfeWMm2m0gg26Re43XCmfaP8YN0ut/RZq8JxCFtRSh7I5W6THRSOt1FsmkAQdRFtRC+HiH/D6NtNXHobLHf3mEf2rxj8in32es4LfTTt0urllHmmrqGMyuYyaJou90JLywD7zmEB1ukA2VMXtW0W7w8prNeUooRShN0urjm7zdPxaQve4x0cRtI8eE923go76r2tc7Bcbbre+DZEUVG0NgpIgR99zRJI7pL3XK8MmetJ19vamGbd3K90uur8TyVpKppbPSQvB3ljQ4dThZw9RWlM5Waw4c01VIXPpLgPa7vn05JsLn7zL6r7RcXvtUY/yK3nXBfBNY213dFCKy8UpdQrRkvm3rMSbwkEQbCTYSyng2O5dHUXO6wLdK5m0Vjcpisz2hWEW3cP8A+H5x11Fc0coijLveeR/arHTZl8NpmmScySNY0ue6WTg2NAFy46AbYW5SvGfyKQ9YwWloKCodG4PY5zXtN2uaS1zTygjWFlYhjU9Tb6RUSy6Pg8I90mj1aR1LOyyrqWWrccPgEVKxojZbS+tLSbzEONxe+zkAvrJXw17R376eU9uybrNwPxuD0iH4jVgrNwPxuD0mH4jUngjl1wiIsZqCIiAiIg5fzmeWKvz/AMjFWVZc5nlir8/8jFWbrXp4x/GdfylKKLounC5Zuc4T8Km0X3fRyu+uZtLDs4aMfiG8bwOWxHR1DXMnjbLC8PikaHsc3WHA7wuP1e82Wcd2GS8DOS6hkd3w2mBx/wB1g5OVu/aNe2tnw9X7RysYsnT2nh0YtX5fZm46nSqMPDYqjW58XgxTH9P5bv6Ho2rZlPUNkY17HBzHtDmOadIOaRcOBG0WXoqVbzSdwtWrFo1LkCuoZIJHRTRujlYbPa4aLmnq/wDK8F1JlhkLT4pHozt0ZWi0UzbCSPov95v6Tq6jrXPmWGQtThUmjO3SicbRTNuY5OQfpd+k+q41rQx5ov2+1K+Ka/x0bkhgjaKggp2i2hE3T/VI4aUjj1uJX2F8zJrGG1lHDUsOqWJrj+l1rPb1hwI9S+ms229916OOwvCuo2TxPhlaHRysMbwd7XCxH7Fe686mobGx0j3BrGNL3k7GtaLkn1AqEuR8UoTT1EsDtZhlfEekscW3/oseKIvcGtaXOcQ1oALi4nYABrJVgpsHqMaxCY0sRJmnfM4nvWQtkeXAyO3aj1m2oFbzyGzZ0+FtD9UtWRZ0rh4N9rYm/cHTtPLuWnfNFI78qFcU2n/FMyBzLeDUYoP1Mpr/ALGYj+wes7luGKIMaGtaGtaA1oAADQNQAA2BftCVn3yTedyu1pFY1D8veGglxAAFyTqAA2klaCzp5zDXuNJSOIomO79w1fSnA7fNg7Bv28iys7Gc/wCkl1DRP+zNOjUSNPjBG2Np/LG8/e6turVbwYdftZWy5d/rCUUIraslZuB+Nwekw/EasG6zcD8bg9Jh+I1RPCY5ddIiLHaYiIgIiIOXs5h/1ir8/wDIxVhWbOb5ZrPP/IxVi61qeMM+/lKUUIunKUuoS6DZGavOaaB4pKtxNE93eOOv6K4nb5snaN23lvv9jw4AtIIIuCNYIOwgrjhbTzTZz/opbQ1r/szjo08jj4uTsjcfyzy/d6tlXPh3+1VjFk12lvZY9dQR1Ebopo2yRPGi9rgHNcOorIBRUVpVMl8k34XM+Knfp4dMTIGPJ4SkktrDD9+N3TYggbbkq1oimZme8oiNCrmV+AzYg1tI2QRUb++q3tN5ZGg6qeMWs0HaXHkAsblWNEidTsmNsDBMChooRBTRCONu4bXHe5ztrnHlKz0RRM7SLS+drOhpaeH0L+91sqpWnwtxgYRu3OPq5Vm52s6HA6WH0L/rTdtTK0/8ob4WH8fKd2zbs0irmDD/ANWVsuT6hKKEVxWSihEErOwPxuD0mH4jVgXWdgXjcHpMPxGqJ4THLrtERZDREREBERBy5nN8s1nn/kYqwrNnOP8ArNZ5/wCRirC1aeMKF/KUpdQl105SihEE3RQiDcOaXOloaOH18neam0szj4PJBITu/CTs2ci3UuNFu/MrnAMw4uqn3kY29I5xuXsaO+hJ3lo1jouPuqnmxf8AULOLJ9S24iIqiwIiIC1hnWzoija6iong1bhaWRpv9GB3A/mH3du2yzs7uXxw6nFPTvtWVAOiRtgj2Ol6HHWG9NzuXOznEm5NyTck6yTvJPKrWHFv9peGTJrtCS6+snWdvKVChFdVUooS6CUUJdBKzsC8bg9Jh+I1YCzsC8bg9Jh+K1RPCY5deoiLJaAiIgIiIOWs53lms8/8jFWFZ853lms8/wDIxVdalPGFG3MpRQi6cpRQEQSihLoJXvQ1L4pWSQkiZjw6It8IPB723KbrHW2MyOQnDy8Y1DPqoXWpQdkko2y9IZu/V/Cub2isbl1Wu51Dd1E9zomGQWkLGmQfhcWjSH73XuiLLXhERByhlxVzS4lUuqb8KJ3sIP3GtcWsYOgNDbfvvXwlvPPdkJw0fGVO362FtqoD/ciGyXrZv/T/AArRa0sdotXspXrMSlLqEXo4Sl1CIJRFF0E3WdgXjdP6TD8VqwFnYF43B6TD8VqieExy6/REWUviIiAiIg5ZzneWazz/AMjFV1Z85/lms8/8jFWFp08YUrciXUKV0gREQLqV+V+4oi9wa0FznENaBrLiTYADeSUH3cick34pWMpmXDPDnf8AlRAjSd1nYOkjpXU+H4eyniZDCwMiiYGMaNgaBYf/AFVjNnkQMKow14H0qa0lS7bY272IH8LQbdJJO9W9UMuTqn/FrHXpgRF8nKjKSLDqV9VOe9YLNaLaUjz4Mbb7yf2FzuXlEbej6yKuZDZbxYvTmaJpY9jtCaIkOdGdrTcWu0jYbbjyKxpMTE6lETt+XsBBBAIIsQdYIO0ELmfOlkOcLrLxt+yVBL6c7dA/egJ/TfV0EchXTS+JlhkvHidG+ml1Fw0on2uYpBfQkH/YjeCRvXpiv0S5vXqhyYiysVwySlnfTzt0ZYnljx0jeOUEWIO8ELFWhtU0JdQiCUUKboCzsC8bg9Jh+K1YKzsC8bg9Jh+K1RPCY5dgIiLLXRERAREQcsZz/LNZ5/5GKr3Vnzn+Wazz/wD62KrhaVPGFO3KVCIukJuihEErcGY7IPTdxnUN7xhLaNp+84anT9Q1tHTc7gtfZCZLHE6+Ol0tFhvJMb2IjZrcG8rjqA677l1VR0jIY2xRNDY42hjGjUGtaLAD1Kvmyajph64677vZERU1hBNtZ2LmvOxl3xnV8HC77HTEth5JXbHz+vYOgdJV9zz5xWwwnD6SUGeYFtS5hvwMe+O42PdstuF+ULQ6t4Mev2l4ZLfULHkHli/Cq1s4uYnfV1DB/uRk67D8Q2jqtvK6noqxk8bJYnB0cjQ9jhsc1wuCPUuNVtzMpnDbTni6rkDYXEupXuNmxvJ76Ek6gHE3HTcbwpzY9/tCMdtdm9EUAqVTWGrc9mQf0mDjCnZ9op2fXgDXLCNel0uZrPVfkC0EuziLrmfO1kY3DK68NhT1QdNC0bYiDZ8dvwgnV0G25W8F/wDmXhkr9qTdFCFWXilLqEQSs7AvG6f0mH4rVgLOwE/a6f0mH4rEnhMcuwkRFlrgiIgIiIOV86Hlms8/8jFVldM5eDzvxircymmc1092ubHI4HvGawQLFVniKp5pP7KXsrRrMahVtE7YKlZvENTzSf2UvZTiKo5pP7KXsrrcI1LBS6zuIanmk/speynENRzSf2UvZTcGpYTHlpuCQRsI1Eete306T81/8zv8r34iqeaT+yl7KcQ1PNJ/Yy9lNwal4fTpPzZP53f5T6dJ+a/+Z3+V78Q1HNJ/ZS9lOIanmk/speym4NSwVKzeIanmk/speynENTzSf2UvZTcGpYShZ3ENTzSf2UvZTiGp5pP7KXspuEaljtrHgWEjwBsAc4AdQup+nSfmv/md/le/ENTzSf2UvZTiKp5pP7KXspuE6l4fTpPzX/zu/wArzklLjdziTsuSSerWsviGo5pP7KXspxDU80n9lL2U3BqWCizuIqnmk/speynENTzSf2MvZTcGpYN0us7iKp5pP7KXspxFU80n9lL2U3BqWCs/AR9rp/SYfitUcQ1PNJ/Yy9lZuB4HUCrgJpZwBUREkxSAACRpJJ0VEzGiInbrZERZq2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data:image/jpg;base64,/9j/4AAQSkZJRgABAQAAAQABAAD/2wCEAAkGBhQPDxUQDw8UFA8QEBUPDxUVFxQPFA8UFBQVFRQQFBUXHCYeFxkjGRQUHy8gIycpLC0sFR4xNTAqNScrLCkBCQoKDgwOGg8PGC0kHCQpLCwpLSo1NSwpKSwsKSwpKSksKSw0LCksKSwsLCwpLCkpKSwsLCwpLC0pLCkpKSwpLP/AABEIAOEA4QMBIgACEQEDEQH/xAAcAAEAAgMBAQEAAAAAAAAAAAAAAQYEBwgDBQL/xABJEAABAwIBBgcMCAUCBwAAAAABAAIDBBEFBgcSITFBExVRVGFx0hciMjQ1c3SBk6KzwhQjJEJSU2KRcpKhstElQwgzgrHBw/H/xAAZAQEAAwEBAAAAAAAAAAAAAAAAAQQFAgP/xAAkEQEAAgIBBAIDAQEAAAAAAAAAAQIDETESITJRE0EEInFhQv/aAAwDAQACEQMRAD8A3iiIgIiICIiAiIgIiICIiAiIgIiICIiAiIgIiICIiAiIgIiICIiAiIg0Hl1l3XQYnUww1kjIo5dFjRo2aNFpsLt6Svhd0nEefy+52VGcnyvV+e+Rira2KUr0x2+mXe9uqe6y90nEefy+52U7pOI8/l9zsqtIu/jp6hx129rL3ScR5/L7nZTuk4jz+X3Oyq0ifHT1B129rL3ScR5/L7nZTuk4jz+X3Oyq0ifHT1B129rL3ScR5/L7nZTuk4jz+X3Oyq0ifHT1B129rL3ScR5/L7nZTuk4jz+X3Oyq0ifHT1B129rL3ScR5/L7nZTuk4jz+X3OyqypT46eoOu3tZe6TiPP5fc7Kd0nEefy+52VWkT46eoOu3tZe6TiPP5fc7Kd0nEefy+52VWkT46eoOu3tZe6TiPP5fc7Kd0nEefy+52VWkT46eoOu3tZe6TiPP5fc7Kd0nEefy+52VWkT46eoOu3tZe6TiPP5fc7KysJziYg+oha6ulLXTxtcO81gvaCPB5Cqgs3BPGoPSIviNUTSuuITW9t8usURFitYREQEREHMucnyvV+e+RirSsmcnyvV+e+RirS2sfjH8ZN/KUooRduEooRBKKx4Xm5xCqjEsNG/gyLtLiyLSHK0PIJHSvkYtgs1JJwVTC+J9rgOFrjladjh0hcxaszqJdTWYjcww0UIunL62S+TcuI1TaaHUXd89x8GJg8J7v3GreSAt/5P5s6GiYAKdssoHfSTASucd5APet6gP3VOzA0jdCqmt3+nHFfeGgOdb1k+6tuLO/Jy26umOF/Bjjp6pV7GMgKGrYWyUkYNrB8bRC9vSHNA/rcLQuXeRUmFVHBuOnDIC6CS1tIDa13I4XF+sHfq6bWvc99I1+F6ZA0oqiNzDv767HD9j/Rc4MtotEfUus2OJrv7aCRQi02clF7UNBJPIIoY3SSO8FrAXOPqCsVTmwxKOPhHUTy0C5DXRyOH/Q1xd+wXM2rHMuorM8Qq6IRY2O0ajut0KF05SihEErNwTxqD0iL4jVgrNwTxqD0iL4jVE8Jry6zREWG2BERAREQcyZyvLFX575GKsqy5yvLFX575GKsrap4x/GVfylKKFK6cCu2aPJ9lZiQ4ZodHTxuqC06w9zS1rARvF3A2/SqSrLm9yqGGV7J3gmFzTDPbWQx1jpAbyCGm3QVxk3NZ1y7x6i0bdOKr5yMn2VmGzB7RwkMb54Xb2PjaXajyEAtPWvv4fiUdRGJYJGyRuF2uYQ4H9th6FR86uXcVLSSUkUgfV1DDEWtIdwLHiz3vtsOiSANtzfYFlY4t1xrlpXmOmduf7oiLYZTYGZ7K5lDVuhncGwVQa3SOpscjSdAuO4HSIv0hdA3XHqtmAZz66hYI45w+Jos1kreFDRyNNw4DovZVM34/XPVVaxZumNS6WWmM+GVzJCzD4XB3Bv4WpI1hrwCGRX5Rck8mrpVZxfO9iFSws4ZsLSLO4FvBuI/jJLh6iFSyb7VGH8eaz1WTlzxaNVSoUKVcVG/8y2T7IcOFVogzVRcXO3hjHljYweTvS7rPQFsJakzNZdxNgGH1EgjkY5xp3OIa2RryXGO51BwcTYbwdWxbXnqGxtL3ua1jRdznENaByknUFk5onrnbTxTHRGmks+mT7IKmKqjaGmqD2ygatJ8ej9Z1kO1/wAK1er1nZy0ZiNUxlOdKnpg5rHbpXuI03j9PetA5bE71RVo4YmKRtRy6m86ES6L2eQs7BPGoPSIviNWCs3A/G4PSIviNXM8Oq8w60REWI1hERAREQcxZyvLFX5/5GKtKy5yvLFX5/5GKsrZp4x/GXfylsHIfNHLiMIqZpuAgffgrN4R8oBtpWJAa297HfbZvWNl5mulwtgnbKJqYuDHO0dB0Tjs023IsdlwdvJqW4s2uMR1OF0/BOF4YWQStG1j42hpBG69rjlBXz88WMRw4VJC9w4Wp0Y4WbzZ7XOfbkaBt5bcqpxmv8mv9WpxU6NudkUIr6k9Ip3Mvovc2+3RJbfrsvxdQihKUUIpQlFCIClQiCUUIgL0fUOcNEvcWjYCSQOoFeaKEpRQilC1ZC5v5sWe7QcI4IrCWUgusTsYxurSdbXtAH7XsuVOZGSlgdPS1HD8G0vkjczg3loFyWEEhxA121dF9isGYbGYzSy0mkBO2YzaOwvY5rBpDlsW2PJccq2NjeLx0dO+oncGxxtJN/vHcwcpJ1AdKoZM14yahdpipNNy5LWbgfjcHpEPxGrCe65Jta5vbkvuWZgfjcHpEXxGq7PCpHLrZERYrVEREBERBzDnL8sVfn/kYqyrLnLP+sVfn/kYqzdbFPGP4zL+UsqgxOWndpwTSRPtYmNzoyRyEtOtfmsrpJ3mSaV8kh2ue50jj0XcbrHWfgVZFDUxyVMPDQNfeWMm2m0gg26Re43XCmfaP8YN0ut/RZq8JxCFtRSh7I5W6THRSOt1FsmkAQdRFtRC+HiH/D6NtNXHobLHf3mEf2rxj8in32es4LfTTt0urllHmmrqGMyuYyaJou90JLywD7zmEB1ukA2VMXtW0W7w8prNeUooRShN0urjm7zdPxaQve4x0cRtI8eE923go76r2tc7Bcbbre+DZEUVG0NgpIgR99zRJI7pL3XK8MmetJ19vamGbd3K90uur8TyVpKppbPSQvB3ljQ4dThZw9RWlM5Waw4c01VIXPpLgPa7vn05JsLn7zL6r7RcXvtUY/yK3nXBfBNY213dFCKy8UpdQrRkvm3rMSbwkEQbCTYSyng2O5dHUXO6wLdK5m0Vjcpisz2hWEW3cP8A+H5x11Fc0coijLveeR/arHTZl8NpmmScySNY0ue6WTg2NAFy46AbYW5SvGfyKQ9YwWloKCodG4PY5zXtN2uaS1zTygjWFlYhjU9Tb6RUSy6Pg8I90mj1aR1LOyyrqWWrccPgEVKxojZbS+tLSbzEONxe+zkAvrJXw17R376eU9uybrNwPxuD0iH4jVgrNwPxuD0mH4jUngjl1wiIsZqCIiAiIg5fzmeWKvz/AMjFWVZc5nlir8/8jFWbrXp4x/GdfylKKLounC5Zuc4T8Km0X3fRyu+uZtLDs4aMfiG8bwOWxHR1DXMnjbLC8PikaHsc3WHA7wuP1e82Wcd2GS8DOS6hkd3w2mBx/wB1g5OVu/aNe2tnw9X7RysYsnT2nh0YtX5fZm46nSqMPDYqjW58XgxTH9P5bv6Ho2rZlPUNkY17HBzHtDmOadIOaRcOBG0WXoqVbzSdwtWrFo1LkCuoZIJHRTRujlYbPa4aLmnq/wDK8F1JlhkLT4pHozt0ZWi0UzbCSPov95v6Tq6jrXPmWGQtThUmjO3SicbRTNuY5OQfpd+k+q41rQx5ov2+1K+Ka/x0bkhgjaKggp2i2hE3T/VI4aUjj1uJX2F8zJrGG1lHDUsOqWJrj+l1rPb1hwI9S+ms229916OOwvCuo2TxPhlaHRysMbwd7XCxH7Fe686mobGx0j3BrGNL3k7GtaLkn1AqEuR8UoTT1EsDtZhlfEekscW3/oseKIvcGtaXOcQ1oALi4nYABrJVgpsHqMaxCY0sRJmnfM4nvWQtkeXAyO3aj1m2oFbzyGzZ0+FtD9UtWRZ0rh4N9rYm/cHTtPLuWnfNFI78qFcU2n/FMyBzLeDUYoP1Mpr/ALGYj+wes7luGKIMaGtaGtaA1oAADQNQAA2BftCVn3yTedyu1pFY1D8veGglxAAFyTqAA2klaCzp5zDXuNJSOIomO79w1fSnA7fNg7Bv28iys7Gc/wCkl1DRP+zNOjUSNPjBG2Np/LG8/e6turVbwYdftZWy5d/rCUUIraslZuB+Nwekw/EasG6zcD8bg9Jh+I1RPCY5ddIiLHaYiIgIiIOXs5h/1ir8/wDIxVhWbOb5ZrPP/IxVi61qeMM+/lKUUIunKUuoS6DZGavOaaB4pKtxNE93eOOv6K4nb5snaN23lvv9jw4AtIIIuCNYIOwgrjhbTzTZz/opbQ1r/szjo08jj4uTsjcfyzy/d6tlXPh3+1VjFk12lvZY9dQR1Ebopo2yRPGi9rgHNcOorIBRUVpVMl8k34XM+Knfp4dMTIGPJ4SkktrDD9+N3TYggbbkq1oimZme8oiNCrmV+AzYg1tI2QRUb++q3tN5ZGg6qeMWs0HaXHkAsblWNEidTsmNsDBMChooRBTRCONu4bXHe5ztrnHlKz0RRM7SLS+drOhpaeH0L+91sqpWnwtxgYRu3OPq5Vm52s6HA6WH0L/rTdtTK0/8ob4WH8fKd2zbs0irmDD/ANWVsuT6hKKEVxWSihEErOwPxuD0mH4jVgXWdgXjcHpMPxGqJ4THLrtERZDREREBERBy5nN8s1nn/kYqwrNnOP8ArNZ5/wCRirC1aeMKF/KUpdQl105SihEE3RQiDcOaXOloaOH18neam0szj4PJBITu/CTs2ci3UuNFu/MrnAMw4uqn3kY29I5xuXsaO+hJ3lo1jouPuqnmxf8AULOLJ9S24iIqiwIiIC1hnWzoija6iong1bhaWRpv9GB3A/mH3du2yzs7uXxw6nFPTvtWVAOiRtgj2Ol6HHWG9NzuXOznEm5NyTck6yTvJPKrWHFv9peGTJrtCS6+snWdvKVChFdVUooS6CUUJdBKzsC8bg9Jh+I1YCzsC8bg9Jh+K1RPCY5deoiLJaAiIgIiIOWs53lms8/8jFWFZ853lms8/wDIxVdalPGFG3MpRQi6cpRQEQSihLoJXvQ1L4pWSQkiZjw6It8IPB723KbrHW2MyOQnDy8Y1DPqoXWpQdkko2y9IZu/V/Cub2isbl1Wu51Dd1E9zomGQWkLGmQfhcWjSH73XuiLLXhERByhlxVzS4lUuqb8KJ3sIP3GtcWsYOgNDbfvvXwlvPPdkJw0fGVO362FtqoD/ciGyXrZv/T/AArRa0sdotXspXrMSlLqEXo4Sl1CIJRFF0E3WdgXjdP6TD8VqwFnYF43B6TD8VqieExy6/REWUviIiAiIg5ZzneWazz/AMjFV1Z85/lms8/8jFWFp08YUrciXUKV0gREQLqV+V+4oi9wa0FznENaBrLiTYADeSUH3cick34pWMpmXDPDnf8AlRAjSd1nYOkjpXU+H4eyniZDCwMiiYGMaNgaBYf/AFVjNnkQMKow14H0qa0lS7bY272IH8LQbdJJO9W9UMuTqn/FrHXpgRF8nKjKSLDqV9VOe9YLNaLaUjz4Mbb7yf2FzuXlEbej6yKuZDZbxYvTmaJpY9jtCaIkOdGdrTcWu0jYbbjyKxpMTE6lETt+XsBBBAIIsQdYIO0ELmfOlkOcLrLxt+yVBL6c7dA/egJ/TfV0EchXTS+JlhkvHidG+ml1Fw0on2uYpBfQkH/YjeCRvXpiv0S5vXqhyYiysVwySlnfTzt0ZYnljx0jeOUEWIO8ELFWhtU0JdQiCUUKboCzsC8bg9Jh+K1YKzsC8bg9Jh+K1RPCY5dgIiLLXRERAREQcsZz/LNZ5/5GKr3Vnzn+Wazz/wD62KrhaVPGFO3KVCIukJuihEErcGY7IPTdxnUN7xhLaNp+84anT9Q1tHTc7gtfZCZLHE6+Ol0tFhvJMb2IjZrcG8rjqA677l1VR0jIY2xRNDY42hjGjUGtaLAD1Kvmyajph64677vZERU1hBNtZ2LmvOxl3xnV8HC77HTEth5JXbHz+vYOgdJV9zz5xWwwnD6SUGeYFtS5hvwMe+O42PdstuF+ULQ6t4Mev2l4ZLfULHkHli/Cq1s4uYnfV1DB/uRk67D8Q2jqtvK6noqxk8bJYnB0cjQ9jhsc1wuCPUuNVtzMpnDbTni6rkDYXEupXuNmxvJ76Ek6gHE3HTcbwpzY9/tCMdtdm9EUAqVTWGrc9mQf0mDjCnZ9op2fXgDXLCNel0uZrPVfkC0EuziLrmfO1kY3DK68NhT1QdNC0bYiDZ8dvwgnV0G25W8F/wDmXhkr9qTdFCFWXilLqEQSs7AvG6f0mH4rVgLOwE/a6f0mH4rEnhMcuwkRFlrgiIgIiIOV86Hlms8/8jFVldM5eDzvxircymmc1092ubHI4HvGawQLFVniKp5pP7KXsrRrMahVtE7YKlZvENTzSf2UvZTiKo5pP7KXsrrcI1LBS6zuIanmk/speynENRzSf2UvZTcGpYTHlpuCQRsI1Eete306T81/8zv8r34iqeaT+yl7KcQ1PNJ/Yy9lNwal4fTpPzZP53f5T6dJ+a/+Z3+V78Q1HNJ/ZS9lOIanmk/speym4NSwVKzeIanmk/speynENTzSf2UvZTcGpYShZ3ENTzSf2UvZTiGp5pP7KXspuEaljtrHgWEjwBsAc4AdQup+nSfmv/md/le/ENTzSf2UvZTiKp5pP7KXspuE6l4fTpPzX/zu/wArzklLjdziTsuSSerWsviGo5pP7KXspxDU80n9lL2U3BqWCizuIqnmk/speynENTzSf2MvZTcGpYN0us7iKp5pP7KXspxFU80n9lL2U3BqWCs/AR9rp/SYfitUcQ1PNJ/Yy9lZuB4HUCrgJpZwBUREkxSAACRpJJ0VEzGiInbrZERZq2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 rot="10800000" flipV="1">
            <a:off x="5867400" y="5105400"/>
            <a:ext cx="2300287" cy="6857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Kyeseong Lee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400"/>
            <a:ext cx="5943600" cy="494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066800"/>
            <a:ext cx="5943600" cy="552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5943600" cy="456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 of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AU" sz="1800" dirty="0" smtClean="0">
                <a:ea typeface="宋体" pitchFamily="2" charset="-122"/>
              </a:rPr>
              <a:t>Other features in DCM tab.</a:t>
            </a:r>
            <a:endParaRPr lang="en-US" sz="1800" dirty="0" smtClean="0">
              <a:ea typeface="宋体" pitchFamily="2" charset="-122"/>
            </a:endParaRPr>
          </a:p>
          <a:p>
            <a:pPr lvl="1"/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/>
              <a:t>Prepare Global Repository.</a:t>
            </a:r>
          </a:p>
          <a:p>
            <a:pPr lvl="0"/>
            <a:r>
              <a:rPr lang="en-US" sz="1800" dirty="0" smtClean="0"/>
              <a:t>Install Content Server and Create Docbase for DCM.</a:t>
            </a:r>
          </a:p>
          <a:p>
            <a:pPr lvl="0"/>
            <a:r>
              <a:rPr lang="en-US" sz="1800" dirty="0" smtClean="0"/>
              <a:t>Install J2EE Application Server and deploy DCM Application.</a:t>
            </a:r>
          </a:p>
          <a:p>
            <a:pPr lvl="0"/>
            <a:r>
              <a:rPr lang="en-US" sz="1800" dirty="0" smtClean="0"/>
              <a:t>Install DARs for DCM to DCM Docbase and GR.</a:t>
            </a:r>
          </a:p>
          <a:p>
            <a:pPr lvl="0"/>
            <a:r>
              <a:rPr lang="en-US" sz="1800" dirty="0" smtClean="0"/>
              <a:t>Install additional products</a:t>
            </a:r>
          </a:p>
          <a:p>
            <a:pPr lvl="0">
              <a:buNone/>
            </a:pPr>
            <a:r>
              <a:rPr lang="en-US" sz="1800" dirty="0" smtClean="0"/>
              <a:t>   </a:t>
            </a:r>
            <a:r>
              <a:rPr lang="en-US" sz="1400" dirty="0" smtClean="0"/>
              <a:t>PAS (PDF Annotation Service)</a:t>
            </a:r>
          </a:p>
          <a:p>
            <a:pPr>
              <a:buNone/>
            </a:pPr>
            <a:r>
              <a:rPr lang="en-US" sz="1400" dirty="0" smtClean="0"/>
              <a:t>	-&gt;  PAS patch will integrate PDF Annotation Services with the PDF Stamping Services</a:t>
            </a:r>
          </a:p>
          <a:p>
            <a:pPr lvl="0">
              <a:buNone/>
            </a:pPr>
            <a:r>
              <a:rPr lang="en-US" sz="1400" dirty="0" smtClean="0"/>
              <a:t>  PCS (Print Control Service)</a:t>
            </a:r>
          </a:p>
          <a:p>
            <a:pPr>
              <a:buNone/>
            </a:pPr>
            <a:r>
              <a:rPr lang="en-US" sz="1400" dirty="0" smtClean="0"/>
              <a:t>	-&gt;This is separate product, and available only for Windows.</a:t>
            </a:r>
          </a:p>
          <a:p>
            <a:pPr lvl="0"/>
            <a:r>
              <a:rPr lang="en-US" sz="1800" dirty="0" smtClean="0"/>
              <a:t>Install Queue Manager</a:t>
            </a:r>
          </a:p>
          <a:p>
            <a:pPr lvl="1"/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Manager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5943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7" name="Picture Placeholder 6" descr="question.pn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76" r="76"/>
          <a:stretch>
            <a:fillRect/>
          </a:stretch>
        </p:blipFill>
        <p:spPr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sz="3600" dirty="0" smtClean="0"/>
              <a:t>&amp;</a:t>
            </a:r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7" name="Picture Placeholder 6" descr="question.pn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76" r="76"/>
          <a:stretch>
            <a:fillRect/>
          </a:stretch>
        </p:blipFill>
        <p:spPr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helps customers meet compliance requirements.</a:t>
            </a:r>
          </a:p>
          <a:p>
            <a:r>
              <a:rPr lang="en-AU" dirty="0" smtClean="0"/>
              <a:t>DCM Web application is provided.</a:t>
            </a:r>
            <a:endParaRPr lang="en-US" dirty="0" smtClean="0"/>
          </a:p>
          <a:p>
            <a:r>
              <a:rPr lang="en-US" dirty="0" smtClean="0"/>
              <a:t>Document is tightly controlled when it moves along the lifecycle of its Document Class.</a:t>
            </a:r>
          </a:p>
          <a:p>
            <a:r>
              <a:rPr lang="en-AU" dirty="0" smtClean="0"/>
              <a:t>Also additional features are provided, such as PDF Stamping services or PCS.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DCM, </a:t>
            </a:r>
            <a:r>
              <a:rPr lang="en-US" sz="2400" dirty="0" smtClean="0"/>
              <a:t>on top of Webtop features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1. automatically attach a lifecycle to a controlled document upon creation or import</a:t>
            </a:r>
          </a:p>
          <a:p>
            <a:r>
              <a:rPr lang="en-US" sz="1800" dirty="0" smtClean="0"/>
              <a:t>2. enforce certain lifecycle states</a:t>
            </a:r>
          </a:p>
          <a:p>
            <a:r>
              <a:rPr lang="en-US" sz="1800" dirty="0" smtClean="0"/>
              <a:t>3. restrict manual transition from one state to another</a:t>
            </a:r>
          </a:p>
          <a:p>
            <a:r>
              <a:rPr lang="en-US" sz="1800" dirty="0" smtClean="0"/>
              <a:t>4. prevent the document from being deleted in certain states</a:t>
            </a:r>
          </a:p>
          <a:p>
            <a:r>
              <a:rPr lang="en-US" sz="1800" dirty="0" smtClean="0"/>
              <a:t>5. schedule automatic review of any and each approved, in use (effective) document</a:t>
            </a:r>
          </a:p>
          <a:p>
            <a:r>
              <a:rPr lang="en-US" sz="1800" dirty="0" smtClean="0"/>
              <a:t>6. make approved documents in use (effective) upon a certain date</a:t>
            </a:r>
          </a:p>
          <a:p>
            <a:r>
              <a:rPr lang="en-US" sz="1800" dirty="0" smtClean="0"/>
              <a:t>7. make a version of an approved document in use or effective, for a temporary period of time, suspend the currently effective document and then reinstate the original to in use, effective after the temporary period expires</a:t>
            </a:r>
          </a:p>
          <a:p>
            <a:r>
              <a:rPr lang="en-US" sz="1800" dirty="0" smtClean="0"/>
              <a:t>8. move a document from in use, effective to retired state upon a certain 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DCM, </a:t>
            </a:r>
            <a:r>
              <a:rPr lang="en-US" sz="2400" dirty="0" smtClean="0"/>
              <a:t>continued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1000" y="1219200"/>
            <a:ext cx="8410575" cy="4587875"/>
          </a:xfrm>
        </p:spPr>
        <p:txBody>
          <a:bodyPr>
            <a:noAutofit/>
          </a:bodyPr>
          <a:lstStyle/>
          <a:p>
            <a:r>
              <a:rPr lang="en-US" sz="1800" dirty="0" smtClean="0"/>
              <a:t>9. move a document from in use, effective to retired state when a new version becomes in use, effective</a:t>
            </a:r>
          </a:p>
          <a:p>
            <a:r>
              <a:rPr lang="en-US" sz="1800" dirty="0" smtClean="0"/>
              <a:t>10. move an entire family (version tree) of documents from the in use to the records management (Obsolete) state</a:t>
            </a:r>
          </a:p>
          <a:p>
            <a:r>
              <a:rPr lang="en-US" sz="1800" dirty="0" smtClean="0"/>
              <a:t>11. control versioning such as enforcing new in use (effective) versions to be whole numbers</a:t>
            </a:r>
          </a:p>
          <a:p>
            <a:r>
              <a:rPr lang="en-US" sz="1800" dirty="0" smtClean="0"/>
              <a:t>12. delete all pre-effective versions of a document upon a version of the document becoming in use, effective</a:t>
            </a:r>
          </a:p>
          <a:p>
            <a:r>
              <a:rPr lang="en-US" sz="1800" dirty="0" smtClean="0"/>
              <a:t>13. force documents to revert to the base state upon </a:t>
            </a:r>
            <a:r>
              <a:rPr lang="en-US" sz="1800" dirty="0" err="1" smtClean="0"/>
              <a:t>checkin</a:t>
            </a:r>
            <a:r>
              <a:rPr lang="en-US" sz="1800" dirty="0" smtClean="0"/>
              <a:t> at any stage in the lifecycle</a:t>
            </a:r>
          </a:p>
          <a:p>
            <a:r>
              <a:rPr lang="en-US" sz="1800" dirty="0" smtClean="0"/>
              <a:t>14. manage renditions such as force the creation of a new rendition of a document upon check-in if it already had a rendition</a:t>
            </a:r>
          </a:p>
          <a:p>
            <a:r>
              <a:rPr lang="en-US" sz="1800" dirty="0" smtClean="0"/>
              <a:t>15. overlay static or dynamic information, in real time, on content during viewing, printing, and export, with different overlays during each activity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DCM, </a:t>
            </a:r>
            <a:r>
              <a:rPr lang="en-US" sz="2400" dirty="0" smtClean="0"/>
              <a:t>continued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16. enforce different View and Print overlays</a:t>
            </a:r>
          </a:p>
          <a:p>
            <a:r>
              <a:rPr lang="en-US" sz="1800" dirty="0" smtClean="0"/>
              <a:t>17. limit view access to the PDF renditions to users in general, only allowing access to the original to certain roles</a:t>
            </a:r>
          </a:p>
          <a:p>
            <a:r>
              <a:rPr lang="en-US" sz="1800" dirty="0" smtClean="0"/>
              <a:t>18. limit the access to approved, in use (effective) documents to the consumer role, this is without ACL’s</a:t>
            </a:r>
          </a:p>
          <a:p>
            <a:r>
              <a:rPr lang="en-US" sz="1800" dirty="0" smtClean="0"/>
              <a:t>19. enforce printing and file controls i.e. control where printing is done and by whom</a:t>
            </a:r>
          </a:p>
          <a:p>
            <a:r>
              <a:rPr lang="en-US" sz="1800" dirty="0" smtClean="0"/>
              <a:t>20. control whether people can export files</a:t>
            </a:r>
          </a:p>
          <a:p>
            <a:r>
              <a:rPr lang="en-US" sz="1800" dirty="0" smtClean="0"/>
              <a:t>21. limit search results to only approved, in use (effective) documents</a:t>
            </a:r>
          </a:p>
          <a:p>
            <a:r>
              <a:rPr lang="en-US" sz="1800" dirty="0" smtClean="0"/>
              <a:t>22. manage a set of templates for each document type</a:t>
            </a:r>
          </a:p>
          <a:p>
            <a:r>
              <a:rPr lang="en-US" sz="1800" dirty="0" smtClean="0"/>
              <a:t>23. relate documents and take them through their lifecycle together as a group. (not a VDM but very similar in functionality)</a:t>
            </a:r>
          </a:p>
          <a:p>
            <a:r>
              <a:rPr lang="en-US" sz="1800" dirty="0" smtClean="0"/>
              <a:t>24. support a change process through change request and change notice functionality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DCM, </a:t>
            </a:r>
            <a:r>
              <a:rPr lang="en-US" sz="2400" dirty="0" smtClean="0"/>
              <a:t>continued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25. enforce unique naming of documents</a:t>
            </a:r>
          </a:p>
          <a:p>
            <a:r>
              <a:rPr lang="en-US" sz="1800" dirty="0" smtClean="0"/>
              <a:t>26. auto number documents</a:t>
            </a:r>
          </a:p>
          <a:p>
            <a:r>
              <a:rPr lang="en-US" sz="1800" dirty="0" smtClean="0"/>
              <a:t>27. configure enhanced, audited notifications including TBRs</a:t>
            </a:r>
          </a:p>
          <a:p>
            <a:r>
              <a:rPr lang="en-US" sz="1800" dirty="0" smtClean="0"/>
              <a:t>28. support enhanced auditing in general</a:t>
            </a:r>
          </a:p>
          <a:p>
            <a:r>
              <a:rPr lang="en-US" sz="1800" dirty="0" smtClean="0"/>
              <a:t>29. extended the lifecycle processing e.g. the ability to associate a set of workflows with a lifecycle state</a:t>
            </a:r>
          </a:p>
          <a:p>
            <a:r>
              <a:rPr lang="en-US" sz="1800" dirty="0" smtClean="0"/>
              <a:t>30. limit authoring of controlled content to a specific group, and manage a set of authors for each document class</a:t>
            </a:r>
          </a:p>
          <a:p>
            <a:r>
              <a:rPr lang="en-US" sz="1800" dirty="0" smtClean="0"/>
              <a:t>31. manage and control a set of signatories both mandatory and optional for each document class</a:t>
            </a:r>
          </a:p>
          <a:p>
            <a:r>
              <a:rPr lang="en-US" sz="1800" dirty="0" smtClean="0"/>
              <a:t>32. assist companies to comply with 21 Code of Federal Regulations part 11 by capturing, auditing, and manifesting e-signatures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DCM Application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057400"/>
            <a:ext cx="5257800" cy="408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 smtClean="0"/>
              <a:t>Notice DCM tab under Administration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of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ea typeface="宋体" pitchFamily="2" charset="-122"/>
              </a:rPr>
              <a:t>Controlled Document</a:t>
            </a:r>
          </a:p>
          <a:p>
            <a:pPr lvl="1"/>
            <a:r>
              <a:rPr lang="en-US" sz="1400" dirty="0" smtClean="0"/>
              <a:t>DCM manages controlled documents to achieve compliance purpose</a:t>
            </a:r>
            <a:endParaRPr lang="en-US" sz="1400" dirty="0" smtClean="0">
              <a:ea typeface="宋体" pitchFamily="2" charset="-122"/>
            </a:endParaRPr>
          </a:p>
          <a:p>
            <a:r>
              <a:rPr lang="en-US" sz="1800" dirty="0" smtClean="0">
                <a:ea typeface="宋体" pitchFamily="2" charset="-122"/>
              </a:rPr>
              <a:t>Document Class and Business Application</a:t>
            </a:r>
          </a:p>
          <a:p>
            <a:pPr lvl="1"/>
            <a:r>
              <a:rPr lang="en-US" sz="1400" dirty="0" smtClean="0">
                <a:ea typeface="宋体" pitchFamily="2" charset="-122"/>
              </a:rPr>
              <a:t>Controlled document is created or converted to as an object of Document Class.</a:t>
            </a:r>
          </a:p>
          <a:p>
            <a:pPr lvl="1"/>
            <a:r>
              <a:rPr lang="en-AU" sz="1400" dirty="0" smtClean="0">
                <a:ea typeface="宋体" pitchFamily="2" charset="-122"/>
              </a:rPr>
              <a:t>Document Class and Business Application objects are created by DCM Administrator group.</a:t>
            </a:r>
            <a:endParaRPr lang="en-US" sz="1400" dirty="0" smtClean="0">
              <a:ea typeface="宋体" pitchFamily="2" charset="-122"/>
            </a:endParaRPr>
          </a:p>
          <a:p>
            <a:pPr lvl="1"/>
            <a:r>
              <a:rPr lang="en-AU" sz="1400" dirty="0" smtClean="0">
                <a:ea typeface="宋体" pitchFamily="2" charset="-122"/>
              </a:rPr>
              <a:t>Also </a:t>
            </a:r>
            <a:r>
              <a:rPr lang="en-AU" sz="1400" dirty="0" smtClean="0">
                <a:ea typeface="宋体" pitchFamily="2" charset="-122"/>
              </a:rPr>
              <a:t>custom Document Class can be also defined.</a:t>
            </a:r>
          </a:p>
          <a:p>
            <a:pPr lvl="1"/>
            <a:r>
              <a:rPr lang="en-AU" sz="1400" dirty="0" smtClean="0">
                <a:ea typeface="宋体" pitchFamily="2" charset="-122"/>
              </a:rPr>
              <a:t>Document Class works as hub to package other concepts.</a:t>
            </a:r>
            <a:endParaRPr lang="en-US" sz="1400" dirty="0" smtClean="0">
              <a:ea typeface="宋体" pitchFamily="2" charset="-122"/>
            </a:endParaRPr>
          </a:p>
          <a:p>
            <a:r>
              <a:rPr lang="en-US" sz="1800" dirty="0" smtClean="0">
                <a:ea typeface="宋体" pitchFamily="2" charset="-122"/>
              </a:rPr>
              <a:t>Lifecycle Extension</a:t>
            </a:r>
          </a:p>
          <a:p>
            <a:pPr lvl="1"/>
            <a:r>
              <a:rPr lang="en-US" sz="1400" dirty="0" smtClean="0">
                <a:ea typeface="宋体" pitchFamily="2" charset="-122"/>
              </a:rPr>
              <a:t>Each Document class is given its own lifecycle.</a:t>
            </a:r>
          </a:p>
          <a:p>
            <a:pPr lvl="1"/>
            <a:r>
              <a:rPr lang="en-US" sz="1400" dirty="0" smtClean="0">
                <a:ea typeface="宋体" pitchFamily="2" charset="-122"/>
              </a:rPr>
              <a:t>Lifecycle extension is applied to controlled documents of that Document Class</a:t>
            </a:r>
            <a:r>
              <a:rPr lang="en-US" sz="14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AU" sz="1400" dirty="0" smtClean="0">
                <a:ea typeface="宋体" pitchFamily="2" charset="-122"/>
              </a:rPr>
              <a:t>3 </a:t>
            </a:r>
            <a:r>
              <a:rPr lang="en-AU" sz="1400" dirty="0" smtClean="0">
                <a:ea typeface="宋体" pitchFamily="2" charset="-122"/>
              </a:rPr>
              <a:t>Lifecycles are </a:t>
            </a:r>
            <a:r>
              <a:rPr lang="en-AU" sz="1400" dirty="0" smtClean="0">
                <a:ea typeface="宋体" pitchFamily="2" charset="-122"/>
              </a:rPr>
              <a:t>available when DCM is installed (Default Application, Change Request and Change Notice)</a:t>
            </a:r>
          </a:p>
          <a:p>
            <a:r>
              <a:rPr lang="en-US" sz="1800" dirty="0" smtClean="0">
                <a:ea typeface="宋体" pitchFamily="2" charset="-122"/>
              </a:rPr>
              <a:t>Workflow</a:t>
            </a:r>
            <a:endParaRPr lang="en-US" sz="1800" dirty="0" smtClean="0">
              <a:ea typeface="宋体" pitchFamily="2" charset="-122"/>
            </a:endParaRPr>
          </a:p>
          <a:p>
            <a:pPr lvl="1"/>
            <a:r>
              <a:rPr lang="en-US" sz="1400" dirty="0" smtClean="0">
                <a:ea typeface="宋体" pitchFamily="2" charset="-122"/>
              </a:rPr>
              <a:t>Used to promote controlled document along its lifecycle.</a:t>
            </a:r>
          </a:p>
          <a:p>
            <a:pPr lvl="1"/>
            <a:r>
              <a:rPr lang="en-AU" sz="1400" dirty="0" smtClean="0">
                <a:ea typeface="宋体" pitchFamily="2" charset="-122"/>
              </a:rPr>
              <a:t>5 DCM Workflows are provided by default.</a:t>
            </a:r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 of DCM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AU" sz="1800" dirty="0" smtClean="0">
                <a:ea typeface="宋体" pitchFamily="2" charset="-122"/>
              </a:rPr>
              <a:t>Other features in DCM tab.</a:t>
            </a:r>
            <a:endParaRPr lang="en-US" sz="1800" dirty="0" smtClean="0">
              <a:ea typeface="宋体" pitchFamily="2" charset="-122"/>
            </a:endParaRPr>
          </a:p>
          <a:p>
            <a:pPr lvl="1"/>
            <a:endParaRPr lang="en-US" sz="1400" dirty="0" smtClean="0">
              <a:ea typeface="宋体" pitchFamily="2" charset="-122"/>
            </a:endParaRPr>
          </a:p>
          <a:p>
            <a:endParaRPr lang="en-US" sz="1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C_Presentation_Internal_Template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3993D0"/>
      </a:accent1>
      <a:accent2>
        <a:srgbClr val="49A942"/>
      </a:accent2>
      <a:accent3>
        <a:srgbClr val="73C167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Meta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EMC_Presentation_Internal_Template</Template>
  <TotalTime>1390</TotalTime>
  <Words>822</Words>
  <Application>Microsoft Office PowerPoint</Application>
  <PresentationFormat>On-screen Show (4:3)</PresentationFormat>
  <Paragraphs>82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EMC_Presentation_Internal_Template</vt:lpstr>
      <vt:lpstr>Documentum Compliance Manager</vt:lpstr>
      <vt:lpstr>What is DCM</vt:lpstr>
      <vt:lpstr>Features of DCM, on top of Webtop features</vt:lpstr>
      <vt:lpstr>Features of DCM, continued</vt:lpstr>
      <vt:lpstr>Features of DCM, continued</vt:lpstr>
      <vt:lpstr>Features of DCM, continued</vt:lpstr>
      <vt:lpstr>DCM Application</vt:lpstr>
      <vt:lpstr>Core concepts of DCM</vt:lpstr>
      <vt:lpstr>Additional concepts of DCM</vt:lpstr>
      <vt:lpstr>Lifecycle of DCM</vt:lpstr>
      <vt:lpstr>Lifecycle of DCM</vt:lpstr>
      <vt:lpstr>Lifecycle of DCM</vt:lpstr>
      <vt:lpstr>Additional concepts of DCM</vt:lpstr>
      <vt:lpstr>Installation of DCM</vt:lpstr>
      <vt:lpstr>Queue Manager installation</vt:lpstr>
      <vt:lpstr>Demonstration</vt:lpstr>
      <vt:lpstr>Q&amp;A</vt:lpstr>
      <vt:lpstr>Slide 18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Brown Bag - Creating Issues</dc:title>
  <dc:creator>Jeremiah Carlson</dc:creator>
  <cp:lastModifiedBy>EMC</cp:lastModifiedBy>
  <cp:revision>64</cp:revision>
  <dcterms:created xsi:type="dcterms:W3CDTF">2011-04-12T22:23:27Z</dcterms:created>
  <dcterms:modified xsi:type="dcterms:W3CDTF">2011-09-23T07:20:29Z</dcterms:modified>
</cp:coreProperties>
</file>