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68" r:id="rId4"/>
    <p:sldId id="258" r:id="rId5"/>
    <p:sldId id="266" r:id="rId6"/>
    <p:sldId id="264" r:id="rId7"/>
    <p:sldId id="261" r:id="rId8"/>
    <p:sldId id="267" r:id="rId9"/>
    <p:sldId id="265"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21" r:id="rId51"/>
    <p:sldId id="318" r:id="rId52"/>
    <p:sldId id="319" r:id="rId53"/>
    <p:sldId id="307" r:id="rId54"/>
    <p:sldId id="308" r:id="rId55"/>
    <p:sldId id="309" r:id="rId56"/>
    <p:sldId id="310" r:id="rId57"/>
    <p:sldId id="311"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5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B27A0-AD88-4B1E-9470-0ACAC988362E}" type="datetimeFigureOut">
              <a:rPr lang="en-US" smtClean="0"/>
              <a:pPr/>
              <a:t>12/8/2010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BC7B0-41E3-4B0A-B144-A4B1C20BC60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12/8/2010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12/8/2010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12/8/2010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12/8/2010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latin typeface="+mn-lt"/>
              </a:rPr>
              <a:t>Harry Dedrickson Sept 21 2010</a:t>
            </a:r>
          </a:p>
          <a:p>
            <a:endParaRPr lang="en-US" dirty="0"/>
          </a:p>
        </p:txBody>
      </p:sp>
      <p:pic>
        <p:nvPicPr>
          <p:cNvPr id="4" name="Picture 2" descr="ppt cover graphic darker"/>
          <p:cNvPicPr>
            <a:picLocks noChangeAspect="1" noChangeArrowheads="1"/>
          </p:cNvPicPr>
          <p:nvPr/>
        </p:nvPicPr>
        <p:blipFill>
          <a:blip r:embed="rId2" cstate="print"/>
          <a:srcRect/>
          <a:stretch>
            <a:fillRect/>
          </a:stretch>
        </p:blipFill>
        <p:spPr bwMode="gray">
          <a:xfrm>
            <a:off x="366713" y="2046288"/>
            <a:ext cx="8410575" cy="3124200"/>
          </a:xfrm>
          <a:prstGeom prst="rect">
            <a:avLst/>
          </a:prstGeom>
          <a:noFill/>
          <a:ln w="9525">
            <a:noFill/>
            <a:miter lim="800000"/>
            <a:headEnd/>
            <a:tailEnd/>
          </a:ln>
        </p:spPr>
      </p:pic>
      <p:pic>
        <p:nvPicPr>
          <p:cNvPr id="5" name="Picture 6" descr="EMC_tag_294"/>
          <p:cNvPicPr>
            <a:picLocks noChangeAspect="1" noChangeArrowheads="1"/>
          </p:cNvPicPr>
          <p:nvPr/>
        </p:nvPicPr>
        <p:blipFill>
          <a:blip r:embed="rId3" cstate="print"/>
          <a:srcRect/>
          <a:stretch>
            <a:fillRect/>
          </a:stretch>
        </p:blipFill>
        <p:spPr bwMode="gray">
          <a:xfrm>
            <a:off x="7567613" y="260350"/>
            <a:ext cx="1209675" cy="455613"/>
          </a:xfrm>
          <a:prstGeom prst="rect">
            <a:avLst/>
          </a:prstGeom>
          <a:noFill/>
          <a:ln w="9525">
            <a:noFill/>
            <a:miter lim="800000"/>
            <a:headEnd/>
            <a:tailEnd/>
          </a:ln>
        </p:spPr>
      </p:pic>
      <p:sp>
        <p:nvSpPr>
          <p:cNvPr id="6" name="TextBox 5"/>
          <p:cNvSpPr txBox="1"/>
          <p:nvPr/>
        </p:nvSpPr>
        <p:spPr>
          <a:xfrm>
            <a:off x="2133600" y="2438400"/>
            <a:ext cx="4114800" cy="830997"/>
          </a:xfrm>
          <a:prstGeom prst="rect">
            <a:avLst/>
          </a:prstGeom>
          <a:noFill/>
        </p:spPr>
        <p:txBody>
          <a:bodyPr wrap="square" rtlCol="0">
            <a:spAutoFit/>
          </a:bodyPr>
          <a:lstStyle/>
          <a:p>
            <a:r>
              <a:rPr lang="en-US" sz="2400" dirty="0" smtClean="0">
                <a:solidFill>
                  <a:schemeClr val="bg1"/>
                </a:solidFill>
                <a:cs typeface="Arial" pitchFamily="34" charset="0"/>
              </a:rPr>
              <a:t>Branch Office Caching Services 6.5 with Content Server 6.5</a:t>
            </a:r>
            <a:endParaRPr lang="en-US" sz="2400"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838200" y="1676400"/>
            <a:ext cx="7848600" cy="4339650"/>
          </a:xfrm>
          <a:prstGeom prst="rect">
            <a:avLst/>
          </a:prstGeom>
          <a:noFill/>
        </p:spPr>
        <p:txBody>
          <a:bodyPr wrap="square" rtlCol="0">
            <a:spAutoFit/>
          </a:bodyPr>
          <a:lstStyle/>
          <a:p>
            <a:r>
              <a:rPr lang="en-US" sz="1400" b="1" dirty="0" smtClean="0"/>
              <a:t>Step 1) 		Environment and Network Resources</a:t>
            </a:r>
          </a:p>
          <a:p>
            <a:endParaRPr lang="en-US" sz="1200" dirty="0" smtClean="0"/>
          </a:p>
          <a:p>
            <a:r>
              <a:rPr lang="en-US" sz="1200" dirty="0" smtClean="0"/>
              <a:t>Select domains targeted for network location at least two should be indentified.</a:t>
            </a:r>
          </a:p>
          <a:p>
            <a:endParaRPr lang="en-US" sz="1200" dirty="0" smtClean="0"/>
          </a:p>
          <a:p>
            <a:r>
              <a:rPr lang="en-US" sz="1200" dirty="0" smtClean="0"/>
              <a:t>Inform network  administrator of DNS requirements for Content Server</a:t>
            </a:r>
          </a:p>
          <a:p>
            <a:r>
              <a:rPr lang="en-US" sz="1200" dirty="0" smtClean="0"/>
              <a:t>DMS Server , BOCS Server and WDK Application Server.</a:t>
            </a:r>
          </a:p>
          <a:p>
            <a:endParaRPr lang="en-US" sz="1200" dirty="0" smtClean="0"/>
          </a:p>
          <a:p>
            <a:r>
              <a:rPr lang="en-US" sz="1200" dirty="0" smtClean="0"/>
              <a:t>If SSL desired for </a:t>
            </a:r>
            <a:r>
              <a:rPr lang="en-US" sz="1200" dirty="0" err="1" smtClean="0"/>
              <a:t>Jboss</a:t>
            </a:r>
            <a:r>
              <a:rPr lang="en-US" sz="1200" dirty="0" smtClean="0"/>
              <a:t>, inform Web Administrator that SSL will be needed</a:t>
            </a:r>
          </a:p>
          <a:p>
            <a:endParaRPr lang="en-US" sz="1200" dirty="0" smtClean="0"/>
          </a:p>
          <a:p>
            <a:r>
              <a:rPr lang="en-US" sz="1200" dirty="0" smtClean="0"/>
              <a:t>Inform the Firewall Administrator the hosts\ports that needed for each server</a:t>
            </a:r>
          </a:p>
          <a:p>
            <a:r>
              <a:rPr lang="en-US" sz="1200" dirty="0" smtClean="0"/>
              <a:t>*********************************************************************</a:t>
            </a:r>
          </a:p>
          <a:p>
            <a:endParaRPr lang="en-US" sz="1400" dirty="0" smtClean="0"/>
          </a:p>
          <a:p>
            <a:r>
              <a:rPr lang="en-US" sz="1400" b="1" dirty="0" smtClean="0"/>
              <a:t>Step 2) 		</a:t>
            </a:r>
            <a:r>
              <a:rPr lang="en-US" sz="1400" b="1" dirty="0" err="1" smtClean="0"/>
              <a:t>Docbase</a:t>
            </a:r>
            <a:r>
              <a:rPr lang="en-US" sz="1400" b="1" dirty="0" smtClean="0"/>
              <a:t> Creation and ACS validation:</a:t>
            </a:r>
          </a:p>
          <a:p>
            <a:endParaRPr lang="en-US" sz="1400" dirty="0" smtClean="0"/>
          </a:p>
          <a:p>
            <a:r>
              <a:rPr lang="en-US" sz="1200" dirty="0" smtClean="0"/>
              <a:t>Install a Content Server which is BOF enabled, make sure JBOSS is functioning and ACS </a:t>
            </a:r>
            <a:r>
              <a:rPr lang="en-US" sz="1200" dirty="0" err="1" smtClean="0"/>
              <a:t>Servlet</a:t>
            </a:r>
            <a:r>
              <a:rPr lang="en-US" sz="1200" dirty="0" smtClean="0"/>
              <a:t> is deployed.  Check </a:t>
            </a:r>
            <a:r>
              <a:rPr lang="en-US" sz="1200" dirty="0" err="1" smtClean="0"/>
              <a:t>acs.properties</a:t>
            </a:r>
            <a:r>
              <a:rPr lang="en-US" sz="1200" dirty="0" smtClean="0"/>
              <a:t> file , located:</a:t>
            </a:r>
          </a:p>
          <a:p>
            <a:endParaRPr lang="en-US" sz="1200" dirty="0" smtClean="0"/>
          </a:p>
          <a:p>
            <a:r>
              <a:rPr lang="en-US" sz="1200" dirty="0" smtClean="0"/>
              <a:t>C:\Documentum\jboss4.2.0\server\DctmServer_MethodServer\deploy\acs.ear\APP-INF\classes\config</a:t>
            </a:r>
          </a:p>
          <a:p>
            <a:endParaRPr lang="en-US" sz="1200" dirty="0" smtClean="0"/>
          </a:p>
          <a:p>
            <a:r>
              <a:rPr lang="en-US" sz="1200" dirty="0" err="1" smtClean="0"/>
              <a:t>ACS.properties</a:t>
            </a:r>
            <a:r>
              <a:rPr lang="en-US" sz="1200" dirty="0" smtClean="0"/>
              <a:t> provides </a:t>
            </a:r>
            <a:r>
              <a:rPr lang="en-US" sz="1200" dirty="0" err="1" smtClean="0"/>
              <a:t>docbase</a:t>
            </a:r>
            <a:r>
              <a:rPr lang="en-US" sz="1200" dirty="0" smtClean="0"/>
              <a:t> connection information and tuning options.</a:t>
            </a:r>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rgbClr val="DDDDDD"/>
          </a:solidFill>
          <a:ln w="12700" algn="ctr">
            <a:solidFill>
              <a:schemeClr val="bg2"/>
            </a:solidFill>
            <a:round/>
            <a:headEnd/>
            <a:tailEnd/>
          </a:ln>
          <a:effectLst/>
        </p:spPr>
        <p:txBody>
          <a:bodyPr wrap="none" lIns="0" tIns="0" rIns="0" bIns="0" anchor="ctr"/>
          <a:lstStyle/>
          <a:p>
            <a:pPr>
              <a:defRPr/>
            </a:pPr>
            <a:endParaRPr lang="en-US"/>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6858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latin typeface="+mj-lt"/>
                <a:ea typeface="+mj-ea"/>
                <a:cs typeface="+mj-cs"/>
              </a:rPr>
              <a:t>Installation and Configuration Steps</a:t>
            </a:r>
            <a:endParaRPr lang="en-US" sz="2400" dirty="0" smtClean="0">
              <a:latin typeface="Arial" pitchFamily="34" charset="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8"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9"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0"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1" name="Rectangle 10"/>
          <p:cNvSpPr/>
          <p:nvPr/>
        </p:nvSpPr>
        <p:spPr>
          <a:xfrm>
            <a:off x="533400" y="1600200"/>
            <a:ext cx="7088287" cy="369332"/>
          </a:xfrm>
          <a:prstGeom prst="rect">
            <a:avLst/>
          </a:prstGeom>
        </p:spPr>
        <p:txBody>
          <a:bodyPr wrap="none">
            <a:spAutoFit/>
          </a:bodyPr>
          <a:lstStyle/>
          <a:p>
            <a:r>
              <a:rPr lang="en-US" b="1" dirty="0" smtClean="0"/>
              <a:t>Step 3)  	     ACS Server ACS Properties    What to set and why </a:t>
            </a:r>
          </a:p>
        </p:txBody>
      </p:sp>
      <p:sp>
        <p:nvSpPr>
          <p:cNvPr id="12" name="TextBox 11"/>
          <p:cNvSpPr txBox="1"/>
          <p:nvPr/>
        </p:nvSpPr>
        <p:spPr>
          <a:xfrm>
            <a:off x="609600" y="2057400"/>
            <a:ext cx="6477000" cy="738664"/>
          </a:xfrm>
          <a:prstGeom prst="rect">
            <a:avLst/>
          </a:prstGeom>
          <a:noFill/>
        </p:spPr>
        <p:txBody>
          <a:bodyPr wrap="square" rtlCol="0">
            <a:spAutoFit/>
          </a:bodyPr>
          <a:lstStyle/>
          <a:p>
            <a:r>
              <a:rPr lang="en-US" sz="1400" dirty="0" smtClean="0"/>
              <a:t>NOTE:  If BOCS is not set in pull mode , SSL is not set and firewalls are not used the </a:t>
            </a:r>
            <a:r>
              <a:rPr lang="en-US" sz="1400" dirty="0" err="1" smtClean="0"/>
              <a:t>acs.properties</a:t>
            </a:r>
            <a:r>
              <a:rPr lang="en-US" sz="1400" dirty="0" smtClean="0"/>
              <a:t> file can be used as is, with out modification. File gets appended when new </a:t>
            </a:r>
            <a:r>
              <a:rPr lang="en-US" sz="1400" dirty="0" err="1" smtClean="0"/>
              <a:t>docbase</a:t>
            </a:r>
            <a:r>
              <a:rPr lang="en-US" sz="1400" dirty="0" smtClean="0"/>
              <a:t> are added.  All </a:t>
            </a:r>
            <a:r>
              <a:rPr lang="en-US" sz="1400" dirty="0" err="1" smtClean="0"/>
              <a:t>docbases</a:t>
            </a:r>
            <a:r>
              <a:rPr lang="en-US" sz="1400" dirty="0" smtClean="0"/>
              <a:t> must be up when ACS is started</a:t>
            </a:r>
          </a:p>
        </p:txBody>
      </p:sp>
      <p:sp>
        <p:nvSpPr>
          <p:cNvPr id="13" name="TextBox 12"/>
          <p:cNvSpPr txBox="1"/>
          <p:nvPr/>
        </p:nvSpPr>
        <p:spPr>
          <a:xfrm>
            <a:off x="609600" y="3124200"/>
            <a:ext cx="8077200" cy="2895599"/>
          </a:xfrm>
          <a:prstGeom prst="rect">
            <a:avLst/>
          </a:prstGeom>
          <a:noFill/>
        </p:spPr>
        <p:txBody>
          <a:bodyPr wrap="square" rtlCol="0">
            <a:spAutoFit/>
          </a:bodyPr>
          <a:lstStyle/>
          <a:p>
            <a:r>
              <a:rPr lang="en-US" sz="1200" b="1" dirty="0" smtClean="0"/>
              <a:t>#Startup mode for ACS/BOCS </a:t>
            </a:r>
            <a:r>
              <a:rPr lang="en-US" sz="1200" b="1" dirty="0" err="1" smtClean="0"/>
              <a:t>servlet</a:t>
            </a:r>
            <a:r>
              <a:rPr lang="en-US" sz="1200" b="1" dirty="0" smtClean="0"/>
              <a:t> </a:t>
            </a:r>
          </a:p>
          <a:p>
            <a:r>
              <a:rPr lang="en-US" sz="1200" dirty="0" err="1" smtClean="0"/>
              <a:t>mode.cachestoreonly</a:t>
            </a:r>
            <a:r>
              <a:rPr lang="en-US" sz="1200" dirty="0" smtClean="0"/>
              <a:t>=false			Tells the </a:t>
            </a:r>
            <a:r>
              <a:rPr lang="en-US" sz="1200" dirty="0" err="1" smtClean="0"/>
              <a:t>servlet</a:t>
            </a:r>
            <a:r>
              <a:rPr lang="en-US" sz="1200" dirty="0" smtClean="0"/>
              <a:t> to run as : "false = ACS  true = BOCS"</a:t>
            </a:r>
          </a:p>
          <a:p>
            <a:endParaRPr lang="en-US" sz="1200" dirty="0" smtClean="0"/>
          </a:p>
          <a:p>
            <a:r>
              <a:rPr lang="en-US" sz="1200" b="1" dirty="0" smtClean="0"/>
              <a:t># BOCS Tuning</a:t>
            </a:r>
          </a:p>
          <a:p>
            <a:r>
              <a:rPr lang="en-US" sz="1200" dirty="0" err="1" smtClean="0"/>
              <a:t>bocs.pulling.interval</a:t>
            </a:r>
            <a:r>
              <a:rPr lang="en-US" sz="1200" dirty="0" smtClean="0"/>
              <a:t>=10			How often BOCS polls DMS when pull mode is set. </a:t>
            </a:r>
          </a:p>
          <a:p>
            <a:r>
              <a:rPr lang="en-US" sz="1200" dirty="0" err="1" smtClean="0"/>
              <a:t>primary.content.store.quota</a:t>
            </a:r>
            <a:r>
              <a:rPr lang="en-US" sz="1200" dirty="0" smtClean="0"/>
              <a:t>=1000M		Max value for parked content for BOCS "K" "M" "G" </a:t>
            </a:r>
          </a:p>
          <a:p>
            <a:r>
              <a:rPr lang="en-US" sz="1200" dirty="0" err="1" smtClean="0"/>
              <a:t>bocs.keystore</a:t>
            </a:r>
            <a:r>
              <a:rPr lang="en-US" sz="1200" dirty="0" smtClean="0"/>
              <a:t>=			Private key path when BOCS is set in pull mode</a:t>
            </a:r>
          </a:p>
          <a:p>
            <a:r>
              <a:rPr lang="en-US" sz="1200" dirty="0" err="1" smtClean="0"/>
              <a:t>primary.content.store.root</a:t>
            </a:r>
            <a:r>
              <a:rPr lang="en-US" sz="1200" dirty="0" smtClean="0"/>
              <a:t>=C\:\\Documentum\\</a:t>
            </a:r>
            <a:r>
              <a:rPr lang="en-US" sz="1200" dirty="0" err="1" smtClean="0"/>
              <a:t>acsCache</a:t>
            </a:r>
            <a:r>
              <a:rPr lang="en-US" sz="1200" dirty="0" smtClean="0"/>
              <a:t>	Path for Parked Content</a:t>
            </a:r>
          </a:p>
          <a:p>
            <a:endParaRPr lang="en-US" sz="1200" dirty="0" smtClean="0"/>
          </a:p>
          <a:p>
            <a:r>
              <a:rPr lang="en-US" sz="1200" b="1" dirty="0" smtClean="0"/>
              <a:t># </a:t>
            </a:r>
            <a:r>
              <a:rPr lang="en-US" sz="1200" b="1" dirty="0" err="1" smtClean="0"/>
              <a:t>Docbase</a:t>
            </a:r>
            <a:r>
              <a:rPr lang="en-US" sz="1200" b="1" dirty="0" smtClean="0"/>
              <a:t> Connection Information</a:t>
            </a:r>
          </a:p>
          <a:p>
            <a:r>
              <a:rPr lang="en-US" sz="1200" dirty="0" smtClean="0"/>
              <a:t>repository.name=vmcswin65sql.vmcswin65sql	server </a:t>
            </a:r>
            <a:r>
              <a:rPr lang="en-US" sz="1200" dirty="0" err="1" smtClean="0"/>
              <a:t>config</a:t>
            </a:r>
            <a:r>
              <a:rPr lang="en-US" sz="1200" dirty="0" smtClean="0"/>
              <a:t>  value + </a:t>
            </a:r>
            <a:r>
              <a:rPr lang="en-US" sz="1200" dirty="0" err="1" smtClean="0"/>
              <a:t>docbase</a:t>
            </a:r>
            <a:r>
              <a:rPr lang="en-US" sz="1200" dirty="0" smtClean="0"/>
              <a:t> name</a:t>
            </a:r>
          </a:p>
          <a:p>
            <a:r>
              <a:rPr lang="en-US" sz="1200" dirty="0" err="1" smtClean="0"/>
              <a:t>repository.login</a:t>
            </a:r>
            <a:r>
              <a:rPr lang="en-US" sz="1200" dirty="0" smtClean="0"/>
              <a:t>=</a:t>
            </a:r>
            <a:r>
              <a:rPr lang="en-US" sz="1200" dirty="0" err="1" smtClean="0"/>
              <a:t>dmadmin</a:t>
            </a:r>
            <a:r>
              <a:rPr lang="en-US" sz="1200" dirty="0" smtClean="0"/>
              <a:t>			</a:t>
            </a:r>
            <a:r>
              <a:rPr lang="en-US" sz="1200" dirty="0" err="1" smtClean="0"/>
              <a:t>docbase</a:t>
            </a:r>
            <a:r>
              <a:rPr lang="en-US" sz="1200" dirty="0" smtClean="0"/>
              <a:t> owner</a:t>
            </a:r>
          </a:p>
          <a:p>
            <a:r>
              <a:rPr lang="en-US" sz="1200" dirty="0" err="1" smtClean="0"/>
              <a:t>repository.password</a:t>
            </a:r>
            <a:r>
              <a:rPr lang="en-US" sz="1200" dirty="0" smtClean="0"/>
              <a:t>=			default is blank since anonymous login is used, ACS only</a:t>
            </a:r>
          </a:p>
          <a:p>
            <a:r>
              <a:rPr lang="en-US" sz="1200" dirty="0" err="1" smtClean="0"/>
              <a:t>repository.acsconfig</a:t>
            </a:r>
            <a:r>
              <a:rPr lang="en-US" sz="1200" dirty="0" smtClean="0"/>
              <a:t>=VMCSWIN65SQLACS1	ACS </a:t>
            </a:r>
            <a:r>
              <a:rPr lang="en-US" sz="1200" dirty="0" err="1" smtClean="0"/>
              <a:t>config</a:t>
            </a:r>
            <a:r>
              <a:rPr lang="en-US" sz="1200" dirty="0" smtClean="0"/>
              <a:t> object name</a:t>
            </a:r>
          </a:p>
          <a:p>
            <a:endParaRPr lang="en-US" sz="1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81000" y="1524000"/>
            <a:ext cx="7223901" cy="369332"/>
          </a:xfrm>
          <a:prstGeom prst="rect">
            <a:avLst/>
          </a:prstGeom>
        </p:spPr>
        <p:txBody>
          <a:bodyPr wrap="none">
            <a:spAutoFit/>
          </a:bodyPr>
          <a:lstStyle/>
          <a:p>
            <a:r>
              <a:rPr lang="en-US" b="1" dirty="0" smtClean="0"/>
              <a:t>Step 3)  	 ACS Server ACS Properties   What to set and why cont.</a:t>
            </a:r>
          </a:p>
        </p:txBody>
      </p:sp>
      <p:sp>
        <p:nvSpPr>
          <p:cNvPr id="7" name="TextBox 6"/>
          <p:cNvSpPr txBox="1"/>
          <p:nvPr/>
        </p:nvSpPr>
        <p:spPr>
          <a:xfrm>
            <a:off x="381000" y="1981200"/>
            <a:ext cx="8382000" cy="4339650"/>
          </a:xfrm>
          <a:prstGeom prst="rect">
            <a:avLst/>
          </a:prstGeom>
          <a:noFill/>
        </p:spPr>
        <p:txBody>
          <a:bodyPr wrap="square" rtlCol="0">
            <a:spAutoFit/>
          </a:bodyPr>
          <a:lstStyle/>
          <a:p>
            <a:r>
              <a:rPr lang="en-US" sz="1200" b="1" dirty="0" smtClean="0"/>
              <a:t># Cache Location</a:t>
            </a:r>
          </a:p>
          <a:p>
            <a:r>
              <a:rPr lang="en-US" sz="1200" dirty="0" err="1" smtClean="0"/>
              <a:t>acs.cache.enabled</a:t>
            </a:r>
            <a:r>
              <a:rPr lang="en-US" sz="1200" dirty="0" smtClean="0"/>
              <a:t>=true				Turns on ACS caching default is false</a:t>
            </a:r>
          </a:p>
          <a:p>
            <a:r>
              <a:rPr lang="en-US" sz="1200" dirty="0" err="1" smtClean="0"/>
              <a:t>cache.store.root</a:t>
            </a:r>
            <a:r>
              <a:rPr lang="en-US" sz="1200" dirty="0" smtClean="0"/>
              <a:t>=C\:\\Documentum\acsCache		Root directory for </a:t>
            </a:r>
            <a:r>
              <a:rPr lang="en-US" sz="1200" dirty="0" err="1" smtClean="0"/>
              <a:t>acs</a:t>
            </a:r>
            <a:r>
              <a:rPr lang="en-US" sz="1200" dirty="0" smtClean="0"/>
              <a:t> cache when enabled</a:t>
            </a:r>
          </a:p>
          <a:p>
            <a:r>
              <a:rPr lang="en-US" sz="1200" dirty="0" err="1" smtClean="0"/>
              <a:t>cache.store.quota</a:t>
            </a:r>
            <a:r>
              <a:rPr lang="en-US" sz="1200" dirty="0" smtClean="0"/>
              <a:t>=1000M				Max value for parked content for ACS "K" "M" "G“</a:t>
            </a:r>
          </a:p>
          <a:p>
            <a:endParaRPr lang="en-US" sz="1200" dirty="0" smtClean="0"/>
          </a:p>
          <a:p>
            <a:r>
              <a:rPr lang="en-US" sz="1200" b="1" dirty="0" smtClean="0"/>
              <a:t># Java and JMS specifics</a:t>
            </a:r>
          </a:p>
          <a:p>
            <a:r>
              <a:rPr lang="en-US" sz="1200" dirty="0" err="1" smtClean="0"/>
              <a:t>java.naming.factory.url.pkgs</a:t>
            </a:r>
            <a:r>
              <a:rPr lang="en-US" sz="1200" dirty="0" smtClean="0"/>
              <a:t>=</a:t>
            </a:r>
            <a:r>
              <a:rPr lang="en-US" sz="1200" dirty="0" err="1" smtClean="0"/>
              <a:t>org.jboss.naming</a:t>
            </a:r>
            <a:r>
              <a:rPr lang="en-US" sz="1200" dirty="0" smtClean="0"/>
              <a:t>\:</a:t>
            </a:r>
            <a:r>
              <a:rPr lang="en-US" sz="1200" dirty="0" err="1" smtClean="0"/>
              <a:t>org.jnp.interfaces</a:t>
            </a:r>
            <a:r>
              <a:rPr lang="en-US" sz="1200" dirty="0" smtClean="0"/>
              <a:t>	JNDI entry for JMS naming factory</a:t>
            </a:r>
          </a:p>
          <a:p>
            <a:r>
              <a:rPr lang="en-US" sz="1200" dirty="0" err="1" smtClean="0"/>
              <a:t>jms.connection.factory</a:t>
            </a:r>
            <a:r>
              <a:rPr lang="en-US" sz="1200" dirty="0" smtClean="0"/>
              <a:t>=/</a:t>
            </a:r>
            <a:r>
              <a:rPr lang="en-US" sz="1200" dirty="0" err="1" smtClean="0"/>
              <a:t>MethodServerQueueConnectionFactory</a:t>
            </a:r>
            <a:r>
              <a:rPr lang="en-US" sz="1200" dirty="0" smtClean="0"/>
              <a:t>	JNDI entry for JMS connection factory</a:t>
            </a:r>
          </a:p>
          <a:p>
            <a:r>
              <a:rPr lang="en-US" sz="1200" dirty="0" smtClean="0"/>
              <a:t>jms.url=</a:t>
            </a:r>
            <a:r>
              <a:rPr lang="en-US" sz="1200" dirty="0" err="1" smtClean="0"/>
              <a:t>jnp</a:t>
            </a:r>
            <a:r>
              <a:rPr lang="en-US" sz="1200" dirty="0" smtClean="0"/>
              <a:t>\://VMCSWIN65SQL\:9084			URL for BOCS/ACS to access JMS</a:t>
            </a:r>
          </a:p>
          <a:p>
            <a:r>
              <a:rPr lang="en-US" sz="1200" dirty="0" smtClean="0"/>
              <a:t>jms.queue.name=/queue/null				JNDI entry for JMS queue</a:t>
            </a:r>
          </a:p>
          <a:p>
            <a:r>
              <a:rPr lang="en-US" sz="1200" dirty="0" err="1" smtClean="0"/>
              <a:t>jndi.factory</a:t>
            </a:r>
            <a:r>
              <a:rPr lang="en-US" sz="1200" dirty="0" smtClean="0"/>
              <a:t>=</a:t>
            </a:r>
            <a:r>
              <a:rPr lang="en-US" sz="1200" dirty="0" err="1" smtClean="0"/>
              <a:t>org.jnp.interfaces.NamingContextFactory</a:t>
            </a:r>
            <a:r>
              <a:rPr lang="en-US" sz="1200" dirty="0" smtClean="0"/>
              <a:t>		JNDI entry for JMS naming </a:t>
            </a:r>
            <a:r>
              <a:rPr lang="en-US" sz="1200" dirty="0" err="1" smtClean="0"/>
              <a:t>contect</a:t>
            </a:r>
            <a:r>
              <a:rPr lang="en-US" sz="1200" dirty="0" smtClean="0"/>
              <a:t> factory</a:t>
            </a:r>
          </a:p>
          <a:p>
            <a:endParaRPr lang="en-US" sz="1200" dirty="0" smtClean="0"/>
          </a:p>
          <a:p>
            <a:r>
              <a:rPr lang="en-US" sz="1200" b="1" dirty="0" smtClean="0"/>
              <a:t># Tuning parameters</a:t>
            </a:r>
          </a:p>
          <a:p>
            <a:r>
              <a:rPr lang="en-US" sz="1200" dirty="0" err="1" smtClean="0"/>
              <a:t>proxy.port</a:t>
            </a:r>
            <a:r>
              <a:rPr lang="en-US" sz="1200" dirty="0" smtClean="0"/>
              <a:t>=					Port when proxy is configured for ACS/BOCS</a:t>
            </a:r>
          </a:p>
          <a:p>
            <a:r>
              <a:rPr lang="en-US" sz="1200" dirty="0" smtClean="0"/>
              <a:t>policy=Throttle,1,10,0				First Value "1" this policy active on first connect to server</a:t>
            </a:r>
          </a:p>
          <a:p>
            <a:r>
              <a:rPr lang="en-US" sz="1200" dirty="0" smtClean="0"/>
              <a:t>					Second value "10" Ten connections client our set</a:t>
            </a:r>
          </a:p>
          <a:p>
            <a:r>
              <a:rPr lang="en-US" sz="1200" dirty="0" smtClean="0"/>
              <a:t>					Third Value   "0"  Number of connections taken from</a:t>
            </a:r>
          </a:p>
          <a:p>
            <a:r>
              <a:rPr lang="en-US" sz="1200" dirty="0" smtClean="0"/>
              <a:t>					other clients</a:t>
            </a:r>
          </a:p>
          <a:p>
            <a:endParaRPr lang="en-US" sz="1200" dirty="0" smtClean="0"/>
          </a:p>
          <a:p>
            <a:r>
              <a:rPr lang="en-US" sz="1200" dirty="0" smtClean="0"/>
              <a:t>policy.1=ReplaceRequest,50,1				First Value "50" Number of active threads when policy is 					active</a:t>
            </a:r>
          </a:p>
          <a:p>
            <a:r>
              <a:rPr lang="en-US" sz="1200" dirty="0" smtClean="0"/>
              <a:t>					Second Value "1" Number of threads per client for this 					policy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81000" y="1600200"/>
            <a:ext cx="7161384" cy="369332"/>
          </a:xfrm>
          <a:prstGeom prst="rect">
            <a:avLst/>
          </a:prstGeom>
        </p:spPr>
        <p:txBody>
          <a:bodyPr wrap="none">
            <a:spAutoFit/>
          </a:bodyPr>
          <a:lstStyle/>
          <a:p>
            <a:r>
              <a:rPr lang="en-US" b="1" dirty="0" smtClean="0"/>
              <a:t>Step 3)  	 ACS Server  ACS Properties   What to set and why cont</a:t>
            </a:r>
          </a:p>
        </p:txBody>
      </p:sp>
      <p:sp>
        <p:nvSpPr>
          <p:cNvPr id="7" name="TextBox 6"/>
          <p:cNvSpPr txBox="1"/>
          <p:nvPr/>
        </p:nvSpPr>
        <p:spPr>
          <a:xfrm>
            <a:off x="381000" y="2590800"/>
            <a:ext cx="8382000" cy="2031325"/>
          </a:xfrm>
          <a:prstGeom prst="rect">
            <a:avLst/>
          </a:prstGeom>
          <a:noFill/>
        </p:spPr>
        <p:txBody>
          <a:bodyPr wrap="square" rtlCol="0">
            <a:spAutoFit/>
          </a:bodyPr>
          <a:lstStyle/>
          <a:p>
            <a:r>
              <a:rPr lang="en-US" b="1" dirty="0" smtClean="0"/>
              <a:t> </a:t>
            </a:r>
            <a:r>
              <a:rPr lang="en-US" sz="1200" b="1" dirty="0" smtClean="0"/>
              <a:t># Tuning parameters cont.</a:t>
            </a:r>
          </a:p>
          <a:p>
            <a:r>
              <a:rPr lang="en-US" sz="1200" dirty="0" err="1" smtClean="0"/>
              <a:t>proxy.host</a:t>
            </a:r>
            <a:r>
              <a:rPr lang="en-US" sz="1200" dirty="0" smtClean="0"/>
              <a:t>=					Set this value when web proxies are configured</a:t>
            </a:r>
          </a:p>
          <a:p>
            <a:r>
              <a:rPr lang="en-US" sz="1200" dirty="0" err="1" smtClean="0"/>
              <a:t>dms.pulling.url</a:t>
            </a:r>
            <a:r>
              <a:rPr lang="en-US" sz="1200" dirty="0" smtClean="0"/>
              <a:t>=				Tells BOCS where to reach DMS when pull mode is set</a:t>
            </a:r>
          </a:p>
          <a:p>
            <a:r>
              <a:rPr lang="en-US" sz="1200" dirty="0" smtClean="0"/>
              <a:t>bocs.configuration.name=				Set this value when BOCS is set to pull mode.</a:t>
            </a:r>
          </a:p>
          <a:p>
            <a:r>
              <a:rPr lang="en-US" sz="1200" dirty="0" err="1" smtClean="0"/>
              <a:t>bocs.pulling.mode.enabled</a:t>
            </a:r>
            <a:r>
              <a:rPr lang="en-US" sz="1200" dirty="0" smtClean="0"/>
              <a:t>=				Sets BOCS to Pull Mode default is false.</a:t>
            </a:r>
          </a:p>
          <a:p>
            <a:endParaRPr lang="en-US" sz="1200" dirty="0" smtClean="0"/>
          </a:p>
          <a:p>
            <a:endParaRPr lang="en-US" sz="1200" dirty="0" smtClean="0"/>
          </a:p>
          <a:p>
            <a:r>
              <a:rPr lang="en-US" sz="1200" b="1" dirty="0" smtClean="0"/>
              <a:t># Tracing and debug</a:t>
            </a:r>
          </a:p>
          <a:p>
            <a:r>
              <a:rPr lang="en-US" sz="1200" dirty="0" err="1" smtClean="0"/>
              <a:t>tracing.enabled</a:t>
            </a:r>
            <a:r>
              <a:rPr lang="en-US" sz="1200" dirty="0" smtClean="0"/>
              <a:t>=false				Turns on tracing for ACS </a:t>
            </a:r>
            <a:r>
              <a:rPr lang="en-US" sz="1200" dirty="0" err="1" smtClean="0"/>
              <a:t>servlet</a:t>
            </a:r>
            <a:r>
              <a:rPr lang="en-US" sz="1200" dirty="0" smtClean="0"/>
              <a:t> default is false</a:t>
            </a:r>
          </a:p>
          <a:p>
            <a:r>
              <a:rPr lang="en-US" sz="1200" dirty="0" err="1" smtClean="0"/>
              <a:t>mode.debug</a:t>
            </a:r>
            <a:r>
              <a:rPr lang="en-US" sz="1200" dirty="0" smtClean="0"/>
              <a:t>=false				Turns on debug mode ACS </a:t>
            </a:r>
            <a:r>
              <a:rPr lang="en-US" sz="1200" dirty="0" err="1" smtClean="0"/>
              <a:t>servlet</a:t>
            </a:r>
            <a:r>
              <a:rPr lang="en-US" sz="1200" dirty="0" smtClean="0"/>
              <a:t> default is false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04800" y="1447800"/>
            <a:ext cx="8305800" cy="646331"/>
          </a:xfrm>
          <a:prstGeom prst="rect">
            <a:avLst/>
          </a:prstGeom>
        </p:spPr>
        <p:txBody>
          <a:bodyPr wrap="square">
            <a:spAutoFit/>
          </a:bodyPr>
          <a:lstStyle/>
          <a:p>
            <a:r>
              <a:rPr lang="en-US" b="1" dirty="0" smtClean="0"/>
              <a:t>Step 4)  	PRE Installation Steps ( DMS small installation footprint) </a:t>
            </a:r>
          </a:p>
          <a:p>
            <a:endParaRPr lang="en-US" b="1" dirty="0" smtClean="0"/>
          </a:p>
        </p:txBody>
      </p:sp>
      <p:sp>
        <p:nvSpPr>
          <p:cNvPr id="8" name="TextBox 7"/>
          <p:cNvSpPr txBox="1"/>
          <p:nvPr/>
        </p:nvSpPr>
        <p:spPr>
          <a:xfrm>
            <a:off x="304800" y="1905000"/>
            <a:ext cx="8305800" cy="4724400"/>
          </a:xfrm>
          <a:prstGeom prst="rect">
            <a:avLst/>
          </a:prstGeom>
          <a:noFill/>
        </p:spPr>
        <p:txBody>
          <a:bodyPr wrap="square" rtlCol="0">
            <a:spAutoFit/>
          </a:bodyPr>
          <a:lstStyle/>
          <a:p>
            <a:r>
              <a:rPr lang="en-US" sz="1200" dirty="0" smtClean="0"/>
              <a:t>Decide if DMS will be stand alone or installed with Content Server.   </a:t>
            </a:r>
            <a:r>
              <a:rPr lang="en-US" sz="1200" b="1" dirty="0" smtClean="0"/>
              <a:t>Installing with the Content Server allows you to leverage environment variables and simplifies overall administration of the entire enterprise. Only one DMS server is permitted for each enterprise, failover is not supported and embedded ASA10 cannot be substituted.</a:t>
            </a:r>
          </a:p>
          <a:p>
            <a:endParaRPr lang="en-US" sz="1200" dirty="0" smtClean="0"/>
          </a:p>
          <a:p>
            <a:r>
              <a:rPr lang="en-US" sz="1200" dirty="0" smtClean="0"/>
              <a:t>• If you do not want to accept the defaults for directory locations or port numbers, have the chosen directories and port numbers available.</a:t>
            </a:r>
          </a:p>
          <a:p>
            <a:endParaRPr lang="en-US" sz="1200" dirty="0" smtClean="0"/>
          </a:p>
          <a:p>
            <a:r>
              <a:rPr lang="en-US" sz="1200" dirty="0" smtClean="0"/>
              <a:t>Default directory locations are suggested for the installation directory, the user directory, and the directory in which JMS messages are stored.</a:t>
            </a:r>
          </a:p>
          <a:p>
            <a:endParaRPr lang="en-US" sz="1200" dirty="0" smtClean="0"/>
          </a:p>
          <a:p>
            <a:r>
              <a:rPr lang="en-US" sz="1200" dirty="0" smtClean="0"/>
              <a:t>Default port numbers are suggested for the connection broker (1489 for a native connection and 1490 for an SSL connection), application server instances (8489 for instance server), and the database server (2638).</a:t>
            </a:r>
          </a:p>
          <a:p>
            <a:endParaRPr lang="en-US" sz="1200" dirty="0" smtClean="0"/>
          </a:p>
          <a:p>
            <a:r>
              <a:rPr lang="en-US" sz="1200" dirty="0" smtClean="0"/>
              <a:t>• A password for the dmsAdmin user is chosen.</a:t>
            </a:r>
          </a:p>
          <a:p>
            <a:endParaRPr lang="en-US" sz="1200" dirty="0" smtClean="0"/>
          </a:p>
          <a:p>
            <a:r>
              <a:rPr lang="en-US" sz="1200" dirty="0" smtClean="0"/>
              <a:t>The dmsAdmin user administers the DMS server’s dms.properties file through the</a:t>
            </a:r>
          </a:p>
          <a:p>
            <a:r>
              <a:rPr lang="en-US" sz="1200" dirty="0" smtClean="0"/>
              <a:t>resource agent in Documentum Administrator.</a:t>
            </a:r>
          </a:p>
          <a:p>
            <a:endParaRPr lang="en-US" sz="1200" dirty="0" smtClean="0"/>
          </a:p>
          <a:p>
            <a:r>
              <a:rPr lang="en-US" sz="1200" dirty="0" smtClean="0"/>
              <a:t>• The DOCUMENTUM and DOCUMENTUM_SHARED environment variables are set.</a:t>
            </a:r>
          </a:p>
          <a:p>
            <a:endParaRPr lang="en-US" sz="1200" dirty="0" smtClean="0"/>
          </a:p>
          <a:p>
            <a:r>
              <a:rPr lang="en-US" sz="1200" dirty="0" smtClean="0"/>
              <a:t>Set $DOCUMENTUM to the installation directory. The installation owner must have read, write, and execute permissions on this directory and its subdirectories.</a:t>
            </a:r>
          </a:p>
          <a:p>
            <a:endParaRPr lang="en-US" sz="1200" dirty="0" smtClean="0"/>
          </a:p>
          <a:p>
            <a:r>
              <a:rPr lang="en-US" sz="1200" dirty="0" smtClean="0"/>
              <a:t>Set $DOCUMENTUM_SHARED to the directory in which you want to install DFC on the DMS host. This is also the </a:t>
            </a:r>
            <a:r>
              <a:rPr lang="en-US" sz="1200" dirty="0" err="1" smtClean="0"/>
              <a:t>top‑level</a:t>
            </a:r>
            <a:r>
              <a:rPr lang="en-US" sz="1200" dirty="0" smtClean="0"/>
              <a:t> directory under which the scripts used to uninstall the components are stored.</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81000" y="1676400"/>
            <a:ext cx="2448106" cy="369332"/>
          </a:xfrm>
          <a:prstGeom prst="rect">
            <a:avLst/>
          </a:prstGeom>
        </p:spPr>
        <p:txBody>
          <a:bodyPr wrap="none">
            <a:spAutoFit/>
          </a:bodyPr>
          <a:lstStyle/>
          <a:p>
            <a:r>
              <a:rPr lang="en-US" b="1" dirty="0" smtClean="0"/>
              <a:t>Step 4a)  Install DMS</a:t>
            </a:r>
          </a:p>
        </p:txBody>
      </p:sp>
      <p:sp>
        <p:nvSpPr>
          <p:cNvPr id="10" name="TextBox 9"/>
          <p:cNvSpPr txBox="1"/>
          <p:nvPr/>
        </p:nvSpPr>
        <p:spPr>
          <a:xfrm>
            <a:off x="533400" y="2133600"/>
            <a:ext cx="8229600" cy="4339650"/>
          </a:xfrm>
          <a:prstGeom prst="rect">
            <a:avLst/>
          </a:prstGeom>
          <a:noFill/>
        </p:spPr>
        <p:txBody>
          <a:bodyPr wrap="square" rtlCol="0">
            <a:spAutoFit/>
          </a:bodyPr>
          <a:lstStyle/>
          <a:p>
            <a:r>
              <a:rPr lang="en-US" sz="1200" dirty="0" smtClean="0"/>
              <a:t>DMS Installation Steps documented in Content Server installation guide  See page 110 for 6.5.   Basically a pick and click</a:t>
            </a:r>
          </a:p>
          <a:p>
            <a:r>
              <a:rPr lang="en-US" sz="1200" dirty="0" smtClean="0"/>
              <a:t>set of steps.   During installation good idea to note the URLS and port number for DMS,  make sure to record the </a:t>
            </a:r>
            <a:r>
              <a:rPr lang="en-US" sz="1200" dirty="0" err="1" smtClean="0"/>
              <a:t>dmsAdmin</a:t>
            </a:r>
            <a:r>
              <a:rPr lang="en-US" sz="1200" dirty="0" smtClean="0"/>
              <a:t> user account password along with </a:t>
            </a:r>
            <a:r>
              <a:rPr lang="en-US" sz="1200" dirty="0" err="1" smtClean="0"/>
              <a:t>sysbase</a:t>
            </a:r>
            <a:r>
              <a:rPr lang="en-US" sz="1200" dirty="0" smtClean="0"/>
              <a:t>  admin password.  Make sure is in DNS if installed on a separate host.</a:t>
            </a:r>
          </a:p>
          <a:p>
            <a:endParaRPr lang="en-US" sz="1200" dirty="0" smtClean="0"/>
          </a:p>
          <a:p>
            <a:r>
              <a:rPr lang="en-US" sz="1200" dirty="0" smtClean="0"/>
              <a:t>Post Installation Steps.</a:t>
            </a:r>
          </a:p>
          <a:p>
            <a:endParaRPr lang="en-US" sz="1200" dirty="0" smtClean="0"/>
          </a:p>
          <a:p>
            <a:r>
              <a:rPr lang="en-US" sz="1200" dirty="0" smtClean="0"/>
              <a:t>Using </a:t>
            </a:r>
            <a:r>
              <a:rPr lang="en-US" sz="1200" dirty="0" err="1" smtClean="0"/>
              <a:t>Documentum</a:t>
            </a:r>
            <a:r>
              <a:rPr lang="en-US" sz="1200" dirty="0" smtClean="0"/>
              <a:t> Administrator, create a configuration object for DMS in the global registry. Use the instructions in the online help for </a:t>
            </a:r>
            <a:r>
              <a:rPr lang="en-US" sz="1200" dirty="0" err="1" smtClean="0"/>
              <a:t>Documentum</a:t>
            </a:r>
            <a:r>
              <a:rPr lang="en-US" sz="1200" dirty="0" smtClean="0"/>
              <a:t> Administrator.</a:t>
            </a:r>
          </a:p>
          <a:p>
            <a:endParaRPr lang="en-US" sz="1200" dirty="0" smtClean="0"/>
          </a:p>
          <a:p>
            <a:r>
              <a:rPr lang="en-US" sz="1200" dirty="0" smtClean="0"/>
              <a:t>Optionally, create the resource agent for DMS in </a:t>
            </a:r>
            <a:r>
              <a:rPr lang="en-US" sz="1200" dirty="0" err="1" smtClean="0"/>
              <a:t>Documentum</a:t>
            </a:r>
            <a:r>
              <a:rPr lang="en-US" sz="1200" dirty="0" smtClean="0"/>
              <a:t> Administrator.</a:t>
            </a:r>
          </a:p>
          <a:p>
            <a:endParaRPr lang="en-US" sz="1200" dirty="0" smtClean="0"/>
          </a:p>
          <a:p>
            <a:r>
              <a:rPr lang="en-US" sz="1200" dirty="0" smtClean="0"/>
              <a:t>The DMS resource agent enables you to edit the </a:t>
            </a:r>
            <a:r>
              <a:rPr lang="en-US" sz="1200" dirty="0" err="1" smtClean="0"/>
              <a:t>dms.properties</a:t>
            </a:r>
            <a:r>
              <a:rPr lang="en-US" sz="1200" dirty="0" smtClean="0"/>
              <a:t> file to reset the expired message cleanup interval.  You will need the URL created during installation to enable the agent</a:t>
            </a:r>
          </a:p>
          <a:p>
            <a:endParaRPr lang="en-US" sz="1200" dirty="0" smtClean="0"/>
          </a:p>
          <a:p>
            <a:r>
              <a:rPr lang="en-US" sz="1200" dirty="0" smtClean="0"/>
              <a:t>The </a:t>
            </a:r>
            <a:r>
              <a:rPr lang="en-US" sz="1200" dirty="0" err="1" smtClean="0"/>
              <a:t>Documentum</a:t>
            </a:r>
            <a:r>
              <a:rPr lang="en-US" sz="1200" dirty="0" smtClean="0"/>
              <a:t> Administrator online help or the </a:t>
            </a:r>
            <a:r>
              <a:rPr lang="en-US" sz="1200" i="1" dirty="0" err="1" smtClean="0"/>
              <a:t>Documentum</a:t>
            </a:r>
            <a:r>
              <a:rPr lang="en-US" sz="1200" i="1" dirty="0" smtClean="0"/>
              <a:t> Administrator User Guide provide instructions on creating a resource agent.</a:t>
            </a:r>
          </a:p>
          <a:p>
            <a:endParaRPr lang="en-US" sz="1200" dirty="0" smtClean="0"/>
          </a:p>
          <a:p>
            <a:r>
              <a:rPr lang="en-US" sz="1200" dirty="0" smtClean="0"/>
              <a:t>The post URL dialog box appears.</a:t>
            </a:r>
          </a:p>
          <a:p>
            <a:endParaRPr lang="en-US" sz="1200" dirty="0" smtClean="0"/>
          </a:p>
          <a:p>
            <a:r>
              <a:rPr lang="en-US" sz="1200" dirty="0" smtClean="0"/>
              <a:t>Note the information that appears in the post URL dialog box. If you plan on creating repository objects for DMS, you will need this information. The post URL is used to contact the DMS to deliver messages from DFC to DMS.</a:t>
            </a:r>
          </a:p>
          <a:p>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457200" y="1676400"/>
            <a:ext cx="4171142" cy="369332"/>
          </a:xfrm>
          <a:prstGeom prst="rect">
            <a:avLst/>
          </a:prstGeom>
        </p:spPr>
        <p:txBody>
          <a:bodyPr wrap="none">
            <a:spAutoFit/>
          </a:bodyPr>
          <a:lstStyle/>
          <a:p>
            <a:r>
              <a:rPr lang="en-US" b="1" dirty="0" smtClean="0"/>
              <a:t>Step 4b)  Starting and Stopping DMS</a:t>
            </a:r>
          </a:p>
        </p:txBody>
      </p:sp>
      <p:sp>
        <p:nvSpPr>
          <p:cNvPr id="7" name="TextBox 6"/>
          <p:cNvSpPr txBox="1"/>
          <p:nvPr/>
        </p:nvSpPr>
        <p:spPr>
          <a:xfrm>
            <a:off x="381000" y="2209800"/>
            <a:ext cx="8382000" cy="3970318"/>
          </a:xfrm>
          <a:prstGeom prst="rect">
            <a:avLst/>
          </a:prstGeom>
          <a:noFill/>
        </p:spPr>
        <p:txBody>
          <a:bodyPr wrap="square" rtlCol="0">
            <a:spAutoFit/>
          </a:bodyPr>
          <a:lstStyle/>
          <a:p>
            <a:r>
              <a:rPr lang="en-US" sz="1200" dirty="0" smtClean="0"/>
              <a:t>Windows:  Use the Service Manager to start the “</a:t>
            </a:r>
            <a:r>
              <a:rPr lang="en-US" sz="1200" dirty="0" err="1" smtClean="0"/>
              <a:t>Docmentum</a:t>
            </a:r>
            <a:r>
              <a:rPr lang="en-US" sz="1200" dirty="0" smtClean="0"/>
              <a:t> Messaging Server” </a:t>
            </a:r>
          </a:p>
          <a:p>
            <a:endParaRPr lang="en-US" sz="1200" dirty="0" smtClean="0"/>
          </a:p>
          <a:p>
            <a:r>
              <a:rPr lang="en-US" sz="1200" dirty="0" smtClean="0"/>
              <a:t>UNIX :   Use the following procedures to start and stop DMS on UNIX and Linux hosts.</a:t>
            </a:r>
          </a:p>
          <a:p>
            <a:endParaRPr lang="en-US" sz="1200" b="1" dirty="0" smtClean="0"/>
          </a:p>
          <a:p>
            <a:r>
              <a:rPr lang="en-US" sz="1200" b="1" dirty="0" smtClean="0"/>
              <a:t>To start DMS:</a:t>
            </a:r>
          </a:p>
          <a:p>
            <a:endParaRPr lang="en-US" sz="1200" b="1" dirty="0" smtClean="0"/>
          </a:p>
          <a:p>
            <a:r>
              <a:rPr lang="en-US" sz="1200" dirty="0" smtClean="0"/>
              <a:t>	1. Navigate to $DOCUMENTUM_SHARED/</a:t>
            </a:r>
            <a:r>
              <a:rPr lang="en-US" sz="1200" dirty="0" err="1" smtClean="0"/>
              <a:t>dms</a:t>
            </a:r>
            <a:r>
              <a:rPr lang="en-US" sz="1200" dirty="0" smtClean="0"/>
              <a:t>.</a:t>
            </a:r>
          </a:p>
          <a:p>
            <a:r>
              <a:rPr lang="en-US" sz="1200" dirty="0" smtClean="0"/>
              <a:t>	2. Run startDatabase.sh.</a:t>
            </a:r>
          </a:p>
          <a:p>
            <a:r>
              <a:rPr lang="en-US" sz="1200" dirty="0" smtClean="0"/>
              <a:t>	3. Navigate to $DOCUMENTUM_SHARED/jboss4.2.0/domains/</a:t>
            </a:r>
            <a:r>
              <a:rPr lang="en-US" sz="1200" dirty="0" err="1" smtClean="0"/>
              <a:t>DctmDomain</a:t>
            </a:r>
            <a:r>
              <a:rPr lang="en-US" sz="1200" dirty="0" smtClean="0"/>
              <a:t>.</a:t>
            </a:r>
          </a:p>
          <a:p>
            <a:r>
              <a:rPr lang="en-US" sz="1200" dirty="0" smtClean="0"/>
              <a:t>	4. Run startMethodServer.sh.</a:t>
            </a:r>
          </a:p>
          <a:p>
            <a:r>
              <a:rPr lang="en-US" sz="1200" dirty="0" smtClean="0"/>
              <a:t>	5. Run startDMS.sh.</a:t>
            </a:r>
          </a:p>
          <a:p>
            <a:r>
              <a:rPr lang="en-US" sz="1200" dirty="0" smtClean="0"/>
              <a:t>	Stop the application server after stopping DMS.</a:t>
            </a:r>
          </a:p>
          <a:p>
            <a:endParaRPr lang="en-US" sz="1200" b="1" dirty="0" smtClean="0"/>
          </a:p>
          <a:p>
            <a:r>
              <a:rPr lang="en-US" sz="1200" b="1" dirty="0" smtClean="0"/>
              <a:t>To stop DMS:</a:t>
            </a:r>
          </a:p>
          <a:p>
            <a:endParaRPr lang="en-US" sz="1200" b="1" dirty="0" smtClean="0"/>
          </a:p>
          <a:p>
            <a:r>
              <a:rPr lang="en-US" sz="1200" dirty="0" smtClean="0"/>
              <a:t>	1. Navigate to $DOCUMENTUM_SHARED/jboss4.2.0/domains/</a:t>
            </a:r>
            <a:r>
              <a:rPr lang="en-US" sz="1200" dirty="0" err="1" smtClean="0"/>
              <a:t>DctmDomain</a:t>
            </a:r>
            <a:r>
              <a:rPr lang="en-US" sz="1200" dirty="0" smtClean="0"/>
              <a:t>.</a:t>
            </a:r>
          </a:p>
          <a:p>
            <a:r>
              <a:rPr lang="en-US" sz="1200" dirty="0" smtClean="0"/>
              <a:t>	2. Run stopDMS.sh.</a:t>
            </a:r>
          </a:p>
          <a:p>
            <a:r>
              <a:rPr lang="en-US" sz="1200" dirty="0" smtClean="0"/>
              <a:t>	3. Navigate to $DOCUMENTUM_SHARED/jboss4.2.0/domains/</a:t>
            </a:r>
            <a:r>
              <a:rPr lang="en-US" sz="1200" dirty="0" err="1" smtClean="0"/>
              <a:t>DctmDomain</a:t>
            </a:r>
            <a:r>
              <a:rPr lang="en-US" sz="1200" dirty="0" smtClean="0"/>
              <a:t>/bin.</a:t>
            </a:r>
          </a:p>
          <a:p>
            <a:r>
              <a:rPr lang="en-US" sz="1200" dirty="0" smtClean="0"/>
              <a:t>	4. Run stopMethodServer.sh.</a:t>
            </a:r>
          </a:p>
          <a:p>
            <a:r>
              <a:rPr lang="en-US" sz="1200" dirty="0" smtClean="0"/>
              <a:t>	5. Navigate to $DOCUMENTUM_SHARED/</a:t>
            </a:r>
            <a:r>
              <a:rPr lang="en-US" sz="1200" dirty="0" err="1" smtClean="0"/>
              <a:t>dms</a:t>
            </a:r>
            <a:r>
              <a:rPr lang="en-US" sz="1200" dirty="0" smtClean="0"/>
              <a:t>.</a:t>
            </a:r>
          </a:p>
          <a:p>
            <a:r>
              <a:rPr lang="en-US" sz="1200" dirty="0" smtClean="0"/>
              <a:t>	6. Run stopDatabase.sh.</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04800" y="1524000"/>
            <a:ext cx="8382000" cy="1292662"/>
          </a:xfrm>
          <a:prstGeom prst="rect">
            <a:avLst/>
          </a:prstGeom>
        </p:spPr>
        <p:txBody>
          <a:bodyPr wrap="square">
            <a:spAutoFit/>
          </a:bodyPr>
          <a:lstStyle/>
          <a:p>
            <a:r>
              <a:rPr lang="en-US" b="1" dirty="0" smtClean="0"/>
              <a:t>Step 4c)  </a:t>
            </a:r>
            <a:r>
              <a:rPr lang="en-US" b="1" dirty="0" err="1" smtClean="0"/>
              <a:t>dms.properties</a:t>
            </a:r>
            <a:r>
              <a:rPr lang="en-US" b="1" dirty="0" smtClean="0"/>
              <a:t> control message lengths, polling schedules and </a:t>
            </a:r>
          </a:p>
          <a:p>
            <a:r>
              <a:rPr lang="en-US" b="1" dirty="0" smtClean="0"/>
              <a:t>Message cleanup </a:t>
            </a:r>
          </a:p>
          <a:p>
            <a:endParaRPr lang="en-US" b="1" dirty="0" smtClean="0"/>
          </a:p>
          <a:p>
            <a:r>
              <a:rPr lang="en-US" sz="1200" dirty="0" smtClean="0"/>
              <a:t>File is automatically updated and there is no is need to edit any of the parameters unless requested by engineering . See </a:t>
            </a:r>
            <a:r>
              <a:rPr lang="en-US" sz="1200" dirty="0" err="1" smtClean="0"/>
              <a:t>dmsfull.propertiies</a:t>
            </a:r>
            <a:r>
              <a:rPr lang="en-US" sz="1200" dirty="0" smtClean="0"/>
              <a:t> for complete description of all the values.</a:t>
            </a:r>
          </a:p>
        </p:txBody>
      </p:sp>
      <p:sp>
        <p:nvSpPr>
          <p:cNvPr id="7" name="Rectangle 6"/>
          <p:cNvSpPr/>
          <p:nvPr/>
        </p:nvSpPr>
        <p:spPr>
          <a:xfrm>
            <a:off x="304800" y="2895600"/>
            <a:ext cx="8458200" cy="3046988"/>
          </a:xfrm>
          <a:prstGeom prst="rect">
            <a:avLst/>
          </a:prstGeom>
        </p:spPr>
        <p:txBody>
          <a:bodyPr wrap="square">
            <a:spAutoFit/>
          </a:bodyPr>
          <a:lstStyle/>
          <a:p>
            <a:r>
              <a:rPr lang="en-US" sz="1200" dirty="0" smtClean="0"/>
              <a:t>dms.jdbc.data.source.name=java\:/</a:t>
            </a:r>
            <a:r>
              <a:rPr lang="en-US" sz="1200" dirty="0" err="1" smtClean="0"/>
              <a:t>jndi</a:t>
            </a:r>
            <a:r>
              <a:rPr lang="en-US" sz="1200" dirty="0" smtClean="0"/>
              <a:t>/</a:t>
            </a:r>
            <a:r>
              <a:rPr lang="en-US" sz="1200" dirty="0" err="1" smtClean="0"/>
              <a:t>dmsASA</a:t>
            </a:r>
            <a:endParaRPr lang="en-US" sz="1200" dirty="0" smtClean="0"/>
          </a:p>
          <a:p>
            <a:r>
              <a:rPr lang="en-US" sz="1200" dirty="0" err="1" smtClean="0"/>
              <a:t>dms.jdbc.message.body.max.length</a:t>
            </a:r>
            <a:r>
              <a:rPr lang="en-US" sz="1200" dirty="0" smtClean="0"/>
              <a:t>=32767</a:t>
            </a:r>
          </a:p>
          <a:p>
            <a:r>
              <a:rPr lang="en-US" sz="1200" dirty="0" err="1" smtClean="0"/>
              <a:t>dms.jdbc.destination.error.max.length</a:t>
            </a:r>
            <a:r>
              <a:rPr lang="en-US" sz="1200" dirty="0" smtClean="0"/>
              <a:t>=32767</a:t>
            </a:r>
          </a:p>
          <a:p>
            <a:r>
              <a:rPr lang="en-US" sz="1200" dirty="0" err="1" smtClean="0"/>
              <a:t>dms.jdbc.message.id.batch.size</a:t>
            </a:r>
            <a:r>
              <a:rPr lang="en-US" sz="1200" dirty="0" smtClean="0"/>
              <a:t>=20</a:t>
            </a:r>
          </a:p>
          <a:p>
            <a:r>
              <a:rPr lang="en-US" sz="1200" dirty="0" err="1" smtClean="0"/>
              <a:t>dms.jdbc.object.prefix</a:t>
            </a:r>
            <a:r>
              <a:rPr lang="en-US" sz="1200" dirty="0" smtClean="0"/>
              <a:t>=dms.DBA.</a:t>
            </a:r>
          </a:p>
          <a:p>
            <a:endParaRPr lang="en-US" sz="1200" dirty="0" smtClean="0"/>
          </a:p>
          <a:p>
            <a:r>
              <a:rPr lang="en-US" sz="1200" dirty="0" smtClean="0"/>
              <a:t>dms.jndi.factory.name=</a:t>
            </a:r>
            <a:r>
              <a:rPr lang="en-US" sz="1200" dirty="0" err="1" smtClean="0"/>
              <a:t>org.jnp.interfaces.NamingContextFactory</a:t>
            </a:r>
            <a:endParaRPr lang="en-US" sz="1200" dirty="0" smtClean="0"/>
          </a:p>
          <a:p>
            <a:r>
              <a:rPr lang="en-US" sz="1200" dirty="0" err="1" smtClean="0"/>
              <a:t>dms.jndi.url</a:t>
            </a:r>
            <a:r>
              <a:rPr lang="en-US" sz="1200" dirty="0" smtClean="0"/>
              <a:t>=</a:t>
            </a:r>
            <a:r>
              <a:rPr lang="en-US" sz="1200" dirty="0" err="1" smtClean="0"/>
              <a:t>jnp</a:t>
            </a:r>
            <a:r>
              <a:rPr lang="en-US" sz="1200" dirty="0" smtClean="0"/>
              <a:t>\://VMCSWIN65SQL\:8493</a:t>
            </a:r>
          </a:p>
          <a:p>
            <a:r>
              <a:rPr lang="en-US" sz="1200" dirty="0" err="1" smtClean="0"/>
              <a:t>java.naming.factory.url.pkgs</a:t>
            </a:r>
            <a:r>
              <a:rPr lang="en-US" sz="1200" dirty="0" smtClean="0"/>
              <a:t>=</a:t>
            </a:r>
            <a:r>
              <a:rPr lang="en-US" sz="1200" dirty="0" err="1" smtClean="0"/>
              <a:t>org.jboss.naming:org.jnp.interfaces</a:t>
            </a:r>
            <a:endParaRPr lang="en-US" sz="1200" dirty="0" smtClean="0"/>
          </a:p>
          <a:p>
            <a:endParaRPr lang="en-US" sz="1200" dirty="0" smtClean="0"/>
          </a:p>
          <a:p>
            <a:r>
              <a:rPr lang="en-US" sz="1200" dirty="0" smtClean="0"/>
              <a:t>dms.jms.connection.factory.name=/</a:t>
            </a:r>
            <a:r>
              <a:rPr lang="en-US" sz="1200" dirty="0" err="1" smtClean="0"/>
              <a:t>DMSQueueConnectionFactory</a:t>
            </a:r>
            <a:endParaRPr lang="en-US" sz="1200" dirty="0" smtClean="0"/>
          </a:p>
          <a:p>
            <a:r>
              <a:rPr lang="en-US" sz="1200" dirty="0" smtClean="0"/>
              <a:t>dms.jms.module.name=</a:t>
            </a:r>
            <a:r>
              <a:rPr lang="en-US" sz="1200" dirty="0" err="1" smtClean="0"/>
              <a:t>dms-jms</a:t>
            </a:r>
            <a:endParaRPr lang="en-US" sz="1200" dirty="0" smtClean="0"/>
          </a:p>
          <a:p>
            <a:r>
              <a:rPr lang="en-US" sz="1200" dirty="0" err="1" smtClean="0"/>
              <a:t>dms.push.queue</a:t>
            </a:r>
            <a:r>
              <a:rPr lang="en-US" sz="1200" dirty="0" smtClean="0"/>
              <a:t>=queue/push</a:t>
            </a:r>
          </a:p>
          <a:p>
            <a:r>
              <a:rPr lang="en-US" sz="1200" dirty="0" err="1" smtClean="0"/>
              <a:t>dms.push.retry</a:t>
            </a:r>
            <a:r>
              <a:rPr lang="en-US" sz="1200" dirty="0" smtClean="0"/>
              <a:t>=queue/</a:t>
            </a:r>
            <a:r>
              <a:rPr lang="en-US" sz="1200" dirty="0" err="1" smtClean="0"/>
              <a:t>pushRetry</a:t>
            </a:r>
            <a:endParaRPr lang="en-US" sz="1200" dirty="0" smtClean="0"/>
          </a:p>
          <a:p>
            <a:endParaRPr lang="en-US" sz="1200" dirty="0" smtClean="0"/>
          </a:p>
          <a:p>
            <a:r>
              <a:rPr lang="en-US" sz="1200" dirty="0" err="1" smtClean="0"/>
              <a:t>dms.service.return.url</a:t>
            </a:r>
            <a:r>
              <a:rPr lang="en-US" sz="1200" dirty="0" smtClean="0"/>
              <a:t>=http://VMCSWIN65SQL:8489/</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457200" y="2514600"/>
            <a:ext cx="5562600" cy="3231654"/>
          </a:xfrm>
          <a:prstGeom prst="rect">
            <a:avLst/>
          </a:prstGeom>
          <a:noFill/>
        </p:spPr>
        <p:txBody>
          <a:bodyPr wrap="square" rtlCol="0">
            <a:spAutoFit/>
          </a:bodyPr>
          <a:lstStyle/>
          <a:p>
            <a:r>
              <a:rPr lang="en-US" sz="1200" dirty="0" smtClean="0"/>
              <a:t># time in seconds</a:t>
            </a:r>
          </a:p>
          <a:p>
            <a:r>
              <a:rPr lang="en-US" sz="1200" dirty="0" err="1" smtClean="0"/>
              <a:t>dms.destination.unavailable.interval</a:t>
            </a:r>
            <a:r>
              <a:rPr lang="en-US" sz="1200" dirty="0" smtClean="0"/>
              <a:t>=60</a:t>
            </a:r>
          </a:p>
          <a:p>
            <a:endParaRPr lang="en-US" sz="1200" dirty="0" smtClean="0"/>
          </a:p>
          <a:p>
            <a:r>
              <a:rPr lang="en-US" sz="1200" dirty="0" err="1" smtClean="0"/>
              <a:t>dms.schedule.pool.size</a:t>
            </a:r>
            <a:r>
              <a:rPr lang="en-US" sz="1200" dirty="0" smtClean="0"/>
              <a:t>=5</a:t>
            </a:r>
          </a:p>
          <a:p>
            <a:r>
              <a:rPr lang="en-US" sz="1200" dirty="0" err="1" smtClean="0"/>
              <a:t>dms.push.task.count</a:t>
            </a:r>
            <a:r>
              <a:rPr lang="en-US" sz="1200" dirty="0" smtClean="0"/>
              <a:t>=1</a:t>
            </a:r>
          </a:p>
          <a:p>
            <a:r>
              <a:rPr lang="en-US" sz="1200" dirty="0" smtClean="0"/>
              <a:t># time in seconds</a:t>
            </a:r>
          </a:p>
          <a:p>
            <a:r>
              <a:rPr lang="en-US" sz="1200" dirty="0" err="1" smtClean="0"/>
              <a:t>dms.schedule.start.time</a:t>
            </a:r>
            <a:r>
              <a:rPr lang="en-US" sz="1200" dirty="0" smtClean="0"/>
              <a:t>=1</a:t>
            </a:r>
          </a:p>
          <a:p>
            <a:r>
              <a:rPr lang="en-US" sz="1200" dirty="0" smtClean="0"/>
              <a:t># time in seconds</a:t>
            </a:r>
          </a:p>
          <a:p>
            <a:r>
              <a:rPr lang="en-US" sz="1200" dirty="0" err="1" smtClean="0"/>
              <a:t>dms.schedule.interval</a:t>
            </a:r>
            <a:r>
              <a:rPr lang="en-US" sz="1200" dirty="0" smtClean="0"/>
              <a:t>=60</a:t>
            </a:r>
          </a:p>
          <a:p>
            <a:r>
              <a:rPr lang="en-US" sz="1200" dirty="0" smtClean="0"/>
              <a:t># time in seconds</a:t>
            </a:r>
          </a:p>
          <a:p>
            <a:r>
              <a:rPr lang="en-US" sz="1200" dirty="0" err="1" smtClean="0"/>
              <a:t>dms.push.sleep.time</a:t>
            </a:r>
            <a:r>
              <a:rPr lang="en-US" sz="1200" dirty="0" smtClean="0"/>
              <a:t>=60</a:t>
            </a:r>
          </a:p>
          <a:p>
            <a:endParaRPr lang="en-US" sz="1200" dirty="0" smtClean="0"/>
          </a:p>
          <a:p>
            <a:r>
              <a:rPr lang="en-US" sz="1200" dirty="0" smtClean="0"/>
              <a:t># time unit in day</a:t>
            </a:r>
          </a:p>
          <a:p>
            <a:r>
              <a:rPr lang="en-US" sz="1200" dirty="0" err="1" smtClean="0"/>
              <a:t>dms.cleanup.schedule.interval</a:t>
            </a:r>
            <a:r>
              <a:rPr lang="en-US" sz="1200" dirty="0" smtClean="0"/>
              <a:t>=1</a:t>
            </a:r>
          </a:p>
          <a:p>
            <a:endParaRPr lang="en-US" sz="1200" dirty="0" smtClean="0"/>
          </a:p>
          <a:p>
            <a:r>
              <a:rPr lang="en-US" sz="1200" dirty="0" smtClean="0"/>
              <a:t># time unit in day</a:t>
            </a:r>
          </a:p>
          <a:p>
            <a:r>
              <a:rPr lang="en-US" sz="1200" dirty="0" err="1" smtClean="0"/>
              <a:t>dms.cleanup.period</a:t>
            </a:r>
            <a:r>
              <a:rPr lang="en-US" sz="1200" dirty="0" smtClean="0"/>
              <a:t>=180</a:t>
            </a:r>
          </a:p>
        </p:txBody>
      </p:sp>
      <p:sp>
        <p:nvSpPr>
          <p:cNvPr id="7" name="TextBox 6"/>
          <p:cNvSpPr txBox="1"/>
          <p:nvPr/>
        </p:nvSpPr>
        <p:spPr>
          <a:xfrm>
            <a:off x="381000" y="1600200"/>
            <a:ext cx="8077200" cy="646331"/>
          </a:xfrm>
          <a:prstGeom prst="rect">
            <a:avLst/>
          </a:prstGeom>
          <a:noFill/>
        </p:spPr>
        <p:txBody>
          <a:bodyPr wrap="square" rtlCol="0">
            <a:spAutoFit/>
          </a:bodyPr>
          <a:lstStyle/>
          <a:p>
            <a:r>
              <a:rPr lang="en-US" b="1" dirty="0" smtClean="0"/>
              <a:t>Step 4c)  </a:t>
            </a:r>
            <a:r>
              <a:rPr lang="en-US" b="1" dirty="0" err="1" smtClean="0"/>
              <a:t>dms.properties</a:t>
            </a:r>
            <a:r>
              <a:rPr lang="en-US" b="1" dirty="0" smtClean="0"/>
              <a:t> control message lengths, polling schedules and </a:t>
            </a:r>
          </a:p>
          <a:p>
            <a:r>
              <a:rPr lang="en-US" b="1" dirty="0" smtClean="0"/>
              <a:t>Message cleanup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457200" y="1600200"/>
            <a:ext cx="6096000" cy="369332"/>
          </a:xfrm>
          <a:prstGeom prst="rect">
            <a:avLst/>
          </a:prstGeom>
          <a:noFill/>
        </p:spPr>
        <p:txBody>
          <a:bodyPr wrap="square" rtlCol="0">
            <a:spAutoFit/>
          </a:bodyPr>
          <a:lstStyle/>
          <a:p>
            <a:r>
              <a:rPr lang="en-US" b="1" dirty="0" smtClean="0"/>
              <a:t>Step 5) Install BOCS Server</a:t>
            </a:r>
            <a:endParaRPr lang="en-US" b="1" dirty="0"/>
          </a:p>
        </p:txBody>
      </p:sp>
      <p:sp>
        <p:nvSpPr>
          <p:cNvPr id="7" name="TextBox 6"/>
          <p:cNvSpPr txBox="1"/>
          <p:nvPr/>
        </p:nvSpPr>
        <p:spPr>
          <a:xfrm>
            <a:off x="457200" y="2057400"/>
            <a:ext cx="6781800" cy="2677656"/>
          </a:xfrm>
          <a:prstGeom prst="rect">
            <a:avLst/>
          </a:prstGeom>
          <a:noFill/>
        </p:spPr>
        <p:txBody>
          <a:bodyPr wrap="square" rtlCol="0">
            <a:spAutoFit/>
          </a:bodyPr>
          <a:lstStyle/>
          <a:p>
            <a:r>
              <a:rPr lang="en-US" sz="1200" dirty="0" smtClean="0"/>
              <a:t>Select a location to serve your remote users</a:t>
            </a:r>
            <a:r>
              <a:rPr lang="en-US" dirty="0" smtClean="0"/>
              <a:t>. </a:t>
            </a:r>
            <a:r>
              <a:rPr lang="en-US" sz="1200" dirty="0" smtClean="0"/>
              <a:t> </a:t>
            </a:r>
          </a:p>
          <a:p>
            <a:endParaRPr lang="en-US" sz="1200" dirty="0" smtClean="0"/>
          </a:p>
          <a:p>
            <a:r>
              <a:rPr lang="en-US" sz="1200" dirty="0" smtClean="0"/>
              <a:t>Make sure host will be in DNS.</a:t>
            </a:r>
          </a:p>
          <a:p>
            <a:endParaRPr lang="en-US" sz="1200" dirty="0" smtClean="0"/>
          </a:p>
          <a:p>
            <a:r>
              <a:rPr lang="en-US" sz="1200" dirty="0" smtClean="0"/>
              <a:t>Take some to time evaluate correct storage resources,  many customers run out of disk space because they under estimate how much caching they want the BOCS server to support.</a:t>
            </a:r>
          </a:p>
          <a:p>
            <a:endParaRPr lang="en-US" sz="1200" dirty="0" smtClean="0"/>
          </a:p>
          <a:p>
            <a:r>
              <a:rPr lang="en-US" sz="1200" dirty="0" smtClean="0"/>
              <a:t>BOCS installations can be combined with Application Servers /WDK clients not recommended for production.  For testing purposes its completely compatible.</a:t>
            </a:r>
          </a:p>
          <a:p>
            <a:endParaRPr lang="en-US" sz="1200" dirty="0" smtClean="0"/>
          </a:p>
          <a:p>
            <a:r>
              <a:rPr lang="en-US" sz="1200" dirty="0" smtClean="0"/>
              <a:t>Installation is pick and click, note URLS , port numbers , and </a:t>
            </a:r>
            <a:r>
              <a:rPr lang="en-US" sz="1200" dirty="0" err="1" smtClean="0"/>
              <a:t>bocsAdmin</a:t>
            </a:r>
            <a:r>
              <a:rPr lang="en-US" sz="1200" dirty="0" smtClean="0"/>
              <a:t> password </a:t>
            </a:r>
          </a:p>
          <a:p>
            <a:endParaRPr lang="en-US" sz="1200" dirty="0" smtClean="0"/>
          </a:p>
          <a:p>
            <a:r>
              <a:rPr lang="en-US" sz="1200" dirty="0" smtClean="0"/>
              <a:t>For DBA database admin do not use ! or % characters, alpha numeric passwords only,  Sybase Bug.</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			Agenda</a:t>
            </a:r>
            <a:endParaRPr kumimoji="0" lang="en-US" sz="32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1828800" y="1600200"/>
            <a:ext cx="4953000" cy="4801314"/>
          </a:xfrm>
          <a:prstGeom prst="rect">
            <a:avLst/>
          </a:prstGeom>
          <a:noFill/>
        </p:spPr>
        <p:txBody>
          <a:bodyPr wrap="square" rtlCol="0">
            <a:spAutoFit/>
          </a:bodyPr>
          <a:lstStyle/>
          <a:p>
            <a:r>
              <a:rPr lang="en-US" dirty="0" smtClean="0">
                <a:latin typeface="Gill Sans MT" pitchFamily="34" charset="0"/>
                <a:cs typeface="Arial" pitchFamily="34" charset="0"/>
              </a:rPr>
              <a:t>BOCS Product Overview and Capabilities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BOCS and Support Applications.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Installation Requirements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Deployment Scenarios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Required personnel needed for installations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Configuration Steps.</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Tuning</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Troubleshooting</a:t>
            </a:r>
          </a:p>
          <a:p>
            <a:endParaRPr lang="en-US" dirty="0" smtClean="0">
              <a:latin typeface="Gill Sans MT" pitchFamily="34" charset="0"/>
              <a:cs typeface="Arial" pitchFamily="34" charset="0"/>
            </a:endParaRPr>
          </a:p>
          <a:p>
            <a:r>
              <a:rPr lang="en-US" dirty="0" smtClean="0">
                <a:latin typeface="Gill Sans MT" pitchFamily="34" charset="0"/>
                <a:cs typeface="Arial" pitchFamily="34" charset="0"/>
              </a:rPr>
              <a:t>Live Demo !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457200" y="1447800"/>
            <a:ext cx="8229600" cy="369332"/>
          </a:xfrm>
          <a:prstGeom prst="rect">
            <a:avLst/>
          </a:prstGeom>
        </p:spPr>
        <p:txBody>
          <a:bodyPr wrap="square">
            <a:spAutoFit/>
          </a:bodyPr>
          <a:lstStyle/>
          <a:p>
            <a:r>
              <a:rPr lang="en-US" b="1" dirty="0" smtClean="0"/>
              <a:t>Step 5a ) BOCS Server Installation, Review </a:t>
            </a:r>
            <a:r>
              <a:rPr lang="en-US" b="1" dirty="0" err="1" smtClean="0"/>
              <a:t>acs.properties</a:t>
            </a:r>
            <a:r>
              <a:rPr lang="en-US" b="1" dirty="0" smtClean="0"/>
              <a:t> file</a:t>
            </a:r>
          </a:p>
        </p:txBody>
      </p:sp>
      <p:sp>
        <p:nvSpPr>
          <p:cNvPr id="7" name="TextBox 6"/>
          <p:cNvSpPr txBox="1"/>
          <p:nvPr/>
        </p:nvSpPr>
        <p:spPr>
          <a:xfrm>
            <a:off x="457200" y="1905000"/>
            <a:ext cx="8229600" cy="4662815"/>
          </a:xfrm>
          <a:prstGeom prst="rect">
            <a:avLst/>
          </a:prstGeom>
          <a:noFill/>
        </p:spPr>
        <p:txBody>
          <a:bodyPr wrap="square" rtlCol="0">
            <a:spAutoFit/>
          </a:bodyPr>
          <a:lstStyle/>
          <a:p>
            <a:r>
              <a:rPr lang="en-US" sz="1100" b="1" dirty="0" err="1" smtClean="0"/>
              <a:t>mode.cachestoreonly</a:t>
            </a:r>
            <a:r>
              <a:rPr lang="en-US" sz="1100" b="1" dirty="0" smtClean="0"/>
              <a:t>=true				</a:t>
            </a:r>
            <a:r>
              <a:rPr lang="en-US" sz="1100" b="1" dirty="0" err="1" smtClean="0"/>
              <a:t>True</a:t>
            </a:r>
            <a:r>
              <a:rPr lang="en-US" sz="1100" b="1" dirty="0" smtClean="0"/>
              <a:t> means the </a:t>
            </a:r>
            <a:r>
              <a:rPr lang="en-US" sz="1100" b="1" dirty="0" err="1" smtClean="0"/>
              <a:t>servlet</a:t>
            </a:r>
            <a:r>
              <a:rPr lang="en-US" sz="1100" b="1" dirty="0" smtClean="0"/>
              <a:t> will run as BOCS service</a:t>
            </a:r>
          </a:p>
          <a:p>
            <a:r>
              <a:rPr lang="en-US" sz="1100" dirty="0" err="1" smtClean="0"/>
              <a:t>tracing.enabled</a:t>
            </a:r>
            <a:r>
              <a:rPr lang="en-US" sz="1100" dirty="0" smtClean="0"/>
              <a:t>=true</a:t>
            </a:r>
          </a:p>
          <a:p>
            <a:r>
              <a:rPr lang="en-US" sz="1100" dirty="0" err="1" smtClean="0"/>
              <a:t>mode.debug</a:t>
            </a:r>
            <a:r>
              <a:rPr lang="en-US" sz="1100" dirty="0" smtClean="0"/>
              <a:t>=true</a:t>
            </a:r>
          </a:p>
          <a:p>
            <a:endParaRPr lang="en-US" sz="1100" dirty="0" smtClean="0"/>
          </a:p>
          <a:p>
            <a:r>
              <a:rPr lang="en-US" sz="1100" dirty="0" smtClean="0"/>
              <a:t>#Added for </a:t>
            </a:r>
            <a:r>
              <a:rPr lang="en-US" sz="1100" dirty="0" err="1" smtClean="0"/>
              <a:t>jboss</a:t>
            </a:r>
            <a:endParaRPr lang="en-US" sz="1100" dirty="0" smtClean="0"/>
          </a:p>
          <a:p>
            <a:r>
              <a:rPr lang="en-US" sz="1100" dirty="0" err="1" smtClean="0"/>
              <a:t>jndi.factory</a:t>
            </a:r>
            <a:r>
              <a:rPr lang="en-US" sz="1100" dirty="0" smtClean="0"/>
              <a:t>=</a:t>
            </a:r>
            <a:r>
              <a:rPr lang="en-US" sz="1100" dirty="0" err="1" smtClean="0"/>
              <a:t>org.jnp.interfaces.NamingContextFactory</a:t>
            </a:r>
            <a:endParaRPr lang="en-US" sz="1100" dirty="0" smtClean="0"/>
          </a:p>
          <a:p>
            <a:r>
              <a:rPr lang="en-US" sz="1100" dirty="0" smtClean="0"/>
              <a:t>jms.url=</a:t>
            </a:r>
            <a:r>
              <a:rPr lang="en-US" sz="1100" dirty="0" err="1" smtClean="0"/>
              <a:t>jnp</a:t>
            </a:r>
            <a:r>
              <a:rPr lang="en-US" sz="1100" dirty="0" smtClean="0"/>
              <a:t>\://PLEMADMAX\:8090</a:t>
            </a:r>
          </a:p>
          <a:p>
            <a:r>
              <a:rPr lang="en-US" sz="1100" dirty="0" err="1" smtClean="0"/>
              <a:t>java.naming.factory.url.pkgs</a:t>
            </a:r>
            <a:r>
              <a:rPr lang="en-US" sz="1100" dirty="0" smtClean="0"/>
              <a:t>=</a:t>
            </a:r>
            <a:r>
              <a:rPr lang="en-US" sz="1100" dirty="0" err="1" smtClean="0"/>
              <a:t>org.jboss.naming</a:t>
            </a:r>
            <a:r>
              <a:rPr lang="en-US" sz="1100" dirty="0" smtClean="0"/>
              <a:t>\:</a:t>
            </a:r>
            <a:r>
              <a:rPr lang="en-US" sz="1100" dirty="0" err="1" smtClean="0"/>
              <a:t>org.jnp.interfaces</a:t>
            </a:r>
            <a:endParaRPr lang="en-US" sz="1100" dirty="0" smtClean="0"/>
          </a:p>
          <a:p>
            <a:r>
              <a:rPr lang="en-US" sz="1100" dirty="0" err="1" smtClean="0"/>
              <a:t>jms.connection.factory</a:t>
            </a:r>
            <a:r>
              <a:rPr lang="en-US" sz="1100" dirty="0" smtClean="0"/>
              <a:t>=/</a:t>
            </a:r>
            <a:r>
              <a:rPr lang="en-US" sz="1100" dirty="0" err="1" smtClean="0"/>
              <a:t>BOCSQueueConnectionFactory</a:t>
            </a:r>
            <a:endParaRPr lang="en-US" sz="1100" dirty="0" smtClean="0"/>
          </a:p>
          <a:p>
            <a:r>
              <a:rPr lang="en-US" sz="1100" dirty="0" smtClean="0"/>
              <a:t>jms.queue.name=/queue/</a:t>
            </a:r>
            <a:r>
              <a:rPr lang="en-US" sz="1100" dirty="0" err="1" smtClean="0"/>
              <a:t>bocsQueue</a:t>
            </a:r>
            <a:endParaRPr lang="en-US" sz="1100" dirty="0" smtClean="0"/>
          </a:p>
          <a:p>
            <a:endParaRPr lang="en-US" sz="1100" dirty="0" smtClean="0"/>
          </a:p>
          <a:p>
            <a:r>
              <a:rPr lang="en-US" sz="1100" dirty="0" err="1" smtClean="0"/>
              <a:t>bocs.keystore</a:t>
            </a:r>
            <a:r>
              <a:rPr lang="en-US" sz="1100" dirty="0" smtClean="0"/>
              <a:t>=E\:/</a:t>
            </a:r>
            <a:r>
              <a:rPr lang="en-US" sz="1100" dirty="0" err="1" smtClean="0"/>
              <a:t>Documentum</a:t>
            </a:r>
            <a:r>
              <a:rPr lang="en-US" sz="1100" dirty="0" smtClean="0"/>
              <a:t>/</a:t>
            </a:r>
            <a:r>
              <a:rPr lang="en-US" sz="1100" dirty="0" err="1" smtClean="0"/>
              <a:t>bocs</a:t>
            </a:r>
            <a:r>
              <a:rPr lang="en-US" sz="1100" dirty="0" smtClean="0"/>
              <a:t>/</a:t>
            </a:r>
            <a:r>
              <a:rPr lang="en-US" sz="1100" dirty="0" err="1" smtClean="0"/>
              <a:t>config</a:t>
            </a:r>
            <a:r>
              <a:rPr lang="en-US" sz="1100" dirty="0" smtClean="0"/>
              <a:t>/</a:t>
            </a:r>
            <a:r>
              <a:rPr lang="en-US" sz="1100" dirty="0" err="1" smtClean="0"/>
              <a:t>bocs.keystore</a:t>
            </a:r>
            <a:endParaRPr lang="en-US" sz="1100" dirty="0" smtClean="0"/>
          </a:p>
          <a:p>
            <a:r>
              <a:rPr lang="en-US" sz="1100" dirty="0" smtClean="0"/>
              <a:t>bocs.configuration.name=</a:t>
            </a:r>
          </a:p>
          <a:p>
            <a:r>
              <a:rPr lang="en-US" sz="1100" dirty="0" err="1" smtClean="0"/>
              <a:t>bocs.pulling.mode.enabled</a:t>
            </a:r>
            <a:r>
              <a:rPr lang="en-US" sz="1100" dirty="0" smtClean="0"/>
              <a:t>=FALSE</a:t>
            </a:r>
          </a:p>
          <a:p>
            <a:r>
              <a:rPr lang="en-US" sz="1100" dirty="0" err="1" smtClean="0"/>
              <a:t>dms.pulling.url</a:t>
            </a:r>
            <a:r>
              <a:rPr lang="en-US" sz="1100" dirty="0" smtClean="0"/>
              <a:t>=</a:t>
            </a:r>
          </a:p>
          <a:p>
            <a:r>
              <a:rPr lang="en-US" sz="1100" dirty="0" err="1" smtClean="0"/>
              <a:t>bocs.pulling.interval</a:t>
            </a:r>
            <a:r>
              <a:rPr lang="en-US" sz="1100" dirty="0" smtClean="0"/>
              <a:t>=10</a:t>
            </a:r>
          </a:p>
          <a:p>
            <a:r>
              <a:rPr lang="en-US" sz="1100" dirty="0" err="1" smtClean="0"/>
              <a:t>encryption.mode</a:t>
            </a:r>
            <a:r>
              <a:rPr lang="en-US" sz="1100" dirty="0" smtClean="0"/>
              <a:t>=require</a:t>
            </a:r>
          </a:p>
          <a:p>
            <a:endParaRPr lang="en-US" sz="1100" dirty="0" smtClean="0"/>
          </a:p>
          <a:p>
            <a:r>
              <a:rPr lang="en-US" sz="1100" dirty="0" err="1" smtClean="0"/>
              <a:t>proxy.host</a:t>
            </a:r>
            <a:r>
              <a:rPr lang="en-US" sz="1100" dirty="0" smtClean="0"/>
              <a:t>=</a:t>
            </a:r>
          </a:p>
          <a:p>
            <a:r>
              <a:rPr lang="en-US" sz="1100" dirty="0" err="1" smtClean="0"/>
              <a:t>proxy.port</a:t>
            </a:r>
            <a:r>
              <a:rPr lang="en-US" sz="1100" dirty="0" smtClean="0"/>
              <a:t>=</a:t>
            </a:r>
          </a:p>
          <a:p>
            <a:endParaRPr lang="en-US" sz="1100" dirty="0" smtClean="0"/>
          </a:p>
          <a:p>
            <a:r>
              <a:rPr lang="en-US" sz="1100" dirty="0" smtClean="0"/>
              <a:t>policy=Throttle,1,10,0</a:t>
            </a:r>
          </a:p>
          <a:p>
            <a:r>
              <a:rPr lang="en-US" sz="1100" b="1" dirty="0" err="1" smtClean="0"/>
              <a:t>cache.store.root</a:t>
            </a:r>
            <a:r>
              <a:rPr lang="en-US" sz="1100" b="1" dirty="0" smtClean="0"/>
              <a:t>=E\:\\Documentum\\</a:t>
            </a:r>
            <a:r>
              <a:rPr lang="en-US" sz="1100" b="1" dirty="0" err="1" smtClean="0"/>
              <a:t>acsCache</a:t>
            </a:r>
            <a:r>
              <a:rPr lang="en-US" sz="1100" b="1" dirty="0" smtClean="0"/>
              <a:t>		Cache path i.e. checkout, import, </a:t>
            </a:r>
            <a:r>
              <a:rPr lang="en-US" sz="1100" b="1" dirty="0" err="1" smtClean="0"/>
              <a:t>precache</a:t>
            </a:r>
            <a:r>
              <a:rPr lang="en-US" sz="1100" b="1" dirty="0" smtClean="0"/>
              <a:t> content</a:t>
            </a:r>
          </a:p>
          <a:p>
            <a:r>
              <a:rPr lang="en-US" sz="1100" b="1" dirty="0" err="1" smtClean="0"/>
              <a:t>cache.store.quota</a:t>
            </a:r>
            <a:r>
              <a:rPr lang="en-US" sz="1100" b="1" dirty="0" smtClean="0"/>
              <a:t>=1000M				Max Size for </a:t>
            </a:r>
            <a:r>
              <a:rPr lang="en-US" sz="1100" b="1" dirty="0" err="1" smtClean="0"/>
              <a:t>acscache</a:t>
            </a:r>
            <a:r>
              <a:rPr lang="en-US" sz="1100" b="1" dirty="0" smtClean="0"/>
              <a:t>, 1000m = 1GB</a:t>
            </a:r>
          </a:p>
          <a:p>
            <a:r>
              <a:rPr lang="en-US" sz="1100" b="1" dirty="0" err="1" smtClean="0"/>
              <a:t>primary.content.store.root</a:t>
            </a:r>
            <a:r>
              <a:rPr lang="en-US" sz="1100" b="1" dirty="0" smtClean="0"/>
              <a:t>=E\:\\Documentum\\</a:t>
            </a:r>
            <a:r>
              <a:rPr lang="en-US" sz="1100" b="1" dirty="0" err="1" smtClean="0"/>
              <a:t>primeStore</a:t>
            </a:r>
            <a:r>
              <a:rPr lang="en-US" sz="1100" b="1" dirty="0" smtClean="0"/>
              <a:t>	</a:t>
            </a:r>
            <a:r>
              <a:rPr lang="en-US" sz="1100" b="1" dirty="0" err="1" smtClean="0"/>
              <a:t>PrimeStore</a:t>
            </a:r>
            <a:r>
              <a:rPr lang="en-US" sz="1100" b="1" dirty="0" smtClean="0"/>
              <a:t> path for parked content</a:t>
            </a:r>
          </a:p>
          <a:p>
            <a:r>
              <a:rPr lang="en-US" sz="1100" b="1" dirty="0" err="1" smtClean="0"/>
              <a:t>primary.content.store.quota</a:t>
            </a:r>
            <a:r>
              <a:rPr lang="en-US" sz="1100" b="1" dirty="0" smtClean="0"/>
              <a:t>=1000M			Max Size for </a:t>
            </a:r>
            <a:r>
              <a:rPr lang="en-US" sz="1100" b="1" dirty="0" err="1" smtClean="0"/>
              <a:t>primeStore</a:t>
            </a:r>
            <a:r>
              <a:rPr lang="en-US" sz="1100" b="1" dirty="0" smtClean="0"/>
              <a:t>, 1000m = 1GB 			</a:t>
            </a:r>
            <a:endParaRPr lang="en-US" sz="11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81000" y="1600200"/>
            <a:ext cx="8382000" cy="369332"/>
          </a:xfrm>
          <a:prstGeom prst="rect">
            <a:avLst/>
          </a:prstGeom>
        </p:spPr>
        <p:txBody>
          <a:bodyPr wrap="square">
            <a:spAutoFit/>
          </a:bodyPr>
          <a:lstStyle/>
          <a:p>
            <a:r>
              <a:rPr lang="en-US" b="1" dirty="0" smtClean="0"/>
              <a:t>Step 5a ) BOCS Server Installation, Review </a:t>
            </a:r>
            <a:r>
              <a:rPr lang="en-US" b="1" dirty="0" err="1" smtClean="0"/>
              <a:t>acs.properties</a:t>
            </a:r>
            <a:r>
              <a:rPr lang="en-US" b="1" dirty="0" smtClean="0"/>
              <a:t> file</a:t>
            </a:r>
          </a:p>
        </p:txBody>
      </p:sp>
      <p:sp>
        <p:nvSpPr>
          <p:cNvPr id="7" name="TextBox 6"/>
          <p:cNvSpPr txBox="1"/>
          <p:nvPr/>
        </p:nvSpPr>
        <p:spPr>
          <a:xfrm>
            <a:off x="381000" y="1981200"/>
            <a:ext cx="8305800" cy="7125027"/>
          </a:xfrm>
          <a:prstGeom prst="rect">
            <a:avLst/>
          </a:prstGeom>
          <a:noFill/>
        </p:spPr>
        <p:txBody>
          <a:bodyPr wrap="square" rtlCol="0">
            <a:spAutoFit/>
          </a:bodyPr>
          <a:lstStyle/>
          <a:p>
            <a:r>
              <a:rPr lang="en-US" sz="1100" dirty="0" smtClean="0"/>
              <a:t>BOCS specific parameters.</a:t>
            </a:r>
          </a:p>
          <a:p>
            <a:r>
              <a:rPr lang="en-US" sz="1100" dirty="0" err="1" smtClean="0"/>
              <a:t>mode.cachestoreonly</a:t>
            </a:r>
            <a:r>
              <a:rPr lang="en-US" sz="1100" dirty="0" smtClean="0"/>
              <a:t>=false			</a:t>
            </a:r>
            <a:r>
              <a:rPr lang="en-US" sz="1100" dirty="0" err="1" smtClean="0"/>
              <a:t>alse</a:t>
            </a:r>
            <a:r>
              <a:rPr lang="en-US" sz="1100" dirty="0" smtClean="0"/>
              <a:t> means it will start as BOCs </a:t>
            </a:r>
            <a:r>
              <a:rPr lang="en-US" sz="1100" dirty="0" err="1" smtClean="0"/>
              <a:t>servlet</a:t>
            </a:r>
            <a:endParaRPr lang="en-US" sz="1100" dirty="0" smtClean="0"/>
          </a:p>
          <a:p>
            <a:r>
              <a:rPr lang="en-US" sz="1100" dirty="0" err="1" smtClean="0"/>
              <a:t>cache.store.quota</a:t>
            </a:r>
            <a:r>
              <a:rPr lang="en-US" sz="1100" dirty="0" smtClean="0"/>
              <a:t>=			max size for </a:t>
            </a:r>
            <a:r>
              <a:rPr lang="en-US" sz="1100" dirty="0" err="1" smtClean="0"/>
              <a:t>acs</a:t>
            </a:r>
            <a:r>
              <a:rPr lang="en-US" sz="1100" dirty="0" smtClean="0"/>
              <a:t> cache</a:t>
            </a:r>
          </a:p>
          <a:p>
            <a:r>
              <a:rPr lang="en-US" sz="1100" dirty="0" err="1" smtClean="0"/>
              <a:t>cache.schedule.housekeeper</a:t>
            </a:r>
            <a:r>
              <a:rPr lang="en-US" sz="1100" dirty="0" smtClean="0"/>
              <a:t> = 24*3600		how often housekeeper will run to clean up cache , seconds</a:t>
            </a:r>
          </a:p>
          <a:p>
            <a:r>
              <a:rPr lang="en-US" sz="1100" dirty="0" err="1" smtClean="0"/>
              <a:t>cache.schedule.housekeeper.start_delay</a:t>
            </a:r>
            <a:r>
              <a:rPr lang="en-US" sz="1100" dirty="0" smtClean="0"/>
              <a:t> = 5*60		Delay before first house keeper gets launched , seconds</a:t>
            </a:r>
          </a:p>
          <a:p>
            <a:r>
              <a:rPr lang="en-US" sz="1100" dirty="0" err="1" smtClean="0"/>
              <a:t>cache.schedule.housekeeper.retire_interval</a:t>
            </a:r>
            <a:r>
              <a:rPr lang="en-US" sz="1100" dirty="0" smtClean="0"/>
              <a:t> = 30*24*3600  	Interval since last access before files considered obsolete, seconds, month</a:t>
            </a:r>
          </a:p>
          <a:p>
            <a:r>
              <a:rPr lang="en-US" sz="1100" dirty="0" err="1" smtClean="0"/>
              <a:t>cache.schedule.consistency</a:t>
            </a:r>
            <a:r>
              <a:rPr lang="en-US" sz="1100" dirty="0" smtClean="0"/>
              <a:t>=24*3600		how often consistency of cache is validated seconds, default once a day</a:t>
            </a:r>
          </a:p>
          <a:p>
            <a:r>
              <a:rPr lang="en-US" sz="1100" dirty="0" err="1" smtClean="0"/>
              <a:t>cache.schedule.flush_directory</a:t>
            </a:r>
            <a:r>
              <a:rPr lang="en-US" sz="1100" dirty="0" smtClean="0"/>
              <a:t> = 5*60		How often cached information is flushed from hard drive, seconds</a:t>
            </a:r>
          </a:p>
          <a:p>
            <a:r>
              <a:rPr lang="en-US" sz="1100" dirty="0" err="1" smtClean="0"/>
              <a:t>repository.validation.delta</a:t>
            </a:r>
            <a:r>
              <a:rPr lang="en-US" sz="1100" dirty="0" smtClean="0"/>
              <a:t> = 360		Time period between moment URL content retrieval was generated until it is 				still considered valid, minutes , default is 6 hours</a:t>
            </a:r>
          </a:p>
          <a:p>
            <a:r>
              <a:rPr lang="en-US" sz="1100" dirty="0" err="1" smtClean="0"/>
              <a:t>validate.certificate</a:t>
            </a:r>
            <a:r>
              <a:rPr lang="en-US" sz="1100" dirty="0" smtClean="0"/>
              <a:t> = false			BOCS will validate public key </a:t>
            </a:r>
            <a:r>
              <a:rPr lang="en-US" sz="1100" dirty="0" err="1" smtClean="0"/>
              <a:t>certficate</a:t>
            </a:r>
            <a:r>
              <a:rPr lang="en-US" sz="1100" dirty="0" smtClean="0"/>
              <a:t>, default is false.</a:t>
            </a:r>
          </a:p>
          <a:p>
            <a:r>
              <a:rPr lang="en-US" sz="1100" dirty="0" err="1" smtClean="0"/>
              <a:t>primary.content.store.root</a:t>
            </a:r>
            <a:r>
              <a:rPr lang="en-US" sz="1100" dirty="0" smtClean="0"/>
              <a:t>=R:\PrimeContent		Root directory for </a:t>
            </a:r>
            <a:r>
              <a:rPr lang="en-US" sz="1100" dirty="0" err="1" smtClean="0"/>
              <a:t>primeStore</a:t>
            </a:r>
            <a:r>
              <a:rPr lang="en-US" sz="1100" dirty="0" smtClean="0"/>
              <a:t> content ( parked content only)</a:t>
            </a:r>
          </a:p>
          <a:p>
            <a:r>
              <a:rPr lang="en-US" sz="1100" dirty="0" err="1" smtClean="0"/>
              <a:t>primary.content.store.quota</a:t>
            </a:r>
            <a:r>
              <a:rPr lang="en-US" sz="1100" dirty="0" smtClean="0"/>
              <a:t>=			maximum size for storage of parked content “K” ,”M”, ”G”</a:t>
            </a:r>
          </a:p>
          <a:p>
            <a:r>
              <a:rPr lang="en-US" sz="1100" dirty="0" err="1" smtClean="0"/>
              <a:t>primary.content.store.cleanup.interval</a:t>
            </a:r>
            <a:r>
              <a:rPr lang="en-US" sz="1100" dirty="0" smtClean="0"/>
              <a:t>=3600*24		max value parked content can stay before storing in Content Store, 24 Hours</a:t>
            </a:r>
          </a:p>
          <a:p>
            <a:r>
              <a:rPr lang="en-US" sz="1100" dirty="0" err="1" smtClean="0"/>
              <a:t>bocs.pulling.mode.enabled</a:t>
            </a:r>
            <a:r>
              <a:rPr lang="en-US" sz="1100" dirty="0" smtClean="0"/>
              <a:t>=false			Tells BOCS to work in pull mode.</a:t>
            </a:r>
          </a:p>
          <a:p>
            <a:r>
              <a:rPr lang="en-US" sz="1100" dirty="0" err="1" smtClean="0"/>
              <a:t>dms.pulling.url</a:t>
            </a:r>
            <a:r>
              <a:rPr lang="en-US" sz="1100" dirty="0" smtClean="0"/>
              <a:t>=				URL that BOCs uses in pull mode to access DMS server.</a:t>
            </a:r>
          </a:p>
          <a:p>
            <a:r>
              <a:rPr lang="en-US" sz="1100" dirty="0" smtClean="0"/>
              <a:t>bocs.configuration.name=			BOCS name in the global registry when BOCS is setup in pull mode.</a:t>
            </a:r>
          </a:p>
          <a:p>
            <a:r>
              <a:rPr lang="en-US" sz="1100" dirty="0" err="1" smtClean="0"/>
              <a:t>bocs.max.number.pull.messages</a:t>
            </a:r>
            <a:r>
              <a:rPr lang="en-US" sz="1100" dirty="0" smtClean="0"/>
              <a:t>			max value for number of messages can accept in one request in pull mode</a:t>
            </a:r>
          </a:p>
          <a:p>
            <a:r>
              <a:rPr lang="en-US" sz="1100" dirty="0" err="1" smtClean="0"/>
              <a:t>proxy.host</a:t>
            </a:r>
            <a:r>
              <a:rPr lang="en-US" sz="1100" dirty="0" smtClean="0"/>
              <a:t>=				proxy host when BOCS/ACS works thru a proxy</a:t>
            </a:r>
          </a:p>
          <a:p>
            <a:r>
              <a:rPr lang="en-US" sz="1100" dirty="0" err="1" smtClean="0"/>
              <a:t>proxy.port</a:t>
            </a:r>
            <a:r>
              <a:rPr lang="en-US" sz="1100" dirty="0" smtClean="0"/>
              <a:t>=				proxy port used BOCS/ACS</a:t>
            </a:r>
          </a:p>
          <a:p>
            <a:r>
              <a:rPr lang="en-US" sz="1100" dirty="0" err="1" smtClean="0"/>
              <a:t>queue.predictive_caching.schedule</a:t>
            </a:r>
            <a:r>
              <a:rPr lang="en-US" sz="1100" dirty="0" smtClean="0"/>
              <a:t>		Time interval when content to be </a:t>
            </a:r>
            <a:r>
              <a:rPr lang="en-US" sz="1100" dirty="0" err="1" smtClean="0"/>
              <a:t>precached</a:t>
            </a:r>
            <a:r>
              <a:rPr lang="en-US" sz="1100" dirty="0" smtClean="0"/>
              <a:t> should be read from </a:t>
            </a:r>
          </a:p>
          <a:p>
            <a:r>
              <a:rPr lang="en-US" sz="1100" dirty="0" smtClean="0"/>
              <a:t>=HH:MM-HH:MM,HH:MM-HH:MM		ACS , when not configured content can be pre-cached immediately</a:t>
            </a:r>
          </a:p>
          <a:p>
            <a:r>
              <a:rPr lang="en-US" sz="1100" dirty="0" smtClean="0"/>
              <a:t>				when a message comes.</a:t>
            </a:r>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 </a:t>
            </a:r>
          </a:p>
          <a:p>
            <a:endParaRPr lang="en-US" sz="1100" dirty="0" smtClean="0"/>
          </a:p>
          <a:p>
            <a:endParaRPr lang="en-US" sz="1100" dirty="0" smtClean="0"/>
          </a:p>
          <a:p>
            <a:endParaRPr lang="en-US" sz="1100" dirty="0" smtClean="0"/>
          </a:p>
          <a:p>
            <a:endParaRPr lang="en-US" sz="1100" dirty="0" smtClean="0"/>
          </a:p>
          <a:p>
            <a:r>
              <a:rPr lang="en-US" sz="1100" dirty="0" smtClean="0"/>
              <a:t> </a:t>
            </a:r>
          </a:p>
          <a:p>
            <a:endParaRPr lang="en-US" sz="1100" dirty="0" smtClean="0"/>
          </a:p>
          <a:p>
            <a:r>
              <a:rPr lang="en-US" sz="1200" dirty="0" smtClean="0"/>
              <a:t> </a:t>
            </a:r>
          </a:p>
          <a:p>
            <a:r>
              <a:rPr lang="en-US" sz="1200" dirty="0" smtClean="0"/>
              <a:t>		</a:t>
            </a:r>
          </a:p>
          <a:p>
            <a:endParaRPr lang="en-US" sz="1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Rectangle 5"/>
          <p:cNvSpPr/>
          <p:nvPr/>
        </p:nvSpPr>
        <p:spPr>
          <a:xfrm>
            <a:off x="381000" y="1600200"/>
            <a:ext cx="8458200" cy="369332"/>
          </a:xfrm>
          <a:prstGeom prst="rect">
            <a:avLst/>
          </a:prstGeom>
        </p:spPr>
        <p:txBody>
          <a:bodyPr wrap="square">
            <a:spAutoFit/>
          </a:bodyPr>
          <a:lstStyle/>
          <a:p>
            <a:r>
              <a:rPr lang="en-US" b="1" dirty="0" smtClean="0"/>
              <a:t>Step 5a ) BOCS Server Installation, Review </a:t>
            </a:r>
            <a:r>
              <a:rPr lang="en-US" b="1" dirty="0" err="1" smtClean="0"/>
              <a:t>acs.properties</a:t>
            </a:r>
            <a:r>
              <a:rPr lang="en-US" b="1" dirty="0" smtClean="0"/>
              <a:t> file</a:t>
            </a:r>
          </a:p>
        </p:txBody>
      </p:sp>
      <p:sp>
        <p:nvSpPr>
          <p:cNvPr id="8" name="TextBox 7"/>
          <p:cNvSpPr txBox="1"/>
          <p:nvPr/>
        </p:nvSpPr>
        <p:spPr>
          <a:xfrm>
            <a:off x="533400" y="2209800"/>
            <a:ext cx="8305800" cy="3647152"/>
          </a:xfrm>
          <a:prstGeom prst="rect">
            <a:avLst/>
          </a:prstGeom>
          <a:noFill/>
        </p:spPr>
        <p:txBody>
          <a:bodyPr wrap="square" rtlCol="0">
            <a:spAutoFit/>
          </a:bodyPr>
          <a:lstStyle/>
          <a:p>
            <a:r>
              <a:rPr lang="en-US" sz="1100" dirty="0" err="1" smtClean="0"/>
              <a:t>queue.distributed_write_store.schedule</a:t>
            </a:r>
            <a:r>
              <a:rPr lang="en-US" sz="1100" dirty="0" smtClean="0"/>
              <a:t>		defines time intervals when content should be uploaded to ACS</a:t>
            </a:r>
          </a:p>
          <a:p>
            <a:r>
              <a:rPr lang="en-US" sz="1100" dirty="0" smtClean="0"/>
              <a:t>=HH:MM-HH:MM,HH:MM-HH:MM		when schedule not defined, content can be uploaded to ACS immediately</a:t>
            </a:r>
          </a:p>
          <a:p>
            <a:r>
              <a:rPr lang="en-US" sz="1100" dirty="0" smtClean="0"/>
              <a:t>				when message comes.</a:t>
            </a:r>
          </a:p>
          <a:p>
            <a:r>
              <a:rPr lang="en-US" sz="1100" dirty="0" err="1" smtClean="0"/>
              <a:t>optimal.chunk.size</a:t>
            </a:r>
            <a:r>
              <a:rPr lang="en-US" sz="1100" dirty="0" smtClean="0"/>
              <a:t>=49152			Chunk size bytes used by BOCS during upload content to ACS 49152</a:t>
            </a:r>
          </a:p>
          <a:p>
            <a:r>
              <a:rPr lang="en-US" sz="1100" dirty="0" err="1" smtClean="0"/>
              <a:t>cache.schedule.consistency.start.delay</a:t>
            </a:r>
            <a:r>
              <a:rPr lang="en-US" sz="1100" dirty="0" smtClean="0"/>
              <a:t>=600		Initial delay before the first consistency check is performed in sec 600</a:t>
            </a:r>
          </a:p>
          <a:p>
            <a:r>
              <a:rPr lang="en-US" sz="1100" dirty="0" err="1" smtClean="0"/>
              <a:t>request.timeout.interval</a:t>
            </a:r>
            <a:r>
              <a:rPr lang="en-US" sz="1100" dirty="0" smtClean="0"/>
              <a:t>=10000			Max wait time during content upload when connection lost 10000 milliseconds</a:t>
            </a:r>
          </a:p>
          <a:p>
            <a:r>
              <a:rPr lang="en-US" sz="1100" dirty="0" err="1" smtClean="0"/>
              <a:t>content.segment.size</a:t>
            </a:r>
            <a:r>
              <a:rPr lang="en-US" sz="1100" dirty="0" smtClean="0"/>
              <a:t>=131072			default content segment size in bytes incremental function only when BOCS</a:t>
            </a:r>
          </a:p>
          <a:p>
            <a:r>
              <a:rPr lang="en-US" sz="1100" dirty="0" smtClean="0"/>
              <a:t>				creates </a:t>
            </a:r>
            <a:r>
              <a:rPr lang="en-US" sz="1100" smtClean="0"/>
              <a:t>the content</a:t>
            </a:r>
            <a:endParaRPr lang="en-US" sz="1100" dirty="0" smtClean="0"/>
          </a:p>
          <a:p>
            <a:r>
              <a:rPr lang="en-US" sz="1100" dirty="0" smtClean="0"/>
              <a:t>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304800" y="1524000"/>
            <a:ext cx="8534399" cy="52453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7"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8"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381000" y="1609725"/>
            <a:ext cx="8458200" cy="524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685800" y="1524001"/>
            <a:ext cx="7696200" cy="533399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1219200" y="1600200"/>
            <a:ext cx="6629400" cy="4648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5122" name="Picture 2"/>
          <p:cNvPicPr>
            <a:picLocks noChangeAspect="1" noChangeArrowheads="1"/>
          </p:cNvPicPr>
          <p:nvPr/>
        </p:nvPicPr>
        <p:blipFill>
          <a:blip r:embed="rId3" cstate="print"/>
          <a:srcRect/>
          <a:stretch>
            <a:fillRect/>
          </a:stretch>
        </p:blipFill>
        <p:spPr bwMode="auto">
          <a:xfrm>
            <a:off x="533400" y="1524000"/>
            <a:ext cx="7772400" cy="4953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6146" name="Picture 2"/>
          <p:cNvPicPr>
            <a:picLocks noChangeAspect="1" noChangeArrowheads="1"/>
          </p:cNvPicPr>
          <p:nvPr/>
        </p:nvPicPr>
        <p:blipFill>
          <a:blip r:embed="rId3" cstate="print"/>
          <a:srcRect/>
          <a:stretch>
            <a:fillRect/>
          </a:stretch>
        </p:blipFill>
        <p:spPr bwMode="auto">
          <a:xfrm>
            <a:off x="457200" y="1638300"/>
            <a:ext cx="8058150" cy="5219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381000" y="1524000"/>
            <a:ext cx="8359966" cy="4800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			BOCS</a:t>
            </a:r>
            <a:endParaRPr kumimoji="0" lang="en-US" sz="32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1828800" y="1600200"/>
            <a:ext cx="4953000" cy="4616648"/>
          </a:xfrm>
          <a:prstGeom prst="rect">
            <a:avLst/>
          </a:prstGeom>
          <a:noFill/>
        </p:spPr>
        <p:txBody>
          <a:bodyPr wrap="square" rtlCol="0">
            <a:spAutoFit/>
          </a:bodyPr>
          <a:lstStyle/>
          <a:p>
            <a:r>
              <a:rPr lang="en-US" sz="1400" dirty="0" smtClean="0"/>
              <a:t>Branch Office Caching Services (BOCS) is a lightweight server product running in the </a:t>
            </a:r>
            <a:r>
              <a:rPr lang="en-US" sz="1400" dirty="0" err="1" smtClean="0"/>
              <a:t>JBoss</a:t>
            </a:r>
            <a:r>
              <a:rPr lang="en-US" sz="1400" dirty="0" smtClean="0"/>
              <a:t> </a:t>
            </a:r>
            <a:r>
              <a:rPr lang="en-US" sz="1400" dirty="0" err="1" smtClean="0"/>
              <a:t>servlet</a:t>
            </a:r>
            <a:r>
              <a:rPr lang="en-US" sz="1400" dirty="0" smtClean="0"/>
              <a:t> container.  Use BOCS servers to give users on WDK-based clients the fastest possible access to frequently used content without the requirement to install and maintain a remote Content Server and distributed storage area at a remote site.  BOCS servers are best used at sites distant from the primary Content Server and any remote Content Servers.</a:t>
            </a:r>
          </a:p>
          <a:p>
            <a:endParaRPr lang="en-US" sz="1400" dirty="0" smtClean="0"/>
          </a:p>
          <a:p>
            <a:r>
              <a:rPr lang="en-US" sz="1400" dirty="0" smtClean="0"/>
              <a:t>BOCS serves content files to WDK-based client applications from a local content cache. The content is cached when users request the content, but may also be cached, programmatically or through a administration job, prior to user requests. Users can also save content to the repository through a BOCS server. Depending on the underlying client application, writing content to a repository from a BOCS server can be either synchronous or asynchronous.</a:t>
            </a:r>
          </a:p>
          <a:p>
            <a:endParaRPr lang="en-US" sz="1400" dirty="0" smtClean="0"/>
          </a:p>
          <a:p>
            <a:r>
              <a:rPr lang="en-US" sz="1400" dirty="0" smtClean="0"/>
              <a:t>BOCS servers communicate only with ACS servers and DMS servers. They do not interact with Content Servers or a repository’s supporting database. BOCS servers use the HTTP or HTTPS protocol to serve content. </a:t>
            </a:r>
            <a:endParaRPr lang="en-US"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8194" name="Picture 2"/>
          <p:cNvPicPr>
            <a:picLocks noChangeAspect="1" noChangeArrowheads="1"/>
          </p:cNvPicPr>
          <p:nvPr/>
        </p:nvPicPr>
        <p:blipFill>
          <a:blip r:embed="rId3" cstate="print"/>
          <a:srcRect/>
          <a:stretch>
            <a:fillRect/>
          </a:stretch>
        </p:blipFill>
        <p:spPr bwMode="auto">
          <a:xfrm>
            <a:off x="609600" y="1524000"/>
            <a:ext cx="8001001" cy="48005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9218" name="Picture 2"/>
          <p:cNvPicPr>
            <a:picLocks noChangeAspect="1" noChangeArrowheads="1"/>
          </p:cNvPicPr>
          <p:nvPr/>
        </p:nvPicPr>
        <p:blipFill>
          <a:blip r:embed="rId3" cstate="print"/>
          <a:srcRect/>
          <a:stretch>
            <a:fillRect/>
          </a:stretch>
        </p:blipFill>
        <p:spPr bwMode="auto">
          <a:xfrm>
            <a:off x="762000" y="1524000"/>
            <a:ext cx="7239000" cy="4800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0242" name="Picture 2"/>
          <p:cNvPicPr>
            <a:picLocks noChangeAspect="1" noChangeArrowheads="1"/>
          </p:cNvPicPr>
          <p:nvPr/>
        </p:nvPicPr>
        <p:blipFill>
          <a:blip r:embed="rId3" cstate="print"/>
          <a:srcRect/>
          <a:stretch>
            <a:fillRect/>
          </a:stretch>
        </p:blipFill>
        <p:spPr bwMode="auto">
          <a:xfrm>
            <a:off x="762000" y="1600200"/>
            <a:ext cx="7419975" cy="49625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1266" name="Picture 2"/>
          <p:cNvPicPr>
            <a:picLocks noChangeAspect="1" noChangeArrowheads="1"/>
          </p:cNvPicPr>
          <p:nvPr/>
        </p:nvPicPr>
        <p:blipFill>
          <a:blip r:embed="rId3" cstate="print"/>
          <a:srcRect/>
          <a:stretch>
            <a:fillRect/>
          </a:stretch>
        </p:blipFill>
        <p:spPr bwMode="auto">
          <a:xfrm>
            <a:off x="381000" y="1600200"/>
            <a:ext cx="8362950" cy="510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2291" name="Picture 3"/>
          <p:cNvPicPr>
            <a:picLocks noChangeAspect="1" noChangeArrowheads="1"/>
          </p:cNvPicPr>
          <p:nvPr/>
        </p:nvPicPr>
        <p:blipFill>
          <a:blip r:embed="rId3" cstate="print"/>
          <a:srcRect/>
          <a:stretch>
            <a:fillRect/>
          </a:stretch>
        </p:blipFill>
        <p:spPr bwMode="auto">
          <a:xfrm>
            <a:off x="609600" y="1600200"/>
            <a:ext cx="7765141" cy="4724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3314" name="Picture 2"/>
          <p:cNvPicPr>
            <a:picLocks noChangeAspect="1" noChangeArrowheads="1"/>
          </p:cNvPicPr>
          <p:nvPr/>
        </p:nvPicPr>
        <p:blipFill>
          <a:blip r:embed="rId3" cstate="print"/>
          <a:srcRect/>
          <a:stretch>
            <a:fillRect/>
          </a:stretch>
        </p:blipFill>
        <p:spPr bwMode="auto">
          <a:xfrm>
            <a:off x="885825" y="1524000"/>
            <a:ext cx="7075016" cy="4800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4338" name="Picture 2"/>
          <p:cNvPicPr>
            <a:picLocks noChangeAspect="1" noChangeArrowheads="1"/>
          </p:cNvPicPr>
          <p:nvPr/>
        </p:nvPicPr>
        <p:blipFill>
          <a:blip r:embed="rId3" cstate="print"/>
          <a:srcRect/>
          <a:stretch>
            <a:fillRect/>
          </a:stretch>
        </p:blipFill>
        <p:spPr bwMode="auto">
          <a:xfrm>
            <a:off x="881063" y="1523999"/>
            <a:ext cx="7072457" cy="472440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5362" name="Picture 2"/>
          <p:cNvPicPr>
            <a:picLocks noChangeAspect="1" noChangeArrowheads="1"/>
          </p:cNvPicPr>
          <p:nvPr/>
        </p:nvPicPr>
        <p:blipFill>
          <a:blip r:embed="rId3" cstate="print"/>
          <a:srcRect/>
          <a:stretch>
            <a:fillRect/>
          </a:stretch>
        </p:blipFill>
        <p:spPr bwMode="auto">
          <a:xfrm>
            <a:off x="457200" y="1524000"/>
            <a:ext cx="8120061" cy="4876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6386" name="Picture 2"/>
          <p:cNvPicPr>
            <a:picLocks noChangeAspect="1" noChangeArrowheads="1"/>
          </p:cNvPicPr>
          <p:nvPr/>
        </p:nvPicPr>
        <p:blipFill>
          <a:blip r:embed="rId3" cstate="print"/>
          <a:srcRect/>
          <a:stretch>
            <a:fillRect/>
          </a:stretch>
        </p:blipFill>
        <p:spPr bwMode="auto">
          <a:xfrm>
            <a:off x="457200" y="1524000"/>
            <a:ext cx="8153400" cy="494347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7"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8"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9"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10"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pic>
        <p:nvPicPr>
          <p:cNvPr id="11" name="Picture 10"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12" name="Rectangle 7"/>
          <p:cNvSpPr txBox="1">
            <a:spLocks noChangeArrowheads="1"/>
          </p:cNvSpPr>
          <p:nvPr/>
        </p:nvSpPr>
        <p:spPr bwMode="gray">
          <a:xfrm>
            <a:off x="609600" y="533400"/>
            <a:ext cx="6280150" cy="762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solidFill>
                <a:schemeClr val="tx2"/>
              </a:solidFill>
              <a:ea typeface="+mj-ea"/>
              <a:cs typeface="+mj-cs"/>
            </a:endParaRPr>
          </a:p>
          <a:p>
            <a:pPr>
              <a:spcBef>
                <a:spcPct val="0"/>
              </a:spcBef>
              <a:defRPr/>
            </a:pPr>
            <a:r>
              <a:rPr lang="en-US" sz="2400" dirty="0" smtClean="0">
                <a:solidFill>
                  <a:schemeClr val="tx2"/>
                </a:solidFill>
                <a:ea typeface="+mj-ea"/>
                <a:cs typeface="+mj-cs"/>
              </a:rPr>
              <a:t>Configuration Steps</a:t>
            </a:r>
            <a:endParaRPr lang="en-US" sz="1400" dirty="0" smtClean="0">
              <a:solidFill>
                <a:schemeClr val="tx2"/>
              </a:solidFill>
              <a:ea typeface="+mj-ea"/>
              <a:cs typeface="+mj-cs"/>
            </a:endParaRPr>
          </a:p>
          <a:p>
            <a:pPr>
              <a:spcBef>
                <a:spcPct val="0"/>
              </a:spcBef>
              <a:defRPr/>
            </a:pPr>
            <a:r>
              <a:rPr lang="en-US" sz="1400" dirty="0" smtClean="0"/>
              <a:t>Using </a:t>
            </a:r>
            <a:r>
              <a:rPr lang="en-US" sz="1400" dirty="0" err="1" smtClean="0"/>
              <a:t>Documentum</a:t>
            </a:r>
            <a:r>
              <a:rPr lang="en-US" sz="1400" dirty="0" smtClean="0"/>
              <a:t> Administrator to finish configuration</a:t>
            </a: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7410" name="Picture 2"/>
          <p:cNvPicPr>
            <a:picLocks noChangeAspect="1" noChangeArrowheads="1"/>
          </p:cNvPicPr>
          <p:nvPr/>
        </p:nvPicPr>
        <p:blipFill>
          <a:blip r:embed="rId3" cstate="print"/>
          <a:srcRect/>
          <a:stretch>
            <a:fillRect/>
          </a:stretch>
        </p:blipFill>
        <p:spPr bwMode="auto">
          <a:xfrm>
            <a:off x="457200" y="1524000"/>
            <a:ext cx="8229600" cy="48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5"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6"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7"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solidFill>
                  <a:schemeClr val="tx2"/>
                </a:solidFill>
                <a:latin typeface="Arial" pitchFamily="34" charset="0"/>
                <a:ea typeface="+mj-ea"/>
                <a:cs typeface="Arial" pitchFamily="34" charset="0"/>
              </a:rPr>
              <a:t>BOCS </a:t>
            </a:r>
            <a:r>
              <a:rPr lang="en-US" sz="3200" noProof="0" dirty="0" err="1" smtClean="0">
                <a:solidFill>
                  <a:schemeClr val="tx2"/>
                </a:solidFill>
                <a:latin typeface="Arial" pitchFamily="34" charset="0"/>
                <a:ea typeface="+mj-ea"/>
                <a:cs typeface="Arial" pitchFamily="34" charset="0"/>
              </a:rPr>
              <a:t>Capabilties</a:t>
            </a:r>
            <a:endParaRPr kumimoji="0" lang="en-US" sz="32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8" name="TextBox 7"/>
          <p:cNvSpPr txBox="1"/>
          <p:nvPr/>
        </p:nvSpPr>
        <p:spPr>
          <a:xfrm>
            <a:off x="457200" y="1524000"/>
            <a:ext cx="7620000" cy="5078313"/>
          </a:xfrm>
          <a:prstGeom prst="rect">
            <a:avLst/>
          </a:prstGeom>
          <a:noFill/>
        </p:spPr>
        <p:txBody>
          <a:bodyPr wrap="square" rtlCol="0">
            <a:spAutoFit/>
          </a:bodyPr>
          <a:lstStyle/>
          <a:p>
            <a:r>
              <a:rPr lang="en-US" sz="1600" dirty="0" smtClean="0">
                <a:latin typeface="Arial" pitchFamily="34" charset="0"/>
                <a:cs typeface="Arial" pitchFamily="34" charset="0"/>
              </a:rPr>
              <a:t>	</a:t>
            </a:r>
            <a:r>
              <a:rPr lang="en-US" sz="1600" dirty="0" smtClean="0">
                <a:cs typeface="Arial" pitchFamily="34" charset="0"/>
              </a:rPr>
              <a:t>Content Transfers impacting user experience</a:t>
            </a:r>
          </a:p>
          <a:p>
            <a:endParaRPr lang="en-US" sz="1600" dirty="0" smtClean="0">
              <a:cs typeface="Arial" pitchFamily="34" charset="0"/>
            </a:endParaRPr>
          </a:p>
          <a:p>
            <a:r>
              <a:rPr lang="en-US" sz="1600" dirty="0" smtClean="0">
                <a:cs typeface="Arial" pitchFamily="34" charset="0"/>
              </a:rPr>
              <a:t>	Customers want to move off our Distributed architecture </a:t>
            </a:r>
          </a:p>
          <a:p>
            <a:r>
              <a:rPr lang="en-US" sz="1600" dirty="0" smtClean="0">
                <a:cs typeface="Arial" pitchFamily="34" charset="0"/>
              </a:rPr>
              <a:t>	and move to simplified , unified content management systems</a:t>
            </a:r>
          </a:p>
          <a:p>
            <a:r>
              <a:rPr lang="en-US" sz="1600" dirty="0" smtClean="0">
                <a:cs typeface="Arial" pitchFamily="34" charset="0"/>
              </a:rPr>
              <a:t>	With reduced administration and overhead.</a:t>
            </a:r>
          </a:p>
          <a:p>
            <a:endParaRPr lang="en-US" sz="1600" dirty="0" smtClean="0">
              <a:cs typeface="Arial" pitchFamily="34" charset="0"/>
            </a:endParaRPr>
          </a:p>
          <a:p>
            <a:r>
              <a:rPr lang="en-US" sz="1600" dirty="0" smtClean="0">
                <a:cs typeface="Arial" pitchFamily="34" charset="0"/>
              </a:rPr>
              <a:t>	Customers want  a pre emptive methodology to handle future get</a:t>
            </a:r>
          </a:p>
          <a:p>
            <a:r>
              <a:rPr lang="en-US" sz="1600" dirty="0" smtClean="0">
                <a:cs typeface="Arial" pitchFamily="34" charset="0"/>
              </a:rPr>
              <a:t>	Content requests</a:t>
            </a:r>
          </a:p>
          <a:p>
            <a:endParaRPr lang="en-US" sz="1600" dirty="0" smtClean="0">
              <a:cs typeface="Arial" pitchFamily="34" charset="0"/>
            </a:endParaRPr>
          </a:p>
          <a:p>
            <a:r>
              <a:rPr lang="en-US" sz="1600" dirty="0" smtClean="0">
                <a:cs typeface="Arial" pitchFamily="34" charset="0"/>
              </a:rPr>
              <a:t>	Customers with high latency networks can still continue </a:t>
            </a:r>
          </a:p>
          <a:p>
            <a:r>
              <a:rPr lang="en-US" sz="1600" dirty="0" smtClean="0">
                <a:cs typeface="Arial" pitchFamily="34" charset="0"/>
              </a:rPr>
              <a:t>	Working.</a:t>
            </a:r>
          </a:p>
          <a:p>
            <a:endParaRPr lang="en-US" sz="1600" dirty="0" smtClean="0">
              <a:cs typeface="Arial" pitchFamily="34" charset="0"/>
            </a:endParaRPr>
          </a:p>
          <a:p>
            <a:r>
              <a:rPr lang="en-US" sz="1600" dirty="0" smtClean="0">
                <a:cs typeface="Arial" pitchFamily="34" charset="0"/>
              </a:rPr>
              <a:t>	Encryption is offered as a way to secure content on remote BOCS 	servers</a:t>
            </a:r>
          </a:p>
          <a:p>
            <a:endParaRPr lang="en-US" sz="1600" dirty="0" smtClean="0">
              <a:cs typeface="Arial" pitchFamily="34" charset="0"/>
            </a:endParaRPr>
          </a:p>
          <a:p>
            <a:r>
              <a:rPr lang="en-US" sz="1600" dirty="0" smtClean="0">
                <a:cs typeface="Arial" pitchFamily="34" charset="0"/>
              </a:rPr>
              <a:t>	BOCS allows the customer to grow the </a:t>
            </a:r>
            <a:r>
              <a:rPr lang="en-US" sz="1600" dirty="0" err="1" smtClean="0">
                <a:cs typeface="Arial" pitchFamily="34" charset="0"/>
              </a:rPr>
              <a:t>Documentum</a:t>
            </a:r>
            <a:r>
              <a:rPr lang="en-US" sz="1600" dirty="0" smtClean="0">
                <a:cs typeface="Arial" pitchFamily="34" charset="0"/>
              </a:rPr>
              <a:t> Enterprise as new</a:t>
            </a:r>
          </a:p>
          <a:p>
            <a:r>
              <a:rPr lang="en-US" sz="1600" dirty="0" smtClean="0">
                <a:cs typeface="Arial" pitchFamily="34" charset="0"/>
              </a:rPr>
              <a:t>	Offices are regional centers are brought online while still maintaining 	24/7 Coverage.</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8434" name="Picture 2"/>
          <p:cNvPicPr>
            <a:picLocks noChangeAspect="1" noChangeArrowheads="1"/>
          </p:cNvPicPr>
          <p:nvPr/>
        </p:nvPicPr>
        <p:blipFill>
          <a:blip r:embed="rId3" cstate="print"/>
          <a:srcRect/>
          <a:stretch>
            <a:fillRect/>
          </a:stretch>
        </p:blipFill>
        <p:spPr bwMode="auto">
          <a:xfrm>
            <a:off x="685800" y="1524000"/>
            <a:ext cx="7467601" cy="4800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19458" name="Picture 2"/>
          <p:cNvPicPr>
            <a:picLocks noChangeAspect="1" noChangeArrowheads="1"/>
          </p:cNvPicPr>
          <p:nvPr/>
        </p:nvPicPr>
        <p:blipFill>
          <a:blip r:embed="rId3" cstate="print"/>
          <a:srcRect/>
          <a:stretch>
            <a:fillRect/>
          </a:stretch>
        </p:blipFill>
        <p:spPr bwMode="auto">
          <a:xfrm>
            <a:off x="685800" y="1676400"/>
            <a:ext cx="7620000" cy="4648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0482" name="Picture 2"/>
          <p:cNvPicPr>
            <a:picLocks noChangeAspect="1" noChangeArrowheads="1"/>
          </p:cNvPicPr>
          <p:nvPr/>
        </p:nvPicPr>
        <p:blipFill>
          <a:blip r:embed="rId3" cstate="print"/>
          <a:srcRect/>
          <a:stretch>
            <a:fillRect/>
          </a:stretch>
        </p:blipFill>
        <p:spPr bwMode="auto">
          <a:xfrm>
            <a:off x="457200" y="1524000"/>
            <a:ext cx="7924800" cy="475084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 </a:t>
            </a:r>
          </a:p>
          <a:p>
            <a:pPr>
              <a:spcBef>
                <a:spcPct val="0"/>
              </a:spcBef>
              <a:defRPr/>
            </a:pPr>
            <a:r>
              <a:rPr lang="en-US" sz="2400" dirty="0" smtClean="0">
                <a:solidFill>
                  <a:schemeClr val="tx2"/>
                </a:solidFill>
                <a:ea typeface="+mj-ea"/>
                <a:cs typeface="+mj-cs"/>
              </a:rPr>
              <a:t>Pre Cache Jobs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1506" name="Picture 2"/>
          <p:cNvPicPr>
            <a:picLocks noChangeAspect="1" noChangeArrowheads="1"/>
          </p:cNvPicPr>
          <p:nvPr/>
        </p:nvPicPr>
        <p:blipFill>
          <a:blip r:embed="rId3" cstate="print"/>
          <a:srcRect/>
          <a:stretch>
            <a:fillRect/>
          </a:stretch>
        </p:blipFill>
        <p:spPr bwMode="auto">
          <a:xfrm>
            <a:off x="533400" y="1600200"/>
            <a:ext cx="8153400" cy="501491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a:spcBef>
                <a:spcPct val="0"/>
              </a:spcBef>
              <a:defRPr/>
            </a:pPr>
            <a:r>
              <a:rPr lang="en-US" sz="2400" dirty="0" smtClean="0">
                <a:solidFill>
                  <a:schemeClr val="tx2"/>
                </a:solidFill>
              </a:rPr>
              <a:t>Pre Cache Jobs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2530" name="Picture 2"/>
          <p:cNvPicPr>
            <a:picLocks noChangeAspect="1" noChangeArrowheads="1"/>
          </p:cNvPicPr>
          <p:nvPr/>
        </p:nvPicPr>
        <p:blipFill>
          <a:blip r:embed="rId3" cstate="print"/>
          <a:srcRect/>
          <a:stretch>
            <a:fillRect/>
          </a:stretch>
        </p:blipFill>
        <p:spPr bwMode="auto">
          <a:xfrm>
            <a:off x="609600" y="1600200"/>
            <a:ext cx="7696199" cy="49053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a:spcBef>
                <a:spcPct val="0"/>
              </a:spcBef>
              <a:defRPr/>
            </a:pPr>
            <a:r>
              <a:rPr lang="en-US" sz="2400" dirty="0" smtClean="0">
                <a:solidFill>
                  <a:schemeClr val="tx2"/>
                </a:solidFill>
              </a:rPr>
              <a:t>Pre Cache Jobs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3554" name="Picture 2"/>
          <p:cNvPicPr>
            <a:picLocks noChangeAspect="1" noChangeArrowheads="1"/>
          </p:cNvPicPr>
          <p:nvPr/>
        </p:nvPicPr>
        <p:blipFill>
          <a:blip r:embed="rId3" cstate="print"/>
          <a:srcRect/>
          <a:stretch>
            <a:fillRect/>
          </a:stretch>
        </p:blipFill>
        <p:spPr bwMode="auto">
          <a:xfrm>
            <a:off x="609600" y="1676400"/>
            <a:ext cx="7543800" cy="4724399"/>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990600"/>
            <a:ext cx="6280150"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p>
          <a:p>
            <a:pPr>
              <a:spcBef>
                <a:spcPct val="0"/>
              </a:spcBef>
              <a:defRPr/>
            </a:pPr>
            <a:r>
              <a:rPr lang="en-US" sz="2400" dirty="0" smtClean="0">
                <a:solidFill>
                  <a:schemeClr val="tx2"/>
                </a:solidFill>
              </a:rPr>
              <a:t>Pre Cache Jobs</a:t>
            </a:r>
            <a:endParaRPr lang="en-US" sz="2400" dirty="0" smtClean="0">
              <a:cs typeface="Arial" pitchFamily="34" charset="0"/>
            </a:endParaRP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4578" name="Picture 2"/>
          <p:cNvPicPr>
            <a:picLocks noChangeAspect="1" noChangeArrowheads="1"/>
          </p:cNvPicPr>
          <p:nvPr/>
        </p:nvPicPr>
        <p:blipFill>
          <a:blip r:embed="rId3" cstate="print"/>
          <a:srcRect/>
          <a:stretch>
            <a:fillRect/>
          </a:stretch>
        </p:blipFill>
        <p:spPr bwMode="auto">
          <a:xfrm>
            <a:off x="609601" y="1524000"/>
            <a:ext cx="7543800" cy="4800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1066800"/>
            <a:ext cx="6280150" cy="228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p>
          <a:p>
            <a:pPr>
              <a:spcBef>
                <a:spcPct val="0"/>
              </a:spcBef>
              <a:defRPr/>
            </a:pPr>
            <a:r>
              <a:rPr lang="en-US" sz="2400" dirty="0" smtClean="0">
                <a:solidFill>
                  <a:schemeClr val="tx2"/>
                </a:solidFill>
              </a:rPr>
              <a:t>Pre Cache Jobs --- Sample Job Report</a:t>
            </a:r>
            <a:endParaRPr lang="en-US" sz="2400" dirty="0" smtClean="0">
              <a:cs typeface="Arial" pitchFamily="34" charset="0"/>
            </a:endParaRP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609600" y="1905000"/>
            <a:ext cx="8077200" cy="4339650"/>
          </a:xfrm>
          <a:prstGeom prst="rect">
            <a:avLst/>
          </a:prstGeom>
          <a:noFill/>
        </p:spPr>
        <p:txBody>
          <a:bodyPr wrap="square" rtlCol="0">
            <a:spAutoFit/>
          </a:bodyPr>
          <a:lstStyle/>
          <a:p>
            <a:r>
              <a:rPr lang="en-US" sz="1200" b="1" dirty="0" err="1" smtClean="0"/>
              <a:t>hare_precache_job</a:t>
            </a:r>
            <a:r>
              <a:rPr lang="en-US" sz="1200" b="1" dirty="0" smtClean="0"/>
              <a:t> Report For </a:t>
            </a:r>
            <a:r>
              <a:rPr lang="en-US" sz="1200" b="1" dirty="0" err="1" smtClean="0"/>
              <a:t>DocBase</a:t>
            </a:r>
            <a:r>
              <a:rPr lang="en-US" sz="1200" b="1" dirty="0" smtClean="0"/>
              <a:t> vmcswin65sql.vmcswin65sql As Of 2010/09/28 14:56:57</a:t>
            </a:r>
          </a:p>
          <a:p>
            <a:r>
              <a:rPr lang="en-US" sz="1200" b="1" dirty="0" smtClean="0"/>
              <a:t>---------------------------------------</a:t>
            </a:r>
          </a:p>
          <a:p>
            <a:r>
              <a:rPr lang="en-US" sz="1200" b="1" dirty="0" smtClean="0"/>
              <a:t>Predicative Caching Job</a:t>
            </a:r>
          </a:p>
          <a:p>
            <a:r>
              <a:rPr lang="en-US" sz="1200" b="1" dirty="0" smtClean="0"/>
              <a:t>This sends request to cache content on BOCS.</a:t>
            </a:r>
          </a:p>
          <a:p>
            <a:r>
              <a:rPr lang="en-US" sz="1200" b="1" dirty="0" smtClean="0"/>
              <a:t>Job Arguments:</a:t>
            </a:r>
          </a:p>
          <a:p>
            <a:endParaRPr lang="en-US" sz="1200" b="1" dirty="0" smtClean="0"/>
          </a:p>
          <a:p>
            <a:r>
              <a:rPr lang="en-US" sz="1200" b="1" dirty="0" smtClean="0"/>
              <a:t>(</a:t>
            </a:r>
            <a:r>
              <a:rPr lang="en-US" sz="1200" b="1" dirty="0" err="1" smtClean="0"/>
              <a:t>StandardJobArgs</a:t>
            </a:r>
            <a:r>
              <a:rPr lang="en-US" sz="1200" b="1" dirty="0" smtClean="0"/>
              <a:t>: </a:t>
            </a:r>
            <a:r>
              <a:rPr lang="en-US" sz="1200" b="1" dirty="0" err="1" smtClean="0"/>
              <a:t>docbase_name</a:t>
            </a:r>
            <a:r>
              <a:rPr lang="en-US" sz="1200" b="1" dirty="0" smtClean="0"/>
              <a:t>=vmcswin65sql.vmcswin65sql </a:t>
            </a:r>
            <a:r>
              <a:rPr lang="en-US" sz="1200" b="1" dirty="0" err="1" smtClean="0"/>
              <a:t>userName</a:t>
            </a:r>
            <a:r>
              <a:rPr lang="en-US" sz="1200" b="1" dirty="0" smtClean="0"/>
              <a:t>=</a:t>
            </a:r>
            <a:r>
              <a:rPr lang="en-US" sz="1200" b="1" dirty="0" err="1" smtClean="0"/>
              <a:t>dmadmin</a:t>
            </a:r>
            <a:r>
              <a:rPr lang="en-US" sz="1200" b="1" dirty="0" smtClean="0"/>
              <a:t> </a:t>
            </a:r>
            <a:r>
              <a:rPr lang="en-US" sz="1200" b="1" dirty="0" err="1" smtClean="0"/>
              <a:t>jobId</a:t>
            </a:r>
            <a:r>
              <a:rPr lang="en-US" sz="1200" b="1" dirty="0" smtClean="0"/>
              <a:t>=0807623c8000992c </a:t>
            </a:r>
            <a:r>
              <a:rPr lang="en-US" sz="1200" b="1" dirty="0" err="1" smtClean="0"/>
              <a:t>methodTraceLevel</a:t>
            </a:r>
            <a:r>
              <a:rPr lang="en-US" sz="1200" b="1" dirty="0" smtClean="0"/>
              <a:t>=10)</a:t>
            </a:r>
          </a:p>
          <a:p>
            <a:r>
              <a:rPr lang="en-US" sz="1200" b="1" dirty="0" err="1" smtClean="0"/>
              <a:t>query_type</a:t>
            </a:r>
            <a:r>
              <a:rPr lang="en-US" sz="1200" b="1" dirty="0" smtClean="0"/>
              <a:t>=</a:t>
            </a:r>
            <a:r>
              <a:rPr lang="en-US" sz="1200" b="1" dirty="0" err="1" smtClean="0"/>
              <a:t>dm_document</a:t>
            </a:r>
            <a:endParaRPr lang="en-US" sz="1200" b="1" dirty="0" smtClean="0"/>
          </a:p>
          <a:p>
            <a:r>
              <a:rPr lang="en-US" sz="1200" b="1" dirty="0" err="1" smtClean="0"/>
              <a:t>query_predicate</a:t>
            </a:r>
            <a:r>
              <a:rPr lang="en-US" sz="1200" b="1" dirty="0" smtClean="0"/>
              <a:t>=folder('/</a:t>
            </a:r>
            <a:r>
              <a:rPr lang="en-US" sz="1200" b="1" dirty="0" err="1" smtClean="0"/>
              <a:t>hare_precache</a:t>
            </a:r>
            <a:r>
              <a:rPr lang="en-US" sz="1200" b="1" dirty="0" smtClean="0"/>
              <a:t>/</a:t>
            </a:r>
            <a:r>
              <a:rPr lang="en-US" sz="1200" b="1" dirty="0" err="1" smtClean="0"/>
              <a:t>folder_cache',descend</a:t>
            </a:r>
            <a:r>
              <a:rPr lang="en-US" sz="1200" b="1" dirty="0" smtClean="0"/>
              <a:t>)</a:t>
            </a:r>
          </a:p>
          <a:p>
            <a:r>
              <a:rPr lang="en-US" sz="1200" b="1" dirty="0" err="1" smtClean="0"/>
              <a:t>network_locations</a:t>
            </a:r>
            <a:r>
              <a:rPr lang="en-US" sz="1200" b="1" dirty="0" smtClean="0"/>
              <a:t>=</a:t>
            </a:r>
            <a:r>
              <a:rPr lang="en-US" sz="1200" b="1" dirty="0" err="1" smtClean="0"/>
              <a:t>client_loc</a:t>
            </a:r>
            <a:endParaRPr lang="en-US" sz="1200" b="1" dirty="0" smtClean="0"/>
          </a:p>
          <a:p>
            <a:r>
              <a:rPr lang="en-US" sz="1200" b="1" dirty="0" err="1" smtClean="0"/>
              <a:t>cutoff_time</a:t>
            </a:r>
            <a:r>
              <a:rPr lang="en-US" sz="1200" b="1" dirty="0" smtClean="0"/>
              <a:t>=03/05/2010 12:51:47</a:t>
            </a:r>
          </a:p>
          <a:p>
            <a:r>
              <a:rPr lang="en-US" sz="1200" b="1" dirty="0" smtClean="0"/>
              <a:t>expiration=432000</a:t>
            </a:r>
          </a:p>
          <a:p>
            <a:r>
              <a:rPr lang="en-US" sz="1200" b="1" dirty="0" err="1" smtClean="0"/>
              <a:t>batch_size</a:t>
            </a:r>
            <a:r>
              <a:rPr lang="en-US" sz="1200" b="1" dirty="0" smtClean="0"/>
              <a:t>=50</a:t>
            </a:r>
          </a:p>
          <a:p>
            <a:r>
              <a:rPr lang="en-US" sz="1200" b="1" dirty="0" smtClean="0"/>
              <a:t>---------------------------------------</a:t>
            </a:r>
          </a:p>
          <a:p>
            <a:r>
              <a:rPr lang="en-US" sz="1200" b="1" dirty="0" smtClean="0"/>
              <a:t>2010/09/28 14:57:03:796 Content selected for caching:</a:t>
            </a:r>
          </a:p>
          <a:p>
            <a:endParaRPr lang="en-US" sz="1200" b="1" dirty="0" smtClean="0"/>
          </a:p>
          <a:p>
            <a:r>
              <a:rPr lang="en-US" sz="1200" b="1" dirty="0" smtClean="0"/>
              <a:t>2010/09/28 14:57:04:921 Cache content for object 0907623c8001f52e at page 0</a:t>
            </a:r>
          </a:p>
          <a:p>
            <a:r>
              <a:rPr lang="en-US" sz="1200" b="1" dirty="0" smtClean="0"/>
              <a:t>2010/09/28 14:57:05:140 Cache content for object 0907623c8001f52f at page 0</a:t>
            </a:r>
          </a:p>
          <a:p>
            <a:r>
              <a:rPr lang="en-US" sz="1200" b="1" dirty="0" smtClean="0"/>
              <a:t>2010/09/28 14:57:05:156 Cache content for object 0907623c8001f530 at page 0</a:t>
            </a:r>
          </a:p>
          <a:p>
            <a:endParaRPr lang="en-US" sz="1200" b="1" dirty="0" smtClean="0"/>
          </a:p>
          <a:p>
            <a:endParaRPr lang="en-US" sz="1200" b="1" dirty="0" smtClean="0"/>
          </a:p>
          <a:p>
            <a:r>
              <a:rPr lang="en-US" sz="1200" b="1" dirty="0" smtClean="0"/>
              <a:t>Report End  2010/09/28 14:57:18</a:t>
            </a:r>
            <a:endParaRPr lang="en-US" sz="1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5602" name="Picture 2"/>
          <p:cNvPicPr>
            <a:picLocks noChangeAspect="1" noChangeArrowheads="1"/>
          </p:cNvPicPr>
          <p:nvPr/>
        </p:nvPicPr>
        <p:blipFill>
          <a:blip r:embed="rId3" cstate="print"/>
          <a:srcRect/>
          <a:stretch>
            <a:fillRect/>
          </a:stretch>
        </p:blipFill>
        <p:spPr bwMode="auto">
          <a:xfrm>
            <a:off x="838200" y="1524000"/>
            <a:ext cx="7162800" cy="48768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6626" name="Picture 2"/>
          <p:cNvPicPr>
            <a:picLocks noChangeAspect="1" noChangeArrowheads="1"/>
          </p:cNvPicPr>
          <p:nvPr/>
        </p:nvPicPr>
        <p:blipFill>
          <a:blip r:embed="rId3" cstate="print"/>
          <a:srcRect/>
          <a:stretch>
            <a:fillRect/>
          </a:stretch>
        </p:blipFill>
        <p:spPr bwMode="auto">
          <a:xfrm>
            <a:off x="838200" y="1524000"/>
            <a:ext cx="6934200" cy="4800600"/>
          </a:xfrm>
          <a:prstGeom prst="rect">
            <a:avLst/>
          </a:prstGeom>
          <a:noFill/>
          <a:ln w="9525">
            <a:noFill/>
            <a:miter lim="800000"/>
            <a:headEnd/>
            <a:tailEnd/>
          </a:ln>
        </p:spPr>
      </p:pic>
      <p:sp>
        <p:nvSpPr>
          <p:cNvPr id="7" name="TextBox 6"/>
          <p:cNvSpPr txBox="1"/>
          <p:nvPr/>
        </p:nvSpPr>
        <p:spPr>
          <a:xfrm>
            <a:off x="3962400" y="3276600"/>
            <a:ext cx="3733800" cy="1754326"/>
          </a:xfrm>
          <a:prstGeom prst="rect">
            <a:avLst/>
          </a:prstGeom>
          <a:noFill/>
        </p:spPr>
        <p:txBody>
          <a:bodyPr wrap="square" rtlCol="0">
            <a:spAutoFit/>
          </a:bodyPr>
          <a:lstStyle/>
          <a:p>
            <a:r>
              <a:rPr lang="en-US" dirty="0" smtClean="0">
                <a:solidFill>
                  <a:srgbClr val="C00000"/>
                </a:solidFill>
              </a:rPr>
              <a:t>Content stays stored only when DMS server is down,  </a:t>
            </a:r>
            <a:r>
              <a:rPr lang="en-US" dirty="0" err="1" smtClean="0">
                <a:solidFill>
                  <a:srgbClr val="C00000"/>
                </a:solidFill>
              </a:rPr>
              <a:t>Async</a:t>
            </a:r>
            <a:r>
              <a:rPr lang="en-US" dirty="0" smtClean="0">
                <a:solidFill>
                  <a:srgbClr val="C00000"/>
                </a:solidFill>
              </a:rPr>
              <a:t> job will move content into </a:t>
            </a:r>
            <a:r>
              <a:rPr lang="en-US" dirty="0" err="1" smtClean="0">
                <a:solidFill>
                  <a:srgbClr val="C00000"/>
                </a:solidFill>
              </a:rPr>
              <a:t>Docbase</a:t>
            </a:r>
            <a:r>
              <a:rPr lang="en-US" dirty="0" smtClean="0">
                <a:solidFill>
                  <a:srgbClr val="C00000"/>
                </a:solidFill>
              </a:rPr>
              <a:t>.  Job should be marked active at times, may need to be launched manually to move content from </a:t>
            </a:r>
            <a:r>
              <a:rPr lang="en-US" dirty="0" err="1" smtClean="0">
                <a:solidFill>
                  <a:srgbClr val="C00000"/>
                </a:solidFill>
              </a:rPr>
              <a:t>primeStore</a:t>
            </a:r>
            <a:r>
              <a:rPr lang="en-US" dirty="0" smtClean="0">
                <a:solidFill>
                  <a:srgbClr val="C00000"/>
                </a:solidFill>
              </a:rPr>
              <a:t>.</a:t>
            </a:r>
            <a:endParaRPr lang="en-US"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a:p>
        </p:txBody>
      </p:sp>
      <p:sp>
        <p:nvSpPr>
          <p:cNvPr id="5"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a:p>
        </p:txBody>
      </p:sp>
      <p:pic>
        <p:nvPicPr>
          <p:cNvPr id="6"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7"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noProof="0" dirty="0" smtClean="0">
                <a:solidFill>
                  <a:schemeClr val="tx2"/>
                </a:solidFill>
                <a:latin typeface="Arial" pitchFamily="34" charset="0"/>
                <a:ea typeface="+mj-ea"/>
                <a:cs typeface="Arial" pitchFamily="34" charset="0"/>
              </a:rPr>
              <a:t>BOCS Capabilities, 3 kinds of caching.</a:t>
            </a:r>
            <a:endParaRPr kumimoji="0" lang="en-US" sz="24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8" name="TextBox 7"/>
          <p:cNvSpPr txBox="1"/>
          <p:nvPr/>
        </p:nvSpPr>
        <p:spPr>
          <a:xfrm>
            <a:off x="685800" y="2438400"/>
            <a:ext cx="7620000" cy="2616101"/>
          </a:xfrm>
          <a:prstGeom prst="rect">
            <a:avLst/>
          </a:prstGeom>
          <a:noFill/>
        </p:spPr>
        <p:txBody>
          <a:bodyPr wrap="square" rtlCol="0">
            <a:spAutoFit/>
          </a:bodyPr>
          <a:lstStyle/>
          <a:p>
            <a:r>
              <a:rPr lang="en-US" sz="1600" dirty="0" smtClean="0">
                <a:latin typeface="Gill Sans MT" pitchFamily="34" charset="0"/>
                <a:cs typeface="Arial" pitchFamily="34" charset="0"/>
              </a:rPr>
              <a:t>BOCS can park content or store content locally before it is uploaded</a:t>
            </a:r>
          </a:p>
          <a:p>
            <a:r>
              <a:rPr lang="en-US" sz="1600" dirty="0" smtClean="0">
                <a:latin typeface="Gill Sans MT" pitchFamily="34" charset="0"/>
                <a:cs typeface="Arial" pitchFamily="34" charset="0"/>
              </a:rPr>
              <a:t>So users can continue working on large content files and share that content</a:t>
            </a:r>
          </a:p>
          <a:p>
            <a:r>
              <a:rPr lang="en-US" sz="1600" dirty="0" smtClean="0">
                <a:latin typeface="Gill Sans MT" pitchFamily="34" charset="0"/>
                <a:cs typeface="Arial" pitchFamily="34" charset="0"/>
              </a:rPr>
              <a:t>within the organization.</a:t>
            </a:r>
          </a:p>
          <a:p>
            <a:endParaRPr lang="en-US" sz="1600" dirty="0" smtClean="0">
              <a:latin typeface="Gill Sans MT" pitchFamily="34" charset="0"/>
              <a:cs typeface="Arial" pitchFamily="34" charset="0"/>
            </a:endParaRPr>
          </a:p>
          <a:p>
            <a:r>
              <a:rPr lang="en-US" sz="1600" dirty="0" smtClean="0">
                <a:latin typeface="Gill Sans MT" pitchFamily="34" charset="0"/>
                <a:cs typeface="Arial" pitchFamily="34" charset="0"/>
              </a:rPr>
              <a:t>BOCS caches imported content or content already stored in </a:t>
            </a:r>
            <a:r>
              <a:rPr lang="en-US" sz="1600" dirty="0" err="1" smtClean="0">
                <a:latin typeface="Gill Sans MT" pitchFamily="34" charset="0"/>
                <a:cs typeface="Arial" pitchFamily="34" charset="0"/>
              </a:rPr>
              <a:t>docbase</a:t>
            </a:r>
            <a:r>
              <a:rPr lang="en-US" sz="1600" dirty="0" smtClean="0">
                <a:latin typeface="Gill Sans MT" pitchFamily="34" charset="0"/>
                <a:cs typeface="Arial" pitchFamily="34" charset="0"/>
              </a:rPr>
              <a:t> via a checkout.</a:t>
            </a:r>
          </a:p>
          <a:p>
            <a:endParaRPr lang="en-US" sz="1600" dirty="0" smtClean="0">
              <a:latin typeface="Gill Sans MT" pitchFamily="34" charset="0"/>
              <a:cs typeface="Arial" pitchFamily="34" charset="0"/>
            </a:endParaRPr>
          </a:p>
          <a:p>
            <a:r>
              <a:rPr lang="en-US" sz="1600" dirty="0" smtClean="0">
                <a:latin typeface="Gill Sans MT" pitchFamily="34" charset="0"/>
                <a:cs typeface="Arial" pitchFamily="34" charset="0"/>
              </a:rPr>
              <a:t>BOCS can cache content preemptively with BOCS job via Documentum Administrator  Content is Copied with folder based DQL query with predicate.</a:t>
            </a: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31746" name="Picture 2"/>
          <p:cNvPicPr>
            <a:picLocks noChangeAspect="1" noChangeArrowheads="1"/>
          </p:cNvPicPr>
          <p:nvPr/>
        </p:nvPicPr>
        <p:blipFill>
          <a:blip r:embed="rId3" cstate="print"/>
          <a:srcRect/>
          <a:stretch>
            <a:fillRect/>
          </a:stretch>
        </p:blipFill>
        <p:spPr bwMode="auto">
          <a:xfrm>
            <a:off x="685800" y="1524001"/>
            <a:ext cx="7219950" cy="4724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Rectangle 6"/>
          <p:cNvSpPr/>
          <p:nvPr/>
        </p:nvSpPr>
        <p:spPr>
          <a:xfrm>
            <a:off x="2286000" y="-910649"/>
            <a:ext cx="4572000" cy="369332"/>
          </a:xfrm>
          <a:prstGeom prst="rect">
            <a:avLst/>
          </a:prstGeom>
        </p:spPr>
        <p:txBody>
          <a:bodyPr>
            <a:spAutoFit/>
          </a:bodyPr>
          <a:lstStyle/>
          <a:p>
            <a:r>
              <a:rPr lang="en-US" dirty="0" smtClean="0"/>
              <a:t> </a:t>
            </a:r>
            <a:endParaRPr lang="en-US" dirty="0"/>
          </a:p>
        </p:txBody>
      </p:sp>
      <p:pic>
        <p:nvPicPr>
          <p:cNvPr id="28674" name="Picture 2"/>
          <p:cNvPicPr>
            <a:picLocks noChangeAspect="1" noChangeArrowheads="1"/>
          </p:cNvPicPr>
          <p:nvPr/>
        </p:nvPicPr>
        <p:blipFill>
          <a:blip r:embed="rId3" cstate="print"/>
          <a:srcRect/>
          <a:stretch>
            <a:fillRect/>
          </a:stretch>
        </p:blipFill>
        <p:spPr bwMode="auto">
          <a:xfrm>
            <a:off x="685800" y="1676400"/>
            <a:ext cx="7548561" cy="46482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9698" name="Picture 2"/>
          <p:cNvPicPr>
            <a:picLocks noChangeAspect="1" noChangeArrowheads="1"/>
          </p:cNvPicPr>
          <p:nvPr/>
        </p:nvPicPr>
        <p:blipFill>
          <a:blip r:embed="rId3" cstate="print"/>
          <a:srcRect/>
          <a:stretch>
            <a:fillRect/>
          </a:stretch>
        </p:blipFill>
        <p:spPr bwMode="auto">
          <a:xfrm>
            <a:off x="838200" y="1676400"/>
            <a:ext cx="7219950" cy="4729163"/>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p>
          <a:p>
            <a:pPr>
              <a:spcBef>
                <a:spcPct val="0"/>
              </a:spcBef>
              <a:defRPr/>
            </a:pPr>
            <a:r>
              <a:rPr lang="en-US" sz="2400" dirty="0" smtClean="0">
                <a:solidFill>
                  <a:schemeClr val="tx2"/>
                </a:solidFill>
                <a:ea typeface="+mj-ea"/>
                <a:cs typeface="+mj-cs"/>
              </a:rPr>
              <a:t>WDK App.xml Configuration</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27651" name="Picture 3"/>
          <p:cNvPicPr>
            <a:picLocks noChangeAspect="1" noChangeArrowheads="1"/>
          </p:cNvPicPr>
          <p:nvPr/>
        </p:nvPicPr>
        <p:blipFill>
          <a:blip r:embed="rId3" cstate="print"/>
          <a:srcRect/>
          <a:stretch>
            <a:fillRect/>
          </a:stretch>
        </p:blipFill>
        <p:spPr bwMode="auto">
          <a:xfrm>
            <a:off x="762000" y="1600200"/>
            <a:ext cx="7286625" cy="4891088"/>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1143000"/>
            <a:ext cx="6280150"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p>
          <a:p>
            <a:pPr>
              <a:spcBef>
                <a:spcPct val="0"/>
              </a:spcBef>
              <a:defRPr/>
            </a:pPr>
            <a:r>
              <a:rPr lang="en-US" sz="2400" dirty="0" smtClean="0">
                <a:solidFill>
                  <a:schemeClr val="tx2"/>
                </a:solidFill>
              </a:rPr>
              <a:t>WDK App.xml Configuration</a:t>
            </a:r>
            <a:endParaRPr lang="en-US" sz="2400" dirty="0" smtClean="0">
              <a:cs typeface="Arial" pitchFamily="34" charset="0"/>
            </a:endParaRPr>
          </a:p>
          <a:p>
            <a:pPr>
              <a:spcBef>
                <a:spcPct val="0"/>
              </a:spcBef>
              <a:defRPr/>
            </a:pPr>
            <a:endParaRPr lang="en-US" sz="2400" dirty="0" smtClean="0">
              <a:solidFill>
                <a:schemeClr val="tx2"/>
              </a:solidFill>
              <a:ea typeface="+mj-ea"/>
              <a:cs typeface="+mj-cs"/>
            </a:endParaRPr>
          </a:p>
          <a:p>
            <a:pPr>
              <a:spcBef>
                <a:spcPct val="0"/>
              </a:spcBef>
              <a:defRPr/>
            </a:pP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609600" y="2362200"/>
            <a:ext cx="7924800" cy="3231654"/>
          </a:xfrm>
          <a:prstGeom prst="rect">
            <a:avLst/>
          </a:prstGeom>
          <a:noFill/>
        </p:spPr>
        <p:txBody>
          <a:bodyPr wrap="square" rtlCol="0">
            <a:spAutoFit/>
          </a:bodyPr>
          <a:lstStyle/>
          <a:p>
            <a:r>
              <a:rPr lang="en-US" sz="1200" dirty="0" smtClean="0"/>
              <a:t> &lt;!--  Begin {D6 accelerated content transfer (ACS) settings}  --&gt;</a:t>
            </a:r>
          </a:p>
          <a:p>
            <a:endParaRPr lang="en-US" sz="1200" dirty="0" smtClean="0"/>
          </a:p>
          <a:p>
            <a:r>
              <a:rPr lang="en-US" sz="1200" dirty="0" smtClean="0"/>
              <a:t>            &lt;!-- &lt;accelerated-read&gt; :</a:t>
            </a:r>
          </a:p>
          <a:p>
            <a:r>
              <a:rPr lang="en-US" sz="1200" dirty="0" smtClean="0"/>
              <a:t>                  This is for accelerated Read, and it replaces the </a:t>
            </a:r>
            <a:r>
              <a:rPr lang="en-US" sz="1200" dirty="0" err="1" smtClean="0"/>
              <a:t>correpsonding</a:t>
            </a:r>
            <a:r>
              <a:rPr lang="en-US" sz="1200" dirty="0" smtClean="0"/>
              <a:t> 5.3.x &lt;</a:t>
            </a:r>
            <a:r>
              <a:rPr lang="en-US" sz="1200" dirty="0" err="1" smtClean="0"/>
              <a:t>acs</a:t>
            </a:r>
            <a:r>
              <a:rPr lang="en-US" sz="1200" dirty="0" smtClean="0"/>
              <a:t>&gt; configurations.</a:t>
            </a:r>
          </a:p>
          <a:p>
            <a:r>
              <a:rPr lang="en-US" sz="1200" dirty="0" smtClean="0"/>
              <a:t>                  It allows accelerated read and write to be switched on and off separately.</a:t>
            </a:r>
          </a:p>
          <a:p>
            <a:endParaRPr lang="en-US" sz="1200" dirty="0" smtClean="0"/>
          </a:p>
          <a:p>
            <a:r>
              <a:rPr lang="en-US" sz="1200" dirty="0" smtClean="0"/>
              <a:t>                  For backward compatibility, WDK D6 first looks up the &lt;</a:t>
            </a:r>
            <a:r>
              <a:rPr lang="en-US" sz="1200" dirty="0" err="1" smtClean="0"/>
              <a:t>acs</a:t>
            </a:r>
            <a:r>
              <a:rPr lang="en-US" sz="1200" dirty="0" smtClean="0"/>
              <a:t>&gt; tag before looking up the</a:t>
            </a:r>
          </a:p>
          <a:p>
            <a:r>
              <a:rPr lang="en-US" sz="1200" dirty="0" smtClean="0"/>
              <a:t>                  &lt;accelerated-read&gt; tag.</a:t>
            </a:r>
          </a:p>
          <a:p>
            <a:r>
              <a:rPr lang="en-US" sz="1200" dirty="0" smtClean="0"/>
              <a:t>            --&gt;</a:t>
            </a:r>
          </a:p>
          <a:p>
            <a:r>
              <a:rPr lang="en-US" sz="1200" dirty="0" smtClean="0"/>
              <a:t>            &lt;accelerated-read&gt;</a:t>
            </a:r>
          </a:p>
          <a:p>
            <a:r>
              <a:rPr lang="en-US" sz="1200" dirty="0" smtClean="0"/>
              <a:t>               &lt;!-- when set to be "true", enables ACS, and, when optimal, BOCS read operations --&gt;</a:t>
            </a:r>
          </a:p>
          <a:p>
            <a:r>
              <a:rPr lang="en-US" sz="1200" dirty="0" smtClean="0"/>
              <a:t>               &lt;enabled&gt;</a:t>
            </a:r>
            <a:r>
              <a:rPr lang="en-US" sz="1200" b="1" dirty="0" smtClean="0">
                <a:solidFill>
                  <a:srgbClr val="C00000"/>
                </a:solidFill>
              </a:rPr>
              <a:t>true</a:t>
            </a:r>
            <a:r>
              <a:rPr lang="en-US" sz="1200" dirty="0" smtClean="0"/>
              <a:t>&lt;/enabled&gt;</a:t>
            </a:r>
          </a:p>
          <a:p>
            <a:r>
              <a:rPr lang="en-US" sz="1200" dirty="0" smtClean="0"/>
              <a:t>               &lt;!-- the followings are the existing options under the 5.3.x "</a:t>
            </a:r>
            <a:r>
              <a:rPr lang="en-US" sz="1200" dirty="0" err="1" smtClean="0"/>
              <a:t>acs</a:t>
            </a:r>
            <a:r>
              <a:rPr lang="en-US" sz="1200" dirty="0" smtClean="0"/>
              <a:t>" tag --&gt;</a:t>
            </a:r>
          </a:p>
          <a:p>
            <a:r>
              <a:rPr lang="en-US" sz="1200" dirty="0" smtClean="0"/>
              <a:t>               &lt;</a:t>
            </a:r>
            <a:r>
              <a:rPr lang="en-US" sz="1200" dirty="0" err="1" smtClean="0"/>
              <a:t>attemptsurrogateget</a:t>
            </a:r>
            <a:r>
              <a:rPr lang="en-US" sz="1200" dirty="0" smtClean="0"/>
              <a:t>&gt;true&lt;/</a:t>
            </a:r>
            <a:r>
              <a:rPr lang="en-US" sz="1200" dirty="0" err="1" smtClean="0"/>
              <a:t>attemptsurrogateget</a:t>
            </a:r>
            <a:r>
              <a:rPr lang="en-US" sz="1200" dirty="0" smtClean="0"/>
              <a:t>&gt;</a:t>
            </a:r>
          </a:p>
          <a:p>
            <a:r>
              <a:rPr lang="en-US" sz="1200" dirty="0" smtClean="0"/>
              <a:t>               &lt;</a:t>
            </a:r>
            <a:r>
              <a:rPr lang="en-US" sz="1200" dirty="0" err="1" smtClean="0"/>
              <a:t>maintainvirtuallinks</a:t>
            </a:r>
            <a:r>
              <a:rPr lang="en-US" sz="1200" dirty="0" smtClean="0"/>
              <a:t>&gt;true&lt;/</a:t>
            </a:r>
            <a:r>
              <a:rPr lang="en-US" sz="1200" dirty="0" err="1" smtClean="0"/>
              <a:t>maintainvirtuallinks</a:t>
            </a:r>
            <a:r>
              <a:rPr lang="en-US" sz="1200" dirty="0" smtClean="0"/>
              <a:t>&gt;</a:t>
            </a:r>
          </a:p>
          <a:p>
            <a:r>
              <a:rPr lang="en-US" sz="1200" dirty="0" smtClean="0"/>
              <a:t>            &lt;/accelerated-read&gt;</a:t>
            </a:r>
          </a:p>
          <a:p>
            <a:endParaRPr lang="en-US" sz="12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Installation and Configuration Steps</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533400" y="1981200"/>
            <a:ext cx="7620000" cy="3231654"/>
          </a:xfrm>
          <a:prstGeom prst="rect">
            <a:avLst/>
          </a:prstGeom>
          <a:noFill/>
        </p:spPr>
        <p:txBody>
          <a:bodyPr wrap="square" rtlCol="0">
            <a:spAutoFit/>
          </a:bodyPr>
          <a:lstStyle/>
          <a:p>
            <a:r>
              <a:rPr lang="en-US" sz="1200" dirty="0" smtClean="0"/>
              <a:t> &lt;!-- &lt;accelerated-write&gt; :</a:t>
            </a:r>
          </a:p>
          <a:p>
            <a:r>
              <a:rPr lang="en-US" sz="1200" dirty="0" smtClean="0"/>
              <a:t>                  A separate configuration block for accelerated Write</a:t>
            </a:r>
          </a:p>
          <a:p>
            <a:r>
              <a:rPr lang="en-US" sz="1200" dirty="0" smtClean="0"/>
              <a:t>            --&gt;</a:t>
            </a:r>
          </a:p>
          <a:p>
            <a:r>
              <a:rPr lang="en-US" sz="1200" dirty="0" smtClean="0"/>
              <a:t>            &lt;accelerated-write&gt;</a:t>
            </a:r>
          </a:p>
          <a:p>
            <a:r>
              <a:rPr lang="en-US" sz="1200" dirty="0" smtClean="0"/>
              <a:t>               &lt;!-- when set to be "true", enables ACS, and, when optimal, BOCS write operations --&gt;</a:t>
            </a:r>
          </a:p>
          <a:p>
            <a:r>
              <a:rPr lang="en-US" sz="1200" dirty="0" smtClean="0"/>
              <a:t>               &lt;enabled&gt;</a:t>
            </a:r>
            <a:r>
              <a:rPr lang="en-US" sz="1200" b="1" dirty="0" smtClean="0">
                <a:solidFill>
                  <a:srgbClr val="C00000"/>
                </a:solidFill>
              </a:rPr>
              <a:t>true</a:t>
            </a:r>
            <a:r>
              <a:rPr lang="en-US" sz="1200" dirty="0" smtClean="0"/>
              <a:t>&lt;/enabled&gt;</a:t>
            </a:r>
          </a:p>
          <a:p>
            <a:r>
              <a:rPr lang="en-US" sz="1200" dirty="0" smtClean="0"/>
              <a:t>               &lt;!-- when set to:</a:t>
            </a:r>
          </a:p>
          <a:p>
            <a:r>
              <a:rPr lang="en-US" sz="1200" dirty="0" smtClean="0"/>
              <a:t>                     1. "prohibit-</a:t>
            </a:r>
            <a:r>
              <a:rPr lang="en-US" sz="1200" dirty="0" err="1" smtClean="0"/>
              <a:t>async</a:t>
            </a:r>
            <a:r>
              <a:rPr lang="en-US" sz="1200" dirty="0" smtClean="0"/>
              <a:t>" - application doesn't allow BOCS write asynchronously</a:t>
            </a:r>
          </a:p>
          <a:p>
            <a:r>
              <a:rPr lang="en-US" sz="1200" dirty="0" smtClean="0"/>
              <a:t>                     2. "default-sync" - application should see content written from BOCS to ACS synchronously by default</a:t>
            </a:r>
          </a:p>
          <a:p>
            <a:r>
              <a:rPr lang="en-US" sz="1200" dirty="0" smtClean="0"/>
              <a:t>                     3. "default-</a:t>
            </a:r>
            <a:r>
              <a:rPr lang="en-US" sz="1200" dirty="0" err="1" smtClean="0"/>
              <a:t>async</a:t>
            </a:r>
            <a:r>
              <a:rPr lang="en-US" sz="1200" dirty="0" smtClean="0"/>
              <a:t>" - application should see content written from BOCS to ACS asynchronously by default</a:t>
            </a:r>
          </a:p>
          <a:p>
            <a:r>
              <a:rPr lang="en-US" sz="1200" dirty="0" smtClean="0"/>
              <a:t>                 --&gt;</a:t>
            </a:r>
          </a:p>
          <a:p>
            <a:r>
              <a:rPr lang="en-US" sz="1200" dirty="0" smtClean="0"/>
              <a:t>               &lt;</a:t>
            </a:r>
            <a:r>
              <a:rPr lang="en-US" sz="1200" b="1" dirty="0" err="1" smtClean="0"/>
              <a:t>bocs</a:t>
            </a:r>
            <a:r>
              <a:rPr lang="en-US" sz="1200" b="1" dirty="0" smtClean="0"/>
              <a:t>-write-mode&gt;</a:t>
            </a:r>
            <a:r>
              <a:rPr lang="en-US" sz="1200" b="1" dirty="0" smtClean="0">
                <a:solidFill>
                  <a:srgbClr val="C00000"/>
                </a:solidFill>
              </a:rPr>
              <a:t>default-</a:t>
            </a:r>
            <a:r>
              <a:rPr lang="en-US" sz="1200" b="1" dirty="0" err="1" smtClean="0">
                <a:solidFill>
                  <a:srgbClr val="C00000"/>
                </a:solidFill>
              </a:rPr>
              <a:t>async</a:t>
            </a:r>
            <a:r>
              <a:rPr lang="en-US" sz="1200" b="1" dirty="0" smtClean="0"/>
              <a:t>&lt;</a:t>
            </a:r>
            <a:r>
              <a:rPr lang="en-US" sz="1200" dirty="0" smtClean="0"/>
              <a:t>/</a:t>
            </a:r>
            <a:r>
              <a:rPr lang="en-US" sz="1200" dirty="0" err="1" smtClean="0"/>
              <a:t>bocs</a:t>
            </a:r>
            <a:r>
              <a:rPr lang="en-US" sz="1200" dirty="0" smtClean="0"/>
              <a:t>-write-mode&gt;</a:t>
            </a:r>
          </a:p>
          <a:p>
            <a:r>
              <a:rPr lang="en-US" sz="1200" dirty="0" smtClean="0"/>
              <a:t>               &lt;!-- when set to "true", allows override of default BOCS write mode by users</a:t>
            </a:r>
          </a:p>
          <a:p>
            <a:r>
              <a:rPr lang="en-US" sz="1200" dirty="0" smtClean="0"/>
              <a:t>                     (in general, it should be scoped with &lt;filter&gt; tag, e.g. role-based) --&gt;</a:t>
            </a:r>
          </a:p>
          <a:p>
            <a:r>
              <a:rPr lang="en-US" sz="1200" dirty="0" smtClean="0"/>
              <a:t>               &lt;allow-override-</a:t>
            </a:r>
            <a:r>
              <a:rPr lang="en-US" sz="1200" dirty="0" err="1" smtClean="0"/>
              <a:t>bocs</a:t>
            </a:r>
            <a:r>
              <a:rPr lang="en-US" sz="1200" dirty="0" smtClean="0"/>
              <a:t>-write-mode&gt;</a:t>
            </a:r>
            <a:r>
              <a:rPr lang="en-US" sz="1200" b="1" dirty="0" smtClean="0">
                <a:solidFill>
                  <a:srgbClr val="C00000"/>
                </a:solidFill>
              </a:rPr>
              <a:t>true</a:t>
            </a:r>
            <a:r>
              <a:rPr lang="en-US" sz="1200" dirty="0" smtClean="0"/>
              <a:t>&lt;/allow-override-</a:t>
            </a:r>
            <a:r>
              <a:rPr lang="en-US" sz="1200" dirty="0" err="1" smtClean="0"/>
              <a:t>bocs</a:t>
            </a:r>
            <a:r>
              <a:rPr lang="en-US" sz="1200" dirty="0" smtClean="0"/>
              <a:t>-write-mode&gt;</a:t>
            </a:r>
          </a:p>
          <a:p>
            <a:r>
              <a:rPr lang="en-US" sz="1200" dirty="0" smtClean="0"/>
              <a:t>            &lt;/accelerated-write&gt;</a:t>
            </a:r>
          </a:p>
          <a:p>
            <a:r>
              <a:rPr lang="en-US" sz="1200" dirty="0" smtClean="0"/>
              <a:t>            &lt;!--  End {D6 accelerated (ACS) content transfer settings}  --&gt;</a:t>
            </a:r>
            <a:endParaRPr lang="en-US" sz="1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Trouble Shooting.</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685800" y="1752600"/>
            <a:ext cx="8077200" cy="4247317"/>
          </a:xfrm>
          <a:prstGeom prst="rect">
            <a:avLst/>
          </a:prstGeom>
          <a:noFill/>
        </p:spPr>
        <p:txBody>
          <a:bodyPr wrap="square" rtlCol="0">
            <a:spAutoFit/>
          </a:bodyPr>
          <a:lstStyle/>
          <a:p>
            <a:r>
              <a:rPr lang="en-US" dirty="0" smtClean="0"/>
              <a:t>What’s installed  ?</a:t>
            </a:r>
          </a:p>
          <a:p>
            <a:endParaRPr lang="en-US" dirty="0" smtClean="0"/>
          </a:p>
          <a:p>
            <a:r>
              <a:rPr lang="en-US" dirty="0" smtClean="0"/>
              <a:t>Are all the services running ?</a:t>
            </a:r>
          </a:p>
          <a:p>
            <a:endParaRPr lang="en-US" dirty="0" smtClean="0"/>
          </a:p>
          <a:p>
            <a:r>
              <a:rPr lang="en-US" dirty="0" smtClean="0"/>
              <a:t>Configuration complete ?</a:t>
            </a:r>
          </a:p>
          <a:p>
            <a:endParaRPr lang="en-US" dirty="0" smtClean="0"/>
          </a:p>
          <a:p>
            <a:r>
              <a:rPr lang="en-US" dirty="0" smtClean="0"/>
              <a:t>Test  the ACS, DMS, BOCS </a:t>
            </a:r>
            <a:r>
              <a:rPr lang="en-US" dirty="0" err="1" smtClean="0"/>
              <a:t>urls</a:t>
            </a:r>
            <a:endParaRPr lang="en-US" dirty="0" smtClean="0"/>
          </a:p>
          <a:p>
            <a:endParaRPr lang="en-US" dirty="0" smtClean="0"/>
          </a:p>
          <a:p>
            <a:r>
              <a:rPr lang="en-US" dirty="0" smtClean="0"/>
              <a:t>App.xml configured ?</a:t>
            </a:r>
          </a:p>
          <a:p>
            <a:endParaRPr lang="en-US" dirty="0" smtClean="0"/>
          </a:p>
          <a:p>
            <a:r>
              <a:rPr lang="en-US" dirty="0" smtClean="0"/>
              <a:t>Test with import, checkout,  </a:t>
            </a:r>
            <a:r>
              <a:rPr lang="en-US" dirty="0" err="1" smtClean="0"/>
              <a:t>precache</a:t>
            </a:r>
            <a:r>
              <a:rPr lang="en-US" dirty="0" smtClean="0"/>
              <a:t>  job</a:t>
            </a:r>
          </a:p>
          <a:p>
            <a:endParaRPr lang="en-US" dirty="0" smtClean="0"/>
          </a:p>
          <a:p>
            <a:r>
              <a:rPr lang="en-US" dirty="0" smtClean="0"/>
              <a:t>Use resource agents to test account connectivity !</a:t>
            </a:r>
          </a:p>
          <a:p>
            <a:endParaRPr lang="en-US" dirty="0" smtClean="0"/>
          </a:p>
          <a:p>
            <a:r>
              <a:rPr lang="en-US" dirty="0" smtClean="0"/>
              <a:t>Check logs ACS, BOCS, DMS, turn on debug tracing if needed.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Conclusion</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914400" y="1981200"/>
            <a:ext cx="7543800" cy="3693319"/>
          </a:xfrm>
          <a:prstGeom prst="rect">
            <a:avLst/>
          </a:prstGeom>
          <a:noFill/>
        </p:spPr>
        <p:txBody>
          <a:bodyPr wrap="square" rtlCol="0">
            <a:spAutoFit/>
          </a:bodyPr>
          <a:lstStyle/>
          <a:p>
            <a:r>
              <a:rPr lang="en-US" dirty="0" smtClean="0"/>
              <a:t>Using BOCS with the enterprise can dramatically improve content transfers.</a:t>
            </a:r>
          </a:p>
          <a:p>
            <a:endParaRPr lang="en-US" dirty="0" smtClean="0"/>
          </a:p>
          <a:p>
            <a:r>
              <a:rPr lang="en-US" dirty="0" smtClean="0"/>
              <a:t>Simplify overall administration, while allowing for production deployments by adding additional servers on the fly with minimal impact on the core products.</a:t>
            </a:r>
          </a:p>
          <a:p>
            <a:endParaRPr lang="en-US" dirty="0" smtClean="0"/>
          </a:p>
          <a:p>
            <a:r>
              <a:rPr lang="en-US" dirty="0" smtClean="0"/>
              <a:t>Down sizing a deployment is a easy as scaling the enterprise.</a:t>
            </a:r>
          </a:p>
          <a:p>
            <a:endParaRPr lang="en-US" dirty="0" smtClean="0"/>
          </a:p>
          <a:p>
            <a:r>
              <a:rPr lang="en-US" dirty="0" smtClean="0"/>
              <a:t>Your content can be just as secure as your main </a:t>
            </a:r>
            <a:r>
              <a:rPr lang="en-US" dirty="0" err="1" smtClean="0"/>
              <a:t>docbase</a:t>
            </a:r>
            <a:r>
              <a:rPr lang="en-US" dirty="0" smtClean="0"/>
              <a:t> content.</a:t>
            </a:r>
          </a:p>
          <a:p>
            <a:endParaRPr lang="en-US" dirty="0" smtClean="0"/>
          </a:p>
          <a:p>
            <a:r>
              <a:rPr lang="en-US" dirty="0" smtClean="0"/>
              <a:t>Pre emptive caching provides the administrator to anticipate future performance problems and allows a solution to be in place before a problem is even encountered ?</a:t>
            </a:r>
          </a:p>
          <a:p>
            <a:r>
              <a:rPr lang="en-US" dirty="0" smtClean="0"/>
              <a: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3"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4"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5" name="Rectangle 7"/>
          <p:cNvSpPr txBox="1">
            <a:spLocks noChangeArrowheads="1"/>
          </p:cNvSpPr>
          <p:nvPr/>
        </p:nvSpPr>
        <p:spPr bwMode="gray">
          <a:xfrm>
            <a:off x="533400" y="609600"/>
            <a:ext cx="6280150" cy="685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2400" dirty="0" smtClean="0">
                <a:solidFill>
                  <a:schemeClr val="tx2"/>
                </a:solidFill>
                <a:ea typeface="+mj-ea"/>
                <a:cs typeface="+mj-cs"/>
              </a:rPr>
              <a:t>		Questions ?</a:t>
            </a:r>
            <a:endParaRPr lang="en-US" sz="2400" dirty="0" smtClean="0">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TextBox 5"/>
          <p:cNvSpPr txBox="1"/>
          <p:nvPr/>
        </p:nvSpPr>
        <p:spPr>
          <a:xfrm>
            <a:off x="685800" y="1981200"/>
            <a:ext cx="6934200" cy="2031325"/>
          </a:xfrm>
          <a:prstGeom prst="rect">
            <a:avLst/>
          </a:prstGeom>
          <a:noFill/>
        </p:spPr>
        <p:txBody>
          <a:bodyPr wrap="square" rtlCol="0">
            <a:spAutoFit/>
          </a:bodyPr>
          <a:lstStyle/>
          <a:p>
            <a:r>
              <a:rPr lang="en-US" dirty="0" smtClean="0"/>
              <a:t>Questions ?</a:t>
            </a:r>
          </a:p>
          <a:p>
            <a:endParaRPr lang="en-US" dirty="0" smtClean="0"/>
          </a:p>
          <a:p>
            <a:endParaRPr lang="en-US" dirty="0" smtClean="0"/>
          </a:p>
          <a:p>
            <a:r>
              <a:rPr lang="en-US" dirty="0" smtClean="0"/>
              <a:t>See </a:t>
            </a:r>
            <a:r>
              <a:rPr lang="en-US" dirty="0" err="1" smtClean="0"/>
              <a:t>Distributed_Content_Configuration_And_Troubleshooting</a:t>
            </a:r>
            <a:r>
              <a:rPr lang="en-US" dirty="0" smtClean="0"/>
              <a:t>  for A-Z and excellent troubleshooting steps.</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	</a:t>
            </a:r>
            <a:r>
              <a:rPr lang="en-US" sz="2400" dirty="0" smtClean="0">
                <a:solidFill>
                  <a:schemeClr val="tx2"/>
                </a:solidFill>
                <a:latin typeface="+mj-lt"/>
                <a:ea typeface="+mj-ea"/>
                <a:cs typeface="+mj-cs"/>
              </a:rPr>
              <a:t>BOCS w/supporting Applications</a:t>
            </a: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1600200" y="2057400"/>
            <a:ext cx="5105400" cy="2308324"/>
          </a:xfrm>
          <a:prstGeom prst="rect">
            <a:avLst/>
          </a:prstGeom>
          <a:noFill/>
        </p:spPr>
        <p:txBody>
          <a:bodyPr wrap="square" rtlCol="0">
            <a:spAutoFit/>
          </a:bodyPr>
          <a:lstStyle/>
          <a:p>
            <a:r>
              <a:rPr lang="en-US" dirty="0" smtClean="0"/>
              <a:t>Configured ACS Server comes with Content Server</a:t>
            </a:r>
          </a:p>
          <a:p>
            <a:endParaRPr lang="en-US" dirty="0" smtClean="0"/>
          </a:p>
          <a:p>
            <a:r>
              <a:rPr lang="en-US" dirty="0" smtClean="0"/>
              <a:t>Installed, Running and Configured DMS Server</a:t>
            </a:r>
          </a:p>
          <a:p>
            <a:endParaRPr lang="en-US" dirty="0" smtClean="0"/>
          </a:p>
          <a:p>
            <a:r>
              <a:rPr lang="en-US" dirty="0" smtClean="0"/>
              <a:t>Installed, Running and Configured WDK which is BOCS aware</a:t>
            </a:r>
          </a:p>
          <a:p>
            <a:endParaRPr lang="en-US" dirty="0" smtClean="0"/>
          </a:p>
          <a:p>
            <a:r>
              <a:rPr lang="en-US" dirty="0" smtClean="0"/>
              <a:t>Installed, running and Configured BOCS server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3200" dirty="0" smtClean="0">
                <a:solidFill>
                  <a:schemeClr val="tx2"/>
                </a:solidFill>
                <a:latin typeface="+mj-lt"/>
                <a:ea typeface="+mj-ea"/>
                <a:cs typeface="+mj-cs"/>
              </a:rPr>
              <a:t>	</a:t>
            </a:r>
            <a:r>
              <a:rPr lang="en-US" sz="2400" dirty="0" smtClean="0">
                <a:latin typeface="Arial" pitchFamily="34" charset="0"/>
                <a:cs typeface="Arial" pitchFamily="34" charset="0"/>
              </a:rPr>
              <a:t>Installation Requirements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1447800" y="1502688"/>
            <a:ext cx="4495800" cy="5632311"/>
          </a:xfrm>
          <a:prstGeom prst="rect">
            <a:avLst/>
          </a:prstGeom>
          <a:noFill/>
        </p:spPr>
        <p:txBody>
          <a:bodyPr wrap="square" rtlCol="0">
            <a:spAutoFit/>
          </a:bodyPr>
          <a:lstStyle/>
          <a:p>
            <a:r>
              <a:rPr lang="en-US" dirty="0" smtClean="0"/>
              <a:t>All systems must be in DNS</a:t>
            </a:r>
          </a:p>
          <a:p>
            <a:endParaRPr lang="en-US" dirty="0" smtClean="0"/>
          </a:p>
          <a:p>
            <a:r>
              <a:rPr lang="en-US" dirty="0" smtClean="0"/>
              <a:t>Separate domains needed if regional testing is simulated. i.e. multiple network location objects</a:t>
            </a:r>
          </a:p>
          <a:p>
            <a:endParaRPr lang="en-US" dirty="0" smtClean="0"/>
          </a:p>
          <a:p>
            <a:r>
              <a:rPr lang="en-US" dirty="0" smtClean="0"/>
              <a:t>VMware is supported Fixed IP recommended</a:t>
            </a:r>
          </a:p>
          <a:p>
            <a:r>
              <a:rPr lang="en-US" dirty="0" smtClean="0"/>
              <a:t>DHCP will work.</a:t>
            </a:r>
          </a:p>
          <a:p>
            <a:endParaRPr lang="en-US" dirty="0" smtClean="0"/>
          </a:p>
          <a:p>
            <a:r>
              <a:rPr lang="en-US" dirty="0" smtClean="0"/>
              <a:t>DMS can be installed on Content Server</a:t>
            </a:r>
          </a:p>
          <a:p>
            <a:r>
              <a:rPr lang="en-US" dirty="0" smtClean="0"/>
              <a:t>But it is recommended on separate system</a:t>
            </a:r>
          </a:p>
          <a:p>
            <a:endParaRPr lang="en-US" dirty="0" smtClean="0"/>
          </a:p>
          <a:p>
            <a:r>
              <a:rPr lang="en-US" dirty="0" smtClean="0"/>
              <a:t>BOCS systems should be on separate system</a:t>
            </a:r>
          </a:p>
          <a:p>
            <a:endParaRPr lang="en-US" dirty="0" smtClean="0"/>
          </a:p>
          <a:p>
            <a:r>
              <a:rPr lang="en-US" dirty="0" smtClean="0"/>
              <a:t>Branch Office Caching Services write mode is not supported with Content Server</a:t>
            </a:r>
          </a:p>
          <a:p>
            <a:r>
              <a:rPr lang="pt-BR" dirty="0" smtClean="0"/>
              <a:t>5.3 SP</a:t>
            </a:r>
            <a:r>
              <a:rPr lang="pt-BR" i="1" dirty="0" smtClean="0"/>
              <a:t>x or Documentum Administrator 5.3 SPx.</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ower"/>
          <p:cNvSpPr>
            <a:spLocks noEditPoints="1" noChangeArrowheads="1"/>
          </p:cNvSpPr>
          <p:nvPr/>
        </p:nvSpPr>
        <p:spPr bwMode="auto">
          <a:xfrm>
            <a:off x="1828800" y="27432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Box 9"/>
          <p:cNvSpPr txBox="1"/>
          <p:nvPr/>
        </p:nvSpPr>
        <p:spPr>
          <a:xfrm>
            <a:off x="685800" y="1676400"/>
            <a:ext cx="2554802" cy="584775"/>
          </a:xfrm>
          <a:prstGeom prst="rect">
            <a:avLst/>
          </a:prstGeom>
          <a:noFill/>
        </p:spPr>
        <p:txBody>
          <a:bodyPr wrap="none" rtlCol="0">
            <a:spAutoFit/>
          </a:bodyPr>
          <a:lstStyle/>
          <a:p>
            <a:r>
              <a:rPr lang="en-US" sz="1600" dirty="0" smtClean="0"/>
              <a:t>Content Server/ ACS Server</a:t>
            </a:r>
          </a:p>
          <a:p>
            <a:r>
              <a:rPr lang="en-US" sz="1600" dirty="0" smtClean="0"/>
              <a:t>Global Registry</a:t>
            </a:r>
            <a:endParaRPr lang="en-US" sz="1600" dirty="0"/>
          </a:p>
        </p:txBody>
      </p:sp>
      <p:sp>
        <p:nvSpPr>
          <p:cNvPr id="11" name="TextBox 10"/>
          <p:cNvSpPr txBox="1"/>
          <p:nvPr/>
        </p:nvSpPr>
        <p:spPr>
          <a:xfrm>
            <a:off x="1676400" y="5410200"/>
            <a:ext cx="1447800" cy="584775"/>
          </a:xfrm>
          <a:prstGeom prst="rect">
            <a:avLst/>
          </a:prstGeom>
          <a:noFill/>
        </p:spPr>
        <p:txBody>
          <a:bodyPr wrap="square" rtlCol="0">
            <a:spAutoFit/>
          </a:bodyPr>
          <a:lstStyle/>
          <a:p>
            <a:r>
              <a:rPr lang="en-US" sz="1600" dirty="0" smtClean="0"/>
              <a:t>BOCS Server</a:t>
            </a:r>
          </a:p>
          <a:p>
            <a:r>
              <a:rPr lang="en-US" sz="1600" dirty="0" smtClean="0"/>
              <a:t>Remote Office</a:t>
            </a:r>
            <a:endParaRPr lang="en-US" sz="1600" dirty="0"/>
          </a:p>
        </p:txBody>
      </p:sp>
      <p:sp>
        <p:nvSpPr>
          <p:cNvPr id="13" name="tower"/>
          <p:cNvSpPr>
            <a:spLocks noEditPoints="1" noChangeArrowheads="1"/>
          </p:cNvSpPr>
          <p:nvPr/>
        </p:nvSpPr>
        <p:spPr bwMode="auto">
          <a:xfrm>
            <a:off x="3352800" y="16002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extBox 13"/>
          <p:cNvSpPr txBox="1"/>
          <p:nvPr/>
        </p:nvSpPr>
        <p:spPr>
          <a:xfrm>
            <a:off x="304800" y="2819400"/>
            <a:ext cx="1447800" cy="338554"/>
          </a:xfrm>
          <a:prstGeom prst="rect">
            <a:avLst/>
          </a:prstGeom>
          <a:noFill/>
        </p:spPr>
        <p:txBody>
          <a:bodyPr wrap="square" rtlCol="0">
            <a:spAutoFit/>
          </a:bodyPr>
          <a:lstStyle/>
          <a:p>
            <a:r>
              <a:rPr lang="en-US" sz="1600" dirty="0" smtClean="0"/>
              <a:t>DMS Server</a:t>
            </a:r>
            <a:endParaRPr lang="en-US" sz="1600" dirty="0"/>
          </a:p>
        </p:txBody>
      </p:sp>
      <p:sp>
        <p:nvSpPr>
          <p:cNvPr id="15" name="tower"/>
          <p:cNvSpPr>
            <a:spLocks noEditPoints="1" noChangeArrowheads="1"/>
          </p:cNvSpPr>
          <p:nvPr/>
        </p:nvSpPr>
        <p:spPr bwMode="auto">
          <a:xfrm>
            <a:off x="3276600" y="53340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tower"/>
          <p:cNvSpPr>
            <a:spLocks noEditPoints="1" noChangeArrowheads="1"/>
          </p:cNvSpPr>
          <p:nvPr/>
        </p:nvSpPr>
        <p:spPr bwMode="auto">
          <a:xfrm>
            <a:off x="5257800" y="53340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6096000" y="5334000"/>
            <a:ext cx="1905000" cy="830997"/>
          </a:xfrm>
          <a:prstGeom prst="rect">
            <a:avLst/>
          </a:prstGeom>
          <a:noFill/>
        </p:spPr>
        <p:txBody>
          <a:bodyPr wrap="square" rtlCol="0">
            <a:spAutoFit/>
          </a:bodyPr>
          <a:lstStyle/>
          <a:p>
            <a:r>
              <a:rPr lang="en-US" sz="1600" dirty="0" smtClean="0"/>
              <a:t>WDK App Server</a:t>
            </a:r>
          </a:p>
          <a:p>
            <a:r>
              <a:rPr lang="en-US" sz="1600" dirty="0" smtClean="0"/>
              <a:t>Network Location</a:t>
            </a:r>
          </a:p>
          <a:p>
            <a:r>
              <a:rPr lang="en-US" sz="1600" dirty="0" smtClean="0"/>
              <a:t>Remote Office</a:t>
            </a:r>
          </a:p>
        </p:txBody>
      </p:sp>
      <p:sp>
        <p:nvSpPr>
          <p:cNvPr id="24"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25"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26"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27"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rPr>
              <a:t>BOCS</a:t>
            </a:r>
            <a:r>
              <a:rPr kumimoji="0" lang="en-US" sz="3200" b="0" i="0" u="none" strike="noStrike" kern="1200" cap="none" spc="0" normalizeH="0" noProof="0" dirty="0" smtClean="0">
                <a:ln>
                  <a:noFill/>
                </a:ln>
                <a:solidFill>
                  <a:schemeClr val="tx2"/>
                </a:solidFill>
                <a:effectLst/>
                <a:uLnTx/>
                <a:uFillTx/>
                <a:latin typeface="Arial" pitchFamily="34" charset="0"/>
                <a:ea typeface="+mj-ea"/>
                <a:cs typeface="Arial" pitchFamily="34" charset="0"/>
              </a:rPr>
              <a:t> Deployment Scenario</a:t>
            </a:r>
            <a:endParaRPr kumimoji="0" lang="en-US" sz="3200" b="0" i="0" u="none" strike="noStrike" kern="1200" cap="none" spc="0" normalizeH="0" baseline="0" noProof="0" dirty="0" smtClean="0">
              <a:ln>
                <a:noFill/>
              </a:ln>
              <a:solidFill>
                <a:schemeClr val="tx2"/>
              </a:solidFill>
              <a:effectLst/>
              <a:uLnTx/>
              <a:uFillTx/>
              <a:latin typeface="Arial" pitchFamily="34" charset="0"/>
              <a:ea typeface="+mj-ea"/>
              <a:cs typeface="Arial" pitchFamily="34" charset="0"/>
            </a:endParaRPr>
          </a:p>
        </p:txBody>
      </p:sp>
      <p:sp>
        <p:nvSpPr>
          <p:cNvPr id="30" name="tower"/>
          <p:cNvSpPr>
            <a:spLocks noEditPoints="1" noChangeArrowheads="1"/>
          </p:cNvSpPr>
          <p:nvPr/>
        </p:nvSpPr>
        <p:spPr bwMode="auto">
          <a:xfrm>
            <a:off x="5181600" y="16002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p:cNvSpPr txBox="1"/>
          <p:nvPr/>
        </p:nvSpPr>
        <p:spPr>
          <a:xfrm>
            <a:off x="6096000" y="1600200"/>
            <a:ext cx="1905000" cy="830997"/>
          </a:xfrm>
          <a:prstGeom prst="rect">
            <a:avLst/>
          </a:prstGeom>
          <a:noFill/>
        </p:spPr>
        <p:txBody>
          <a:bodyPr wrap="square" rtlCol="0">
            <a:spAutoFit/>
          </a:bodyPr>
          <a:lstStyle/>
          <a:p>
            <a:r>
              <a:rPr lang="en-US" sz="1600" dirty="0" smtClean="0"/>
              <a:t>WDK App Server</a:t>
            </a:r>
          </a:p>
          <a:p>
            <a:r>
              <a:rPr lang="en-US" sz="1600" dirty="0" smtClean="0"/>
              <a:t>Network Location Corp</a:t>
            </a:r>
            <a:endParaRPr lang="en-US" sz="1600" dirty="0"/>
          </a:p>
        </p:txBody>
      </p:sp>
      <p:sp>
        <p:nvSpPr>
          <p:cNvPr id="46" name="Quad Arrow Callout 45"/>
          <p:cNvSpPr/>
          <p:nvPr/>
        </p:nvSpPr>
        <p:spPr>
          <a:xfrm>
            <a:off x="4038600" y="2819400"/>
            <a:ext cx="1066800" cy="838200"/>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ower"/>
          <p:cNvSpPr>
            <a:spLocks noEditPoints="1" noChangeArrowheads="1"/>
          </p:cNvSpPr>
          <p:nvPr/>
        </p:nvSpPr>
        <p:spPr bwMode="auto">
          <a:xfrm>
            <a:off x="6553200" y="2743200"/>
            <a:ext cx="609600" cy="990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TextBox 47"/>
          <p:cNvSpPr txBox="1"/>
          <p:nvPr/>
        </p:nvSpPr>
        <p:spPr>
          <a:xfrm>
            <a:off x="7391400" y="2743200"/>
            <a:ext cx="1524000" cy="584775"/>
          </a:xfrm>
          <a:prstGeom prst="rect">
            <a:avLst/>
          </a:prstGeom>
          <a:noFill/>
        </p:spPr>
        <p:txBody>
          <a:bodyPr wrap="square" rtlCol="0">
            <a:spAutoFit/>
          </a:bodyPr>
          <a:lstStyle/>
          <a:p>
            <a:r>
              <a:rPr lang="en-US" sz="1600" dirty="0" smtClean="0"/>
              <a:t>BOCS Server</a:t>
            </a:r>
          </a:p>
          <a:p>
            <a:r>
              <a:rPr lang="en-US" sz="1600" dirty="0" smtClean="0"/>
              <a:t>Corp</a:t>
            </a:r>
            <a:endParaRPr lang="en-US" sz="1600" dirty="0"/>
          </a:p>
        </p:txBody>
      </p:sp>
      <p:sp>
        <p:nvSpPr>
          <p:cNvPr id="1027" name="Firewall"/>
          <p:cNvSpPr>
            <a:spLocks noEditPoints="1" noChangeArrowheads="1"/>
          </p:cNvSpPr>
          <p:nvPr/>
        </p:nvSpPr>
        <p:spPr bwMode="auto">
          <a:xfrm>
            <a:off x="2514600" y="3962400"/>
            <a:ext cx="4191000" cy="1143000"/>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 name="TextBox 48"/>
          <p:cNvSpPr txBox="1"/>
          <p:nvPr/>
        </p:nvSpPr>
        <p:spPr>
          <a:xfrm>
            <a:off x="1371600" y="4267200"/>
            <a:ext cx="905954" cy="369332"/>
          </a:xfrm>
          <a:prstGeom prst="rect">
            <a:avLst/>
          </a:prstGeom>
          <a:noFill/>
        </p:spPr>
        <p:txBody>
          <a:bodyPr wrap="none" rtlCol="0">
            <a:spAutoFit/>
          </a:bodyPr>
          <a:lstStyle/>
          <a:p>
            <a:r>
              <a:rPr lang="en-US" dirty="0" smtClean="0"/>
              <a:t>Firewall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repeatCount="indefinite"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2000" fill="hold"/>
                                        <p:tgtEl>
                                          <p:spTgt spid="46"/>
                                        </p:tgtEl>
                                        <p:attrNameLst>
                                          <p:attrName>ppt_w</p:attrName>
                                        </p:attrNameLst>
                                      </p:cBhvr>
                                      <p:tavLst>
                                        <p:tav tm="0" fmla="#ppt_w*sin(2.5*pi*$)">
                                          <p:val>
                                            <p:fltVal val="0"/>
                                          </p:val>
                                        </p:tav>
                                        <p:tav tm="100000">
                                          <p:val>
                                            <p:fltVal val="1"/>
                                          </p:val>
                                        </p:tav>
                                      </p:tavLst>
                                    </p:anim>
                                    <p:anim calcmode="lin" valueType="num">
                                      <p:cBhvr>
                                        <p:cTn id="8" dur="20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wipe(down)">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0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09563" y="317500"/>
            <a:ext cx="8524875" cy="1152525"/>
          </a:xfrm>
          <a:prstGeom prst="roundRect">
            <a:avLst>
              <a:gd name="adj" fmla="val 6380"/>
            </a:avLst>
          </a:prstGeom>
          <a:solidFill>
            <a:schemeClr val="accent2">
              <a:lumMod val="75000"/>
            </a:schemeClr>
          </a:solidFill>
          <a:ln w="12700" algn="ctr">
            <a:solidFill>
              <a:schemeClr val="bg2"/>
            </a:solidFill>
            <a:round/>
            <a:headEnd/>
            <a:tailEnd/>
          </a:ln>
          <a:effectLst/>
        </p:spPr>
        <p:txBody>
          <a:bodyPr wrap="none" lIns="0" tIns="0" rIns="0" bIns="0" anchor="ctr"/>
          <a:lstStyle/>
          <a:p>
            <a:pPr>
              <a:defRPr/>
            </a:pPr>
            <a:endParaRPr lang="en-US" dirty="0"/>
          </a:p>
        </p:txBody>
      </p:sp>
      <p:sp>
        <p:nvSpPr>
          <p:cNvPr id="4" name="AutoShape 3"/>
          <p:cNvSpPr>
            <a:spLocks noChangeArrowheads="1"/>
          </p:cNvSpPr>
          <p:nvPr/>
        </p:nvSpPr>
        <p:spPr bwMode="gray">
          <a:xfrm>
            <a:off x="366713" y="376238"/>
            <a:ext cx="6415087" cy="1071562"/>
          </a:xfrm>
          <a:prstGeom prst="roundRect">
            <a:avLst>
              <a:gd name="adj" fmla="val 6380"/>
            </a:avLst>
          </a:prstGeom>
          <a:solidFill>
            <a:schemeClr val="bg1"/>
          </a:solidFill>
          <a:ln w="12700" algn="ctr">
            <a:noFill/>
            <a:round/>
            <a:headEnd/>
            <a:tailEnd/>
          </a:ln>
          <a:effectLst/>
        </p:spPr>
        <p:txBody>
          <a:bodyPr wrap="none" lIns="0" tIns="0" rIns="0" bIns="0" anchor="ctr"/>
          <a:lstStyle/>
          <a:p>
            <a:pPr>
              <a:defRPr/>
            </a:pPr>
            <a:endParaRPr lang="en-US" dirty="0"/>
          </a:p>
        </p:txBody>
      </p:sp>
      <p:pic>
        <p:nvPicPr>
          <p:cNvPr id="5" name="Picture 6" descr="EMC_tag_294"/>
          <p:cNvPicPr>
            <a:picLocks noChangeAspect="1" noChangeArrowheads="1"/>
          </p:cNvPicPr>
          <p:nvPr/>
        </p:nvPicPr>
        <p:blipFill>
          <a:blip r:embed="rId2" cstate="print"/>
          <a:srcRect/>
          <a:stretch>
            <a:fillRect/>
          </a:stretch>
        </p:blipFill>
        <p:spPr bwMode="gray">
          <a:xfrm>
            <a:off x="7280275" y="666750"/>
            <a:ext cx="1209675" cy="455613"/>
          </a:xfrm>
          <a:prstGeom prst="rect">
            <a:avLst/>
          </a:prstGeom>
          <a:noFill/>
          <a:ln w="9525">
            <a:noFill/>
            <a:miter lim="800000"/>
            <a:headEnd/>
            <a:tailEnd/>
          </a:ln>
        </p:spPr>
      </p:pic>
      <p:sp>
        <p:nvSpPr>
          <p:cNvPr id="6" name="Rectangle 7"/>
          <p:cNvSpPr txBox="1">
            <a:spLocks noChangeArrowheads="1"/>
          </p:cNvSpPr>
          <p:nvPr/>
        </p:nvSpPr>
        <p:spPr bwMode="gray">
          <a:xfrm>
            <a:off x="596900" y="461963"/>
            <a:ext cx="6280150" cy="863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spcBef>
                <a:spcPct val="0"/>
              </a:spcBef>
              <a:defRPr/>
            </a:pPr>
            <a:r>
              <a:rPr lang="en-US" sz="3200" dirty="0" smtClean="0">
                <a:solidFill>
                  <a:schemeClr val="tx2"/>
                </a:solidFill>
                <a:latin typeface="+mj-lt"/>
                <a:ea typeface="+mj-ea"/>
                <a:cs typeface="+mj-cs"/>
              </a:rPr>
              <a:t>	</a:t>
            </a:r>
            <a:r>
              <a:rPr lang="en-US" dirty="0" smtClean="0">
                <a:latin typeface="Arial" pitchFamily="34" charset="0"/>
                <a:cs typeface="Arial" pitchFamily="34" charset="0"/>
              </a:rPr>
              <a:t>Required personnel needed for installations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TextBox 6"/>
          <p:cNvSpPr txBox="1"/>
          <p:nvPr/>
        </p:nvSpPr>
        <p:spPr>
          <a:xfrm>
            <a:off x="1600200" y="2057400"/>
            <a:ext cx="5105400" cy="3416320"/>
          </a:xfrm>
          <a:prstGeom prst="rect">
            <a:avLst/>
          </a:prstGeom>
          <a:noFill/>
        </p:spPr>
        <p:txBody>
          <a:bodyPr wrap="square" rtlCol="0">
            <a:spAutoFit/>
          </a:bodyPr>
          <a:lstStyle/>
          <a:p>
            <a:r>
              <a:rPr lang="en-US" dirty="0" smtClean="0"/>
              <a:t>Senior </a:t>
            </a:r>
            <a:r>
              <a:rPr lang="en-US" dirty="0" err="1" smtClean="0"/>
              <a:t>Docbase</a:t>
            </a:r>
            <a:r>
              <a:rPr lang="en-US" dirty="0" smtClean="0"/>
              <a:t> Administrator</a:t>
            </a:r>
          </a:p>
          <a:p>
            <a:endParaRPr lang="en-US" dirty="0" smtClean="0"/>
          </a:p>
          <a:p>
            <a:r>
              <a:rPr lang="en-US" dirty="0" smtClean="0"/>
              <a:t>Network Administrator</a:t>
            </a:r>
          </a:p>
          <a:p>
            <a:endParaRPr lang="en-US" dirty="0" smtClean="0"/>
          </a:p>
          <a:p>
            <a:r>
              <a:rPr lang="en-US" dirty="0" smtClean="0"/>
              <a:t>Security Administrator if Firewalls are present</a:t>
            </a:r>
          </a:p>
          <a:p>
            <a:endParaRPr lang="en-US" dirty="0" smtClean="0"/>
          </a:p>
          <a:p>
            <a:r>
              <a:rPr lang="en-US" dirty="0" smtClean="0"/>
              <a:t>Web Application Administrator if </a:t>
            </a:r>
            <a:r>
              <a:rPr lang="en-US" dirty="0" err="1" smtClean="0"/>
              <a:t>Jboss</a:t>
            </a:r>
            <a:r>
              <a:rPr lang="en-US" dirty="0" smtClean="0"/>
              <a:t> SSL is enabled</a:t>
            </a:r>
          </a:p>
          <a:p>
            <a:endParaRPr lang="en-US" dirty="0" smtClean="0"/>
          </a:p>
          <a:p>
            <a:r>
              <a:rPr lang="en-US" dirty="0" smtClean="0"/>
              <a:t>SSL is enabled via changing http to https , no other</a:t>
            </a:r>
          </a:p>
          <a:p>
            <a:r>
              <a:rPr lang="en-US" dirty="0" smtClean="0"/>
              <a:t>DCTM steps are required, we not assist in configuring </a:t>
            </a:r>
            <a:r>
              <a:rPr lang="en-US" dirty="0" err="1" smtClean="0"/>
              <a:t>Jboss</a:t>
            </a:r>
            <a:r>
              <a:rPr lang="en-US" dirty="0" smtClean="0"/>
              <a:t> to SSL.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1901</TotalTime>
  <Words>2338</Words>
  <Application>Microsoft Office PowerPoint</Application>
  <PresentationFormat>On-screen Show (4:3)</PresentationFormat>
  <Paragraphs>588</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Origin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Company>emc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harry</dc:creator>
  <cp:lastModifiedBy>hare</cp:lastModifiedBy>
  <cp:revision>188</cp:revision>
  <dcterms:created xsi:type="dcterms:W3CDTF">2010-09-15T22:10:21Z</dcterms:created>
  <dcterms:modified xsi:type="dcterms:W3CDTF">2010-12-09T02:02:43Z</dcterms:modified>
</cp:coreProperties>
</file>