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5"/>
    <p:sldMasterId id="2147483669" r:id="rId6"/>
    <p:sldMasterId id="2147483670" r:id="rId7"/>
    <p:sldMasterId id="2147483671" r:id="rId8"/>
  </p:sldMasterIdLst>
  <p:notesMasterIdLst>
    <p:notesMasterId r:id="rId9"/>
  </p:notesMasterIdLst>
  <p:sldIdLst>
    <p:sldId id="256" r:id="rId10"/>
    <p:sldId id="257" r:id="rId11"/>
    <p:sldId id="258" r:id="rId12"/>
    <p:sldId id="259" r:id="rId13"/>
    <p:sldId id="260" r:id="rId14"/>
    <p:sldId id="261" r:id="rId15"/>
    <p:sldId id="262" r:id="rId16"/>
    <p:sldId id="263" r:id="rId17"/>
  </p:sldIdLst>
  <p:sldSz cy="5143500" cx="9144000"/>
  <p:notesSz cx="6858000" cy="9144000"/>
  <p:embeddedFontLst>
    <p:embeddedFont>
      <p:font typeface="Helvetica Neue"/>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240EA92-5555-47D1-83FD-1B94E9D99B3F}">
  <a:tblStyle styleId="{0240EA92-5555-47D1-83FD-1B94E9D99B3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italic.fntdata"/><Relationship Id="rId11" Type="http://schemas.openxmlformats.org/officeDocument/2006/relationships/slide" Target="slides/slide2.xml"/><Relationship Id="rId10" Type="http://schemas.openxmlformats.org/officeDocument/2006/relationships/slide" Target="slides/slide1.xml"/><Relationship Id="rId21" Type="http://schemas.openxmlformats.org/officeDocument/2006/relationships/font" Target="fonts/HelveticaNeue-boldItalic.fntdata"/><Relationship Id="rId13" Type="http://schemas.openxmlformats.org/officeDocument/2006/relationships/slide" Target="slides/slide4.xml"/><Relationship Id="rId12" Type="http://schemas.openxmlformats.org/officeDocument/2006/relationships/slide" Target="slides/slide3.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5" Type="http://schemas.openxmlformats.org/officeDocument/2006/relationships/slideMaster" Target="slideMasters/slideMaster1.xml"/><Relationship Id="rId19" Type="http://schemas.openxmlformats.org/officeDocument/2006/relationships/font" Target="fonts/HelveticaNeue-bold.fntdata"/><Relationship Id="rId6" Type="http://schemas.openxmlformats.org/officeDocument/2006/relationships/slideMaster" Target="slideMasters/slideMaster2.xml"/><Relationship Id="rId18" Type="http://schemas.openxmlformats.org/officeDocument/2006/relationships/font" Target="fonts/HelveticaNeue-regular.fntdata"/><Relationship Id="rId7" Type="http://schemas.openxmlformats.org/officeDocument/2006/relationships/slideMaster" Target="slideMasters/slideMaster3.xml"/><Relationship Id="rId8" Type="http://schemas.openxmlformats.org/officeDocument/2006/relationships/slideMaster" Target="slideMasters/slideMaster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56cc683fd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f56cc683fd_0_2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f56cc683fd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gf56cc683fd_0_3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59f399c80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59f399c8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Andy/Stephen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56d9bf0e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56d9bf0e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Sagar</a:t>
            </a:r>
            <a:endParaRPr/>
          </a:p>
          <a:p>
            <a:pPr indent="0" lvl="0" marL="0" rtl="0" algn="l">
              <a:spcBef>
                <a:spcPts val="0"/>
              </a:spcBef>
              <a:spcAft>
                <a:spcPts val="0"/>
              </a:spcAft>
              <a:buNone/>
            </a:pPr>
            <a:r>
              <a:rPr lang="en"/>
              <a:t>Series electric currently exist for large scale vessels but haven’t been scaled down</a:t>
            </a:r>
            <a:br>
              <a:rPr lang="en"/>
            </a:br>
            <a:r>
              <a:rPr lang="en"/>
              <a:t>Companies market their solutions for bigger vehicles</a:t>
            </a:r>
            <a:endParaRPr/>
          </a:p>
          <a:p>
            <a:pPr indent="0" lvl="0" marL="0" rtl="0" algn="l">
              <a:spcBef>
                <a:spcPts val="0"/>
              </a:spcBef>
              <a:spcAft>
                <a:spcPts val="0"/>
              </a:spcAft>
              <a:buNone/>
            </a:pPr>
            <a:r>
              <a:rPr lang="en"/>
              <a:t>But tugs and other smaller vessels owned by smaller companies and leased out as needed</a:t>
            </a:r>
            <a:endParaRPr/>
          </a:p>
          <a:p>
            <a:pPr indent="0" lvl="0" marL="0" rtl="0" algn="l">
              <a:spcBef>
                <a:spcPts val="0"/>
              </a:spcBef>
              <a:spcAft>
                <a:spcPts val="0"/>
              </a:spcAft>
              <a:buNone/>
            </a:pPr>
            <a:r>
              <a:rPr lang="en"/>
              <a:t>Steep cost vs benefit curve and high risk in taking the first step</a:t>
            </a:r>
            <a:br>
              <a:rPr lang="en"/>
            </a:br>
            <a:r>
              <a:rPr lang="en"/>
              <a:t>-Hybrid solutions appear costly (resistance to accept)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56cc683fd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56cc683fd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a:t>
            </a:r>
            <a:endParaRPr/>
          </a:p>
          <a:p>
            <a:pPr indent="-298450" lvl="0" marL="457200" rtl="0" algn="l">
              <a:spcBef>
                <a:spcPts val="0"/>
              </a:spcBef>
              <a:spcAft>
                <a:spcPts val="0"/>
              </a:spcAft>
              <a:buSzPts val="1100"/>
              <a:buChar char="-"/>
            </a:pPr>
            <a:r>
              <a:rPr lang="en"/>
              <a:t>Constructing a typical daily load profile:</a:t>
            </a:r>
            <a:endParaRPr/>
          </a:p>
          <a:p>
            <a:pPr indent="-298450" lvl="1" marL="914400" rtl="0" algn="l">
              <a:spcBef>
                <a:spcPts val="0"/>
              </a:spcBef>
              <a:spcAft>
                <a:spcPts val="0"/>
              </a:spcAft>
              <a:buSzPts val="1100"/>
              <a:buChar char="-"/>
            </a:pPr>
            <a:r>
              <a:rPr lang="en"/>
              <a:t>Tugboats have a heavy varying load profile - the peaks are huge.</a:t>
            </a:r>
            <a:endParaRPr/>
          </a:p>
          <a:p>
            <a:pPr indent="-298450" lvl="2" marL="1371600" rtl="0" algn="l">
              <a:spcBef>
                <a:spcPts val="0"/>
              </a:spcBef>
              <a:spcAft>
                <a:spcPts val="0"/>
              </a:spcAft>
              <a:buSzPts val="1100"/>
              <a:buChar char="-"/>
            </a:pPr>
            <a:r>
              <a:rPr lang="en"/>
              <a:t>For short bursts of time the tugs have a huge load when maneuvering the ships around.</a:t>
            </a:r>
            <a:endParaRPr/>
          </a:p>
          <a:p>
            <a:pPr indent="-298450" lvl="1" marL="914400" rtl="0" algn="l">
              <a:spcBef>
                <a:spcPts val="0"/>
              </a:spcBef>
              <a:spcAft>
                <a:spcPts val="0"/>
              </a:spcAft>
              <a:buSzPts val="1100"/>
              <a:buChar char="-"/>
            </a:pPr>
            <a:r>
              <a:rPr lang="en"/>
              <a:t>Most of the time will be loitering/sitting at the dock</a:t>
            </a:r>
            <a:endParaRPr/>
          </a:p>
          <a:p>
            <a:pPr indent="-298450" lvl="1" marL="914400" rtl="0" algn="l">
              <a:spcBef>
                <a:spcPts val="0"/>
              </a:spcBef>
              <a:spcAft>
                <a:spcPts val="0"/>
              </a:spcAft>
              <a:buSzPts val="1100"/>
              <a:buChar char="-"/>
            </a:pPr>
            <a:r>
              <a:rPr lang="en"/>
              <a:t>Spend a lot of time positioning itself when tugging a boat </a:t>
            </a:r>
            <a:endParaRPr/>
          </a:p>
          <a:p>
            <a:pPr indent="-298450" lvl="1" marL="914400" rtl="0" algn="l">
              <a:spcBef>
                <a:spcPts val="0"/>
              </a:spcBef>
              <a:spcAft>
                <a:spcPts val="0"/>
              </a:spcAft>
              <a:buSzPts val="1100"/>
              <a:buChar char="-"/>
            </a:pPr>
            <a:r>
              <a:rPr lang="en"/>
              <a:t>Where a lot of energy is used is when they drag</a:t>
            </a:r>
            <a:endParaRPr/>
          </a:p>
          <a:p>
            <a:pPr indent="-298450" lvl="0" marL="457200" rtl="0" algn="l">
              <a:spcBef>
                <a:spcPts val="0"/>
              </a:spcBef>
              <a:spcAft>
                <a:spcPts val="0"/>
              </a:spcAft>
              <a:buSzPts val="1100"/>
              <a:buChar char="-"/>
            </a:pPr>
            <a:r>
              <a:rPr lang="en"/>
              <a:t>Then we will model current diesel engine operation of these tugs for use in the comparison later</a:t>
            </a:r>
            <a:endParaRPr/>
          </a:p>
          <a:p>
            <a:pPr indent="-298450" lvl="0" marL="457200" rtl="0" algn="l">
              <a:spcBef>
                <a:spcPts val="0"/>
              </a:spcBef>
              <a:spcAft>
                <a:spcPts val="0"/>
              </a:spcAft>
              <a:buSzPts val="1100"/>
              <a:buChar char="-"/>
            </a:pPr>
            <a:r>
              <a:rPr lang="en"/>
              <a:t>Next, we will model the two potential hybrid configurations</a:t>
            </a:r>
            <a:endParaRPr/>
          </a:p>
          <a:p>
            <a:pPr indent="-298450" lvl="1" marL="914400" rtl="0" algn="l">
              <a:spcBef>
                <a:spcPts val="0"/>
              </a:spcBef>
              <a:spcAft>
                <a:spcPts val="0"/>
              </a:spcAft>
              <a:buSzPts val="1100"/>
              <a:buChar char="-"/>
            </a:pPr>
            <a:r>
              <a:rPr lang="en"/>
              <a:t>Series</a:t>
            </a:r>
            <a:endParaRPr/>
          </a:p>
          <a:p>
            <a:pPr indent="-298450" lvl="1" marL="914400" rtl="0" algn="l">
              <a:spcBef>
                <a:spcPts val="0"/>
              </a:spcBef>
              <a:spcAft>
                <a:spcPts val="0"/>
              </a:spcAft>
              <a:buSzPts val="1100"/>
              <a:buChar char="-"/>
            </a:pPr>
            <a:r>
              <a:rPr lang="en"/>
              <a:t>Parallel</a:t>
            </a:r>
            <a:endParaRPr/>
          </a:p>
          <a:p>
            <a:pPr indent="-298450" lvl="0" marL="457200" rtl="0" algn="l">
              <a:spcBef>
                <a:spcPts val="0"/>
              </a:spcBef>
              <a:spcAft>
                <a:spcPts val="0"/>
              </a:spcAft>
              <a:buSzPts val="1100"/>
              <a:buChar char="-"/>
            </a:pPr>
            <a:r>
              <a:rPr lang="en"/>
              <a:t>We’re gonna finish of with a comparison between these two models as well as a comparison of these hybrid solutions with the baseline.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56d9bf0e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56d9bf0e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three </a:t>
            </a:r>
            <a:r>
              <a:rPr lang="en"/>
              <a:t>major</a:t>
            </a:r>
            <a:r>
              <a:rPr lang="en"/>
              <a:t> tasks for this </a:t>
            </a:r>
            <a:r>
              <a:rPr lang="en"/>
              <a:t>project.</a:t>
            </a:r>
            <a:endParaRPr/>
          </a:p>
          <a:p>
            <a:pPr indent="0" lvl="0" marL="0" rtl="0" algn="l">
              <a:spcBef>
                <a:spcPts val="0"/>
              </a:spcBef>
              <a:spcAft>
                <a:spcPts val="0"/>
              </a:spcAft>
              <a:buNone/>
            </a:pPr>
            <a:r>
              <a:rPr lang="en"/>
              <a:t>After building the model for the baseline including the operating load and ICE power system.</a:t>
            </a:r>
            <a:endParaRPr/>
          </a:p>
          <a:p>
            <a:pPr indent="0" lvl="0" marL="0" rtl="0" algn="l">
              <a:spcBef>
                <a:spcPts val="0"/>
              </a:spcBef>
              <a:spcAft>
                <a:spcPts val="0"/>
              </a:spcAft>
              <a:buNone/>
            </a:pPr>
            <a:r>
              <a:rPr lang="en"/>
              <a:t>We are going to dig into 2 solutions, one is the series system, the other is the parallele one. Both will be simulated by the simulink and the MatLab</a:t>
            </a:r>
            <a:endParaRPr/>
          </a:p>
          <a:p>
            <a:pPr indent="0" lvl="0" marL="0" rtl="0" algn="l">
              <a:spcBef>
                <a:spcPts val="0"/>
              </a:spcBef>
              <a:spcAft>
                <a:spcPts val="0"/>
              </a:spcAft>
              <a:buNone/>
            </a:pPr>
            <a:r>
              <a:rPr lang="en"/>
              <a:t>At the last part, we will compare the results between the baseline model and those two hybrid power system models, by setting up the parameters and see the fuel consumption and gases concentration. Also the required maintenance and product lifetime will be the points that will be considered in the report.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PHEV - Parallel system expanded with on-shore charging capabilities (long wait times between operations)</a:t>
            </a:r>
            <a:endParaRPr/>
          </a:p>
          <a:p>
            <a:pPr indent="0" lvl="0" marL="0" rtl="0" algn="l">
              <a:spcBef>
                <a:spcPts val="0"/>
              </a:spcBef>
              <a:spcAft>
                <a:spcPts val="0"/>
              </a:spcAft>
              <a:buNone/>
            </a:pPr>
            <a:r>
              <a:rPr lang="en"/>
              <a:t>The daily operating load.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Jim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56d9bf0e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f56d9bf0e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Jim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56cc683fd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f56cc683fd_0_3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spTree>
      <p:nvGrpSpPr>
        <p:cNvPr id="50" name="Shape 50"/>
        <p:cNvGrpSpPr/>
        <p:nvPr/>
      </p:nvGrpSpPr>
      <p:grpSpPr>
        <a:xfrm>
          <a:off x="0" y="0"/>
          <a:ext cx="0" cy="0"/>
          <a:chOff x="0" y="0"/>
          <a:chExt cx="0" cy="0"/>
        </a:xfrm>
      </p:grpSpPr>
      <p:sp>
        <p:nvSpPr>
          <p:cNvPr id="51" name="Google Shape;51;p13"/>
          <p:cNvSpPr txBox="1"/>
          <p:nvPr>
            <p:ph type="title"/>
          </p:nvPr>
        </p:nvSpPr>
        <p:spPr>
          <a:xfrm>
            <a:off x="1049868" y="1663863"/>
            <a:ext cx="7041000" cy="10215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rgbClr val="001B36"/>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52" name="Google Shape;52;p13"/>
          <p:cNvSpPr txBox="1"/>
          <p:nvPr>
            <p:ph idx="1" type="body"/>
          </p:nvPr>
        </p:nvSpPr>
        <p:spPr>
          <a:xfrm>
            <a:off x="1049868" y="3249461"/>
            <a:ext cx="7041000" cy="8544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00000"/>
              </a:lnSpc>
              <a:spcBef>
                <a:spcPts val="400"/>
              </a:spcBef>
              <a:spcAft>
                <a:spcPts val="0"/>
              </a:spcAft>
              <a:buClr>
                <a:srgbClr val="00468E"/>
              </a:buClr>
              <a:buSzPts val="2000"/>
              <a:buFont typeface="Arial"/>
              <a:buNone/>
              <a:defRPr b="0" i="0" sz="2000" u="none" cap="none" strike="noStrike">
                <a:solidFill>
                  <a:srgbClr val="00468E"/>
                </a:solidFill>
                <a:latin typeface="Helvetica Neue"/>
                <a:ea typeface="Helvetica Neue"/>
                <a:cs typeface="Helvetica Neue"/>
                <a:sym typeface="Helvetica Neue"/>
              </a:defRPr>
            </a:lvl1pPr>
            <a:lvl2pPr indent="-228600" lvl="1" marL="914400" marR="0" rtl="0" algn="l">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2">
  <p:cSld name="Content 2">
    <p:spTree>
      <p:nvGrpSpPr>
        <p:cNvPr id="53" name="Shape 53"/>
        <p:cNvGrpSpPr/>
        <p:nvPr/>
      </p:nvGrpSpPr>
      <p:grpSpPr>
        <a:xfrm>
          <a:off x="0" y="0"/>
          <a:ext cx="0" cy="0"/>
          <a:chOff x="0" y="0"/>
          <a:chExt cx="0" cy="0"/>
        </a:xfrm>
      </p:grpSpPr>
      <p:sp>
        <p:nvSpPr>
          <p:cNvPr id="54" name="Google Shape;54;p14"/>
          <p:cNvSpPr txBox="1"/>
          <p:nvPr>
            <p:ph type="title"/>
          </p:nvPr>
        </p:nvSpPr>
        <p:spPr>
          <a:xfrm>
            <a:off x="1219200" y="1182739"/>
            <a:ext cx="6695400" cy="4425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002042"/>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55" name="Google Shape;55;p14"/>
          <p:cNvSpPr txBox="1"/>
          <p:nvPr>
            <p:ph idx="1" type="body"/>
          </p:nvPr>
        </p:nvSpPr>
        <p:spPr>
          <a:xfrm>
            <a:off x="1219200" y="1807845"/>
            <a:ext cx="6695400" cy="2331600"/>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400"/>
              </a:spcBef>
              <a:spcAft>
                <a:spcPts val="0"/>
              </a:spcAft>
              <a:buClr>
                <a:srgbClr val="001B36"/>
              </a:buClr>
              <a:buSzPts val="2000"/>
              <a:buFont typeface="Arial"/>
              <a:buChar char="•"/>
              <a:defRPr b="0" i="0" sz="2000" u="none" cap="none" strike="noStrike">
                <a:solidFill>
                  <a:srgbClr val="001B36"/>
                </a:solidFill>
                <a:latin typeface="Helvetica Neue"/>
                <a:ea typeface="Helvetica Neue"/>
                <a:cs typeface="Helvetica Neue"/>
                <a:sym typeface="Helvetica Neue"/>
              </a:defRPr>
            </a:lvl1pPr>
            <a:lvl2pPr indent="-342900" lvl="1" marL="914400" marR="0" rtl="0" algn="l">
              <a:lnSpc>
                <a:spcPct val="100000"/>
              </a:lnSpc>
              <a:spcBef>
                <a:spcPts val="360"/>
              </a:spcBef>
              <a:spcAft>
                <a:spcPts val="0"/>
              </a:spcAft>
              <a:buClr>
                <a:srgbClr val="001B36"/>
              </a:buClr>
              <a:buSzPts val="1800"/>
              <a:buFont typeface="Arial"/>
              <a:buChar char="–"/>
              <a:defRPr b="0" i="0" sz="1800" u="none" cap="none" strike="noStrike">
                <a:solidFill>
                  <a:srgbClr val="001B36"/>
                </a:solidFill>
                <a:latin typeface="Helvetica Neue"/>
                <a:ea typeface="Helvetica Neue"/>
                <a:cs typeface="Helvetica Neue"/>
                <a:sym typeface="Helvetica Neue"/>
              </a:defRPr>
            </a:lvl2pPr>
            <a:lvl3pPr indent="-330200" lvl="2" marL="1371600" marR="0" rtl="0" algn="l">
              <a:lnSpc>
                <a:spcPct val="100000"/>
              </a:lnSpc>
              <a:spcBef>
                <a:spcPts val="320"/>
              </a:spcBef>
              <a:spcAft>
                <a:spcPts val="0"/>
              </a:spcAft>
              <a:buClr>
                <a:srgbClr val="001B36"/>
              </a:buClr>
              <a:buSzPts val="1600"/>
              <a:buFont typeface="Arial"/>
              <a:buChar char="•"/>
              <a:defRPr b="0" i="0" sz="1600" u="none" cap="none" strike="noStrike">
                <a:solidFill>
                  <a:srgbClr val="001B36"/>
                </a:solidFill>
                <a:latin typeface="Helvetica Neue"/>
                <a:ea typeface="Helvetica Neue"/>
                <a:cs typeface="Helvetica Neue"/>
                <a:sym typeface="Helvetica Neue"/>
              </a:defRPr>
            </a:lvl3pPr>
            <a:lvl4pPr indent="-317500" lvl="3" marL="1828800" marR="0" rtl="0" algn="l">
              <a:lnSpc>
                <a:spcPct val="100000"/>
              </a:lnSpc>
              <a:spcBef>
                <a:spcPts val="280"/>
              </a:spcBef>
              <a:spcAft>
                <a:spcPts val="0"/>
              </a:spcAft>
              <a:buClr>
                <a:srgbClr val="001B36"/>
              </a:buClr>
              <a:buSzPts val="1400"/>
              <a:buFont typeface="Arial"/>
              <a:buChar char="–"/>
              <a:defRPr b="0" i="0" sz="1400" u="none" cap="none" strike="noStrike">
                <a:solidFill>
                  <a:srgbClr val="001B36"/>
                </a:solidFill>
                <a:latin typeface="Helvetica Neue"/>
                <a:ea typeface="Helvetica Neue"/>
                <a:cs typeface="Helvetica Neue"/>
                <a:sym typeface="Helvetica Neue"/>
              </a:defRPr>
            </a:lvl4pPr>
            <a:lvl5pPr indent="-304800" lvl="4" marL="2286000" marR="0" rtl="0" algn="l">
              <a:lnSpc>
                <a:spcPct val="100000"/>
              </a:lnSpc>
              <a:spcBef>
                <a:spcPts val="240"/>
              </a:spcBef>
              <a:spcAft>
                <a:spcPts val="0"/>
              </a:spcAft>
              <a:buClr>
                <a:srgbClr val="001B36"/>
              </a:buClr>
              <a:buSzPts val="1200"/>
              <a:buFont typeface="Arial"/>
              <a:buChar char="»"/>
              <a:defRPr b="0" i="0" sz="1200" u="none" cap="none" strike="noStrike">
                <a:solidFill>
                  <a:srgbClr val="001B36"/>
                </a:solidFill>
                <a:latin typeface="Helvetica Neue"/>
                <a:ea typeface="Helvetica Neue"/>
                <a:cs typeface="Helvetica Neue"/>
                <a:sym typeface="Helvetica Neue"/>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56" name="Shape 56"/>
        <p:cNvGrpSpPr/>
        <p:nvPr/>
      </p:nvGrpSpPr>
      <p:grpSpPr>
        <a:xfrm>
          <a:off x="0" y="0"/>
          <a:ext cx="0" cy="0"/>
          <a:chOff x="0" y="0"/>
          <a:chExt cx="0" cy="0"/>
        </a:xfrm>
      </p:grpSpPr>
      <p:sp>
        <p:nvSpPr>
          <p:cNvPr id="57" name="Google Shape;57;p15"/>
          <p:cNvSpPr txBox="1"/>
          <p:nvPr>
            <p:ph type="title"/>
          </p:nvPr>
        </p:nvSpPr>
        <p:spPr>
          <a:xfrm>
            <a:off x="1130300" y="1978025"/>
            <a:ext cx="6883500" cy="857400"/>
          </a:xfrm>
          <a:prstGeom prst="rect">
            <a:avLst/>
          </a:prstGeom>
          <a:noFill/>
          <a:ln>
            <a:noFill/>
          </a:ln>
        </p:spPr>
        <p:txBody>
          <a:bodyPr anchorCtr="0" anchor="t" bIns="45700" lIns="91425" spcFirstLastPara="1" rIns="91425" wrap="square" tIns="45700">
            <a:normAutofit/>
          </a:bodyPr>
          <a:lstStyle>
            <a:lvl1pPr lvl="0" marR="0" rtl="0" algn="ctr">
              <a:spcBef>
                <a:spcPts val="0"/>
              </a:spcBef>
              <a:spcAft>
                <a:spcPts val="0"/>
              </a:spcAft>
              <a:buSzPts val="2800"/>
              <a:buNone/>
              <a:defRPr b="0" i="0" sz="4800" u="none" cap="none" strike="noStrike">
                <a:solidFill>
                  <a:srgbClr val="FFFFFF"/>
                </a:solidFill>
                <a:latin typeface="Helvetica Neue"/>
                <a:ea typeface="Helvetica Neue"/>
                <a:cs typeface="Helvetica Neue"/>
                <a:sym typeface="Helvetica Neue"/>
              </a:defRPr>
            </a:lvl1pPr>
            <a:lvl2pPr lvl="1" marR="0" rtl="0" algn="ctr">
              <a:spcBef>
                <a:spcPts val="0"/>
              </a:spcBef>
              <a:spcAft>
                <a:spcPts val="0"/>
              </a:spcAft>
              <a:buSzPts val="28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28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28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28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28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28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28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28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blank">
  <p:cSld name="BLANK">
    <p:spTree>
      <p:nvGrpSpPr>
        <p:cNvPr id="61" name="Shape 61"/>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spTree>
      <p:nvGrpSpPr>
        <p:cNvPr id="65" name="Shape 65"/>
        <p:cNvGrpSpPr/>
        <p:nvPr/>
      </p:nvGrpSpPr>
      <p:grpSpPr>
        <a:xfrm>
          <a:off x="0" y="0"/>
          <a:ext cx="0" cy="0"/>
          <a:chOff x="0" y="0"/>
          <a:chExt cx="0" cy="0"/>
        </a:xfrm>
      </p:grpSpPr>
      <p:sp>
        <p:nvSpPr>
          <p:cNvPr id="66" name="Google Shape;66;p19"/>
          <p:cNvSpPr txBox="1"/>
          <p:nvPr>
            <p:ph type="title"/>
          </p:nvPr>
        </p:nvSpPr>
        <p:spPr>
          <a:xfrm>
            <a:off x="125500" y="748650"/>
            <a:ext cx="8285400" cy="386100"/>
          </a:xfrm>
          <a:prstGeom prst="rect">
            <a:avLst/>
          </a:prstGeom>
          <a:noFill/>
          <a:ln>
            <a:noFill/>
          </a:ln>
        </p:spPr>
        <p:txBody>
          <a:bodyPr anchorCtr="0" anchor="t" bIns="45700" lIns="91425" spcFirstLastPara="1" rIns="91425" wrap="square" tIns="45700">
            <a:noAutofit/>
          </a:bodyPr>
          <a:lstStyle>
            <a:lvl1pPr lvl="0" marR="0" rtl="0">
              <a:spcBef>
                <a:spcPts val="0"/>
              </a:spcBef>
              <a:spcAft>
                <a:spcPts val="0"/>
              </a:spcAft>
              <a:buSzPts val="100"/>
              <a:buNone/>
              <a:defRPr b="0" i="0" sz="2200" u="none" cap="none" strike="noStrike">
                <a:solidFill>
                  <a:srgbClr val="001B36"/>
                </a:solidFill>
                <a:latin typeface="Helvetica Neue"/>
                <a:ea typeface="Helvetica Neue"/>
                <a:cs typeface="Helvetica Neue"/>
                <a:sym typeface="Helvetica Neue"/>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67" name="Google Shape;67;p19"/>
          <p:cNvSpPr txBox="1"/>
          <p:nvPr>
            <p:ph idx="1" type="body"/>
          </p:nvPr>
        </p:nvSpPr>
        <p:spPr>
          <a:xfrm>
            <a:off x="198725" y="1199339"/>
            <a:ext cx="7041000" cy="3678600"/>
          </a:xfrm>
          <a:prstGeom prst="rect">
            <a:avLst/>
          </a:prstGeom>
          <a:noFill/>
          <a:ln>
            <a:noFill/>
          </a:ln>
        </p:spPr>
        <p:txBody>
          <a:bodyPr anchorCtr="0" anchor="t" bIns="45700" lIns="91425" spcFirstLastPara="1" rIns="91425" wrap="square" tIns="45700">
            <a:noAutofit/>
          </a:bodyPr>
          <a:lstStyle>
            <a:lvl1pPr indent="-228600" lvl="0" marL="457200" marR="0" rtl="0">
              <a:spcBef>
                <a:spcPts val="400"/>
              </a:spcBef>
              <a:spcAft>
                <a:spcPts val="0"/>
              </a:spcAft>
              <a:buClr>
                <a:srgbClr val="00468E"/>
              </a:buClr>
              <a:buSzPts val="2000"/>
              <a:buFont typeface="Arial"/>
              <a:buNone/>
              <a:defRPr b="0" i="0" sz="2000" u="none" cap="none" strike="noStrike">
                <a:solidFill>
                  <a:srgbClr val="00468E"/>
                </a:solidFill>
                <a:latin typeface="Helvetica Neue"/>
                <a:ea typeface="Helvetica Neue"/>
                <a:cs typeface="Helvetica Neue"/>
                <a:sym typeface="Helvetica Neue"/>
              </a:defRPr>
            </a:lvl1pPr>
            <a:lvl2pPr indent="-228600" lvl="1" marL="914400" marR="0" rtl="0">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2">
  <p:cSld name="Content 2">
    <p:spTree>
      <p:nvGrpSpPr>
        <p:cNvPr id="68" name="Shape 68"/>
        <p:cNvGrpSpPr/>
        <p:nvPr/>
      </p:nvGrpSpPr>
      <p:grpSpPr>
        <a:xfrm>
          <a:off x="0" y="0"/>
          <a:ext cx="0" cy="0"/>
          <a:chOff x="0" y="0"/>
          <a:chExt cx="0" cy="0"/>
        </a:xfrm>
      </p:grpSpPr>
      <p:sp>
        <p:nvSpPr>
          <p:cNvPr id="69" name="Google Shape;69;p20"/>
          <p:cNvSpPr txBox="1"/>
          <p:nvPr>
            <p:ph type="title"/>
          </p:nvPr>
        </p:nvSpPr>
        <p:spPr>
          <a:xfrm>
            <a:off x="1219200" y="1182739"/>
            <a:ext cx="6695400" cy="4425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3600" u="none" cap="none" strike="noStrike">
                <a:solidFill>
                  <a:srgbClr val="002042"/>
                </a:solidFill>
                <a:latin typeface="Helvetica Neue"/>
                <a:ea typeface="Helvetica Neue"/>
                <a:cs typeface="Helvetica Neue"/>
                <a:sym typeface="Helvetica Neue"/>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0" name="Google Shape;70;p20"/>
          <p:cNvSpPr txBox="1"/>
          <p:nvPr>
            <p:ph idx="1" type="body"/>
          </p:nvPr>
        </p:nvSpPr>
        <p:spPr>
          <a:xfrm>
            <a:off x="1219200" y="1807845"/>
            <a:ext cx="6695400" cy="2331600"/>
          </a:xfrm>
          <a:prstGeom prst="rect">
            <a:avLst/>
          </a:prstGeom>
          <a:noFill/>
          <a:ln>
            <a:noFill/>
          </a:ln>
        </p:spPr>
        <p:txBody>
          <a:bodyPr anchorCtr="0" anchor="t" bIns="45700" lIns="91425" spcFirstLastPara="1" rIns="91425" wrap="square" tIns="45700">
            <a:noAutofit/>
          </a:bodyPr>
          <a:lstStyle>
            <a:lvl1pPr indent="-355600" lvl="0" marL="457200" marR="0" rtl="0" algn="l">
              <a:spcBef>
                <a:spcPts val="400"/>
              </a:spcBef>
              <a:spcAft>
                <a:spcPts val="0"/>
              </a:spcAft>
              <a:buClr>
                <a:srgbClr val="001B36"/>
              </a:buClr>
              <a:buSzPts val="2000"/>
              <a:buFont typeface="Arial"/>
              <a:buChar char="•"/>
              <a:defRPr b="0" i="0" sz="2000" u="none" cap="none" strike="noStrike">
                <a:solidFill>
                  <a:srgbClr val="001B36"/>
                </a:solidFill>
                <a:latin typeface="Helvetica Neue"/>
                <a:ea typeface="Helvetica Neue"/>
                <a:cs typeface="Helvetica Neue"/>
                <a:sym typeface="Helvetica Neue"/>
              </a:defRPr>
            </a:lvl1pPr>
            <a:lvl2pPr indent="-342900" lvl="1" marL="914400" marR="0" rtl="0" algn="l">
              <a:spcBef>
                <a:spcPts val="360"/>
              </a:spcBef>
              <a:spcAft>
                <a:spcPts val="0"/>
              </a:spcAft>
              <a:buClr>
                <a:srgbClr val="001B36"/>
              </a:buClr>
              <a:buSzPts val="1800"/>
              <a:buFont typeface="Arial"/>
              <a:buChar char="–"/>
              <a:defRPr b="0" i="0" sz="1800" u="none" cap="none" strike="noStrike">
                <a:solidFill>
                  <a:srgbClr val="001B36"/>
                </a:solidFill>
                <a:latin typeface="Helvetica Neue"/>
                <a:ea typeface="Helvetica Neue"/>
                <a:cs typeface="Helvetica Neue"/>
                <a:sym typeface="Helvetica Neue"/>
              </a:defRPr>
            </a:lvl2pPr>
            <a:lvl3pPr indent="-330200" lvl="2" marL="1371600" marR="0" rtl="0" algn="l">
              <a:spcBef>
                <a:spcPts val="320"/>
              </a:spcBef>
              <a:spcAft>
                <a:spcPts val="0"/>
              </a:spcAft>
              <a:buClr>
                <a:srgbClr val="001B36"/>
              </a:buClr>
              <a:buSzPts val="1600"/>
              <a:buFont typeface="Arial"/>
              <a:buChar char="•"/>
              <a:defRPr b="0" i="0" sz="1600" u="none" cap="none" strike="noStrike">
                <a:solidFill>
                  <a:srgbClr val="001B36"/>
                </a:solidFill>
                <a:latin typeface="Helvetica Neue"/>
                <a:ea typeface="Helvetica Neue"/>
                <a:cs typeface="Helvetica Neue"/>
                <a:sym typeface="Helvetica Neue"/>
              </a:defRPr>
            </a:lvl3pPr>
            <a:lvl4pPr indent="-317500" lvl="3" marL="1828800" marR="0" rtl="0" algn="l">
              <a:spcBef>
                <a:spcPts val="280"/>
              </a:spcBef>
              <a:spcAft>
                <a:spcPts val="0"/>
              </a:spcAft>
              <a:buClr>
                <a:srgbClr val="001B36"/>
              </a:buClr>
              <a:buSzPts val="1400"/>
              <a:buFont typeface="Arial"/>
              <a:buChar char="–"/>
              <a:defRPr b="0" i="0" sz="1400" u="none" cap="none" strike="noStrike">
                <a:solidFill>
                  <a:srgbClr val="001B36"/>
                </a:solidFill>
                <a:latin typeface="Helvetica Neue"/>
                <a:ea typeface="Helvetica Neue"/>
                <a:cs typeface="Helvetica Neue"/>
                <a:sym typeface="Helvetica Neue"/>
              </a:defRPr>
            </a:lvl4pPr>
            <a:lvl5pPr indent="-304800" lvl="4" marL="2286000" marR="0" rtl="0" algn="l">
              <a:spcBef>
                <a:spcPts val="240"/>
              </a:spcBef>
              <a:spcAft>
                <a:spcPts val="0"/>
              </a:spcAft>
              <a:buClr>
                <a:srgbClr val="001B36"/>
              </a:buClr>
              <a:buSzPts val="1200"/>
              <a:buFont typeface="Arial"/>
              <a:buChar char="»"/>
              <a:defRPr b="0" i="0" sz="1200" u="none" cap="none" strike="noStrike">
                <a:solidFill>
                  <a:srgbClr val="001B36"/>
                </a:solidFill>
                <a:latin typeface="Helvetica Neue"/>
                <a:ea typeface="Helvetica Neue"/>
                <a:cs typeface="Helvetica Neue"/>
                <a:sym typeface="Helvetica Neue"/>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71" name="Shape 71"/>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1">
  <p:cSld name="Content 1">
    <p:spTree>
      <p:nvGrpSpPr>
        <p:cNvPr id="72" name="Shape 72"/>
        <p:cNvGrpSpPr/>
        <p:nvPr/>
      </p:nvGrpSpPr>
      <p:grpSpPr>
        <a:xfrm>
          <a:off x="0" y="0"/>
          <a:ext cx="0" cy="0"/>
          <a:chOff x="0" y="0"/>
          <a:chExt cx="0" cy="0"/>
        </a:xfrm>
      </p:grpSpPr>
      <p:sp>
        <p:nvSpPr>
          <p:cNvPr id="73" name="Google Shape;73;p22"/>
          <p:cNvSpPr txBox="1"/>
          <p:nvPr>
            <p:ph type="title"/>
          </p:nvPr>
        </p:nvSpPr>
        <p:spPr>
          <a:xfrm>
            <a:off x="1224300" y="2320613"/>
            <a:ext cx="6695400" cy="9558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3600" u="none" cap="none" strike="noStrike">
                <a:solidFill>
                  <a:srgbClr val="001B36"/>
                </a:solidFill>
                <a:latin typeface="Helvetica Neue"/>
                <a:ea typeface="Helvetica Neue"/>
                <a:cs typeface="Helvetica Neue"/>
                <a:sym typeface="Helvetica Neue"/>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4" name="Google Shape;74;p22"/>
          <p:cNvSpPr txBox="1"/>
          <p:nvPr>
            <p:ph idx="1" type="body"/>
          </p:nvPr>
        </p:nvSpPr>
        <p:spPr>
          <a:xfrm>
            <a:off x="1224300" y="3034451"/>
            <a:ext cx="6695400" cy="955800"/>
          </a:xfrm>
          <a:prstGeom prst="rect">
            <a:avLst/>
          </a:prstGeom>
          <a:noFill/>
          <a:ln>
            <a:noFill/>
          </a:ln>
        </p:spPr>
        <p:txBody>
          <a:bodyPr anchorCtr="0" anchor="t" bIns="45700" lIns="91425" spcFirstLastPara="1" rIns="91425" wrap="square" tIns="45700">
            <a:noAutofit/>
          </a:bodyPr>
          <a:lstStyle>
            <a:lvl1pPr indent="-355600" lvl="0" marL="457200" marR="0" rtl="0" algn="l">
              <a:spcBef>
                <a:spcPts val="400"/>
              </a:spcBef>
              <a:spcAft>
                <a:spcPts val="0"/>
              </a:spcAft>
              <a:buClr>
                <a:srgbClr val="FFFFFF"/>
              </a:buClr>
              <a:buSzPts val="2000"/>
              <a:buFont typeface="Arial"/>
              <a:buChar char="•"/>
              <a:defRPr b="0" i="0" sz="2000">
                <a:solidFill>
                  <a:srgbClr val="FFFFFF"/>
                </a:solidFill>
                <a:latin typeface="Helvetica Neue"/>
                <a:ea typeface="Helvetica Neue"/>
                <a:cs typeface="Helvetica Neue"/>
                <a:sym typeface="Helvetica Neue"/>
              </a:defRPr>
            </a:lvl1pPr>
            <a:lvl2pPr indent="-342900" lvl="1" marL="914400" marR="0" rtl="0" algn="l">
              <a:spcBef>
                <a:spcPts val="360"/>
              </a:spcBef>
              <a:spcAft>
                <a:spcPts val="0"/>
              </a:spcAft>
              <a:buClr>
                <a:srgbClr val="FFFFFF"/>
              </a:buClr>
              <a:buSzPts val="1800"/>
              <a:buFont typeface="Arial"/>
              <a:buChar char="–"/>
              <a:defRPr b="0" i="0" sz="1800" u="none" cap="none" strike="noStrike">
                <a:solidFill>
                  <a:srgbClr val="FFFFFF"/>
                </a:solidFill>
                <a:latin typeface="Helvetica Neue"/>
                <a:ea typeface="Helvetica Neue"/>
                <a:cs typeface="Helvetica Neue"/>
                <a:sym typeface="Helvetica Neue"/>
              </a:defRPr>
            </a:lvl2pPr>
            <a:lvl3pPr indent="-330200" lvl="2" marL="1371600" marR="0" rtl="0" algn="l">
              <a:spcBef>
                <a:spcPts val="320"/>
              </a:spcBef>
              <a:spcAft>
                <a:spcPts val="0"/>
              </a:spcAft>
              <a:buClr>
                <a:srgbClr val="FFFFFF"/>
              </a:buClr>
              <a:buSzPts val="1600"/>
              <a:buFont typeface="Arial"/>
              <a:buChar char="•"/>
              <a:defRPr b="0" i="0" sz="1600" u="none" cap="none" strike="noStrike">
                <a:solidFill>
                  <a:srgbClr val="FFFFFF"/>
                </a:solidFill>
                <a:latin typeface="Helvetica Neue"/>
                <a:ea typeface="Helvetica Neue"/>
                <a:cs typeface="Helvetica Neue"/>
                <a:sym typeface="Helvetica Neue"/>
              </a:defRPr>
            </a:lvl3pPr>
            <a:lvl4pPr indent="-317500" lvl="3" marL="1828800" marR="0" rtl="0" algn="l">
              <a:spcBef>
                <a:spcPts val="280"/>
              </a:spcBef>
              <a:spcAft>
                <a:spcPts val="0"/>
              </a:spcAft>
              <a:buClr>
                <a:srgbClr val="FFFFFF"/>
              </a:buClr>
              <a:buSzPts val="1400"/>
              <a:buFont typeface="Arial"/>
              <a:buChar char="–"/>
              <a:defRPr b="0" i="0" sz="1400" u="none" cap="none" strike="noStrike">
                <a:solidFill>
                  <a:srgbClr val="FFFFFF"/>
                </a:solidFill>
                <a:latin typeface="Helvetica Neue"/>
                <a:ea typeface="Helvetica Neue"/>
                <a:cs typeface="Helvetica Neue"/>
                <a:sym typeface="Helvetica Neue"/>
              </a:defRPr>
            </a:lvl4pPr>
            <a:lvl5pPr indent="-304800" lvl="4" marL="2286000" marR="0" rtl="0" algn="l">
              <a:spcBef>
                <a:spcPts val="240"/>
              </a:spcBef>
              <a:spcAft>
                <a:spcPts val="0"/>
              </a:spcAft>
              <a:buClr>
                <a:srgbClr val="FFFFFF"/>
              </a:buClr>
              <a:buSzPts val="1200"/>
              <a:buFont typeface="Arial"/>
              <a:buChar char="»"/>
              <a:defRPr b="0" i="0" sz="1200" u="none" cap="none" strike="noStrike">
                <a:solidFill>
                  <a:srgbClr val="FFFFFF"/>
                </a:solidFill>
                <a:latin typeface="Helvetica Neue"/>
                <a:ea typeface="Helvetica Neue"/>
                <a:cs typeface="Helvetica Neue"/>
                <a:sym typeface="Helvetica Neue"/>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78" name="Shape 78"/>
        <p:cNvGrpSpPr/>
        <p:nvPr/>
      </p:nvGrpSpPr>
      <p:grpSpPr>
        <a:xfrm>
          <a:off x="0" y="0"/>
          <a:ext cx="0" cy="0"/>
          <a:chOff x="0" y="0"/>
          <a:chExt cx="0" cy="0"/>
        </a:xfrm>
      </p:grpSpPr>
      <p:sp>
        <p:nvSpPr>
          <p:cNvPr id="79" name="Google Shape;79;p24"/>
          <p:cNvSpPr txBox="1"/>
          <p:nvPr>
            <p:ph type="title"/>
          </p:nvPr>
        </p:nvSpPr>
        <p:spPr>
          <a:xfrm>
            <a:off x="1130300" y="1978025"/>
            <a:ext cx="6883500" cy="8574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800" u="none" cap="none" strike="noStrike">
                <a:solidFill>
                  <a:srgbClr val="FFFFFF"/>
                </a:solidFill>
                <a:latin typeface="Helvetica Neue"/>
                <a:ea typeface="Helvetica Neue"/>
                <a:cs typeface="Helvetica Neue"/>
                <a:sym typeface="Helvetica Neue"/>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3.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6.jpg"/><Relationship Id="rId2" Type="http://schemas.openxmlformats.org/officeDocument/2006/relationships/image" Target="../media/image1.png"/><Relationship Id="rId3" Type="http://schemas.openxmlformats.org/officeDocument/2006/relationships/slideLayout" Target="../slideLayouts/slideLayout15.xml"/><Relationship Id="rId4" Type="http://schemas.openxmlformats.org/officeDocument/2006/relationships/theme" Target="../theme/theme5.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image" Target="../media/image1.png"/><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theme" Target="../theme/theme1.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6.jpg"/><Relationship Id="rId2" Type="http://schemas.openxmlformats.org/officeDocument/2006/relationships/image" Target="../media/image1.png"/><Relationship Id="rId3" Type="http://schemas.openxmlformats.org/officeDocument/2006/relationships/slideLayout" Target="../slideLayouts/slideLayout20.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pic>
        <p:nvPicPr>
          <p:cNvPr descr="Texture_blue.jpg" id="59" name="Google Shape;59;p16"/>
          <p:cNvPicPr preferRelativeResize="0"/>
          <p:nvPr/>
        </p:nvPicPr>
        <p:blipFill rotWithShape="1">
          <a:blip r:embed="rId1">
            <a:alphaModFix/>
          </a:blip>
          <a:srcRect b="0" l="3798" r="3788" t="0"/>
          <a:stretch/>
        </p:blipFill>
        <p:spPr>
          <a:xfrm>
            <a:off x="0" y="0"/>
            <a:ext cx="9143998" cy="5143501"/>
          </a:xfrm>
          <a:prstGeom prst="rect">
            <a:avLst/>
          </a:prstGeom>
          <a:noFill/>
          <a:ln>
            <a:noFill/>
          </a:ln>
        </p:spPr>
      </p:pic>
      <p:pic>
        <p:nvPicPr>
          <p:cNvPr descr="CoE-horiz-4c-rev.png" id="60" name="Google Shape;60;p16"/>
          <p:cNvPicPr preferRelativeResize="0"/>
          <p:nvPr/>
        </p:nvPicPr>
        <p:blipFill rotWithShape="1">
          <a:blip r:embed="rId2">
            <a:alphaModFix/>
          </a:blip>
          <a:srcRect b="0" l="0" r="0" t="0"/>
          <a:stretch/>
        </p:blipFill>
        <p:spPr>
          <a:xfrm>
            <a:off x="2019300" y="2319337"/>
            <a:ext cx="5105401" cy="5048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2"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 name="Shape 62"/>
        <p:cNvGrpSpPr/>
        <p:nvPr/>
      </p:nvGrpSpPr>
      <p:grpSpPr>
        <a:xfrm>
          <a:off x="0" y="0"/>
          <a:ext cx="0" cy="0"/>
          <a:chOff x="0" y="0"/>
          <a:chExt cx="0" cy="0"/>
        </a:xfrm>
      </p:grpSpPr>
      <p:pic>
        <p:nvPicPr>
          <p:cNvPr descr="Footer_blue.jpg" id="63" name="Google Shape;63;p18"/>
          <p:cNvPicPr preferRelativeResize="0"/>
          <p:nvPr/>
        </p:nvPicPr>
        <p:blipFill rotWithShape="1">
          <a:blip r:embed="rId1">
            <a:alphaModFix/>
          </a:blip>
          <a:srcRect b="0" l="0" r="0" t="0"/>
          <a:stretch/>
        </p:blipFill>
        <p:spPr>
          <a:xfrm>
            <a:off x="0" y="-55562"/>
            <a:ext cx="9144001" cy="723900"/>
          </a:xfrm>
          <a:prstGeom prst="rect">
            <a:avLst/>
          </a:prstGeom>
          <a:noFill/>
          <a:ln>
            <a:noFill/>
          </a:ln>
        </p:spPr>
      </p:pic>
      <p:pic>
        <p:nvPicPr>
          <p:cNvPr descr="CoE-horiz-4c-rev.png" id="64" name="Google Shape;64;p18"/>
          <p:cNvPicPr preferRelativeResize="0"/>
          <p:nvPr/>
        </p:nvPicPr>
        <p:blipFill rotWithShape="1">
          <a:blip r:embed="rId2">
            <a:alphaModFix/>
          </a:blip>
          <a:srcRect b="0" l="0" r="0" t="0"/>
          <a:stretch/>
        </p:blipFill>
        <p:spPr>
          <a:xfrm>
            <a:off x="415925" y="177800"/>
            <a:ext cx="2703512" cy="2667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3" r:id="rId3"/>
    <p:sldLayoutId id="2147483664" r:id="rId4"/>
    <p:sldLayoutId id="2147483665" r:id="rId5"/>
    <p:sldLayoutId id="2147483666"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 name="Shape 75"/>
        <p:cNvGrpSpPr/>
        <p:nvPr/>
      </p:nvGrpSpPr>
      <p:grpSpPr>
        <a:xfrm>
          <a:off x="0" y="0"/>
          <a:ext cx="0" cy="0"/>
          <a:chOff x="0" y="0"/>
          <a:chExt cx="0" cy="0"/>
        </a:xfrm>
      </p:grpSpPr>
      <p:pic>
        <p:nvPicPr>
          <p:cNvPr descr="Texture_blue.jpg" id="76" name="Google Shape;76;p23"/>
          <p:cNvPicPr preferRelativeResize="0"/>
          <p:nvPr/>
        </p:nvPicPr>
        <p:blipFill rotWithShape="1">
          <a:blip r:embed="rId1">
            <a:alphaModFix/>
          </a:blip>
          <a:srcRect b="0" l="3798" r="3788" t="0"/>
          <a:stretch/>
        </p:blipFill>
        <p:spPr>
          <a:xfrm>
            <a:off x="0" y="0"/>
            <a:ext cx="9143998" cy="5143501"/>
          </a:xfrm>
          <a:prstGeom prst="rect">
            <a:avLst/>
          </a:prstGeom>
          <a:noFill/>
          <a:ln>
            <a:noFill/>
          </a:ln>
        </p:spPr>
      </p:pic>
      <p:pic>
        <p:nvPicPr>
          <p:cNvPr descr="CoE-horiz-4c-rev.png" id="77" name="Google Shape;77;p23"/>
          <p:cNvPicPr preferRelativeResize="0"/>
          <p:nvPr/>
        </p:nvPicPr>
        <p:blipFill rotWithShape="1">
          <a:blip r:embed="rId2">
            <a:alphaModFix/>
          </a:blip>
          <a:srcRect b="0" l="0" r="0" t="0"/>
          <a:stretch/>
        </p:blipFill>
        <p:spPr>
          <a:xfrm>
            <a:off x="3105150" y="3924300"/>
            <a:ext cx="2933700" cy="29051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7"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hyperlink" Target="https://www.alamy.com/tug-boat-belching-out-black-smoke-as-it-guides-msc-floriana-container-ship-into-port-in-las-palmas-on-gran-canaria-canary-islands-spain-image185757084.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hyperlink" Target="https://new.abb.com/marine/systems-and-solutions/electric-solutions" TargetMode="External"/><Relationship Id="rId4" Type="http://schemas.openxmlformats.org/officeDocument/2006/relationships/hyperlink" Target="https://www.man-es.com/marine/solutions/hybrid-marine-propulsion-systems" TargetMode="External"/><Relationship Id="rId5" Type="http://schemas.openxmlformats.org/officeDocument/2006/relationships/hyperlink" Target="https://www.zf.com/products/media/industrial/marine/brochures_1/ZF_Product_Overview_2018.pdf" TargetMode="External"/><Relationship Id="rId6"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26"/>
          <p:cNvPicPr preferRelativeResize="0"/>
          <p:nvPr/>
        </p:nvPicPr>
        <p:blipFill>
          <a:blip r:embed="rId3">
            <a:alphaModFix/>
          </a:blip>
          <a:stretch>
            <a:fillRect/>
          </a:stretch>
        </p:blipFill>
        <p:spPr>
          <a:xfrm>
            <a:off x="0" y="2521800"/>
            <a:ext cx="3383877" cy="2571750"/>
          </a:xfrm>
          <a:prstGeom prst="rect">
            <a:avLst/>
          </a:prstGeom>
          <a:noFill/>
          <a:ln>
            <a:noFill/>
          </a:ln>
        </p:spPr>
      </p:pic>
      <p:sp>
        <p:nvSpPr>
          <p:cNvPr id="89" name="Google Shape;89;p26"/>
          <p:cNvSpPr txBox="1"/>
          <p:nvPr>
            <p:ph type="title"/>
          </p:nvPr>
        </p:nvSpPr>
        <p:spPr>
          <a:xfrm>
            <a:off x="1224300" y="1399288"/>
            <a:ext cx="6695400" cy="9558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001B36"/>
              </a:buClr>
              <a:buSzPts val="4400"/>
              <a:buFont typeface="Helvetica Neue"/>
              <a:buNone/>
            </a:pPr>
            <a:r>
              <a:rPr b="1" lang="en">
                <a:latin typeface="Calibri"/>
                <a:ea typeface="Calibri"/>
                <a:cs typeface="Calibri"/>
                <a:sym typeface="Calibri"/>
              </a:rPr>
              <a:t>Hybrid Tugboat Feasibility Study</a:t>
            </a:r>
            <a:endParaRPr b="1">
              <a:latin typeface="Calibri"/>
              <a:ea typeface="Calibri"/>
              <a:cs typeface="Calibri"/>
              <a:sym typeface="Calibri"/>
            </a:endParaRPr>
          </a:p>
        </p:txBody>
      </p:sp>
      <p:sp>
        <p:nvSpPr>
          <p:cNvPr id="90" name="Google Shape;90;p26"/>
          <p:cNvSpPr txBox="1"/>
          <p:nvPr>
            <p:ph idx="1" type="body"/>
          </p:nvPr>
        </p:nvSpPr>
        <p:spPr>
          <a:xfrm>
            <a:off x="1224300" y="2391600"/>
            <a:ext cx="6695400" cy="11775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00468E"/>
              </a:buClr>
              <a:buSzPts val="2000"/>
              <a:buNone/>
            </a:pPr>
            <a:r>
              <a:rPr b="1" i="0" lang="en" sz="1400" u="none">
                <a:solidFill>
                  <a:schemeClr val="dk1"/>
                </a:solidFill>
                <a:latin typeface="Calibri"/>
                <a:ea typeface="Calibri"/>
                <a:cs typeface="Calibri"/>
                <a:sym typeface="Calibri"/>
              </a:rPr>
              <a:t>Team </a:t>
            </a:r>
            <a:r>
              <a:rPr b="1" lang="en" sz="1400">
                <a:solidFill>
                  <a:schemeClr val="dk1"/>
                </a:solidFill>
                <a:latin typeface="Calibri"/>
                <a:ea typeface="Calibri"/>
                <a:cs typeface="Calibri"/>
                <a:sym typeface="Calibri"/>
              </a:rPr>
              <a:t>12</a:t>
            </a:r>
            <a:r>
              <a:rPr b="1" i="0" lang="en" sz="1400" u="none">
                <a:solidFill>
                  <a:schemeClr val="dk1"/>
                </a:solidFill>
                <a:latin typeface="Calibri"/>
                <a:ea typeface="Calibri"/>
                <a:cs typeface="Calibri"/>
                <a:sym typeface="Calibri"/>
              </a:rPr>
              <a:t> Presentation</a:t>
            </a:r>
            <a:endParaRPr b="1" sz="1400">
              <a:solidFill>
                <a:srgbClr val="000000"/>
              </a:solidFill>
              <a:latin typeface="Calibri"/>
              <a:ea typeface="Calibri"/>
              <a:cs typeface="Calibri"/>
              <a:sym typeface="Calibri"/>
            </a:endParaRPr>
          </a:p>
          <a:p>
            <a:pPr indent="0" lvl="0" marL="0" rtl="0" algn="ctr">
              <a:lnSpc>
                <a:spcPct val="115000"/>
              </a:lnSpc>
              <a:spcBef>
                <a:spcPts val="0"/>
              </a:spcBef>
              <a:spcAft>
                <a:spcPts val="0"/>
              </a:spcAft>
              <a:buNone/>
            </a:pPr>
            <a:r>
              <a:rPr lang="en" sz="1400">
                <a:solidFill>
                  <a:srgbClr val="000000"/>
                </a:solidFill>
                <a:latin typeface="Calibri"/>
                <a:ea typeface="Calibri"/>
                <a:cs typeface="Calibri"/>
                <a:sym typeface="Calibri"/>
              </a:rPr>
              <a:t>Mark Livshin </a:t>
            </a:r>
            <a:r>
              <a:rPr i="1" lang="en" sz="1400">
                <a:solidFill>
                  <a:srgbClr val="000000"/>
                </a:solidFill>
                <a:latin typeface="Calibri"/>
                <a:ea typeface="Calibri"/>
                <a:cs typeface="Calibri"/>
                <a:sym typeface="Calibri"/>
              </a:rPr>
              <a:t>mlivshin@umich.edu</a:t>
            </a:r>
            <a:endParaRPr i="1" sz="1400">
              <a:solidFill>
                <a:srgbClr val="000000"/>
              </a:solidFill>
              <a:latin typeface="Calibri"/>
              <a:ea typeface="Calibri"/>
              <a:cs typeface="Calibri"/>
              <a:sym typeface="Calibri"/>
            </a:endParaRPr>
          </a:p>
          <a:p>
            <a:pPr indent="0" lvl="0" marL="0" rtl="0" algn="ctr">
              <a:lnSpc>
                <a:spcPct val="115000"/>
              </a:lnSpc>
              <a:spcBef>
                <a:spcPts val="0"/>
              </a:spcBef>
              <a:spcAft>
                <a:spcPts val="0"/>
              </a:spcAft>
              <a:buNone/>
            </a:pPr>
            <a:r>
              <a:rPr lang="en" sz="1400">
                <a:solidFill>
                  <a:srgbClr val="000000"/>
                </a:solidFill>
                <a:latin typeface="Calibri"/>
                <a:ea typeface="Calibri"/>
                <a:cs typeface="Calibri"/>
                <a:sym typeface="Calibri"/>
              </a:rPr>
              <a:t>Sagar Singhal </a:t>
            </a:r>
            <a:r>
              <a:rPr i="1" lang="en" sz="1400">
                <a:solidFill>
                  <a:srgbClr val="000000"/>
                </a:solidFill>
                <a:latin typeface="Calibri"/>
                <a:ea typeface="Calibri"/>
                <a:cs typeface="Calibri"/>
                <a:sym typeface="Calibri"/>
              </a:rPr>
              <a:t>sagsngl@</a:t>
            </a:r>
            <a:r>
              <a:rPr lang="en" sz="1400">
                <a:solidFill>
                  <a:srgbClr val="000000"/>
                </a:solidFill>
                <a:latin typeface="Calibri"/>
                <a:ea typeface="Calibri"/>
                <a:cs typeface="Calibri"/>
                <a:sym typeface="Calibri"/>
              </a:rPr>
              <a:t>umich</a:t>
            </a:r>
            <a:r>
              <a:rPr i="1" lang="en" sz="1400">
                <a:solidFill>
                  <a:srgbClr val="000000"/>
                </a:solidFill>
                <a:latin typeface="Calibri"/>
                <a:ea typeface="Calibri"/>
                <a:cs typeface="Calibri"/>
                <a:sym typeface="Calibri"/>
              </a:rPr>
              <a:t>.edu</a:t>
            </a:r>
            <a:endParaRPr i="1" sz="1400">
              <a:solidFill>
                <a:srgbClr val="222222"/>
              </a:solidFill>
              <a:latin typeface="Calibri"/>
              <a:ea typeface="Calibri"/>
              <a:cs typeface="Calibri"/>
              <a:sym typeface="Calibri"/>
            </a:endParaRPr>
          </a:p>
          <a:p>
            <a:pPr indent="0" lvl="0" marL="0" rtl="0" algn="ctr">
              <a:lnSpc>
                <a:spcPct val="115000"/>
              </a:lnSpc>
              <a:spcBef>
                <a:spcPts val="0"/>
              </a:spcBef>
              <a:spcAft>
                <a:spcPts val="0"/>
              </a:spcAft>
              <a:buNone/>
            </a:pPr>
            <a:r>
              <a:rPr lang="en" sz="1400">
                <a:solidFill>
                  <a:srgbClr val="222222"/>
                </a:solidFill>
                <a:latin typeface="Calibri"/>
                <a:ea typeface="Calibri"/>
                <a:cs typeface="Calibri"/>
                <a:sym typeface="Calibri"/>
              </a:rPr>
              <a:t>Stephen Olson </a:t>
            </a:r>
            <a:r>
              <a:rPr i="1" lang="en" sz="1400">
                <a:solidFill>
                  <a:srgbClr val="222222"/>
                </a:solidFill>
                <a:latin typeface="Calibri"/>
                <a:ea typeface="Calibri"/>
                <a:cs typeface="Calibri"/>
                <a:sym typeface="Calibri"/>
              </a:rPr>
              <a:t>olsonsao@</a:t>
            </a:r>
            <a:r>
              <a:rPr lang="en" sz="1400">
                <a:solidFill>
                  <a:srgbClr val="222222"/>
                </a:solidFill>
                <a:latin typeface="Calibri"/>
                <a:ea typeface="Calibri"/>
                <a:cs typeface="Calibri"/>
                <a:sym typeface="Calibri"/>
              </a:rPr>
              <a:t>umich</a:t>
            </a:r>
            <a:r>
              <a:rPr i="1" lang="en" sz="1400">
                <a:solidFill>
                  <a:srgbClr val="222222"/>
                </a:solidFill>
                <a:latin typeface="Calibri"/>
                <a:ea typeface="Calibri"/>
                <a:cs typeface="Calibri"/>
                <a:sym typeface="Calibri"/>
              </a:rPr>
              <a:t>.edu</a:t>
            </a:r>
            <a:endParaRPr i="1" sz="1400">
              <a:solidFill>
                <a:srgbClr val="000000"/>
              </a:solidFill>
              <a:latin typeface="Calibri"/>
              <a:ea typeface="Calibri"/>
              <a:cs typeface="Calibri"/>
              <a:sym typeface="Calibri"/>
            </a:endParaRPr>
          </a:p>
          <a:p>
            <a:pPr indent="0" lvl="0" marL="0" rtl="0" algn="ctr">
              <a:lnSpc>
                <a:spcPct val="115000"/>
              </a:lnSpc>
              <a:spcBef>
                <a:spcPts val="0"/>
              </a:spcBef>
              <a:spcAft>
                <a:spcPts val="0"/>
              </a:spcAft>
              <a:buNone/>
            </a:pPr>
            <a:r>
              <a:rPr lang="en" sz="1400">
                <a:solidFill>
                  <a:srgbClr val="000000"/>
                </a:solidFill>
                <a:latin typeface="Calibri"/>
                <a:ea typeface="Calibri"/>
                <a:cs typeface="Calibri"/>
                <a:sym typeface="Calibri"/>
              </a:rPr>
              <a:t>Cheng-Chun Chien </a:t>
            </a:r>
            <a:r>
              <a:rPr i="1" lang="en" sz="1400">
                <a:solidFill>
                  <a:srgbClr val="000000"/>
                </a:solidFill>
                <a:latin typeface="Calibri"/>
                <a:ea typeface="Calibri"/>
                <a:cs typeface="Calibri"/>
                <a:sym typeface="Calibri"/>
              </a:rPr>
              <a:t>jimchien@umich.edu</a:t>
            </a:r>
            <a:endParaRPr sz="1400">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t/>
            </a:r>
            <a:endParaRPr sz="10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000">
              <a:solidFill>
                <a:srgbClr val="222222"/>
              </a:solidFill>
              <a:latin typeface="Arial"/>
              <a:ea typeface="Arial"/>
              <a:cs typeface="Arial"/>
              <a:sym typeface="Arial"/>
            </a:endParaRPr>
          </a:p>
          <a:p>
            <a:pPr indent="0" lvl="0" marL="0" rtl="0" algn="ctr">
              <a:lnSpc>
                <a:spcPct val="100000"/>
              </a:lnSpc>
              <a:spcBef>
                <a:spcPts val="0"/>
              </a:spcBef>
              <a:spcAft>
                <a:spcPts val="0"/>
              </a:spcAft>
              <a:buClr>
                <a:srgbClr val="00468E"/>
              </a:buClr>
              <a:buSzPts val="2000"/>
              <a:buNone/>
            </a:pPr>
            <a:r>
              <a:t/>
            </a:r>
            <a:endParaRPr sz="1500">
              <a:solidFill>
                <a:schemeClr val="dk1"/>
              </a:solidFill>
              <a:latin typeface="Calibri"/>
              <a:ea typeface="Calibri"/>
              <a:cs typeface="Calibri"/>
              <a:sym typeface="Calibri"/>
            </a:endParaRPr>
          </a:p>
        </p:txBody>
      </p:sp>
      <p:sp>
        <p:nvSpPr>
          <p:cNvPr id="91" name="Google Shape;91;p26"/>
          <p:cNvSpPr txBox="1"/>
          <p:nvPr/>
        </p:nvSpPr>
        <p:spPr>
          <a:xfrm>
            <a:off x="148975" y="4917600"/>
            <a:ext cx="8377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t>*Citations https://www.professionalmariner.com/industry-closely-watching-hybrid-tug-performance/</a:t>
            </a:r>
            <a:br>
              <a:rPr lang="en" sz="500"/>
            </a:br>
            <a:endParaRPr sz="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7"/>
          <p:cNvSpPr txBox="1"/>
          <p:nvPr>
            <p:ph type="title"/>
          </p:nvPr>
        </p:nvSpPr>
        <p:spPr>
          <a:xfrm>
            <a:off x="156525" y="813250"/>
            <a:ext cx="8285400" cy="3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t>Project Scope and initiative </a:t>
            </a:r>
            <a:endParaRPr/>
          </a:p>
        </p:txBody>
      </p:sp>
      <p:sp>
        <p:nvSpPr>
          <p:cNvPr id="97" name="Google Shape;97;p27"/>
          <p:cNvSpPr txBox="1"/>
          <p:nvPr>
            <p:ph idx="1" type="body"/>
          </p:nvPr>
        </p:nvSpPr>
        <p:spPr>
          <a:xfrm>
            <a:off x="198725" y="1199350"/>
            <a:ext cx="5931300" cy="36786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rPr lang="en"/>
              <a:t>Problem:</a:t>
            </a:r>
            <a:endParaRPr/>
          </a:p>
          <a:p>
            <a:pPr indent="-355600" lvl="0" marL="457200" rtl="0" algn="l">
              <a:spcBef>
                <a:spcPts val="400"/>
              </a:spcBef>
              <a:spcAft>
                <a:spcPts val="0"/>
              </a:spcAft>
              <a:buSzPts val="2000"/>
              <a:buChar char="●"/>
            </a:pPr>
            <a:r>
              <a:rPr lang="en"/>
              <a:t>Maritime </a:t>
            </a:r>
            <a:r>
              <a:rPr lang="en"/>
              <a:t>industry produces 5% of all greenhouse emissions</a:t>
            </a:r>
            <a:endParaRPr/>
          </a:p>
          <a:p>
            <a:pPr indent="-355600" lvl="0" marL="457200" rtl="0" algn="l">
              <a:spcBef>
                <a:spcPts val="0"/>
              </a:spcBef>
              <a:spcAft>
                <a:spcPts val="0"/>
              </a:spcAft>
              <a:buSzPts val="2000"/>
              <a:buChar char="●"/>
            </a:pPr>
            <a:r>
              <a:rPr lang="en"/>
              <a:t>Tightening emissions regulations worldwide </a:t>
            </a:r>
            <a:endParaRPr/>
          </a:p>
          <a:p>
            <a:pPr indent="0" lvl="0" marL="0" rtl="0" algn="l">
              <a:spcBef>
                <a:spcPts val="400"/>
              </a:spcBef>
              <a:spcAft>
                <a:spcPts val="0"/>
              </a:spcAft>
              <a:buNone/>
            </a:pPr>
            <a:r>
              <a:rPr lang="en"/>
              <a:t>Need:</a:t>
            </a:r>
            <a:endParaRPr/>
          </a:p>
          <a:p>
            <a:pPr indent="-355600" lvl="0" marL="457200" rtl="0" algn="l">
              <a:spcBef>
                <a:spcPts val="400"/>
              </a:spcBef>
              <a:spcAft>
                <a:spcPts val="0"/>
              </a:spcAft>
              <a:buSzPts val="2000"/>
              <a:buChar char="●"/>
            </a:pPr>
            <a:r>
              <a:rPr lang="en"/>
              <a:t>A pathway towards the paris agreement of 0 emissions by 2050 must pursued</a:t>
            </a:r>
            <a:endParaRPr/>
          </a:p>
          <a:p>
            <a:pPr indent="-355600" lvl="0" marL="457200" rtl="0" algn="l">
              <a:spcBef>
                <a:spcPts val="0"/>
              </a:spcBef>
              <a:spcAft>
                <a:spcPts val="0"/>
              </a:spcAft>
              <a:buSzPts val="2000"/>
              <a:buChar char="●"/>
            </a:pPr>
            <a:r>
              <a:rPr lang="en"/>
              <a:t>Hybrid TUGS provide an step forward in the path towards reduced emissions</a:t>
            </a:r>
            <a:endParaRPr/>
          </a:p>
        </p:txBody>
      </p:sp>
      <p:pic>
        <p:nvPicPr>
          <p:cNvPr id="98" name="Google Shape;98;p27"/>
          <p:cNvPicPr preferRelativeResize="0"/>
          <p:nvPr/>
        </p:nvPicPr>
        <p:blipFill rotWithShape="1">
          <a:blip r:embed="rId3">
            <a:alphaModFix/>
          </a:blip>
          <a:srcRect b="8675" l="-9919" r="13894" t="0"/>
          <a:stretch/>
        </p:blipFill>
        <p:spPr>
          <a:xfrm>
            <a:off x="6064700" y="1865650"/>
            <a:ext cx="2880027" cy="2184975"/>
          </a:xfrm>
          <a:prstGeom prst="rect">
            <a:avLst/>
          </a:prstGeom>
          <a:noFill/>
          <a:ln>
            <a:noFill/>
          </a:ln>
        </p:spPr>
      </p:pic>
      <p:sp>
        <p:nvSpPr>
          <p:cNvPr id="99" name="Google Shape;99;p27"/>
          <p:cNvSpPr txBox="1"/>
          <p:nvPr/>
        </p:nvSpPr>
        <p:spPr>
          <a:xfrm>
            <a:off x="198725" y="4673675"/>
            <a:ext cx="8377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t>*</a:t>
            </a:r>
            <a:r>
              <a:rPr lang="en" sz="500" u="sng">
                <a:solidFill>
                  <a:schemeClr val="hlink"/>
                </a:solidFill>
                <a:hlinkClick r:id="rId4"/>
              </a:rPr>
              <a:t>https://www.alamy.com/tug-boat-belching-out-black-smoke-as-it-guides-msc-floriana-container-ship-into-port-in-las-palmas-on-gran-canaria-canary-islands-spain-image185757084.html</a:t>
            </a:r>
            <a:endParaRPr sz="500"/>
          </a:p>
          <a:p>
            <a:pPr indent="0" lvl="0" marL="0" rtl="0" algn="l">
              <a:spcBef>
                <a:spcPts val="0"/>
              </a:spcBef>
              <a:spcAft>
                <a:spcPts val="0"/>
              </a:spcAft>
              <a:buNone/>
            </a:pPr>
            <a:r>
              <a:rPr lang="en" sz="500"/>
              <a:t>https://ec.europa.eu/clima/policies/strategies/2050_en</a:t>
            </a:r>
            <a:br>
              <a:rPr lang="en" sz="500"/>
            </a:br>
            <a:endParaRPr sz="500"/>
          </a:p>
        </p:txBody>
      </p:sp>
      <p:sp>
        <p:nvSpPr>
          <p:cNvPr id="100" name="Google Shape;100;p27"/>
          <p:cNvSpPr txBox="1"/>
          <p:nvPr/>
        </p:nvSpPr>
        <p:spPr>
          <a:xfrm>
            <a:off x="1088200" y="4642925"/>
            <a:ext cx="41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8"/>
          <p:cNvSpPr txBox="1"/>
          <p:nvPr>
            <p:ph type="title"/>
          </p:nvPr>
        </p:nvSpPr>
        <p:spPr>
          <a:xfrm>
            <a:off x="125500" y="748650"/>
            <a:ext cx="8285400" cy="3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t>Project Approach</a:t>
            </a:r>
            <a:endParaRPr/>
          </a:p>
        </p:txBody>
      </p:sp>
      <p:sp>
        <p:nvSpPr>
          <p:cNvPr id="106" name="Google Shape;106;p28"/>
          <p:cNvSpPr txBox="1"/>
          <p:nvPr>
            <p:ph idx="1" type="body"/>
          </p:nvPr>
        </p:nvSpPr>
        <p:spPr>
          <a:xfrm>
            <a:off x="198725" y="1199339"/>
            <a:ext cx="7041000" cy="36786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rPr lang="en"/>
              <a:t>Approach </a:t>
            </a:r>
            <a:endParaRPr/>
          </a:p>
          <a:p>
            <a:pPr indent="-355600" lvl="0" marL="457200" rtl="0" algn="l">
              <a:spcBef>
                <a:spcPts val="400"/>
              </a:spcBef>
              <a:spcAft>
                <a:spcPts val="0"/>
              </a:spcAft>
              <a:buSzPts val="2000"/>
              <a:buChar char="●"/>
            </a:pPr>
            <a:r>
              <a:rPr lang="en"/>
              <a:t>Evaluate benefits of parallel hybrid approach with and without energy storage and shore charging </a:t>
            </a:r>
            <a:endParaRPr/>
          </a:p>
          <a:p>
            <a:pPr indent="0" lvl="0" marL="0" rtl="0" algn="l">
              <a:spcBef>
                <a:spcPts val="400"/>
              </a:spcBef>
              <a:spcAft>
                <a:spcPts val="0"/>
              </a:spcAft>
              <a:buNone/>
            </a:pPr>
            <a:r>
              <a:rPr lang="en"/>
              <a:t>Benefit: </a:t>
            </a:r>
            <a:endParaRPr/>
          </a:p>
          <a:p>
            <a:pPr indent="-355600" lvl="0" marL="457200" rtl="0" algn="l">
              <a:spcBef>
                <a:spcPts val="400"/>
              </a:spcBef>
              <a:spcAft>
                <a:spcPts val="0"/>
              </a:spcAft>
              <a:buSzPts val="2000"/>
              <a:buChar char="●"/>
            </a:pPr>
            <a:r>
              <a:rPr lang="en"/>
              <a:t>Industry pathway to hybridization of Maritime vessels</a:t>
            </a:r>
            <a:endParaRPr/>
          </a:p>
          <a:p>
            <a:pPr indent="-355600" lvl="0" marL="457200" rtl="0" algn="l">
              <a:spcBef>
                <a:spcPts val="0"/>
              </a:spcBef>
              <a:spcAft>
                <a:spcPts val="0"/>
              </a:spcAft>
              <a:buSzPts val="2000"/>
              <a:buChar char="●"/>
            </a:pPr>
            <a:r>
              <a:rPr lang="en"/>
              <a:t>Solution can be added to existing power plants</a:t>
            </a:r>
            <a:endParaRPr/>
          </a:p>
          <a:p>
            <a:pPr indent="0" lvl="0" marL="0" rtl="0" algn="l">
              <a:spcBef>
                <a:spcPts val="400"/>
              </a:spcBef>
              <a:spcAft>
                <a:spcPts val="0"/>
              </a:spcAft>
              <a:buNone/>
            </a:pPr>
            <a:r>
              <a:rPr lang="en"/>
              <a:t>Competition: </a:t>
            </a:r>
            <a:endParaRPr/>
          </a:p>
          <a:p>
            <a:pPr indent="-355600" lvl="0" marL="457200" rtl="0" algn="l">
              <a:spcBef>
                <a:spcPts val="400"/>
              </a:spcBef>
              <a:spcAft>
                <a:spcPts val="0"/>
              </a:spcAft>
              <a:buSzPts val="2000"/>
              <a:buChar char="●"/>
            </a:pPr>
            <a:r>
              <a:rPr lang="en"/>
              <a:t>Model Solutions proposed by ABB and MAN (yet to be implemented)</a:t>
            </a:r>
            <a:endParaRPr/>
          </a:p>
        </p:txBody>
      </p:sp>
      <p:sp>
        <p:nvSpPr>
          <p:cNvPr id="107" name="Google Shape;107;p28"/>
          <p:cNvSpPr txBox="1"/>
          <p:nvPr/>
        </p:nvSpPr>
        <p:spPr>
          <a:xfrm>
            <a:off x="198725" y="4640500"/>
            <a:ext cx="8377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u="sng">
                <a:solidFill>
                  <a:schemeClr val="hlink"/>
                </a:solidFill>
                <a:hlinkClick r:id="rId3"/>
              </a:rPr>
              <a:t>https://new.abb.com/marine/systems-and-solutions/electric-solutions</a:t>
            </a:r>
            <a:br>
              <a:rPr lang="en" sz="500"/>
            </a:br>
            <a:r>
              <a:rPr lang="en" sz="500" u="sng">
                <a:solidFill>
                  <a:schemeClr val="hlink"/>
                </a:solidFill>
                <a:hlinkClick r:id="rId4"/>
              </a:rPr>
              <a:t>https://www.man-es.com/marine/solutions/hybrid-marine-propulsion-systems</a:t>
            </a:r>
            <a:endParaRPr sz="500"/>
          </a:p>
          <a:p>
            <a:pPr indent="0" lvl="0" marL="0" rtl="0" algn="l">
              <a:spcBef>
                <a:spcPts val="0"/>
              </a:spcBef>
              <a:spcAft>
                <a:spcPts val="0"/>
              </a:spcAft>
              <a:buNone/>
            </a:pPr>
            <a:r>
              <a:rPr lang="en" sz="500" u="sng">
                <a:solidFill>
                  <a:schemeClr val="hlink"/>
                </a:solidFill>
                <a:hlinkClick r:id="rId5"/>
              </a:rPr>
              <a:t>https://www.zf.com/products/media/industrial/marine/brochures_1/ZF_Product_Overview_2018.pdf</a:t>
            </a:r>
            <a:endParaRPr sz="500"/>
          </a:p>
          <a:p>
            <a:pPr indent="0" lvl="0" marL="0" rtl="0" algn="l">
              <a:spcBef>
                <a:spcPts val="0"/>
              </a:spcBef>
              <a:spcAft>
                <a:spcPts val="0"/>
              </a:spcAft>
              <a:buNone/>
            </a:pPr>
            <a:br>
              <a:rPr lang="en" sz="500"/>
            </a:br>
            <a:endParaRPr sz="500"/>
          </a:p>
        </p:txBody>
      </p:sp>
      <p:pic>
        <p:nvPicPr>
          <p:cNvPr id="108" name="Google Shape;108;p28"/>
          <p:cNvPicPr preferRelativeResize="0"/>
          <p:nvPr/>
        </p:nvPicPr>
        <p:blipFill>
          <a:blip r:embed="rId6">
            <a:alphaModFix/>
          </a:blip>
          <a:stretch>
            <a:fillRect/>
          </a:stretch>
        </p:blipFill>
        <p:spPr>
          <a:xfrm>
            <a:off x="5900450" y="4014175"/>
            <a:ext cx="3158775" cy="1091450"/>
          </a:xfrm>
          <a:prstGeom prst="rect">
            <a:avLst/>
          </a:prstGeom>
          <a:noFill/>
          <a:ln>
            <a:noFill/>
          </a:ln>
        </p:spPr>
      </p:pic>
      <p:sp>
        <p:nvSpPr>
          <p:cNvPr id="109" name="Google Shape;109;p28"/>
          <p:cNvSpPr/>
          <p:nvPr/>
        </p:nvSpPr>
        <p:spPr>
          <a:xfrm>
            <a:off x="6277950" y="4014175"/>
            <a:ext cx="999000" cy="447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9"/>
          <p:cNvSpPr txBox="1"/>
          <p:nvPr>
            <p:ph type="title"/>
          </p:nvPr>
        </p:nvSpPr>
        <p:spPr>
          <a:xfrm>
            <a:off x="125500" y="748650"/>
            <a:ext cx="8285400" cy="3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t>Deliverables</a:t>
            </a:r>
            <a:endParaRPr/>
          </a:p>
        </p:txBody>
      </p:sp>
      <p:sp>
        <p:nvSpPr>
          <p:cNvPr id="115" name="Google Shape;115;p29"/>
          <p:cNvSpPr txBox="1"/>
          <p:nvPr>
            <p:ph idx="1" type="body"/>
          </p:nvPr>
        </p:nvSpPr>
        <p:spPr>
          <a:xfrm>
            <a:off x="198725" y="1199349"/>
            <a:ext cx="7041000" cy="3342000"/>
          </a:xfrm>
          <a:prstGeom prst="rect">
            <a:avLst/>
          </a:prstGeom>
        </p:spPr>
        <p:txBody>
          <a:bodyPr anchorCtr="0" anchor="t" bIns="45700" lIns="91425" spcFirstLastPara="1" rIns="91425" wrap="square" tIns="45700">
            <a:noAutofit/>
          </a:bodyPr>
          <a:lstStyle/>
          <a:p>
            <a:pPr indent="-355600" lvl="0" marL="457200" rtl="0" algn="l">
              <a:spcBef>
                <a:spcPts val="400"/>
              </a:spcBef>
              <a:spcAft>
                <a:spcPts val="0"/>
              </a:spcAft>
              <a:buSzPts val="2000"/>
              <a:buChar char="●"/>
            </a:pPr>
            <a:r>
              <a:rPr lang="en"/>
              <a:t>Construct</a:t>
            </a:r>
            <a:r>
              <a:rPr lang="en"/>
              <a:t> typical daily load profile </a:t>
            </a:r>
            <a:endParaRPr/>
          </a:p>
          <a:p>
            <a:pPr indent="-355600" lvl="0" marL="457200" rtl="0" algn="l">
              <a:spcBef>
                <a:spcPts val="0"/>
              </a:spcBef>
              <a:spcAft>
                <a:spcPts val="0"/>
              </a:spcAft>
              <a:buSzPts val="2000"/>
              <a:buChar char="●"/>
            </a:pPr>
            <a:r>
              <a:rPr lang="en"/>
              <a:t>Modeling Simulink - Current / Baseline </a:t>
            </a:r>
            <a:endParaRPr/>
          </a:p>
          <a:p>
            <a:pPr indent="-355600" lvl="0" marL="457200" rtl="0" algn="l">
              <a:spcBef>
                <a:spcPts val="0"/>
              </a:spcBef>
              <a:spcAft>
                <a:spcPts val="0"/>
              </a:spcAft>
              <a:buSzPts val="2000"/>
              <a:buChar char="●"/>
            </a:pPr>
            <a:r>
              <a:rPr lang="en"/>
              <a:t>Modeling Simulink - potential hybrid configurations (2+)</a:t>
            </a:r>
            <a:endParaRPr/>
          </a:p>
          <a:p>
            <a:pPr indent="-355600" lvl="0" marL="457200" rtl="0" algn="l">
              <a:spcBef>
                <a:spcPts val="0"/>
              </a:spcBef>
              <a:spcAft>
                <a:spcPts val="0"/>
              </a:spcAft>
              <a:buSzPts val="2000"/>
              <a:buChar char="●"/>
            </a:pPr>
            <a:r>
              <a:rPr lang="en"/>
              <a:t>Comparison </a:t>
            </a:r>
            <a:r>
              <a:rPr lang="en"/>
              <a:t>analysis</a:t>
            </a:r>
            <a:r>
              <a:rPr lang="en"/>
              <a:t> of solutions and baselines </a:t>
            </a:r>
            <a:endParaRPr/>
          </a:p>
          <a:p>
            <a:pPr indent="0" lvl="0" marL="457200" rtl="0" algn="l">
              <a:spcBef>
                <a:spcPts val="4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30"/>
          <p:cNvSpPr txBox="1"/>
          <p:nvPr>
            <p:ph type="title"/>
          </p:nvPr>
        </p:nvSpPr>
        <p:spPr>
          <a:xfrm>
            <a:off x="125500" y="748650"/>
            <a:ext cx="8285400" cy="3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t>Project Tasks</a:t>
            </a:r>
            <a:endParaRPr/>
          </a:p>
        </p:txBody>
      </p:sp>
      <p:sp>
        <p:nvSpPr>
          <p:cNvPr id="121" name="Google Shape;121;p30"/>
          <p:cNvSpPr txBox="1"/>
          <p:nvPr>
            <p:ph idx="1" type="body"/>
          </p:nvPr>
        </p:nvSpPr>
        <p:spPr>
          <a:xfrm>
            <a:off x="198725" y="1199350"/>
            <a:ext cx="7698000" cy="3678600"/>
          </a:xfrm>
          <a:prstGeom prst="rect">
            <a:avLst/>
          </a:prstGeom>
        </p:spPr>
        <p:txBody>
          <a:bodyPr anchorCtr="0" anchor="t" bIns="45700" lIns="91425" spcFirstLastPara="1" rIns="91425" wrap="square" tIns="45700">
            <a:noAutofit/>
          </a:bodyPr>
          <a:lstStyle/>
          <a:p>
            <a:pPr indent="-355600" lvl="0" marL="457200" rtl="0" algn="l">
              <a:spcBef>
                <a:spcPts val="400"/>
              </a:spcBef>
              <a:spcAft>
                <a:spcPts val="0"/>
              </a:spcAft>
              <a:buSzPts val="2000"/>
              <a:buChar char="●"/>
            </a:pPr>
            <a:r>
              <a:rPr lang="en"/>
              <a:t>Define and model </a:t>
            </a:r>
            <a:r>
              <a:rPr lang="en"/>
              <a:t>baseline</a:t>
            </a:r>
            <a:r>
              <a:rPr lang="en"/>
              <a:t> </a:t>
            </a:r>
            <a:endParaRPr/>
          </a:p>
          <a:p>
            <a:pPr indent="-342900" lvl="1" marL="914400" rtl="0" algn="l">
              <a:spcBef>
                <a:spcPts val="0"/>
              </a:spcBef>
              <a:spcAft>
                <a:spcPts val="0"/>
              </a:spcAft>
              <a:buSzPts val="1800"/>
              <a:buChar char="○"/>
            </a:pPr>
            <a:r>
              <a:rPr lang="en"/>
              <a:t>Construct of operational profile and notional vessel </a:t>
            </a:r>
            <a:endParaRPr/>
          </a:p>
          <a:p>
            <a:pPr indent="-342900" lvl="1" marL="914400" rtl="0" algn="l">
              <a:spcBef>
                <a:spcPts val="0"/>
              </a:spcBef>
              <a:spcAft>
                <a:spcPts val="0"/>
              </a:spcAft>
              <a:buSzPts val="1800"/>
              <a:buChar char="○"/>
            </a:pPr>
            <a:r>
              <a:rPr lang="en"/>
              <a:t>Construct simulink model off </a:t>
            </a:r>
            <a:r>
              <a:rPr lang="en"/>
              <a:t>baseline</a:t>
            </a:r>
            <a:r>
              <a:rPr lang="en"/>
              <a:t> system (ICE + Propellor)</a:t>
            </a:r>
            <a:endParaRPr/>
          </a:p>
          <a:p>
            <a:pPr indent="-355600" lvl="0" marL="457200" rtl="0" algn="l">
              <a:spcBef>
                <a:spcPts val="0"/>
              </a:spcBef>
              <a:spcAft>
                <a:spcPts val="0"/>
              </a:spcAft>
              <a:buSzPts val="2000"/>
              <a:buChar char="●"/>
            </a:pPr>
            <a:r>
              <a:rPr lang="en"/>
              <a:t>Define and evaluate 2 potential hybrid improvements </a:t>
            </a:r>
            <a:endParaRPr/>
          </a:p>
          <a:p>
            <a:pPr indent="-342900" lvl="1" marL="914400" rtl="0" algn="l">
              <a:spcBef>
                <a:spcPts val="0"/>
              </a:spcBef>
              <a:spcAft>
                <a:spcPts val="0"/>
              </a:spcAft>
              <a:buSzPts val="1800"/>
              <a:buChar char="○"/>
            </a:pPr>
            <a:r>
              <a:rPr lang="en"/>
              <a:t>Construct simulink model of solution 1 (Series)</a:t>
            </a:r>
            <a:endParaRPr/>
          </a:p>
          <a:p>
            <a:pPr indent="-342900" lvl="1" marL="914400" rtl="0" algn="l">
              <a:spcBef>
                <a:spcPts val="0"/>
              </a:spcBef>
              <a:spcAft>
                <a:spcPts val="0"/>
              </a:spcAft>
              <a:buSzPts val="1800"/>
              <a:buChar char="○"/>
            </a:pPr>
            <a:r>
              <a:rPr lang="en"/>
              <a:t>Construct simulink model of solution 2 (Parallel)</a:t>
            </a:r>
            <a:endParaRPr/>
          </a:p>
          <a:p>
            <a:pPr indent="-342900" lvl="1" marL="914400" rtl="0" algn="l">
              <a:spcBef>
                <a:spcPts val="0"/>
              </a:spcBef>
              <a:spcAft>
                <a:spcPts val="0"/>
              </a:spcAft>
              <a:buSzPts val="1800"/>
              <a:buChar char="○"/>
            </a:pPr>
            <a:r>
              <a:rPr lang="en"/>
              <a:t>Simulate simulink model with notional vessel and operational profile inputs </a:t>
            </a:r>
            <a:endParaRPr/>
          </a:p>
          <a:p>
            <a:pPr indent="-355600" lvl="0" marL="457200" rtl="0" algn="l">
              <a:spcBef>
                <a:spcPts val="0"/>
              </a:spcBef>
              <a:spcAft>
                <a:spcPts val="0"/>
              </a:spcAft>
              <a:buSzPts val="2000"/>
              <a:buChar char="●"/>
            </a:pPr>
            <a:r>
              <a:rPr lang="en"/>
              <a:t>Set Parameters to compare solution results with the baseline</a:t>
            </a:r>
            <a:endParaRPr/>
          </a:p>
          <a:p>
            <a:pPr indent="-342900" lvl="1" marL="914400" rtl="0" algn="l">
              <a:spcBef>
                <a:spcPts val="0"/>
              </a:spcBef>
              <a:spcAft>
                <a:spcPts val="0"/>
              </a:spcAft>
              <a:buSzPts val="1800"/>
              <a:buChar char="○"/>
            </a:pPr>
            <a:r>
              <a:rPr lang="en"/>
              <a:t>Fuel Consumption</a:t>
            </a:r>
            <a:endParaRPr/>
          </a:p>
          <a:p>
            <a:pPr indent="-342900" lvl="1" marL="914400" rtl="0" algn="l">
              <a:spcBef>
                <a:spcPts val="0"/>
              </a:spcBef>
              <a:spcAft>
                <a:spcPts val="0"/>
              </a:spcAft>
              <a:buSzPts val="1800"/>
              <a:buChar char="○"/>
            </a:pPr>
            <a:r>
              <a:rPr lang="en"/>
              <a:t>Exhaust Gases Concentration</a:t>
            </a:r>
            <a:endParaRPr/>
          </a:p>
          <a:p>
            <a:pPr indent="-342900" lvl="1" marL="914400" rtl="0" algn="l">
              <a:spcBef>
                <a:spcPts val="0"/>
              </a:spcBef>
              <a:spcAft>
                <a:spcPts val="0"/>
              </a:spcAft>
              <a:buSzPts val="1800"/>
              <a:buChar char="○"/>
            </a:pPr>
            <a:r>
              <a:rPr lang="en"/>
              <a:t>Required maintenance and system life expectancy (ranking)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1"/>
          <p:cNvSpPr txBox="1"/>
          <p:nvPr>
            <p:ph type="title"/>
          </p:nvPr>
        </p:nvSpPr>
        <p:spPr>
          <a:xfrm>
            <a:off x="125500" y="748650"/>
            <a:ext cx="8285400" cy="3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t>Timetable</a:t>
            </a:r>
            <a:endParaRPr/>
          </a:p>
        </p:txBody>
      </p:sp>
      <p:graphicFrame>
        <p:nvGraphicFramePr>
          <p:cNvPr id="127" name="Google Shape;127;p31"/>
          <p:cNvGraphicFramePr/>
          <p:nvPr/>
        </p:nvGraphicFramePr>
        <p:xfrm>
          <a:off x="1855375" y="748650"/>
          <a:ext cx="3000000" cy="3000000"/>
        </p:xfrm>
        <a:graphic>
          <a:graphicData uri="http://schemas.openxmlformats.org/drawingml/2006/table">
            <a:tbl>
              <a:tblPr>
                <a:noFill/>
                <a:tableStyleId>{0240EA92-5555-47D1-83FD-1B94E9D99B3F}</a:tableStyleId>
              </a:tblPr>
              <a:tblGrid>
                <a:gridCol w="3181000"/>
                <a:gridCol w="3181000"/>
              </a:tblGrid>
              <a:tr h="333200">
                <a:tc>
                  <a:txBody>
                    <a:bodyPr/>
                    <a:lstStyle/>
                    <a:p>
                      <a:pPr indent="0" lvl="0" marL="0" rtl="0" algn="l">
                        <a:spcBef>
                          <a:spcPts val="0"/>
                        </a:spcBef>
                        <a:spcAft>
                          <a:spcPts val="0"/>
                        </a:spcAft>
                        <a:buNone/>
                      </a:pPr>
                      <a:r>
                        <a:rPr lang="en"/>
                        <a:t>Week 1: 27th Sept - 4th Oct</a:t>
                      </a:r>
                      <a:endParaRPr/>
                    </a:p>
                  </a:txBody>
                  <a:tcPr marT="91425" marB="91425" marR="91425" marL="91425"/>
                </a:tc>
                <a:tc>
                  <a:txBody>
                    <a:bodyPr/>
                    <a:lstStyle/>
                    <a:p>
                      <a:pPr indent="0" lvl="0" marL="0" rtl="0" algn="l">
                        <a:spcBef>
                          <a:spcPts val="0"/>
                        </a:spcBef>
                        <a:spcAft>
                          <a:spcPts val="0"/>
                        </a:spcAft>
                        <a:buNone/>
                      </a:pPr>
                      <a:r>
                        <a:rPr lang="en"/>
                        <a:t>Research on Topic; PNABC study</a:t>
                      </a:r>
                      <a:endParaRPr/>
                    </a:p>
                  </a:txBody>
                  <a:tcPr marT="91425" marB="91425" marR="91425" marL="91425"/>
                </a:tc>
              </a:tr>
              <a:tr h="333200">
                <a:tc>
                  <a:txBody>
                    <a:bodyPr/>
                    <a:lstStyle/>
                    <a:p>
                      <a:pPr indent="0" lvl="0" marL="0" rtl="0" algn="l">
                        <a:spcBef>
                          <a:spcPts val="0"/>
                        </a:spcBef>
                        <a:spcAft>
                          <a:spcPts val="0"/>
                        </a:spcAft>
                        <a:buClr>
                          <a:schemeClr val="dk1"/>
                        </a:buClr>
                        <a:buSzPts val="1100"/>
                        <a:buFont typeface="Arial"/>
                        <a:buNone/>
                      </a:pPr>
                      <a:r>
                        <a:rPr lang="en">
                          <a:solidFill>
                            <a:schemeClr val="dk1"/>
                          </a:solidFill>
                        </a:rPr>
                        <a:t>Week 2: 5th Oct - 12th Oct</a:t>
                      </a:r>
                      <a:endParaRPr/>
                    </a:p>
                  </a:txBody>
                  <a:tcPr marT="91425" marB="91425" marR="91425" marL="91425"/>
                </a:tc>
                <a:tc>
                  <a:txBody>
                    <a:bodyPr/>
                    <a:lstStyle/>
                    <a:p>
                      <a:pPr indent="0" lvl="0" marL="0" rtl="0" algn="l">
                        <a:spcBef>
                          <a:spcPts val="0"/>
                        </a:spcBef>
                        <a:spcAft>
                          <a:spcPts val="0"/>
                        </a:spcAft>
                        <a:buNone/>
                      </a:pPr>
                      <a:r>
                        <a:rPr lang="en"/>
                        <a:t>Literature Survey; Identify Powertrain model and Load Profiles</a:t>
                      </a:r>
                      <a:endParaRPr/>
                    </a:p>
                  </a:txBody>
                  <a:tcPr marT="91425" marB="91425" marR="91425" marL="91425"/>
                </a:tc>
              </a:tr>
              <a:tr h="333200">
                <a:tc>
                  <a:txBody>
                    <a:bodyPr/>
                    <a:lstStyle/>
                    <a:p>
                      <a:pPr indent="0" lvl="0" marL="0" rtl="0" algn="l">
                        <a:spcBef>
                          <a:spcPts val="0"/>
                        </a:spcBef>
                        <a:spcAft>
                          <a:spcPts val="0"/>
                        </a:spcAft>
                        <a:buClr>
                          <a:schemeClr val="dk1"/>
                        </a:buClr>
                        <a:buSzPts val="1100"/>
                        <a:buFont typeface="Arial"/>
                        <a:buNone/>
                      </a:pPr>
                      <a:r>
                        <a:rPr lang="en">
                          <a:solidFill>
                            <a:schemeClr val="dk1"/>
                          </a:solidFill>
                        </a:rPr>
                        <a:t>Week 3: 13th Oct - 20th Oct</a:t>
                      </a:r>
                      <a:endParaRPr/>
                    </a:p>
                  </a:txBody>
                  <a:tcPr marT="91425" marB="91425" marR="91425" marL="91425"/>
                </a:tc>
                <a:tc>
                  <a:txBody>
                    <a:bodyPr/>
                    <a:lstStyle/>
                    <a:p>
                      <a:pPr indent="0" lvl="0" marL="0" rtl="0" algn="l">
                        <a:spcBef>
                          <a:spcPts val="0"/>
                        </a:spcBef>
                        <a:spcAft>
                          <a:spcPts val="0"/>
                        </a:spcAft>
                        <a:buNone/>
                      </a:pPr>
                      <a:r>
                        <a:rPr lang="en"/>
                        <a:t>Model Existing Powertrain</a:t>
                      </a:r>
                      <a:endParaRPr/>
                    </a:p>
                  </a:txBody>
                  <a:tcPr marT="91425" marB="91425" marR="91425" marL="91425"/>
                </a:tc>
              </a:tr>
              <a:tr h="333200">
                <a:tc>
                  <a:txBody>
                    <a:bodyPr/>
                    <a:lstStyle/>
                    <a:p>
                      <a:pPr indent="0" lvl="0" marL="0" rtl="0" algn="l">
                        <a:spcBef>
                          <a:spcPts val="0"/>
                        </a:spcBef>
                        <a:spcAft>
                          <a:spcPts val="0"/>
                        </a:spcAft>
                        <a:buClr>
                          <a:schemeClr val="dk1"/>
                        </a:buClr>
                        <a:buSzPts val="1100"/>
                        <a:buFont typeface="Arial"/>
                        <a:buNone/>
                      </a:pPr>
                      <a:r>
                        <a:rPr lang="en">
                          <a:solidFill>
                            <a:schemeClr val="dk1"/>
                          </a:solidFill>
                        </a:rPr>
                        <a:t>Week 4: 27th Oct - 3rd Nov</a:t>
                      </a:r>
                      <a:endParaRPr/>
                    </a:p>
                  </a:txBody>
                  <a:tcPr marT="91425" marB="91425" marR="91425" marL="91425"/>
                </a:tc>
                <a:tc>
                  <a:txBody>
                    <a:bodyPr/>
                    <a:lstStyle/>
                    <a:p>
                      <a:pPr indent="0" lvl="0" marL="0" rtl="0" algn="l">
                        <a:spcBef>
                          <a:spcPts val="0"/>
                        </a:spcBef>
                        <a:spcAft>
                          <a:spcPts val="0"/>
                        </a:spcAft>
                        <a:buNone/>
                      </a:pPr>
                      <a:r>
                        <a:rPr lang="en"/>
                        <a:t>Define 2 potential </a:t>
                      </a:r>
                      <a:r>
                        <a:rPr lang="en"/>
                        <a:t>hybrid</a:t>
                      </a:r>
                      <a:r>
                        <a:rPr lang="en"/>
                        <a:t> solutions </a:t>
                      </a:r>
                      <a:endParaRPr/>
                    </a:p>
                  </a:txBody>
                  <a:tcPr marT="91425" marB="91425" marR="91425" marL="91425"/>
                </a:tc>
              </a:tr>
              <a:tr h="333200">
                <a:tc>
                  <a:txBody>
                    <a:bodyPr/>
                    <a:lstStyle/>
                    <a:p>
                      <a:pPr indent="0" lvl="0" marL="0" rtl="0" algn="l">
                        <a:spcBef>
                          <a:spcPts val="0"/>
                        </a:spcBef>
                        <a:spcAft>
                          <a:spcPts val="0"/>
                        </a:spcAft>
                        <a:buClr>
                          <a:schemeClr val="dk1"/>
                        </a:buClr>
                        <a:buSzPts val="1100"/>
                        <a:buFont typeface="Arial"/>
                        <a:buNone/>
                      </a:pPr>
                      <a:r>
                        <a:rPr lang="en">
                          <a:solidFill>
                            <a:schemeClr val="dk1"/>
                          </a:solidFill>
                        </a:rPr>
                        <a:t>Week 5: 4rd Nov - 11th Nov</a:t>
                      </a:r>
                      <a:endParaRPr/>
                    </a:p>
                  </a:txBody>
                  <a:tcPr marT="91425" marB="91425" marR="91425" marL="91425"/>
                </a:tc>
                <a:tc>
                  <a:txBody>
                    <a:bodyPr/>
                    <a:lstStyle/>
                    <a:p>
                      <a:pPr indent="0" lvl="0" marL="0" rtl="0" algn="l">
                        <a:spcBef>
                          <a:spcPts val="0"/>
                        </a:spcBef>
                        <a:spcAft>
                          <a:spcPts val="0"/>
                        </a:spcAft>
                        <a:buNone/>
                      </a:pPr>
                      <a:r>
                        <a:rPr lang="en"/>
                        <a:t>Model solution 1 </a:t>
                      </a:r>
                      <a:endParaRPr/>
                    </a:p>
                  </a:txBody>
                  <a:tcPr marT="91425" marB="91425" marR="91425" marL="91425"/>
                </a:tc>
              </a:tr>
              <a:tr h="333200">
                <a:tc>
                  <a:txBody>
                    <a:bodyPr/>
                    <a:lstStyle/>
                    <a:p>
                      <a:pPr indent="0" lvl="0" marL="0" rtl="0" algn="l">
                        <a:spcBef>
                          <a:spcPts val="0"/>
                        </a:spcBef>
                        <a:spcAft>
                          <a:spcPts val="0"/>
                        </a:spcAft>
                        <a:buNone/>
                      </a:pPr>
                      <a:r>
                        <a:rPr lang="en"/>
                        <a:t>Week 6: 12th Nov - 19</a:t>
                      </a:r>
                      <a:r>
                        <a:rPr lang="en">
                          <a:solidFill>
                            <a:schemeClr val="dk1"/>
                          </a:solidFill>
                        </a:rPr>
                        <a:t>th</a:t>
                      </a:r>
                      <a:r>
                        <a:rPr lang="en"/>
                        <a:t> Nov</a:t>
                      </a:r>
                      <a:endParaRPr/>
                    </a:p>
                  </a:txBody>
                  <a:tcPr marT="91425" marB="91425" marR="91425" marL="91425"/>
                </a:tc>
                <a:tc>
                  <a:txBody>
                    <a:bodyPr/>
                    <a:lstStyle/>
                    <a:p>
                      <a:pPr indent="0" lvl="0" marL="0" rtl="0" algn="l">
                        <a:spcBef>
                          <a:spcPts val="0"/>
                        </a:spcBef>
                        <a:spcAft>
                          <a:spcPts val="0"/>
                        </a:spcAft>
                        <a:buNone/>
                      </a:pPr>
                      <a:r>
                        <a:rPr lang="en"/>
                        <a:t>Model solution 2 </a:t>
                      </a:r>
                      <a:endParaRPr/>
                    </a:p>
                  </a:txBody>
                  <a:tcPr marT="91425" marB="91425" marR="91425" marL="91425"/>
                </a:tc>
              </a:tr>
              <a:tr h="333200">
                <a:tc>
                  <a:txBody>
                    <a:bodyPr/>
                    <a:lstStyle/>
                    <a:p>
                      <a:pPr indent="0" lvl="0" marL="0" rtl="0" algn="l">
                        <a:spcBef>
                          <a:spcPts val="0"/>
                        </a:spcBef>
                        <a:spcAft>
                          <a:spcPts val="0"/>
                        </a:spcAft>
                        <a:buNone/>
                      </a:pPr>
                      <a:r>
                        <a:rPr lang="en"/>
                        <a:t>Week 7: 20</a:t>
                      </a:r>
                      <a:r>
                        <a:rPr lang="en">
                          <a:solidFill>
                            <a:schemeClr val="dk1"/>
                          </a:solidFill>
                        </a:rPr>
                        <a:t>th</a:t>
                      </a:r>
                      <a:r>
                        <a:rPr lang="en"/>
                        <a:t> Nov - 27</a:t>
                      </a:r>
                      <a:r>
                        <a:rPr lang="en">
                          <a:solidFill>
                            <a:schemeClr val="dk1"/>
                          </a:solidFill>
                        </a:rPr>
                        <a:t>th</a:t>
                      </a:r>
                      <a:r>
                        <a:rPr lang="en"/>
                        <a:t> Nov</a:t>
                      </a:r>
                      <a:endParaRPr/>
                    </a:p>
                  </a:txBody>
                  <a:tcPr marT="91425" marB="91425" marR="91425" marL="91425"/>
                </a:tc>
                <a:tc>
                  <a:txBody>
                    <a:bodyPr/>
                    <a:lstStyle/>
                    <a:p>
                      <a:pPr indent="0" lvl="0" marL="0" rtl="0" algn="l">
                        <a:spcBef>
                          <a:spcPts val="0"/>
                        </a:spcBef>
                        <a:spcAft>
                          <a:spcPts val="0"/>
                        </a:spcAft>
                        <a:buNone/>
                      </a:pPr>
                      <a:r>
                        <a:rPr lang="en"/>
                        <a:t>Comparison</a:t>
                      </a:r>
                      <a:r>
                        <a:rPr lang="en"/>
                        <a:t> study </a:t>
                      </a:r>
                      <a:endParaRPr/>
                    </a:p>
                  </a:txBody>
                  <a:tcPr marT="91425" marB="91425" marR="91425" marL="91425"/>
                </a:tc>
              </a:tr>
              <a:tr h="333200">
                <a:tc>
                  <a:txBody>
                    <a:bodyPr/>
                    <a:lstStyle/>
                    <a:p>
                      <a:pPr indent="0" lvl="0" marL="0" rtl="0" algn="l">
                        <a:spcBef>
                          <a:spcPts val="0"/>
                        </a:spcBef>
                        <a:spcAft>
                          <a:spcPts val="0"/>
                        </a:spcAft>
                        <a:buNone/>
                      </a:pPr>
                      <a:r>
                        <a:rPr lang="en"/>
                        <a:t>Week 8: 28</a:t>
                      </a:r>
                      <a:r>
                        <a:rPr lang="en">
                          <a:solidFill>
                            <a:schemeClr val="dk1"/>
                          </a:solidFill>
                        </a:rPr>
                        <a:t>th</a:t>
                      </a:r>
                      <a:r>
                        <a:rPr lang="en"/>
                        <a:t> Nov - 4</a:t>
                      </a:r>
                      <a:r>
                        <a:rPr lang="en">
                          <a:solidFill>
                            <a:schemeClr val="dk1"/>
                          </a:solidFill>
                        </a:rPr>
                        <a:t>th</a:t>
                      </a:r>
                      <a:r>
                        <a:rPr lang="en"/>
                        <a:t> Dec</a:t>
                      </a:r>
                      <a:endParaRPr/>
                    </a:p>
                  </a:txBody>
                  <a:tcPr marT="91425" marB="91425" marR="91425" marL="91425"/>
                </a:tc>
                <a:tc>
                  <a:txBody>
                    <a:bodyPr/>
                    <a:lstStyle/>
                    <a:p>
                      <a:pPr indent="0" lvl="0" marL="0" rtl="0" algn="l">
                        <a:spcBef>
                          <a:spcPts val="0"/>
                        </a:spcBef>
                        <a:spcAft>
                          <a:spcPts val="0"/>
                        </a:spcAft>
                        <a:buNone/>
                      </a:pPr>
                      <a:r>
                        <a:rPr lang="en"/>
                        <a:t>Compile reports and deliverables </a:t>
                      </a:r>
                      <a:endParaRPr/>
                    </a:p>
                  </a:txBody>
                  <a:tcPr marT="91425" marB="91425" marR="91425" marL="91425"/>
                </a:tc>
              </a:tr>
              <a:tr h="333200">
                <a:tc>
                  <a:txBody>
                    <a:bodyPr/>
                    <a:lstStyle/>
                    <a:p>
                      <a:pPr indent="0" lvl="0" marL="0" rtl="0" algn="l">
                        <a:spcBef>
                          <a:spcPts val="0"/>
                        </a:spcBef>
                        <a:spcAft>
                          <a:spcPts val="0"/>
                        </a:spcAft>
                        <a:buNone/>
                      </a:pPr>
                      <a:r>
                        <a:rPr lang="en"/>
                        <a:t>Week 9: 5</a:t>
                      </a:r>
                      <a:r>
                        <a:rPr lang="en">
                          <a:solidFill>
                            <a:schemeClr val="dk1"/>
                          </a:solidFill>
                        </a:rPr>
                        <a:t>th</a:t>
                      </a:r>
                      <a:r>
                        <a:rPr lang="en"/>
                        <a:t> Dec - 9</a:t>
                      </a:r>
                      <a:r>
                        <a:rPr lang="en">
                          <a:solidFill>
                            <a:schemeClr val="dk1"/>
                          </a:solidFill>
                        </a:rPr>
                        <a:t>th</a:t>
                      </a:r>
                      <a:r>
                        <a:rPr lang="en"/>
                        <a:t> Dec</a:t>
                      </a:r>
                      <a:endParaRPr/>
                    </a:p>
                  </a:txBody>
                  <a:tcPr marT="91425" marB="91425" marR="91425" marL="91425"/>
                </a:tc>
                <a:tc>
                  <a:txBody>
                    <a:bodyPr/>
                    <a:lstStyle/>
                    <a:p>
                      <a:pPr indent="0" lvl="0" marL="0" rtl="0" algn="l">
                        <a:spcBef>
                          <a:spcPts val="0"/>
                        </a:spcBef>
                        <a:spcAft>
                          <a:spcPts val="0"/>
                        </a:spcAft>
                        <a:buNone/>
                      </a:pPr>
                      <a:r>
                        <a:rPr lang="en"/>
                        <a:t>Oral Presentation Preparation</a:t>
                      </a:r>
                      <a:endParaRPr/>
                    </a:p>
                  </a:txBody>
                  <a:tcPr marT="91425" marB="91425" marR="91425" marL="91425"/>
                </a:tc>
              </a:tr>
              <a:tr h="333200">
                <a:tc>
                  <a:txBody>
                    <a:bodyPr/>
                    <a:lstStyle/>
                    <a:p>
                      <a:pPr indent="0" lvl="0" marL="0" rtl="0" algn="l">
                        <a:spcBef>
                          <a:spcPts val="0"/>
                        </a:spcBef>
                        <a:spcAft>
                          <a:spcPts val="0"/>
                        </a:spcAft>
                        <a:buNone/>
                      </a:pPr>
                      <a:r>
                        <a:rPr lang="en"/>
                        <a:t>Week 10: 10</a:t>
                      </a:r>
                      <a:r>
                        <a:rPr lang="en">
                          <a:solidFill>
                            <a:schemeClr val="dk1"/>
                          </a:solidFill>
                        </a:rPr>
                        <a:t>th</a:t>
                      </a:r>
                      <a:r>
                        <a:rPr lang="en"/>
                        <a:t> Dec - 12</a:t>
                      </a:r>
                      <a:r>
                        <a:rPr lang="en">
                          <a:solidFill>
                            <a:schemeClr val="dk1"/>
                          </a:solidFill>
                        </a:rPr>
                        <a:t>th</a:t>
                      </a:r>
                      <a:r>
                        <a:rPr lang="en"/>
                        <a:t> Dec</a:t>
                      </a:r>
                      <a:endParaRPr/>
                    </a:p>
                  </a:txBody>
                  <a:tcPr marT="91425" marB="91425" marR="91425" marL="91425"/>
                </a:tc>
                <a:tc>
                  <a:txBody>
                    <a:bodyPr/>
                    <a:lstStyle/>
                    <a:p>
                      <a:pPr indent="0" lvl="0" marL="0" rtl="0" algn="l">
                        <a:spcBef>
                          <a:spcPts val="0"/>
                        </a:spcBef>
                        <a:spcAft>
                          <a:spcPts val="0"/>
                        </a:spcAft>
                        <a:buNone/>
                      </a:pPr>
                      <a:r>
                        <a:rPr lang="en"/>
                        <a:t>Project Report Completion</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32"/>
          <p:cNvSpPr txBox="1"/>
          <p:nvPr>
            <p:ph type="title"/>
          </p:nvPr>
        </p:nvSpPr>
        <p:spPr>
          <a:xfrm>
            <a:off x="1130300" y="1978025"/>
            <a:ext cx="6883500" cy="857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FFFFFF"/>
              </a:buClr>
              <a:buSzPts val="4800"/>
              <a:buFont typeface="Helvetica Neue"/>
              <a:buNone/>
            </a:pPr>
            <a:r>
              <a:rPr i="0" lang="en" sz="4800" u="none">
                <a:solidFill>
                  <a:srgbClr val="FFFFFF"/>
                </a:solidFill>
                <a:latin typeface="Calibri"/>
                <a:ea typeface="Calibri"/>
                <a:cs typeface="Calibri"/>
                <a:sym typeface="Calibri"/>
              </a:rPr>
              <a:t>Thank You!</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Michigan Engineering - Design 2">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Michigan Engineering - Design 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