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docProps/app1.xml" ContentType="application/vnd.openxmlformats-officedocument.extended-propertie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1.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41"/>
  </p:notesMasterIdLst>
  <p:sldIdLst>
    <p:sldId id="286" r:id="rId2"/>
    <p:sldId id="289" r:id="rId3"/>
    <p:sldId id="292" r:id="rId4"/>
    <p:sldId id="288" r:id="rId5"/>
    <p:sldId id="293" r:id="rId6"/>
    <p:sldId id="296" r:id="rId7"/>
    <p:sldId id="297" r:id="rId8"/>
    <p:sldId id="324" r:id="rId9"/>
    <p:sldId id="299" r:id="rId10"/>
    <p:sldId id="300" r:id="rId11"/>
    <p:sldId id="301" r:id="rId12"/>
    <p:sldId id="302" r:id="rId13"/>
    <p:sldId id="303" r:id="rId14"/>
    <p:sldId id="304" r:id="rId15"/>
    <p:sldId id="307" r:id="rId16"/>
    <p:sldId id="308" r:id="rId17"/>
    <p:sldId id="309" r:id="rId18"/>
    <p:sldId id="310" r:id="rId19"/>
    <p:sldId id="311" r:id="rId20"/>
    <p:sldId id="312" r:id="rId21"/>
    <p:sldId id="313" r:id="rId22"/>
    <p:sldId id="276" r:id="rId23"/>
    <p:sldId id="315" r:id="rId24"/>
    <p:sldId id="325" r:id="rId25"/>
    <p:sldId id="326" r:id="rId26"/>
    <p:sldId id="327" r:id="rId27"/>
    <p:sldId id="328" r:id="rId28"/>
    <p:sldId id="329" r:id="rId29"/>
    <p:sldId id="331" r:id="rId30"/>
    <p:sldId id="317" r:id="rId31"/>
    <p:sldId id="318" r:id="rId32"/>
    <p:sldId id="319" r:id="rId33"/>
    <p:sldId id="320" r:id="rId34"/>
    <p:sldId id="282" r:id="rId35"/>
    <p:sldId id="321" r:id="rId36"/>
    <p:sldId id="284" r:id="rId37"/>
    <p:sldId id="294" r:id="rId38"/>
    <p:sldId id="298" r:id="rId39"/>
    <p:sldId id="32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3" autoAdjust="0"/>
    <p:restoredTop sz="94711" autoAdjust="0"/>
  </p:normalViewPr>
  <p:slideViewPr>
    <p:cSldViewPr snapToGrid="0" snapToObjects="1">
      <p:cViewPr varScale="1">
        <p:scale>
          <a:sx n="115" d="100"/>
          <a:sy n="115" d="100"/>
        </p:scale>
        <p:origin x="-15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115BF9-AC0F-405B-AEDA-833690C4CE00}" type="datetimeFigureOut">
              <a:rPr lang="en-US" smtClean="0"/>
              <a:pPr/>
              <a:t>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0AD68-E204-43BB-8AE7-DCFAB2A0F8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10AD68-E204-43BB-8AE7-DCFAB2A0F87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41EB5C9-1307-BA42-ABA2-0BC069CD8E7F}" type="datetimeFigureOut">
              <a:rPr lang="en-US" smtClean="0"/>
              <a:pPr/>
              <a:t>1/24/2019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5EF2332-01BF-834F-8236-50238282D53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1EB5C9-1307-BA42-ABA2-0BC069CD8E7F}"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41EB5C9-1307-BA42-ABA2-0BC069CD8E7F}" type="datetimeFigureOut">
              <a:rPr lang="en-US" smtClean="0"/>
              <a:pPr/>
              <a:t>1/24/2019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5EF2332-01BF-834F-8236-50238282D53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41EB5C9-1307-BA42-ABA2-0BC069CD8E7F}"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5EF2332-01BF-834F-8236-50238282D53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41EB5C9-1307-BA42-ABA2-0BC069CD8E7F}" type="datetimeFigureOut">
              <a:rPr lang="en-US" smtClean="0"/>
              <a:pPr/>
              <a:t>1/24/2019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5EF2332-01BF-834F-8236-50238282D53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41EB5C9-1307-BA42-ABA2-0BC069CD8E7F}" type="datetimeFigureOut">
              <a:rPr lang="en-US" smtClean="0"/>
              <a:pPr/>
              <a:t>1/24/2019</a:t>
            </a:fld>
            <a:endParaRPr lang="en-US"/>
          </a:p>
        </p:txBody>
      </p:sp>
      <p:sp>
        <p:nvSpPr>
          <p:cNvPr id="10" name="Slide Number Placeholder 9"/>
          <p:cNvSpPr>
            <a:spLocks noGrp="1"/>
          </p:cNvSpPr>
          <p:nvPr>
            <p:ph type="sldNum" sz="quarter" idx="16"/>
          </p:nvPr>
        </p:nvSpPr>
        <p:spPr/>
        <p:txBody>
          <a:bodyPr rtlCol="0"/>
          <a:lstStyle/>
          <a:p>
            <a:fld id="{C5EF2332-01BF-834F-8236-50238282D53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41EB5C9-1307-BA42-ABA2-0BC069CD8E7F}" type="datetimeFigureOut">
              <a:rPr lang="en-US" smtClean="0"/>
              <a:pPr/>
              <a:t>1/24/2019</a:t>
            </a:fld>
            <a:endParaRPr lang="en-US"/>
          </a:p>
        </p:txBody>
      </p:sp>
      <p:sp>
        <p:nvSpPr>
          <p:cNvPr id="12" name="Slide Number Placeholder 11"/>
          <p:cNvSpPr>
            <a:spLocks noGrp="1"/>
          </p:cNvSpPr>
          <p:nvPr>
            <p:ph type="sldNum" sz="quarter" idx="16"/>
          </p:nvPr>
        </p:nvSpPr>
        <p:spPr/>
        <p:txBody>
          <a:bodyPr rtlCol="0"/>
          <a:lstStyle/>
          <a:p>
            <a:fld id="{C5EF2332-01BF-834F-8236-50238282D53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1EB5C9-1307-BA42-ABA2-0BC069CD8E7F}"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5EF2332-01BF-834F-8236-50238282D5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5EF2332-01BF-834F-8236-50238282D5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1EB5C9-1307-BA42-ABA2-0BC069CD8E7F}"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5EF2332-01BF-834F-8236-50238282D53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41EB5C9-1307-BA42-ABA2-0BC069CD8E7F}" type="datetimeFigureOut">
              <a:rPr lang="en-US" smtClean="0"/>
              <a:pPr/>
              <a:t>1/24/2019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5EF2332-01BF-834F-8236-50238282D53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41EB5C9-1307-BA42-ABA2-0BC069CD8E7F}" type="datetimeFigureOut">
              <a:rPr lang="en-US" smtClean="0"/>
              <a:pPr/>
              <a:t>1/24/2019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5EF2332-01BF-834F-8236-50238282D5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ites.google.com/view/datascienceraas/home?authuser=0" TargetMode="External"/><Relationship Id="rId2" Type="http://schemas.openxmlformats.org/officeDocument/2006/relationships/hyperlink" Target="https://www.youtube.com/watch?v=hRQZnXqdxao&amp;feature=youtu.be"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apture.JPG"/>
          <p:cNvPicPr>
            <a:picLocks noChangeAspect="1"/>
          </p:cNvPicPr>
          <p:nvPr/>
        </p:nvPicPr>
        <p:blipFill>
          <a:blip r:embed="rId3"/>
          <a:stretch>
            <a:fillRect/>
          </a:stretch>
        </p:blipFill>
        <p:spPr>
          <a:xfrm>
            <a:off x="326014" y="188335"/>
            <a:ext cx="5382059" cy="1438275"/>
          </a:xfrm>
          <a:prstGeom prst="rect">
            <a:avLst/>
          </a:prstGeom>
        </p:spPr>
      </p:pic>
      <p:pic>
        <p:nvPicPr>
          <p:cNvPr id="3" name="Picture 2" descr="Capture1.JPG"/>
          <p:cNvPicPr>
            <a:picLocks noChangeAspect="1"/>
          </p:cNvPicPr>
          <p:nvPr/>
        </p:nvPicPr>
        <p:blipFill>
          <a:blip r:embed="rId4"/>
          <a:stretch>
            <a:fillRect/>
          </a:stretch>
        </p:blipFill>
        <p:spPr>
          <a:xfrm>
            <a:off x="6362701" y="188335"/>
            <a:ext cx="2116282" cy="1438274"/>
          </a:xfrm>
          <a:prstGeom prst="rect">
            <a:avLst/>
          </a:prstGeom>
        </p:spPr>
      </p:pic>
      <p:sp>
        <p:nvSpPr>
          <p:cNvPr id="4" name="Rectangle 3"/>
          <p:cNvSpPr/>
          <p:nvPr/>
        </p:nvSpPr>
        <p:spPr>
          <a:xfrm>
            <a:off x="554182" y="1626611"/>
            <a:ext cx="7924800" cy="5386090"/>
          </a:xfrm>
          <a:prstGeom prst="rect">
            <a:avLst/>
          </a:prstGeom>
        </p:spPr>
        <p:txBody>
          <a:bodyPr wrap="square">
            <a:spAutoFit/>
          </a:bodyPr>
          <a:lstStyle/>
          <a:p>
            <a:endParaRPr lang="en-US" sz="3600" b="1" dirty="0" smtClean="0">
              <a:latin typeface="Arial" pitchFamily="34" charset="0"/>
              <a:cs typeface="Arial" pitchFamily="34" charset="0"/>
            </a:endParaRPr>
          </a:p>
          <a:p>
            <a:r>
              <a:rPr lang="en-US" sz="3600" b="1" dirty="0" smtClean="0">
                <a:latin typeface="Arial" pitchFamily="34" charset="0"/>
                <a:cs typeface="Arial" pitchFamily="34" charset="0"/>
              </a:rPr>
              <a:t>An Approach to Predictive Policing with Dallas City</a:t>
            </a:r>
          </a:p>
          <a:p>
            <a:endParaRPr lang="en-US" sz="3600" b="1" dirty="0" smtClean="0"/>
          </a:p>
          <a:p>
            <a:r>
              <a:rPr lang="en-US" sz="2400" b="1" dirty="0" smtClean="0"/>
              <a:t>Team Members(RAAS):</a:t>
            </a:r>
          </a:p>
          <a:p>
            <a:endParaRPr lang="en-US" sz="2400" b="1" dirty="0" smtClean="0"/>
          </a:p>
          <a:p>
            <a:pPr>
              <a:buFont typeface="Wingdings" pitchFamily="2" charset="2"/>
              <a:buChar char="q"/>
            </a:pPr>
            <a:r>
              <a:rPr lang="en-US" sz="2800" dirty="0" smtClean="0"/>
              <a:t>Ranjan Venkatesh</a:t>
            </a:r>
          </a:p>
          <a:p>
            <a:pPr>
              <a:buFont typeface="Wingdings" pitchFamily="2" charset="2"/>
              <a:buChar char="q"/>
            </a:pPr>
            <a:r>
              <a:rPr lang="en-US" sz="2800" dirty="0" smtClean="0"/>
              <a:t>Alisha Mehta</a:t>
            </a:r>
          </a:p>
          <a:p>
            <a:pPr>
              <a:buFont typeface="Wingdings" pitchFamily="2" charset="2"/>
              <a:buChar char="q"/>
            </a:pPr>
            <a:r>
              <a:rPr lang="en-US" sz="2800" dirty="0" smtClean="0"/>
              <a:t>Ashish Soni</a:t>
            </a:r>
          </a:p>
          <a:p>
            <a:pPr>
              <a:buFont typeface="Wingdings" pitchFamily="2" charset="2"/>
              <a:buChar char="q"/>
            </a:pPr>
            <a:r>
              <a:rPr lang="en-US" sz="2800" dirty="0" smtClean="0"/>
              <a:t>Sagunala Shashikanth</a:t>
            </a:r>
          </a:p>
          <a:p>
            <a:endParaRPr lang="en-US" sz="4000" b="1" dirty="0"/>
          </a:p>
        </p:txBody>
      </p:sp>
      <p:cxnSp>
        <p:nvCxnSpPr>
          <p:cNvPr id="15" name="Straight Connector 14"/>
          <p:cNvCxnSpPr/>
          <p:nvPr/>
        </p:nvCxnSpPr>
        <p:spPr>
          <a:xfrm flipV="1">
            <a:off x="0" y="1626609"/>
            <a:ext cx="9144000" cy="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smtClean="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2050" name="Picture 2" descr="C:\Users\Lenovo\Documents\RplotGe.jpeg"/>
          <p:cNvPicPr>
            <a:picLocks noChangeAspect="1" noChangeArrowheads="1"/>
          </p:cNvPicPr>
          <p:nvPr/>
        </p:nvPicPr>
        <p:blipFill>
          <a:blip r:embed="rId3"/>
          <a:srcRect/>
          <a:stretch>
            <a:fillRect/>
          </a:stretch>
        </p:blipFill>
        <p:spPr bwMode="auto">
          <a:xfrm>
            <a:off x="806335" y="1899322"/>
            <a:ext cx="6808124" cy="457285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smtClean="0"/>
          </a:p>
          <a:p>
            <a:pPr marL="0" lvl="0" indent="0">
              <a:spcBef>
                <a:spcPts val="3000"/>
              </a:spcBef>
              <a:buNone/>
            </a:pPr>
            <a:r>
              <a:rPr lang="en-US" b="1" dirty="0" smtClean="0"/>
              <a:t>	</a:t>
            </a:r>
            <a:r>
              <a:rPr lang="en-US" b="1" dirty="0" smtClean="0"/>
              <a:t>3</a:t>
            </a:r>
            <a:r>
              <a:rPr lang="en-US" b="1" dirty="0" smtClean="0"/>
              <a:t>. How crimes relate to the time of day?</a:t>
            </a: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3074" name="Picture 2" descr="C:\Users\Lenovo\Documents\RplotTS.jpeg"/>
          <p:cNvPicPr>
            <a:picLocks noGrp="1" noChangeAspect="1" noChangeArrowheads="1"/>
          </p:cNvPicPr>
          <p:nvPr>
            <p:ph sz="quarter" idx="1"/>
          </p:nvPr>
        </p:nvPicPr>
        <p:blipFill>
          <a:blip r:embed="rId3"/>
          <a:srcRect/>
          <a:stretch>
            <a:fillRect/>
          </a:stretch>
        </p:blipFill>
        <p:spPr bwMode="auto">
          <a:xfrm>
            <a:off x="374073" y="1855209"/>
            <a:ext cx="7664334" cy="4495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smtClean="0"/>
          </a:p>
          <a:p>
            <a:pPr marL="0" lvl="0" indent="0">
              <a:spcBef>
                <a:spcPts val="3000"/>
              </a:spcBef>
              <a:buNone/>
            </a:pPr>
            <a:r>
              <a:rPr lang="en-US" b="1" dirty="0" smtClean="0"/>
              <a:t>4</a:t>
            </a:r>
            <a:r>
              <a:rPr lang="en-US" b="1" dirty="0" smtClean="0"/>
              <a:t>. How crimes are related to days of the week and time slot of occurrence?</a:t>
            </a: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4098" name="Picture 2" descr="C:\Users\Lenovo\Documents\RplotWTS.jpeg"/>
          <p:cNvPicPr>
            <a:picLocks noGrp="1" noChangeAspect="1" noChangeArrowheads="1"/>
          </p:cNvPicPr>
          <p:nvPr>
            <p:ph sz="quarter" idx="1"/>
          </p:nvPr>
        </p:nvPicPr>
        <p:blipFill>
          <a:blip r:embed="rId3"/>
          <a:srcRect/>
          <a:stretch>
            <a:fillRect/>
          </a:stretch>
        </p:blipFill>
        <p:spPr bwMode="auto">
          <a:xfrm>
            <a:off x="612648" y="2090651"/>
            <a:ext cx="7423528" cy="4495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smtClean="0"/>
          </a:p>
          <a:p>
            <a:pPr marL="0" lvl="0" indent="0">
              <a:spcBef>
                <a:spcPts val="3000"/>
              </a:spcBef>
              <a:buNone/>
            </a:pPr>
            <a:r>
              <a:rPr lang="en-US" b="1" dirty="0" smtClean="0"/>
              <a:t>5</a:t>
            </a:r>
            <a:r>
              <a:rPr lang="en-US" b="1" dirty="0" smtClean="0"/>
              <a:t>. </a:t>
            </a:r>
            <a:r>
              <a:rPr lang="en-US" b="1" dirty="0" smtClean="0"/>
              <a:t>What age group in adults (over 18) is highly prone to be a victim? changed to What age group in adults (over 16) is highly prone to be a victim?</a:t>
            </a:r>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5" name="Picture 4" descr="dallas_pp_files/figure-pptx/age%20group-1.png"/>
          <p:cNvPicPr>
            <a:picLocks noGrp="1" noChangeAspect="1"/>
          </p:cNvPicPr>
          <p:nvPr/>
        </p:nvPicPr>
        <p:blipFill>
          <a:blip r:embed="rId3"/>
          <a:stretch>
            <a:fillRect/>
          </a:stretch>
        </p:blipFill>
        <p:spPr bwMode="auto">
          <a:xfrm>
            <a:off x="612647" y="1855209"/>
            <a:ext cx="7550451" cy="480786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smtClean="0"/>
          </a:p>
          <a:p>
            <a:pPr marL="0" lvl="0" indent="0">
              <a:spcBef>
                <a:spcPts val="3000"/>
              </a:spcBef>
              <a:buNone/>
            </a:pPr>
            <a:r>
              <a:rPr lang="en-US" b="1" dirty="0" smtClean="0"/>
              <a:t>6</a:t>
            </a:r>
            <a:r>
              <a:rPr lang="en-US" b="1" dirty="0" smtClean="0"/>
              <a:t>. How crimes are related to time of occurrence and day of the week?</a:t>
            </a: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5122" name="Picture 2" descr="C:\Users\Lenovo\Documents\RplotLP.png"/>
          <p:cNvPicPr>
            <a:picLocks noChangeAspect="1" noChangeArrowheads="1"/>
          </p:cNvPicPr>
          <p:nvPr/>
        </p:nvPicPr>
        <p:blipFill>
          <a:blip r:embed="rId3"/>
          <a:srcRect/>
          <a:stretch>
            <a:fillRect/>
          </a:stretch>
        </p:blipFill>
        <p:spPr bwMode="auto">
          <a:xfrm>
            <a:off x="473825" y="1855209"/>
            <a:ext cx="7423266" cy="449173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smtClean="0"/>
          </a:p>
          <a:p>
            <a:pPr marL="0" lvl="0" indent="0">
              <a:spcBef>
                <a:spcPts val="3000"/>
              </a:spcBef>
              <a:buNone/>
            </a:pPr>
            <a:r>
              <a:rPr lang="en-US" b="1" dirty="0" smtClean="0"/>
              <a:t>7</a:t>
            </a:r>
            <a:r>
              <a:rPr lang="en-US" b="1" dirty="0" smtClean="0"/>
              <a:t>. Heat map for number of crimes committed based on the days of the week and timeslot</a:t>
            </a: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Agenda</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Motivation</a:t>
            </a:r>
          </a:p>
          <a:p>
            <a:r>
              <a:rPr lang="en-US" dirty="0" smtClean="0"/>
              <a:t>Data collection</a:t>
            </a:r>
          </a:p>
          <a:p>
            <a:r>
              <a:rPr lang="en-US" dirty="0" smtClean="0"/>
              <a:t>Data Pre-Processing</a:t>
            </a:r>
          </a:p>
          <a:p>
            <a:r>
              <a:rPr lang="en-US" dirty="0" smtClean="0"/>
              <a:t>Exploratory Data Analysis</a:t>
            </a:r>
          </a:p>
          <a:p>
            <a:r>
              <a:rPr lang="en-US" dirty="0" smtClean="0"/>
              <a:t>Training Models</a:t>
            </a:r>
          </a:p>
          <a:p>
            <a:r>
              <a:rPr lang="en-US" dirty="0" smtClean="0"/>
              <a:t>Model Evaluation</a:t>
            </a:r>
          </a:p>
          <a:p>
            <a:r>
              <a:rPr lang="en-US" dirty="0" smtClean="0"/>
              <a:t>Conclusion</a:t>
            </a:r>
            <a:endParaRPr lang="en-US" dirty="0"/>
          </a:p>
        </p:txBody>
      </p:sp>
      <p:pic>
        <p:nvPicPr>
          <p:cNvPr id="4" name="Picture 3"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7" name="Picture 6" descr="dallas_pp_files/figure-pptx/heatmap-1.png"/>
          <p:cNvPicPr>
            <a:picLocks noGrp="1" noChangeAspect="1"/>
          </p:cNvPicPr>
          <p:nvPr/>
        </p:nvPicPr>
        <p:blipFill>
          <a:blip r:embed="rId3"/>
          <a:stretch>
            <a:fillRect/>
          </a:stretch>
        </p:blipFill>
        <p:spPr bwMode="auto">
          <a:xfrm>
            <a:off x="1239980" y="1855209"/>
            <a:ext cx="6490855"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6650181" cy="713509"/>
          </a:xfrm>
        </p:spPr>
        <p:txBody>
          <a:bodyPr>
            <a:noAutofit/>
          </a:bodyPr>
          <a:lstStyle/>
          <a:p>
            <a:r>
              <a:rPr lang="en-US" b="1" dirty="0" smtClean="0">
                <a:solidFill>
                  <a:schemeClr val="tx1"/>
                </a:solidFill>
              </a:rPr>
              <a:t>Feature Selection for Predictive Analysis</a:t>
            </a: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
        <p:nvSpPr>
          <p:cNvPr id="8" name="TextBox 7"/>
          <p:cNvSpPr txBox="1"/>
          <p:nvPr/>
        </p:nvSpPr>
        <p:spPr>
          <a:xfrm>
            <a:off x="207818" y="1600196"/>
            <a:ext cx="8321040" cy="5047536"/>
          </a:xfrm>
          <a:prstGeom prst="rect">
            <a:avLst/>
          </a:prstGeom>
          <a:noFill/>
        </p:spPr>
        <p:txBody>
          <a:bodyPr wrap="square" rtlCol="0">
            <a:spAutoFit/>
          </a:bodyPr>
          <a:lstStyle/>
          <a:p>
            <a:pPr marL="365760" lvl="1" indent="0">
              <a:buNone/>
            </a:pPr>
            <a:r>
              <a:rPr lang="en-IN" sz="2000" dirty="0" smtClean="0"/>
              <a:t>Two types of problems were designed for the given dataset :</a:t>
            </a:r>
          </a:p>
          <a:p>
            <a:pPr marL="365760" lvl="1" indent="0">
              <a:buNone/>
            </a:pPr>
            <a:r>
              <a:rPr lang="en-IN" sz="2000" dirty="0" smtClean="0"/>
              <a:t> 1. Regression</a:t>
            </a:r>
          </a:p>
          <a:p>
            <a:pPr marL="365760" lvl="1" indent="0">
              <a:buNone/>
            </a:pPr>
            <a:r>
              <a:rPr lang="en-IN" sz="2000" dirty="0" smtClean="0"/>
              <a:t> 2. </a:t>
            </a:r>
            <a:r>
              <a:rPr lang="en-IN" sz="2000" dirty="0" smtClean="0"/>
              <a:t>Classification</a:t>
            </a:r>
          </a:p>
          <a:p>
            <a:pPr marL="365760" lvl="1" indent="0">
              <a:buNone/>
            </a:pPr>
            <a:endParaRPr lang="en-IN" sz="2000" dirty="0" smtClean="0"/>
          </a:p>
          <a:p>
            <a:pPr lvl="1">
              <a:buFont typeface="Wingdings" pitchFamily="2" charset="2"/>
              <a:buChar char="q"/>
            </a:pPr>
            <a:r>
              <a:rPr lang="en-IN" sz="2000" dirty="0" smtClean="0"/>
              <a:t>Objectives </a:t>
            </a:r>
            <a:r>
              <a:rPr lang="en-IN" sz="2000" dirty="0" smtClean="0"/>
              <a:t>:</a:t>
            </a:r>
          </a:p>
          <a:p>
            <a:pPr lvl="1">
              <a:buFont typeface="Wingdings" pitchFamily="2" charset="2"/>
              <a:buChar char="§"/>
            </a:pPr>
            <a:r>
              <a:rPr lang="en-IN" sz="2000" dirty="0" smtClean="0"/>
              <a:t>To </a:t>
            </a:r>
            <a:r>
              <a:rPr lang="en-IN" sz="2000" dirty="0" smtClean="0"/>
              <a:t>evaluate attributes and their </a:t>
            </a:r>
            <a:r>
              <a:rPr lang="en-IN" sz="2000" dirty="0" smtClean="0"/>
              <a:t>correlation</a:t>
            </a:r>
          </a:p>
          <a:p>
            <a:pPr lvl="1">
              <a:buFont typeface="Wingdings" pitchFamily="2" charset="2"/>
              <a:buChar char="§"/>
            </a:pPr>
            <a:r>
              <a:rPr lang="en-IN" sz="2000" dirty="0" smtClean="0"/>
              <a:t> Generate </a:t>
            </a:r>
            <a:r>
              <a:rPr lang="en-IN" sz="2000" dirty="0" smtClean="0"/>
              <a:t>datasets </a:t>
            </a:r>
            <a:r>
              <a:rPr lang="en-IN" sz="2000" dirty="0" err="1" smtClean="0"/>
              <a:t>dallas_crime_rate</a:t>
            </a:r>
            <a:r>
              <a:rPr lang="en-IN" sz="2000" dirty="0" smtClean="0"/>
              <a:t> (regression) and </a:t>
            </a:r>
            <a:r>
              <a:rPr lang="en-IN" sz="2000" dirty="0" err="1" smtClean="0"/>
              <a:t>dallas_crime_type</a:t>
            </a:r>
            <a:r>
              <a:rPr lang="en-IN" sz="2000" dirty="0" smtClean="0"/>
              <a:t> (classification) suitable to solve the designed </a:t>
            </a:r>
            <a:r>
              <a:rPr lang="en-IN" sz="2000" dirty="0" smtClean="0"/>
              <a:t>problems.</a:t>
            </a:r>
            <a:endParaRPr lang="en-IN" sz="2000" dirty="0" smtClean="0"/>
          </a:p>
          <a:p>
            <a:pPr lvl="0">
              <a:spcBef>
                <a:spcPts val="3000"/>
              </a:spcBef>
              <a:buFont typeface="Arial" panose="020B0604020202020204" pitchFamily="34" charset="0"/>
              <a:buChar char="•"/>
            </a:pPr>
            <a:r>
              <a:rPr lang="en-IN" sz="2000" b="1" dirty="0" smtClean="0"/>
              <a:t> </a:t>
            </a:r>
            <a:r>
              <a:rPr lang="en-IN" sz="2000" b="1" dirty="0" smtClean="0"/>
              <a:t>Feature Selection for Regression </a:t>
            </a:r>
            <a:r>
              <a:rPr lang="en-IN" sz="2000" b="1" dirty="0" smtClean="0"/>
              <a:t>problem:</a:t>
            </a:r>
          </a:p>
          <a:p>
            <a:pPr lvl="0">
              <a:spcBef>
                <a:spcPts val="3000"/>
              </a:spcBef>
              <a:buFont typeface="Arial" panose="020B0604020202020204" pitchFamily="34" charset="0"/>
              <a:buChar char="•"/>
            </a:pPr>
            <a:r>
              <a:rPr lang="en-IN" sz="2000" b="1" dirty="0" smtClean="0"/>
              <a:t>Following </a:t>
            </a:r>
            <a:r>
              <a:rPr lang="en-IN" sz="2000" b="1" dirty="0" smtClean="0"/>
              <a:t>steps taken to generate </a:t>
            </a:r>
            <a:r>
              <a:rPr lang="en-IN" sz="2000" b="1" dirty="0" err="1" smtClean="0"/>
              <a:t>dallas_crime_rate</a:t>
            </a:r>
            <a:r>
              <a:rPr lang="en-IN" sz="2000" b="1" dirty="0" smtClean="0"/>
              <a:t> </a:t>
            </a:r>
            <a:r>
              <a:rPr lang="en-IN" sz="2000" b="1" dirty="0" err="1" smtClean="0"/>
              <a:t>dataframe</a:t>
            </a:r>
            <a:endParaRPr lang="en-IN" sz="2000" b="1" dirty="0" smtClean="0"/>
          </a:p>
          <a:p>
            <a:pPr lvl="1">
              <a:buFont typeface="Wingdings" pitchFamily="2" charset="2"/>
              <a:buChar char="§"/>
            </a:pPr>
            <a:r>
              <a:rPr lang="en-IN" sz="2000" dirty="0" smtClean="0"/>
              <a:t>Grouped by ‘Division’, ‘rounded time’ and ‘week number of the day’ and summarized the frequency of records to new attribute ‘freq’</a:t>
            </a:r>
            <a:endParaRPr lang="en-IN" sz="2000" b="1" dirty="0" smtClean="0"/>
          </a:p>
          <a:p>
            <a:pPr lvl="1">
              <a:buFont typeface="Wingdings" pitchFamily="2" charset="2"/>
              <a:buChar char="§"/>
            </a:pPr>
            <a:r>
              <a:rPr lang="en-IN" sz="2000" dirty="0" smtClean="0"/>
              <a:t>Reduction of Location Type attribute to 4 categorical values from 73.</a:t>
            </a:r>
          </a:p>
          <a:p>
            <a:endParaRPr lang="en-IN"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solidFill>
                  <a:schemeClr val="tx1"/>
                </a:solidFill>
              </a:rPr>
              <a:t>Evaluation of Variable Importance</a:t>
            </a:r>
            <a:r>
              <a:rPr lang="en-IN" b="1" dirty="0" smtClean="0"/>
              <a:t/>
            </a:r>
            <a:br>
              <a:rPr lang="en-IN" b="1" dirty="0" smtClean="0"/>
            </a:br>
            <a:endParaRPr dirty="0"/>
          </a:p>
        </p:txBody>
      </p:sp>
      <p:sp>
        <p:nvSpPr>
          <p:cNvPr id="3" name="Content Placeholder 2"/>
          <p:cNvSpPr>
            <a:spLocks noGrp="1"/>
          </p:cNvSpPr>
          <p:nvPr>
            <p:ph sz="quarter" idx="1"/>
          </p:nvPr>
        </p:nvSpPr>
        <p:spPr/>
        <p:txBody>
          <a:bodyPr>
            <a:normAutofit fontScale="25000" lnSpcReduction="20000"/>
          </a:bodyPr>
          <a:lstStyle/>
          <a:p>
            <a:pPr marL="0" indent="0">
              <a:spcBef>
                <a:spcPts val="3000"/>
              </a:spcBef>
              <a:buNone/>
            </a:pPr>
            <a:r>
              <a:rPr lang="en-IN" sz="8000" b="1" dirty="0" smtClean="0"/>
              <a:t>Following attributes were considered(in various combinations) for the evaluation</a:t>
            </a:r>
          </a:p>
          <a:p>
            <a:pPr lvl="1">
              <a:buClr>
                <a:schemeClr val="tx1"/>
              </a:buClr>
              <a:buFont typeface="Wingdings" pitchFamily="2" charset="2"/>
              <a:buChar char="§"/>
            </a:pPr>
            <a:r>
              <a:rPr lang="en-IN" sz="8000" dirty="0" smtClean="0"/>
              <a:t>frequency ~ (</a:t>
            </a:r>
            <a:r>
              <a:rPr lang="en-IN" sz="8000" dirty="0" err="1" smtClean="0"/>
              <a:t>ZipCode</a:t>
            </a:r>
            <a:r>
              <a:rPr lang="en-IN" sz="8000" dirty="0" smtClean="0"/>
              <a:t>, </a:t>
            </a:r>
            <a:r>
              <a:rPr lang="en-IN" sz="8000" dirty="0" err="1" smtClean="0"/>
              <a:t>LocationType</a:t>
            </a:r>
            <a:r>
              <a:rPr lang="en-IN" sz="8000" dirty="0" smtClean="0"/>
              <a:t>, rounded time, NIBRS Category, time slot of occurrence, week number of day and Division )</a:t>
            </a:r>
          </a:p>
          <a:p>
            <a:pPr marL="0" lvl="0" indent="0">
              <a:spcBef>
                <a:spcPts val="3000"/>
              </a:spcBef>
              <a:buNone/>
            </a:pPr>
            <a:r>
              <a:rPr lang="en-IN" sz="8000" b="1" dirty="0" smtClean="0"/>
              <a:t>Following interpretations can be drawn from the tests</a:t>
            </a:r>
          </a:p>
          <a:p>
            <a:pPr lvl="1">
              <a:buClrTx/>
              <a:buFont typeface="Wingdings" pitchFamily="2" charset="2"/>
              <a:buChar char="§"/>
            </a:pPr>
            <a:r>
              <a:rPr lang="en-IN" sz="8000" dirty="0" smtClean="0"/>
              <a:t>Rejected </a:t>
            </a:r>
            <a:r>
              <a:rPr lang="en-IN" sz="8000" dirty="0" err="1" smtClean="0"/>
              <a:t>ZipCode</a:t>
            </a:r>
            <a:r>
              <a:rPr lang="en-IN" sz="8000" dirty="0" smtClean="0"/>
              <a:t> and NIBRS Category in </a:t>
            </a:r>
            <a:r>
              <a:rPr lang="en-IN" sz="8000" dirty="0" err="1" smtClean="0"/>
              <a:t>boxplot</a:t>
            </a:r>
            <a:r>
              <a:rPr lang="en-IN" sz="8000" dirty="0" smtClean="0"/>
              <a:t> because of too many outliers. </a:t>
            </a:r>
          </a:p>
          <a:p>
            <a:pPr lvl="1">
              <a:buClr>
                <a:schemeClr val="tx1"/>
              </a:buClr>
              <a:buFont typeface="Wingdings" pitchFamily="2" charset="2"/>
              <a:buChar char="§"/>
            </a:pPr>
            <a:r>
              <a:rPr lang="en-IN" sz="8000" dirty="0" smtClean="0"/>
              <a:t>NIBRS category is ignored because it is not a meaningful variable in describing the response variable.</a:t>
            </a:r>
          </a:p>
          <a:p>
            <a:pPr lvl="1">
              <a:buClrTx/>
              <a:buFont typeface="Wingdings" pitchFamily="2" charset="2"/>
              <a:buChar char="§"/>
            </a:pPr>
            <a:r>
              <a:rPr lang="en-IN" sz="8000" dirty="0" smtClean="0"/>
              <a:t>Time slot of occurrence can be rejected because there weren’t too many differences in mean level of ‘time slot of occurrence’ in comparison to that of ‘rounded time’ from </a:t>
            </a:r>
            <a:r>
              <a:rPr lang="en-IN" sz="8000" dirty="0" err="1" smtClean="0"/>
              <a:t>boxplot</a:t>
            </a:r>
            <a:r>
              <a:rPr lang="en-IN" sz="8000" dirty="0" smtClean="0"/>
              <a:t>. </a:t>
            </a:r>
          </a:p>
          <a:p>
            <a:pPr lvl="1">
              <a:buClr>
                <a:schemeClr val="tx1"/>
              </a:buClr>
              <a:buFont typeface="Wingdings" pitchFamily="2" charset="2"/>
              <a:buChar char="§"/>
            </a:pPr>
            <a:r>
              <a:rPr lang="en-IN" sz="8000" dirty="0" err="1" smtClean="0"/>
              <a:t>Anova</a:t>
            </a:r>
            <a:r>
              <a:rPr lang="en-IN" sz="8000" dirty="0" smtClean="0"/>
              <a:t> method shows combinations of ‘Division’, ‘rounded time’ and ‘week number of the day’ gave much favourable p-value than that of ‘</a:t>
            </a:r>
            <a:r>
              <a:rPr lang="en-IN" sz="8000" dirty="0" err="1" smtClean="0"/>
              <a:t>LocationType</a:t>
            </a:r>
            <a:r>
              <a:rPr lang="en-IN" sz="8000" dirty="0" smtClean="0"/>
              <a:t>’, ‘rounded time’ and ‘week number of day’. </a:t>
            </a:r>
          </a:p>
          <a:p>
            <a:pPr lvl="1">
              <a:buNone/>
            </a:pPr>
            <a:endParaRPr sz="1800" dirty="0">
              <a:latin typeface="Courie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chemeClr val="tx1"/>
                </a:solidFill>
              </a:rPr>
              <a:t>Boxplot</a:t>
            </a:r>
            <a:r>
              <a:rPr lang="en-IN" b="1" dirty="0" smtClean="0">
                <a:solidFill>
                  <a:schemeClr val="tx1"/>
                </a:solidFill>
              </a:rPr>
              <a:t> Visualisation 1</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5" name="Picture 4" descr="dallas_pp_files/figure-pptx/feature%20selection%20(regression)-1.png"/>
          <p:cNvPicPr>
            <a:picLocks noGrp="1" noChangeAspect="1"/>
          </p:cNvPicPr>
          <p:nvPr/>
        </p:nvPicPr>
        <p:blipFill>
          <a:blip r:embed="rId3"/>
          <a:stretch>
            <a:fillRect/>
          </a:stretch>
        </p:blipFill>
        <p:spPr bwMode="auto">
          <a:xfrm>
            <a:off x="332510" y="1855209"/>
            <a:ext cx="807997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chemeClr val="tx1"/>
                </a:solidFill>
              </a:rPr>
              <a:t>Boxplot</a:t>
            </a:r>
            <a:r>
              <a:rPr lang="en-IN" b="1" dirty="0" smtClean="0">
                <a:solidFill>
                  <a:schemeClr val="tx1"/>
                </a:solidFill>
              </a:rPr>
              <a:t> Visualisation </a:t>
            </a:r>
            <a:r>
              <a:rPr lang="en-IN" b="1" dirty="0" smtClean="0">
                <a:solidFill>
                  <a:schemeClr val="tx1"/>
                </a:solidFill>
              </a:rPr>
              <a:t>2</a:t>
            </a:r>
            <a:endParaRPr lang="en-US" dirty="0"/>
          </a:p>
        </p:txBody>
      </p:sp>
      <p:pic>
        <p:nvPicPr>
          <p:cNvPr id="4" name="Content Placeholder 4">
            <a:extLst>
              <a:ext uri="{FF2B5EF4-FFF2-40B4-BE49-F238E27FC236}">
                <a16:creationId xmlns:a16="http://schemas.microsoft.com/office/drawing/2014/main" xmlns="" id="{A6180283-8942-478C-B8AB-C01DC1C9A40C}"/>
              </a:ext>
            </a:extLst>
          </p:cNvPr>
          <p:cNvPicPr>
            <a:picLocks noGrp="1" noChangeAspect="1"/>
          </p:cNvPicPr>
          <p:nvPr>
            <p:ph sz="quarter" idx="1"/>
          </p:nvPr>
        </p:nvPicPr>
        <p:blipFill>
          <a:blip r:embed="rId2"/>
          <a:stretch>
            <a:fillRect/>
          </a:stretch>
        </p:blipFill>
        <p:spPr>
          <a:xfrm>
            <a:off x="612648" y="1866900"/>
            <a:ext cx="8024275" cy="39624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chemeClr val="tx1"/>
                </a:solidFill>
              </a:rPr>
              <a:t>Boxplot</a:t>
            </a:r>
            <a:r>
              <a:rPr lang="en-IN" b="1" dirty="0" smtClean="0">
                <a:solidFill>
                  <a:schemeClr val="tx1"/>
                </a:solidFill>
              </a:rPr>
              <a:t> Visualisation 3</a:t>
            </a:r>
            <a:endParaRPr lang="en-US" dirty="0"/>
          </a:p>
        </p:txBody>
      </p:sp>
      <p:pic>
        <p:nvPicPr>
          <p:cNvPr id="5" name="Content Placeholder 4">
            <a:extLst>
              <a:ext uri="{FF2B5EF4-FFF2-40B4-BE49-F238E27FC236}">
                <a16:creationId xmlns:a16="http://schemas.microsoft.com/office/drawing/2014/main" xmlns="" id="{F35E9A88-464D-42D0-89B1-5F55F80CC636}"/>
              </a:ext>
            </a:extLst>
          </p:cNvPr>
          <p:cNvPicPr>
            <a:picLocks noGrp="1" noChangeAspect="1"/>
          </p:cNvPicPr>
          <p:nvPr>
            <p:ph sz="quarter" idx="1"/>
          </p:nvPr>
        </p:nvPicPr>
        <p:blipFill>
          <a:blip r:embed="rId2"/>
          <a:stretch>
            <a:fillRect/>
          </a:stretch>
        </p:blipFill>
        <p:spPr>
          <a:xfrm>
            <a:off x="490451" y="1866899"/>
            <a:ext cx="8021782" cy="445908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P-value using </a:t>
            </a:r>
            <a:r>
              <a:rPr lang="en-IN" b="1" dirty="0" err="1" smtClean="0">
                <a:solidFill>
                  <a:schemeClr val="tx1"/>
                </a:solidFill>
              </a:rPr>
              <a:t>Anova</a:t>
            </a:r>
            <a:r>
              <a:rPr lang="en-IN" b="1" dirty="0" smtClean="0">
                <a:solidFill>
                  <a:schemeClr val="tx1"/>
                </a:solidFill>
              </a:rPr>
              <a:t> method</a:t>
            </a:r>
            <a:endParaRPr lang="en-US" dirty="0"/>
          </a:p>
        </p:txBody>
      </p:sp>
      <p:pic>
        <p:nvPicPr>
          <p:cNvPr id="4" name="Content Placeholder 4">
            <a:extLst>
              <a:ext uri="{FF2B5EF4-FFF2-40B4-BE49-F238E27FC236}">
                <a16:creationId xmlns:a16="http://schemas.microsoft.com/office/drawing/2014/main" xmlns="" id="{00F2C5B1-8FF2-456B-B54F-E6074B541987}"/>
              </a:ext>
            </a:extLst>
          </p:cNvPr>
          <p:cNvPicPr>
            <a:picLocks noGrp="1" noChangeAspect="1"/>
          </p:cNvPicPr>
          <p:nvPr>
            <p:ph sz="quarter" idx="1"/>
          </p:nvPr>
        </p:nvPicPr>
        <p:blipFill>
          <a:blip r:embed="rId2"/>
          <a:stretch>
            <a:fillRect/>
          </a:stretch>
        </p:blipFill>
        <p:spPr>
          <a:xfrm>
            <a:off x="465513" y="1662544"/>
            <a:ext cx="7291012" cy="4788131"/>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tx1"/>
                </a:solidFill>
              </a:rPr>
              <a:t>Feature Selection for Classification</a:t>
            </a:r>
            <a:br>
              <a:rPr lang="en-IN" b="1" dirty="0" smtClean="0">
                <a:solidFill>
                  <a:schemeClr val="tx1"/>
                </a:solidFill>
              </a:rPr>
            </a:br>
            <a:endParaRPr lang="en-US" dirty="0"/>
          </a:p>
        </p:txBody>
      </p:sp>
      <p:sp>
        <p:nvSpPr>
          <p:cNvPr id="3" name="Content Placeholder 2"/>
          <p:cNvSpPr>
            <a:spLocks noGrp="1"/>
          </p:cNvSpPr>
          <p:nvPr>
            <p:ph sz="quarter" idx="1"/>
          </p:nvPr>
        </p:nvSpPr>
        <p:spPr/>
        <p:txBody>
          <a:bodyPr>
            <a:normAutofit fontScale="77500" lnSpcReduction="20000"/>
          </a:bodyPr>
          <a:lstStyle/>
          <a:p>
            <a:pPr marL="0" lvl="0" indent="0">
              <a:spcBef>
                <a:spcPts val="3000"/>
              </a:spcBef>
              <a:buNone/>
            </a:pPr>
            <a:r>
              <a:rPr lang="en-IN" b="1" dirty="0" smtClean="0"/>
              <a:t>Following steps taken to generate </a:t>
            </a:r>
            <a:r>
              <a:rPr lang="en-IN" b="1" dirty="0" err="1" smtClean="0"/>
              <a:t>dallas_crime_type</a:t>
            </a:r>
            <a:r>
              <a:rPr lang="en-IN" b="1" dirty="0" smtClean="0"/>
              <a:t> </a:t>
            </a:r>
            <a:r>
              <a:rPr lang="en-IN" b="1" dirty="0" err="1" smtClean="0"/>
              <a:t>dataframe</a:t>
            </a:r>
            <a:endParaRPr lang="en-IN" b="1" dirty="0" smtClean="0"/>
          </a:p>
          <a:p>
            <a:pPr lvl="1">
              <a:buClr>
                <a:schemeClr val="tx1"/>
              </a:buClr>
              <a:buFont typeface="Wingdings" pitchFamily="2" charset="2"/>
              <a:buChar char="§"/>
            </a:pPr>
            <a:r>
              <a:rPr lang="en-IN" dirty="0" smtClean="0"/>
              <a:t>All steps to generate dallas_incidents </a:t>
            </a:r>
            <a:r>
              <a:rPr lang="en-IN" dirty="0" err="1" smtClean="0"/>
              <a:t>dataframe</a:t>
            </a:r>
            <a:endParaRPr lang="en-IN" dirty="0" smtClean="0"/>
          </a:p>
          <a:p>
            <a:pPr lvl="1">
              <a:buClr>
                <a:schemeClr val="tx1"/>
              </a:buClr>
              <a:buFont typeface="Wingdings" pitchFamily="2" charset="2"/>
              <a:buChar char="§"/>
            </a:pPr>
            <a:r>
              <a:rPr lang="en-IN" dirty="0" smtClean="0"/>
              <a:t>group by ‘Division’, ‘rounded time’ and ‘week number of the day’ and summarize the frequency of records to new attribute ‘freq’</a:t>
            </a:r>
            <a:endParaRPr lang="en-IN" b="1" dirty="0" smtClean="0"/>
          </a:p>
          <a:p>
            <a:pPr lvl="1">
              <a:buClr>
                <a:schemeClr val="tx1"/>
              </a:buClr>
              <a:buFont typeface="Wingdings" pitchFamily="2" charset="2"/>
              <a:buChar char="§"/>
            </a:pPr>
            <a:r>
              <a:rPr lang="en-IN" dirty="0" smtClean="0"/>
              <a:t>Reduction of Location Type attribute to 4 categorical values from 73</a:t>
            </a:r>
          </a:p>
          <a:p>
            <a:pPr lvl="1">
              <a:buClr>
                <a:schemeClr val="tx1"/>
              </a:buClr>
              <a:buFont typeface="Wingdings" pitchFamily="2" charset="2"/>
              <a:buChar char="§"/>
            </a:pPr>
            <a:r>
              <a:rPr lang="en-IN" dirty="0" smtClean="0"/>
              <a:t>Usage of ‘NIBRS Crime Category’(28 categorical values) instead of ‘Category Type’(903 categorical values) attribute</a:t>
            </a:r>
          </a:p>
          <a:p>
            <a:pPr lvl="2">
              <a:buClr>
                <a:schemeClr val="tx1"/>
              </a:buClr>
              <a:buFont typeface="Courier New" pitchFamily="49" charset="0"/>
              <a:buChar char="o"/>
            </a:pPr>
            <a:r>
              <a:rPr lang="en-IN" sz="2600" dirty="0" smtClean="0"/>
              <a:t>Further reduction of ‘NIBRS Crime category’ to consist of 8 categorical values in new attribute ‘Category’</a:t>
            </a:r>
          </a:p>
          <a:p>
            <a:pPr lvl="1">
              <a:buClr>
                <a:schemeClr val="tx1"/>
              </a:buClr>
              <a:buFont typeface="Wingdings" pitchFamily="2" charset="2"/>
              <a:buChar char="§"/>
            </a:pPr>
            <a:r>
              <a:rPr lang="en-IN" dirty="0" smtClean="0"/>
              <a:t>Usage of ‘Division’(13 categorical values ) instead of ‘Zip Code’ (122 categorical values)</a:t>
            </a:r>
          </a:p>
          <a:p>
            <a:pPr marL="1200150" lvl="2" indent="-514350">
              <a:buClr>
                <a:schemeClr val="tx1"/>
              </a:buClr>
              <a:buFont typeface="Courier New" pitchFamily="49" charset="0"/>
              <a:buChar char="o"/>
            </a:pPr>
            <a:r>
              <a:rPr lang="en-IN" sz="2600" dirty="0" smtClean="0"/>
              <a:t>Cleaning the ‘Division’ attribute - bringing values to consistent format, thus reducing to 8 categorical values</a:t>
            </a:r>
          </a:p>
          <a:p>
            <a:endParaRPr lang="en-IN"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Evaluation of variable importance</a:t>
            </a:r>
            <a:endParaRPr lang="en-US" dirty="0"/>
          </a:p>
        </p:txBody>
      </p:sp>
      <p:sp>
        <p:nvSpPr>
          <p:cNvPr id="3" name="Content Placeholder 2"/>
          <p:cNvSpPr>
            <a:spLocks noGrp="1"/>
          </p:cNvSpPr>
          <p:nvPr>
            <p:ph sz="quarter" idx="1"/>
          </p:nvPr>
        </p:nvSpPr>
        <p:spPr/>
        <p:txBody>
          <a:bodyPr>
            <a:normAutofit fontScale="77500" lnSpcReduction="20000"/>
          </a:bodyPr>
          <a:lstStyle/>
          <a:p>
            <a:pPr>
              <a:spcBef>
                <a:spcPts val="3000"/>
              </a:spcBef>
              <a:buFont typeface="Arial" panose="020B0604020202020204" pitchFamily="34" charset="0"/>
              <a:buChar char="•"/>
            </a:pPr>
            <a:r>
              <a:rPr lang="en-IN" sz="2600" b="1" dirty="0" smtClean="0"/>
              <a:t>Using chi-square test</a:t>
            </a:r>
          </a:p>
          <a:p>
            <a:pPr lvl="1">
              <a:buClr>
                <a:schemeClr val="tx1"/>
              </a:buClr>
              <a:buFont typeface="Wingdings" pitchFamily="2" charset="2"/>
              <a:buChar char="§"/>
            </a:pPr>
            <a:r>
              <a:rPr lang="en-IN" dirty="0" smtClean="0"/>
              <a:t>Null hypothesis : There is no association between 2 variables</a:t>
            </a:r>
          </a:p>
          <a:p>
            <a:pPr marL="0" lvl="0" indent="0">
              <a:spcBef>
                <a:spcPts val="3000"/>
              </a:spcBef>
              <a:buNone/>
            </a:pPr>
            <a:r>
              <a:rPr lang="en-IN" sz="2600" b="1" dirty="0" smtClean="0"/>
              <a:t> Following attributes were considered(in various combinations) for the evaluation</a:t>
            </a:r>
          </a:p>
          <a:p>
            <a:pPr lvl="1">
              <a:buClr>
                <a:schemeClr val="tx1"/>
              </a:buClr>
              <a:buFont typeface="Wingdings" pitchFamily="2" charset="2"/>
              <a:buChar char="§"/>
            </a:pPr>
            <a:r>
              <a:rPr lang="en-IN" dirty="0" smtClean="0"/>
              <a:t>Crime Category ~ (rounded time, time slot of occurrence, week of the day and Division)</a:t>
            </a:r>
          </a:p>
          <a:p>
            <a:pPr lvl="1">
              <a:buClr>
                <a:schemeClr val="tx1"/>
              </a:buClr>
              <a:buFont typeface="Wingdings" pitchFamily="2" charset="2"/>
              <a:buChar char="§"/>
            </a:pPr>
            <a:r>
              <a:rPr lang="en-IN" dirty="0" smtClean="0"/>
              <a:t>Both combinations of (rounded time, week of the day and Division) and (time slot of occurrence, week of the day and Division) passed chi-square test. However, we pick the combination that contains time slot of occurrence as it has only factor levels in comparison to that of 24 in rounded time for building model with better accuracy.</a:t>
            </a:r>
          </a:p>
          <a:p>
            <a:pPr lvl="1">
              <a:buClr>
                <a:schemeClr val="tx1"/>
              </a:buClr>
              <a:buFont typeface="Wingdings" pitchFamily="2" charset="2"/>
              <a:buChar char="§"/>
            </a:pPr>
            <a:r>
              <a:rPr lang="en-IN" dirty="0" smtClean="0"/>
              <a:t>Another reason to reject rounded time is the duration of training the model is higher.</a:t>
            </a:r>
          </a:p>
          <a:p>
            <a:pPr marL="1270000" lvl="0" indent="0">
              <a:buNone/>
            </a:pPr>
            <a:r>
              <a:rPr lang="en-IN" sz="2600" dirty="0" smtClean="0"/>
              <a:t>## [1] "p-value is significant  - Null Hypothesis rejected"</a:t>
            </a:r>
          </a:p>
          <a:p>
            <a:endParaRPr lang="en-IN" dirty="0" smtClean="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Model Training</a:t>
            </a:r>
          </a:p>
        </p:txBody>
      </p:sp>
      <p:sp>
        <p:nvSpPr>
          <p:cNvPr id="4" name="Content Placeholder 3"/>
          <p:cNvSpPr>
            <a:spLocks noGrp="1"/>
          </p:cNvSpPr>
          <p:nvPr>
            <p:ph sz="quarter" idx="1"/>
          </p:nvPr>
        </p:nvSpPr>
        <p:spPr>
          <a:xfrm>
            <a:off x="0" y="1600200"/>
            <a:ext cx="8766048" cy="4495800"/>
          </a:xfrm>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
        <p:nvSpPr>
          <p:cNvPr id="7" name="Rectangle 6"/>
          <p:cNvSpPr/>
          <p:nvPr/>
        </p:nvSpPr>
        <p:spPr>
          <a:xfrm>
            <a:off x="387927" y="1855209"/>
            <a:ext cx="8378121" cy="2585323"/>
          </a:xfrm>
          <a:prstGeom prst="rect">
            <a:avLst/>
          </a:prstGeom>
        </p:spPr>
        <p:txBody>
          <a:bodyPr wrap="square">
            <a:spAutoFit/>
          </a:bodyPr>
          <a:lstStyle/>
          <a:p>
            <a:pPr marL="342900" indent="-342900">
              <a:buFont typeface="+mj-lt"/>
              <a:buAutoNum type="arabicPeriod"/>
            </a:pPr>
            <a:r>
              <a:rPr lang="en-US" sz="2400" dirty="0" smtClean="0"/>
              <a:t>Divide the data into training(75%) and testing(25%)</a:t>
            </a:r>
          </a:p>
          <a:p>
            <a:pPr marL="342900" indent="-342900">
              <a:buFont typeface="+mj-lt"/>
              <a:buAutoNum type="arabicPeriod"/>
            </a:pPr>
            <a:r>
              <a:rPr lang="en-US" sz="2400" dirty="0" smtClean="0"/>
              <a:t>Parameters auto-tune length set to 10</a:t>
            </a:r>
          </a:p>
          <a:p>
            <a:pPr marL="342900" indent="-342900">
              <a:buFont typeface="+mj-lt"/>
              <a:buAutoNum type="arabicPeriod"/>
            </a:pPr>
            <a:r>
              <a:rPr lang="en-US" sz="2400" dirty="0" smtClean="0"/>
              <a:t>Resampling method chosen : Cross validation of chunk size 10</a:t>
            </a:r>
          </a:p>
          <a:p>
            <a:pPr marL="342900" indent="-342900"/>
            <a:endParaRPr lang="en-US" dirty="0" smtClean="0"/>
          </a:p>
          <a:p>
            <a:pPr marL="342900" indent="-342900"/>
            <a:r>
              <a:rPr lang="en-US" sz="2400" dirty="0" smtClean="0"/>
              <a:t>Both Classification and Regression models are trained using the</a:t>
            </a:r>
          </a:p>
          <a:p>
            <a:pPr marL="342900" indent="-342900"/>
            <a:r>
              <a:rPr lang="en-US" sz="2400" dirty="0" smtClean="0"/>
              <a:t>explanatory variables that had highest importance(from our</a:t>
            </a:r>
          </a:p>
          <a:p>
            <a:pPr marL="342900" indent="-342900"/>
            <a:r>
              <a:rPr lang="en-US" sz="2400" dirty="0" smtClean="0"/>
              <a:t>inferential statistics tools) in predicting the future outcome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Motivation</a:t>
            </a:r>
            <a:endParaRPr lang="en-US" dirty="0">
              <a:solidFill>
                <a:schemeClr val="tx1"/>
              </a:solidFill>
            </a:endParaRPr>
          </a:p>
        </p:txBody>
      </p:sp>
      <p:sp>
        <p:nvSpPr>
          <p:cNvPr id="3" name="Content Placeholder 2"/>
          <p:cNvSpPr>
            <a:spLocks noGrp="1"/>
          </p:cNvSpPr>
          <p:nvPr>
            <p:ph sz="quarter" idx="1"/>
          </p:nvPr>
        </p:nvSpPr>
        <p:spPr/>
        <p:txBody>
          <a:bodyPr/>
          <a:lstStyle/>
          <a:p>
            <a:endParaRPr lang="en-US" dirty="0" smtClean="0"/>
          </a:p>
          <a:p>
            <a:pPr>
              <a:buNone/>
            </a:pPr>
            <a:endParaRPr lang="en-US" dirty="0"/>
          </a:p>
        </p:txBody>
      </p:sp>
      <p:pic>
        <p:nvPicPr>
          <p:cNvPr id="4" name="Picture 3" descr="Capture1.JPG"/>
          <p:cNvPicPr>
            <a:picLocks noChangeAspect="1"/>
          </p:cNvPicPr>
          <p:nvPr/>
        </p:nvPicPr>
        <p:blipFill>
          <a:blip r:embed="rId2"/>
          <a:stretch>
            <a:fillRect/>
          </a:stretch>
        </p:blipFill>
        <p:spPr>
          <a:xfrm>
            <a:off x="6372675" y="228600"/>
            <a:ext cx="2393373" cy="1626609"/>
          </a:xfrm>
          <a:prstGeom prst="rect">
            <a:avLst/>
          </a:prstGeom>
        </p:spPr>
      </p:pic>
      <p:pic>
        <p:nvPicPr>
          <p:cNvPr id="6" name="Content Placeholder 3" descr="HateCrime762.jpg"/>
          <p:cNvPicPr>
            <a:picLocks noChangeAspect="1"/>
          </p:cNvPicPr>
          <p:nvPr/>
        </p:nvPicPr>
        <p:blipFill>
          <a:blip r:embed="rId3"/>
          <a:stretch>
            <a:fillRect/>
          </a:stretch>
        </p:blipFill>
        <p:spPr>
          <a:xfrm>
            <a:off x="4250332" y="1600200"/>
            <a:ext cx="2225283" cy="1805280"/>
          </a:xfrm>
          <a:prstGeom prst="rect">
            <a:avLst/>
          </a:prstGeom>
        </p:spPr>
      </p:pic>
      <p:pic>
        <p:nvPicPr>
          <p:cNvPr id="7" name="Picture 6" descr="TX_-_Dallas_Police.jpg"/>
          <p:cNvPicPr>
            <a:picLocks noChangeAspect="1"/>
          </p:cNvPicPr>
          <p:nvPr/>
        </p:nvPicPr>
        <p:blipFill>
          <a:blip r:embed="rId4"/>
          <a:stretch>
            <a:fillRect/>
          </a:stretch>
        </p:blipFill>
        <p:spPr>
          <a:xfrm>
            <a:off x="1180408" y="1600200"/>
            <a:ext cx="1945177" cy="1995847"/>
          </a:xfrm>
          <a:prstGeom prst="rect">
            <a:avLst/>
          </a:prstGeom>
        </p:spPr>
      </p:pic>
      <p:sp>
        <p:nvSpPr>
          <p:cNvPr id="8" name="TextBox 7"/>
          <p:cNvSpPr txBox="1"/>
          <p:nvPr/>
        </p:nvSpPr>
        <p:spPr>
          <a:xfrm>
            <a:off x="440574" y="3596047"/>
            <a:ext cx="7281949" cy="2677656"/>
          </a:xfrm>
          <a:prstGeom prst="rect">
            <a:avLst/>
          </a:prstGeom>
          <a:noFill/>
        </p:spPr>
        <p:txBody>
          <a:bodyPr wrap="square" rtlCol="0">
            <a:spAutoFit/>
          </a:bodyPr>
          <a:lstStyle/>
          <a:p>
            <a:pPr fontAlgn="base">
              <a:buFont typeface="Arial" pitchFamily="34" charset="0"/>
              <a:buChar char="•"/>
            </a:pPr>
            <a:r>
              <a:rPr lang="en-US" sz="2800" dirty="0" smtClean="0"/>
              <a:t> To </a:t>
            </a:r>
            <a:r>
              <a:rPr lang="en-US" sz="2800" dirty="0" smtClean="0"/>
              <a:t>assist the law enforcement in making certain helpful predictions based on the heuristics of the past incidents.</a:t>
            </a:r>
          </a:p>
          <a:p>
            <a:pPr fontAlgn="base">
              <a:buFont typeface="Arial" pitchFamily="34" charset="0"/>
              <a:buChar char="•"/>
            </a:pPr>
            <a:r>
              <a:rPr lang="en-US" sz="2800" dirty="0" smtClean="0"/>
              <a:t> Predictive </a:t>
            </a:r>
            <a:r>
              <a:rPr lang="en-US" sz="2800" dirty="0" smtClean="0"/>
              <a:t>insights help the law enforcement authorities to channel their resources in the most effective way in order to curb potential crimes.</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37309"/>
            <a:ext cx="8153400" cy="415636"/>
          </a:xfrm>
        </p:spPr>
        <p:txBody>
          <a:bodyPr>
            <a:normAutofit fontScale="90000"/>
          </a:bodyPr>
          <a:lstStyle/>
          <a:p>
            <a:r>
              <a:rPr lang="en-US" b="1" dirty="0" smtClean="0">
                <a:solidFill>
                  <a:schemeClr val="tx1"/>
                </a:solidFill>
              </a:rPr>
              <a:t>Regression Model</a:t>
            </a:r>
            <a:r>
              <a:rPr lang="en-US" dirty="0" smtClean="0"/>
              <a:t/>
            </a:r>
            <a:br>
              <a:rPr lang="en-US" dirty="0" smtClean="0"/>
            </a:br>
            <a:endParaRPr lang="en-US" b="1" dirty="0" smtClean="0">
              <a:solidFill>
                <a:schemeClr val="tx1"/>
              </a:solidFill>
            </a:endParaRPr>
          </a:p>
        </p:txBody>
      </p:sp>
      <p:sp>
        <p:nvSpPr>
          <p:cNvPr id="4" name="Content Placeholder 3"/>
          <p:cNvSpPr>
            <a:spLocks noGrp="1"/>
          </p:cNvSpPr>
          <p:nvPr>
            <p:ph sz="quarter" idx="1"/>
          </p:nvPr>
        </p:nvSpPr>
        <p:spPr>
          <a:xfrm>
            <a:off x="0" y="1600200"/>
            <a:ext cx="8766048" cy="4495800"/>
          </a:xfrm>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
        <p:nvSpPr>
          <p:cNvPr id="7" name="Rectangle 6"/>
          <p:cNvSpPr/>
          <p:nvPr/>
        </p:nvSpPr>
        <p:spPr>
          <a:xfrm>
            <a:off x="387927" y="1855209"/>
            <a:ext cx="8378121" cy="4154984"/>
          </a:xfrm>
          <a:prstGeom prst="rect">
            <a:avLst/>
          </a:prstGeom>
        </p:spPr>
        <p:txBody>
          <a:bodyPr wrap="square">
            <a:spAutoFit/>
          </a:bodyPr>
          <a:lstStyle/>
          <a:p>
            <a:pPr marL="342900" indent="-342900">
              <a:buFont typeface="+mj-lt"/>
              <a:buAutoNum type="arabicPeriod"/>
            </a:pPr>
            <a:r>
              <a:rPr lang="en-US" sz="2400" dirty="0" smtClean="0"/>
              <a:t>Using the explanatory variables week of the day, rounded time and division for predicting the crime frequency generating dummy variables of the dataframe</a:t>
            </a:r>
          </a:p>
          <a:p>
            <a:pPr marL="342900" indent="-342900">
              <a:buFont typeface="+mj-lt"/>
              <a:buAutoNum type="arabicPeriod"/>
            </a:pPr>
            <a:endParaRPr lang="en-US" sz="2400" dirty="0" smtClean="0"/>
          </a:p>
          <a:p>
            <a:pPr marL="342900" indent="-342900">
              <a:buFont typeface="+mj-lt"/>
              <a:buAutoNum type="arabicPeriod"/>
            </a:pPr>
            <a:r>
              <a:rPr lang="en-US" sz="2400" dirty="0" smtClean="0"/>
              <a:t>Using the boxcox transformation for the response variable crime frequency</a:t>
            </a:r>
          </a:p>
          <a:p>
            <a:pPr marL="342900" indent="-342900">
              <a:buFont typeface="+mj-lt"/>
              <a:buAutoNum type="arabicPeriod"/>
            </a:pPr>
            <a:endParaRPr lang="en-US" sz="2400" dirty="0" smtClean="0"/>
          </a:p>
          <a:p>
            <a:pPr marL="342900" indent="-342900">
              <a:buFont typeface="+mj-lt"/>
              <a:buAutoNum type="arabicPeriod"/>
            </a:pPr>
            <a:r>
              <a:rPr lang="en-US" sz="2400" dirty="0" smtClean="0"/>
              <a:t>Using linear regression model and gradient boosting algorithms preprocess the target attribute to scale and center</a:t>
            </a:r>
          </a:p>
          <a:p>
            <a:pPr marL="342900" indent="-342900"/>
            <a:endParaRPr lang="en-US" sz="2400" dirty="0" smtClean="0"/>
          </a:p>
          <a:p>
            <a:pPr marL="342900" indent="-342900"/>
            <a:r>
              <a:rPr lang="en-US" sz="2400" dirty="0" smtClean="0"/>
              <a:t>4. Using RMSE metrics for cross validation evaluation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37309"/>
            <a:ext cx="8153400" cy="415636"/>
          </a:xfrm>
        </p:spPr>
        <p:txBody>
          <a:bodyPr>
            <a:normAutofit fontScale="90000"/>
          </a:bodyPr>
          <a:lstStyle/>
          <a:p>
            <a:r>
              <a:rPr lang="en-US" b="1" dirty="0" smtClean="0">
                <a:solidFill>
                  <a:schemeClr val="tx1"/>
                </a:solidFill>
              </a:rPr>
              <a:t>Classification Model</a:t>
            </a:r>
            <a:r>
              <a:rPr lang="en-US" dirty="0" smtClean="0"/>
              <a:t/>
            </a:r>
            <a:br>
              <a:rPr lang="en-US" dirty="0" smtClean="0"/>
            </a:br>
            <a:endParaRPr lang="en-US" b="1" dirty="0" smtClean="0">
              <a:solidFill>
                <a:schemeClr val="tx1"/>
              </a:solidFill>
            </a:endParaRPr>
          </a:p>
        </p:txBody>
      </p:sp>
      <p:sp>
        <p:nvSpPr>
          <p:cNvPr id="4" name="Content Placeholder 3"/>
          <p:cNvSpPr>
            <a:spLocks noGrp="1"/>
          </p:cNvSpPr>
          <p:nvPr>
            <p:ph sz="quarter" idx="1"/>
          </p:nvPr>
        </p:nvSpPr>
        <p:spPr>
          <a:xfrm>
            <a:off x="0" y="1600200"/>
            <a:ext cx="8766048" cy="4495800"/>
          </a:xfrm>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
        <p:nvSpPr>
          <p:cNvPr id="7" name="Rectangle 6"/>
          <p:cNvSpPr/>
          <p:nvPr/>
        </p:nvSpPr>
        <p:spPr>
          <a:xfrm>
            <a:off x="387927" y="1855209"/>
            <a:ext cx="8378121" cy="2308324"/>
          </a:xfrm>
          <a:prstGeom prst="rect">
            <a:avLst/>
          </a:prstGeom>
        </p:spPr>
        <p:txBody>
          <a:bodyPr wrap="square">
            <a:spAutoFit/>
          </a:bodyPr>
          <a:lstStyle/>
          <a:p>
            <a:pPr marL="342900" indent="-342900">
              <a:buFont typeface="+mj-lt"/>
              <a:buAutoNum type="arabicPeriod"/>
            </a:pPr>
            <a:r>
              <a:rPr lang="en-US" sz="2400" dirty="0" smtClean="0"/>
              <a:t>Using the explanatory variables week of the day, division and time slot of occurrence for predicting Category (crime type)generating dummy variables of the dataframe.</a:t>
            </a:r>
          </a:p>
          <a:p>
            <a:pPr marL="342900" indent="-342900">
              <a:buFont typeface="+mj-lt"/>
              <a:buAutoNum type="arabicPeriod"/>
            </a:pPr>
            <a:endParaRPr lang="en-US" sz="2400" dirty="0" smtClean="0"/>
          </a:p>
          <a:p>
            <a:pPr marL="342900" indent="-342900">
              <a:buFont typeface="+mj-lt"/>
              <a:buAutoNum type="arabicPeriod"/>
            </a:pPr>
            <a:r>
              <a:rPr lang="en-US" sz="2400" dirty="0" smtClean="0"/>
              <a:t>Using the algorithms SVM, Random Forest and Naive Bayes</a:t>
            </a:r>
          </a:p>
          <a:p>
            <a:pPr marL="342900" indent="-342900"/>
            <a:r>
              <a:rPr lang="en-US" sz="2400" dirty="0" smtClean="0"/>
              <a:t>    preprocess the target attribute to scale and center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845127"/>
            <a:ext cx="6037534" cy="207818"/>
          </a:xfrm>
        </p:spPr>
        <p:txBody>
          <a:bodyPr>
            <a:normAutofit fontScale="90000"/>
          </a:bodyPr>
          <a:lstStyle/>
          <a:p>
            <a:r>
              <a:rPr lang="en-US" b="1" dirty="0" smtClean="0">
                <a:solidFill>
                  <a:schemeClr val="tx1"/>
                </a:solidFill>
              </a:rPr>
              <a:t>Model</a:t>
            </a:r>
            <a:r>
              <a:rPr lang="en-US" dirty="0" smtClean="0"/>
              <a:t> </a:t>
            </a:r>
            <a:r>
              <a:rPr lang="en-US" b="1" dirty="0" smtClean="0">
                <a:solidFill>
                  <a:schemeClr val="tx1"/>
                </a:solidFill>
              </a:rPr>
              <a:t>Prediction and Evaluation </a:t>
            </a:r>
            <a:r>
              <a:rPr lang="en-US" dirty="0" smtClean="0"/>
              <a:t/>
            </a:r>
            <a:br>
              <a:rPr lang="en-US" dirty="0" smtClean="0"/>
            </a:br>
            <a:endParaRPr lang="en-US" b="1" dirty="0" smtClean="0">
              <a:solidFill>
                <a:schemeClr val="tx1"/>
              </a:solidFill>
            </a:endParaRPr>
          </a:p>
        </p:txBody>
      </p:sp>
      <p:sp>
        <p:nvSpPr>
          <p:cNvPr id="4" name="Content Placeholder 3"/>
          <p:cNvSpPr>
            <a:spLocks noGrp="1"/>
          </p:cNvSpPr>
          <p:nvPr>
            <p:ph sz="quarter" idx="1"/>
          </p:nvPr>
        </p:nvSpPr>
        <p:spPr>
          <a:xfrm>
            <a:off x="0" y="1600200"/>
            <a:ext cx="8766048" cy="4495800"/>
          </a:xfrm>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
        <p:nvSpPr>
          <p:cNvPr id="8" name="Rectangle 7"/>
          <p:cNvSpPr/>
          <p:nvPr/>
        </p:nvSpPr>
        <p:spPr>
          <a:xfrm>
            <a:off x="612647" y="1600200"/>
            <a:ext cx="5760027" cy="3077766"/>
          </a:xfrm>
          <a:prstGeom prst="rect">
            <a:avLst/>
          </a:prstGeom>
        </p:spPr>
        <p:txBody>
          <a:bodyPr wrap="square">
            <a:spAutoFit/>
          </a:bodyPr>
          <a:lstStyle/>
          <a:p>
            <a:pPr lvl="0">
              <a:spcBef>
                <a:spcPts val="3000"/>
              </a:spcBef>
            </a:pPr>
            <a:endParaRPr lang="en-US" sz="2000" b="1" dirty="0" smtClean="0"/>
          </a:p>
          <a:p>
            <a:pPr lvl="0">
              <a:spcBef>
                <a:spcPts val="3000"/>
              </a:spcBef>
            </a:pPr>
            <a:r>
              <a:rPr lang="en-US" sz="2400" b="1" dirty="0" smtClean="0"/>
              <a:t>Regression Model</a:t>
            </a:r>
          </a:p>
          <a:p>
            <a:pPr lvl="0">
              <a:spcBef>
                <a:spcPts val="3000"/>
              </a:spcBef>
            </a:pPr>
            <a:endParaRPr lang="en-US" sz="2000" b="1" dirty="0" smtClean="0"/>
          </a:p>
          <a:p>
            <a:pPr lvl="1"/>
            <a:r>
              <a:rPr lang="en-US" sz="2000" dirty="0" smtClean="0"/>
              <a:t>Evaluation using </a:t>
            </a:r>
            <a:r>
              <a:rPr lang="en-US" sz="2000" dirty="0" smtClean="0">
                <a:latin typeface="Courier"/>
              </a:rPr>
              <a:t>Predicted v/s Actual Dataset Plot</a:t>
            </a:r>
            <a:r>
              <a:rPr lang="en-US" sz="2000" dirty="0" smtClean="0"/>
              <a:t> and </a:t>
            </a:r>
            <a:r>
              <a:rPr lang="en-US" sz="2000" dirty="0" smtClean="0">
                <a:latin typeface="Courier"/>
              </a:rPr>
              <a:t>RMSE Mean</a:t>
            </a:r>
          </a:p>
          <a:p>
            <a:pPr marL="1270000" lvl="0" indent="0">
              <a:buNone/>
            </a:pPr>
            <a:r>
              <a:rPr lang="en-US" sz="2000" dirty="0" smtClean="0">
                <a:latin typeface="Courier"/>
              </a:rPr>
              <a:t>## [1] "Linear Regression Model Performance :"</a:t>
            </a:r>
            <a:endParaRPr lang="en-US" sz="2000" dirty="0">
              <a:latin typeface="Courie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845127"/>
            <a:ext cx="6037534" cy="207818"/>
          </a:xfrm>
        </p:spPr>
        <p:txBody>
          <a:bodyPr>
            <a:normAutofit fontScale="90000"/>
          </a:bodyPr>
          <a:lstStyle/>
          <a:p>
            <a:r>
              <a:rPr lang="en-US" b="1" dirty="0" smtClean="0">
                <a:solidFill>
                  <a:schemeClr val="tx1"/>
                </a:solidFill>
              </a:rPr>
              <a:t>Model</a:t>
            </a:r>
            <a:r>
              <a:rPr lang="en-US" dirty="0" smtClean="0"/>
              <a:t> </a:t>
            </a:r>
            <a:r>
              <a:rPr lang="en-US" b="1" dirty="0" smtClean="0">
                <a:solidFill>
                  <a:schemeClr val="tx1"/>
                </a:solidFill>
              </a:rPr>
              <a:t>Prediction and Evaluation </a:t>
            </a:r>
            <a:r>
              <a:rPr lang="en-US" dirty="0" smtClean="0"/>
              <a:t/>
            </a:r>
            <a:br>
              <a:rPr lang="en-US" dirty="0" smtClean="0"/>
            </a:br>
            <a:endParaRPr lang="en-US" b="1" dirty="0" smtClean="0">
              <a:solidFill>
                <a:schemeClr val="tx1"/>
              </a:solidFill>
            </a:endParaRPr>
          </a:p>
        </p:txBody>
      </p:sp>
      <p:sp>
        <p:nvSpPr>
          <p:cNvPr id="4" name="Content Placeholder 3"/>
          <p:cNvSpPr>
            <a:spLocks noGrp="1"/>
          </p:cNvSpPr>
          <p:nvPr>
            <p:ph sz="quarter" idx="1"/>
          </p:nvPr>
        </p:nvSpPr>
        <p:spPr>
          <a:xfrm>
            <a:off x="0" y="1600200"/>
            <a:ext cx="8766048" cy="4495800"/>
          </a:xfrm>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9" name="Picture 8" descr="dallas_pp_files/figure-pptx/regression%20evaluation-1.png"/>
          <p:cNvPicPr>
            <a:picLocks noGrp="1" noChangeAspect="1"/>
          </p:cNvPicPr>
          <p:nvPr/>
        </p:nvPicPr>
        <p:blipFill>
          <a:blip r:embed="rId3"/>
          <a:stretch>
            <a:fillRect/>
          </a:stretch>
        </p:blipFill>
        <p:spPr bwMode="auto">
          <a:xfrm>
            <a:off x="612648" y="2000310"/>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25000" lnSpcReduction="20000"/>
          </a:bodyPr>
          <a:lstStyle/>
          <a:p>
            <a:pPr marL="0" lvl="0" indent="0">
              <a:buNone/>
            </a:pPr>
            <a:endParaRPr/>
          </a:p>
          <a:p>
            <a:pPr marL="1270000" lvl="0" indent="0">
              <a:buNone/>
            </a:pPr>
            <a:r>
              <a:rPr sz="1800">
                <a:latin typeface="Courier"/>
              </a:rPr>
              <a:t>## 
## Call:
## lm(formula = .outcome ~ ., data = dat)
## 
## Residuals:
##     Min      1Q  Median      3Q     Max 
## -50.812  -9.926  -0.989   8.472  71.306 
## 
## Coefficients:
##                             Estimate Std. Error t value Pr(&gt;|t|)    
## (Intercept)                 50.42597    3.00045  16.806  &lt; 2e-16 ***
## Division.NORTHCENTRAL      -22.25181    1.88047 -11.833  &lt; 2e-16 ***
## Division.NORTHEAST          17.76723    1.88533   9.424  &lt; 2e-16 ***
## Division.NORTHWEST          -4.59759    1.89501  -2.426 0.015467 *  
## Division.SOUTHCENTRAL        6.54218    1.91714   3.412 0.000674 ***
## Division.SOUTHEAST          21.92837    1.87506  11.695  &lt; 2e-16 ***
## Division.SOUTHWEST          10.37983    1.87304   5.542 4.00e-08 ***
## X.rounded.time.1            -8.23026    3.46094  -2.378 0.017626 *  
## X.rounded.time.2            -9.73177    3.43466  -2.833 0.004715 ** 
## X.rounded.time.3           -20.70978    3.43752  -6.025 2.52e-09 ***
## X.rounded.time.4           -27.20124    3.41169  -7.973 5.00e-15 ***
## X.rounded.time.5           -29.19081    3.41572  -8.546  &lt; 2e-16 ***
## X.rounded.time.6           -16.81475    3.51533  -4.783 2.03e-06 ***
## X.rounded.time.7             0.70603    3.41633   0.207 0.836321    
## X.rounded.time.8            31.61849    3.48355   9.077  &lt; 2e-16 ***
## X.rounded.time.9            44.39124    3.41618  12.994  &lt; 2e-16 ***
## X.rounded.time.10           46.24839    3.43624  13.459  &lt; 2e-16 ***
## X.rounded.time.11           43.03592    3.34960  12.848  &lt; 2e-16 ***
## X.rounded.time.12           41.97184    3.45949  12.132  &lt; 2e-16 ***
## X.rounded.time.13           44.10388    3.48525  12.654  &lt; 2e-16 ***
## X.rounded.time.14           43.44546    3.54603  12.252  &lt; 2e-16 ***
## X.rounded.time.15           44.23679    3.43479  12.879  &lt; 2e-16 ***
## X.rounded.time.16           52.89052    3.43468  15.399  &lt; 2e-16 ***
## X.rounded.time.17           54.07114    3.43809  15.727  &lt; 2e-16 ***
## X.rounded.time.18           50.74415    3.43756  14.762  &lt; 2e-16 ***
## X.rounded.time.19           37.10975    3.45972  10.726  &lt; 2e-16 ***
## X.rounded.time.20           29.15536    3.36828   8.656  &lt; 2e-16 ***
## X.rounded.time.21           22.11583    3.63378   6.086 1.75e-09 ***
## X.rounded.time.22           10.60347    3.35152   3.164 0.001613 ** 
## X.rounded.time.23            4.08000    3.41042   1.196 0.231901    
## X.week.number.of.the.day.2   8.12300    1.88073   4.319 1.75e-05 ***
## X.week.number.of.the.day.3   1.01660    1.90494   0.534 0.593711    
## X.week.number.of.the.day.4   0.31041    1.88586   0.165 0.869299    
## X.week.number.of.the.day.5   0.01004    1.84666   0.005 0.995664    
## X.week.number.of.the.day.6   4.18783    1.88996   2.216 0.026968 *  
## X.week.number.of.the.day.7   0.89295    1.87244   0.477 0.633563    
## ---
## Signif. codes:  0 '***' 0.001 '**' 0.01 '*' 0.05 '.' 0.1 ' ' 1
## 
## Residual standard error: 14.85 on 848 degrees of freedom
## Multiple R-squared:  0.8219, Adjusted R-squared:  0.8145 
## F-statistic: 111.8 on 35 and 848 DF,  p-value: &lt; 2.2e-16</a:t>
            </a:r>
          </a:p>
          <a:p>
            <a:pPr marL="1270000" lvl="0" indent="0">
              <a:buNone/>
            </a:pPr>
            <a:r>
              <a:rPr sz="1800">
                <a:latin typeface="Courier"/>
              </a:rPr>
              <a:t>## [1] "Gradient Boosting Model Performance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845127"/>
            <a:ext cx="6037534" cy="207818"/>
          </a:xfrm>
        </p:spPr>
        <p:txBody>
          <a:bodyPr>
            <a:normAutofit fontScale="90000"/>
          </a:bodyPr>
          <a:lstStyle/>
          <a:p>
            <a:r>
              <a:rPr lang="en-US" b="1" dirty="0" smtClean="0">
                <a:solidFill>
                  <a:schemeClr val="tx1"/>
                </a:solidFill>
              </a:rPr>
              <a:t>Model</a:t>
            </a:r>
            <a:r>
              <a:rPr lang="en-US" dirty="0" smtClean="0"/>
              <a:t> </a:t>
            </a:r>
            <a:r>
              <a:rPr lang="en-US" b="1" dirty="0" smtClean="0">
                <a:solidFill>
                  <a:schemeClr val="tx1"/>
                </a:solidFill>
              </a:rPr>
              <a:t>Prediction and Evaluation </a:t>
            </a:r>
            <a:r>
              <a:rPr lang="en-US" dirty="0" smtClean="0"/>
              <a:t/>
            </a:r>
            <a:br>
              <a:rPr lang="en-US" dirty="0" smtClean="0"/>
            </a:br>
            <a:endParaRPr lang="en-US" b="1" dirty="0" smtClean="0">
              <a:solidFill>
                <a:schemeClr val="tx1"/>
              </a:solidFill>
            </a:endParaRPr>
          </a:p>
        </p:txBody>
      </p:sp>
      <p:sp>
        <p:nvSpPr>
          <p:cNvPr id="4" name="Content Placeholder 3"/>
          <p:cNvSpPr>
            <a:spLocks noGrp="1"/>
          </p:cNvSpPr>
          <p:nvPr>
            <p:ph sz="quarter" idx="1"/>
          </p:nvPr>
        </p:nvSpPr>
        <p:spPr>
          <a:xfrm>
            <a:off x="0" y="1600200"/>
            <a:ext cx="8766048" cy="4495800"/>
          </a:xfrm>
        </p:spPr>
        <p:txBody>
          <a:bodyPr/>
          <a:lstStyle/>
          <a:p>
            <a:pPr marL="0" lvl="0" indent="0">
              <a:spcBef>
                <a:spcPts val="3000"/>
              </a:spcBef>
              <a:buNone/>
            </a:pPr>
            <a:endParaRPr lang="en-US" b="1" dirty="0" smtClean="0"/>
          </a:p>
          <a:p>
            <a:pPr marL="0" lvl="0" indent="0">
              <a:spcBef>
                <a:spcPts val="3000"/>
              </a:spcBef>
              <a:buNone/>
            </a:pP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pic>
        <p:nvPicPr>
          <p:cNvPr id="7" name="Picture 6" descr="dallas_pp_files/figure-pptx/regression%20evaluation-3.png"/>
          <p:cNvPicPr>
            <a:picLocks noGrp="1" noChangeAspect="1"/>
          </p:cNvPicPr>
          <p:nvPr/>
        </p:nvPicPr>
        <p:blipFill>
          <a:blip r:embed="rId3"/>
          <a:stretch>
            <a:fillRect/>
          </a:stretch>
        </p:blipFill>
        <p:spPr bwMode="auto">
          <a:xfrm>
            <a:off x="721175" y="1855209"/>
            <a:ext cx="5651500" cy="45212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25000" lnSpcReduction="20000"/>
          </a:bodyPr>
          <a:lstStyle/>
          <a:p>
            <a:pPr marL="0" lvl="0" indent="0">
              <a:buNone/>
            </a:pPr>
            <a:endParaRPr dirty="0"/>
          </a:p>
          <a:p>
            <a:pPr marL="1270000" lvl="0" indent="0">
              <a:buNone/>
            </a:pPr>
            <a:r>
              <a:rPr sz="1800" dirty="0">
                <a:latin typeface="Courier"/>
              </a:rPr>
              <a:t>##                                                   </a:t>
            </a:r>
            <a:r>
              <a:rPr sz="1800" dirty="0" err="1">
                <a:latin typeface="Courier"/>
              </a:rPr>
              <a:t>var</a:t>
            </a:r>
            <a:r>
              <a:rPr sz="1800" dirty="0">
                <a:latin typeface="Courier"/>
              </a:rPr>
              <a:t>   rel.inf
## </a:t>
            </a:r>
            <a:r>
              <a:rPr sz="1800" dirty="0" err="1">
                <a:latin typeface="Courier"/>
              </a:rPr>
              <a:t>Division.NORTHCENTRAL</a:t>
            </a:r>
            <a:r>
              <a:rPr sz="1800" dirty="0">
                <a:latin typeface="Courier"/>
              </a:rPr>
              <a:t>           </a:t>
            </a:r>
            <a:r>
              <a:rPr sz="1800" dirty="0" err="1">
                <a:latin typeface="Courier"/>
              </a:rPr>
              <a:t>Division.NORTHCENTRAL</a:t>
            </a:r>
            <a:r>
              <a:rPr sz="1800" dirty="0">
                <a:latin typeface="Courier"/>
              </a:rPr>
              <a:t> 9.4913640
## X.rounded.time.4                     </a:t>
            </a:r>
            <a:r>
              <a:rPr sz="1800" dirty="0" err="1">
                <a:latin typeface="Courier"/>
              </a:rPr>
              <a:t>X.rounded.time.4</a:t>
            </a:r>
            <a:r>
              <a:rPr sz="1800" dirty="0">
                <a:latin typeface="Courier"/>
              </a:rPr>
              <a:t> 7.3222521
## X.rounded.time.5                     </a:t>
            </a:r>
            <a:r>
              <a:rPr sz="1800" dirty="0" err="1">
                <a:latin typeface="Courier"/>
              </a:rPr>
              <a:t>X.rounded.time.5</a:t>
            </a:r>
            <a:r>
              <a:rPr sz="1800" dirty="0">
                <a:latin typeface="Courier"/>
              </a:rPr>
              <a:t> 6.6886960
## X.rounded.time.3                     </a:t>
            </a:r>
            <a:r>
              <a:rPr sz="1800" dirty="0" err="1">
                <a:latin typeface="Courier"/>
              </a:rPr>
              <a:t>X.rounded.time.3</a:t>
            </a:r>
            <a:r>
              <a:rPr sz="1800" dirty="0">
                <a:latin typeface="Courier"/>
              </a:rPr>
              <a:t> 6.3322463
## X.rounded.time.2                     </a:t>
            </a:r>
            <a:r>
              <a:rPr sz="1800" dirty="0" err="1">
                <a:latin typeface="Courier"/>
              </a:rPr>
              <a:t>X.rounded.time.2</a:t>
            </a:r>
            <a:r>
              <a:rPr sz="1800" dirty="0">
                <a:latin typeface="Courier"/>
              </a:rPr>
              <a:t> 6.0997665
## X.rounded.time.6                     </a:t>
            </a:r>
            <a:r>
              <a:rPr sz="1800" dirty="0" err="1">
                <a:latin typeface="Courier"/>
              </a:rPr>
              <a:t>X.rounded.time.6</a:t>
            </a:r>
            <a:r>
              <a:rPr sz="1800" dirty="0">
                <a:latin typeface="Courier"/>
              </a:rPr>
              <a:t> 4.6726548
## X.rounded.time.1                     </a:t>
            </a:r>
            <a:r>
              <a:rPr sz="1800" dirty="0" err="1">
                <a:latin typeface="Courier"/>
              </a:rPr>
              <a:t>X.rounded.time.1</a:t>
            </a:r>
            <a:r>
              <a:rPr sz="1800" dirty="0">
                <a:latin typeface="Courier"/>
              </a:rPr>
              <a:t> 3.8852850
## </a:t>
            </a:r>
            <a:r>
              <a:rPr sz="1800" dirty="0" err="1">
                <a:latin typeface="Courier"/>
              </a:rPr>
              <a:t>Division.SOUTHEAST</a:t>
            </a:r>
            <a:r>
              <a:rPr sz="1800" dirty="0">
                <a:latin typeface="Courier"/>
              </a:rPr>
              <a:t>                 </a:t>
            </a:r>
            <a:r>
              <a:rPr sz="1800" dirty="0" err="1">
                <a:latin typeface="Courier"/>
              </a:rPr>
              <a:t>Division.SOUTHEAST</a:t>
            </a:r>
            <a:r>
              <a:rPr sz="1800" dirty="0">
                <a:latin typeface="Courier"/>
              </a:rPr>
              <a:t> 3.8398992
## </a:t>
            </a:r>
            <a:r>
              <a:rPr sz="1800" dirty="0" err="1">
                <a:latin typeface="Courier"/>
              </a:rPr>
              <a:t>Division.NORTHEAST</a:t>
            </a:r>
            <a:r>
              <a:rPr sz="1800" dirty="0">
                <a:latin typeface="Courier"/>
              </a:rPr>
              <a:t>                 </a:t>
            </a:r>
            <a:r>
              <a:rPr sz="1800" dirty="0" err="1">
                <a:latin typeface="Courier"/>
              </a:rPr>
              <a:t>Division.NORTHEAST</a:t>
            </a:r>
            <a:r>
              <a:rPr sz="1800" dirty="0">
                <a:latin typeface="Courier"/>
              </a:rPr>
              <a:t> 3.4274015
## X.rounded.time.16                   </a:t>
            </a:r>
            <a:r>
              <a:rPr sz="1800" dirty="0" err="1">
                <a:latin typeface="Courier"/>
              </a:rPr>
              <a:t>X.rounded.time.16</a:t>
            </a:r>
            <a:r>
              <a:rPr sz="1800" dirty="0">
                <a:latin typeface="Courier"/>
              </a:rPr>
              <a:t> 3.3586984
## X.rounded.time.17                   </a:t>
            </a:r>
            <a:r>
              <a:rPr sz="1800" dirty="0" err="1">
                <a:latin typeface="Courier"/>
              </a:rPr>
              <a:t>X.rounded.time.17</a:t>
            </a:r>
            <a:r>
              <a:rPr sz="1800" dirty="0">
                <a:latin typeface="Courier"/>
              </a:rPr>
              <a:t> 3.1315216
## X.rounded.time.7                     </a:t>
            </a:r>
            <a:r>
              <a:rPr sz="1800" dirty="0" err="1">
                <a:latin typeface="Courier"/>
              </a:rPr>
              <a:t>X.rounded.time.7</a:t>
            </a:r>
            <a:r>
              <a:rPr sz="1800" dirty="0">
                <a:latin typeface="Courier"/>
              </a:rPr>
              <a:t> 2.8798024
## X.rounded.time.8                     </a:t>
            </a:r>
            <a:r>
              <a:rPr sz="1800" dirty="0" err="1">
                <a:latin typeface="Courier"/>
              </a:rPr>
              <a:t>X.rounded.time.8</a:t>
            </a:r>
            <a:r>
              <a:rPr sz="1800" dirty="0">
                <a:latin typeface="Courier"/>
              </a:rPr>
              <a:t> 2.7895080
## X.rounded.time.9                     </a:t>
            </a:r>
            <a:r>
              <a:rPr sz="1800" dirty="0" err="1">
                <a:latin typeface="Courier"/>
              </a:rPr>
              <a:t>X.rounded.time.9</a:t>
            </a:r>
            <a:r>
              <a:rPr sz="1800" dirty="0">
                <a:latin typeface="Courier"/>
              </a:rPr>
              <a:t> 2.5760725
## X.rounded.time.10                   </a:t>
            </a:r>
            <a:r>
              <a:rPr sz="1800" dirty="0" err="1">
                <a:latin typeface="Courier"/>
              </a:rPr>
              <a:t>X.rounded.time.10</a:t>
            </a:r>
            <a:r>
              <a:rPr sz="1800" dirty="0">
                <a:latin typeface="Courier"/>
              </a:rPr>
              <a:t> 2.4610236
## </a:t>
            </a:r>
            <a:r>
              <a:rPr sz="1800" dirty="0" err="1">
                <a:latin typeface="Courier"/>
              </a:rPr>
              <a:t>Division.NORTHWEST</a:t>
            </a:r>
            <a:r>
              <a:rPr sz="1800" dirty="0">
                <a:latin typeface="Courier"/>
              </a:rPr>
              <a:t>                 </a:t>
            </a:r>
            <a:r>
              <a:rPr sz="1800" dirty="0" err="1">
                <a:latin typeface="Courier"/>
              </a:rPr>
              <a:t>Division.NORTHWEST</a:t>
            </a:r>
            <a:r>
              <a:rPr sz="1800" dirty="0">
                <a:latin typeface="Courier"/>
              </a:rPr>
              <a:t> 2.3550555
## X.week.number.of.the.day.2 </a:t>
            </a:r>
            <a:r>
              <a:rPr sz="1800" dirty="0" err="1">
                <a:latin typeface="Courier"/>
              </a:rPr>
              <a:t>X.week.number.of.the.day.2</a:t>
            </a:r>
            <a:r>
              <a:rPr sz="1800" dirty="0">
                <a:latin typeface="Courier"/>
              </a:rPr>
              <a:t> 2.2676596
## X.rounded.time.18                   </a:t>
            </a:r>
            <a:r>
              <a:rPr sz="1800" dirty="0" err="1">
                <a:latin typeface="Courier"/>
              </a:rPr>
              <a:t>X.rounded.time.18</a:t>
            </a:r>
            <a:r>
              <a:rPr sz="1800" dirty="0">
                <a:latin typeface="Courier"/>
              </a:rPr>
              <a:t> 2.2625262
## X.rounded.time.23                   </a:t>
            </a:r>
            <a:r>
              <a:rPr sz="1800" dirty="0" err="1">
                <a:latin typeface="Courier"/>
              </a:rPr>
              <a:t>X.rounded.time.23</a:t>
            </a:r>
            <a:r>
              <a:rPr sz="1800" dirty="0">
                <a:latin typeface="Courier"/>
              </a:rPr>
              <a:t> 2.2214500
## X.rounded.time.14                   </a:t>
            </a:r>
            <a:r>
              <a:rPr sz="1800" dirty="0" err="1">
                <a:latin typeface="Courier"/>
              </a:rPr>
              <a:t>X.rounded.time.14</a:t>
            </a:r>
            <a:r>
              <a:rPr sz="1800" dirty="0">
                <a:latin typeface="Courier"/>
              </a:rPr>
              <a:t> 1.9036016
## X.rounded.time.15                   </a:t>
            </a:r>
            <a:r>
              <a:rPr sz="1800" dirty="0" err="1">
                <a:latin typeface="Courier"/>
              </a:rPr>
              <a:t>X.rounded.time.15</a:t>
            </a:r>
            <a:r>
              <a:rPr sz="1800" dirty="0">
                <a:latin typeface="Courier"/>
              </a:rPr>
              <a:t> 1.8790498
## X.rounded.time.11                   </a:t>
            </a:r>
            <a:r>
              <a:rPr sz="1800" dirty="0" err="1">
                <a:latin typeface="Courier"/>
              </a:rPr>
              <a:t>X.rounded.time.11</a:t>
            </a:r>
            <a:r>
              <a:rPr sz="1800" dirty="0">
                <a:latin typeface="Courier"/>
              </a:rPr>
              <a:t> 1.8362913
## X.rounded.time.22                   </a:t>
            </a:r>
            <a:r>
              <a:rPr sz="1800" dirty="0" err="1">
                <a:latin typeface="Courier"/>
              </a:rPr>
              <a:t>X.rounded.time.22</a:t>
            </a:r>
            <a:r>
              <a:rPr sz="1800" dirty="0">
                <a:latin typeface="Courier"/>
              </a:rPr>
              <a:t> 1.7467296
## X.rounded.time.13                   </a:t>
            </a:r>
            <a:r>
              <a:rPr sz="1800" dirty="0" err="1">
                <a:latin typeface="Courier"/>
              </a:rPr>
              <a:t>X.rounded.time.13</a:t>
            </a:r>
            <a:r>
              <a:rPr sz="1800" dirty="0">
                <a:latin typeface="Courier"/>
              </a:rPr>
              <a:t> 1.6983624
## X.rounded.time.12                   </a:t>
            </a:r>
            <a:r>
              <a:rPr sz="1800" dirty="0" err="1">
                <a:latin typeface="Courier"/>
              </a:rPr>
              <a:t>X.rounded.time.12</a:t>
            </a:r>
            <a:r>
              <a:rPr sz="1800" dirty="0">
                <a:latin typeface="Courier"/>
              </a:rPr>
              <a:t> 1.5656168
## X.rounded.time.19                   </a:t>
            </a:r>
            <a:r>
              <a:rPr sz="1800" dirty="0" err="1">
                <a:latin typeface="Courier"/>
              </a:rPr>
              <a:t>X.rounded.time.19</a:t>
            </a:r>
            <a:r>
              <a:rPr sz="1800" dirty="0">
                <a:latin typeface="Courier"/>
              </a:rPr>
              <a:t> 1.5075069
## </a:t>
            </a:r>
            <a:r>
              <a:rPr sz="1800" dirty="0" err="1">
                <a:latin typeface="Courier"/>
              </a:rPr>
              <a:t>Division.SOUTHWEST</a:t>
            </a:r>
            <a:r>
              <a:rPr sz="1800" dirty="0">
                <a:latin typeface="Courier"/>
              </a:rPr>
              <a:t>                 </a:t>
            </a:r>
            <a:r>
              <a:rPr sz="1800" dirty="0" err="1">
                <a:latin typeface="Courier"/>
              </a:rPr>
              <a:t>Division.SOUTHWEST</a:t>
            </a:r>
            <a:r>
              <a:rPr sz="1800" dirty="0">
                <a:latin typeface="Courier"/>
              </a:rPr>
              <a:t> 1.4442209
## X.week.number.of.the.day.5 </a:t>
            </a:r>
            <a:r>
              <a:rPr sz="1800" dirty="0" err="1">
                <a:latin typeface="Courier"/>
              </a:rPr>
              <a:t>X.week.number.of.the.day.5</a:t>
            </a:r>
            <a:r>
              <a:rPr sz="1800" dirty="0">
                <a:latin typeface="Courier"/>
              </a:rPr>
              <a:t> 1.3997390
## X.week.number.of.the.day.7 </a:t>
            </a:r>
            <a:r>
              <a:rPr sz="1800" dirty="0" err="1">
                <a:latin typeface="Courier"/>
              </a:rPr>
              <a:t>X.week.number.of.the.day.7</a:t>
            </a:r>
            <a:r>
              <a:rPr sz="1800" dirty="0">
                <a:latin typeface="Courier"/>
              </a:rPr>
              <a:t> 1.2532407
## X.week.number.of.the.day.6 </a:t>
            </a:r>
            <a:r>
              <a:rPr sz="1800" dirty="0" err="1">
                <a:latin typeface="Courier"/>
              </a:rPr>
              <a:t>X.week.number.of.the.day.6</a:t>
            </a:r>
            <a:r>
              <a:rPr sz="1800" dirty="0">
                <a:latin typeface="Courier"/>
              </a:rPr>
              <a:t> 1.1524012
## X.rounded.time.20                   </a:t>
            </a:r>
            <a:r>
              <a:rPr sz="1800" dirty="0" err="1">
                <a:latin typeface="Courier"/>
              </a:rPr>
              <a:t>X.rounded.time.20</a:t>
            </a:r>
            <a:r>
              <a:rPr sz="1800" dirty="0">
                <a:latin typeface="Courier"/>
              </a:rPr>
              <a:t> 1.1478323
## X.week.number.of.the.day.3 </a:t>
            </a:r>
            <a:r>
              <a:rPr sz="1800" dirty="0" err="1">
                <a:latin typeface="Courier"/>
              </a:rPr>
              <a:t>X.week.number.of.the.day.3</a:t>
            </a:r>
            <a:r>
              <a:rPr sz="1800" dirty="0">
                <a:latin typeface="Courier"/>
              </a:rPr>
              <a:t> 1.0778230
## X.week.number.of.the.day.4 </a:t>
            </a:r>
            <a:r>
              <a:rPr sz="1800" dirty="0" err="1">
                <a:latin typeface="Courier"/>
              </a:rPr>
              <a:t>X.week.number.of.the.day.4</a:t>
            </a:r>
            <a:r>
              <a:rPr sz="1800" dirty="0">
                <a:latin typeface="Courier"/>
              </a:rPr>
              <a:t> 0.9871318
## </a:t>
            </a:r>
            <a:r>
              <a:rPr sz="1800" dirty="0" err="1">
                <a:latin typeface="Courier"/>
              </a:rPr>
              <a:t>Division.SOUTHCENTRAL</a:t>
            </a:r>
            <a:r>
              <a:rPr sz="1800" dirty="0">
                <a:latin typeface="Courier"/>
              </a:rPr>
              <a:t>           </a:t>
            </a:r>
            <a:r>
              <a:rPr sz="1800" dirty="0" err="1">
                <a:latin typeface="Courier"/>
              </a:rPr>
              <a:t>Division.SOUTHCENTRAL</a:t>
            </a:r>
            <a:r>
              <a:rPr sz="1800" dirty="0">
                <a:latin typeface="Courier"/>
              </a:rPr>
              <a:t> 0.9253060
## X.rounded.time.21                   </a:t>
            </a:r>
            <a:r>
              <a:rPr sz="1800" dirty="0" err="1">
                <a:latin typeface="Courier"/>
              </a:rPr>
              <a:t>X.rounded.time.21</a:t>
            </a:r>
            <a:r>
              <a:rPr sz="1800" dirty="0">
                <a:latin typeface="Courier"/>
              </a:rPr>
              <a:t> 0.4122637</a:t>
            </a:r>
          </a:p>
          <a:p>
            <a:pPr marL="1270000" lvl="0" indent="0">
              <a:buNone/>
            </a:pPr>
            <a:r>
              <a:rPr sz="1800" dirty="0">
                <a:latin typeface="Courier"/>
              </a:rPr>
              <a:t>## [1] "Comparison on performance : "</a:t>
            </a:r>
          </a:p>
          <a:p>
            <a:pPr marL="1270000" lvl="0" indent="0">
              <a:buNone/>
            </a:pPr>
            <a:r>
              <a:rPr sz="1800" dirty="0">
                <a:latin typeface="Courier"/>
              </a:rPr>
              <a:t>## 
## Call:
## </a:t>
            </a:r>
            <a:r>
              <a:rPr sz="1800" dirty="0" err="1">
                <a:latin typeface="Courier"/>
              </a:rPr>
              <a:t>summary.resamples</a:t>
            </a:r>
            <a:r>
              <a:rPr sz="1800" dirty="0">
                <a:latin typeface="Courier"/>
              </a:rPr>
              <a:t>(object = res)
## 
## Models: lm, </a:t>
            </a:r>
            <a:r>
              <a:rPr sz="1800" dirty="0" err="1">
                <a:latin typeface="Courier"/>
              </a:rPr>
              <a:t>gbm</a:t>
            </a:r>
            <a:r>
              <a:rPr sz="1800" dirty="0">
                <a:latin typeface="Courier"/>
              </a:rPr>
              <a:t> 
## Number of </a:t>
            </a:r>
            <a:r>
              <a:rPr sz="1800" dirty="0" err="1">
                <a:latin typeface="Courier"/>
              </a:rPr>
              <a:t>resamples</a:t>
            </a:r>
            <a:r>
              <a:rPr sz="1800" dirty="0">
                <a:latin typeface="Courier"/>
              </a:rPr>
              <a:t>: 30 
## 
## MAE 
##          Min.  1st Qu.   Median     Mean  3rd Qu.     Max. NA's
## lm  10.427546 11.06372 11.52853 11.68077 12.37765 13.18812    0
## </a:t>
            </a:r>
            <a:r>
              <a:rPr sz="1800" dirty="0" err="1">
                <a:latin typeface="Courier"/>
              </a:rPr>
              <a:t>gbm</a:t>
            </a:r>
            <a:r>
              <a:rPr sz="1800" dirty="0">
                <a:latin typeface="Courier"/>
              </a:rPr>
              <a:t>  8.815698  9.89768 10.66670 10.62323 11.29992 13.04242    0
## 
## RMSE 
##         Min.  1st Qu.   Median     Mean  3rd Qu.     Max. NA's
## lm  13.11263 14.39692 15.02485 15.13331 15.83411 18.00960    0
## </a:t>
            </a:r>
            <a:r>
              <a:rPr sz="1800" dirty="0" err="1">
                <a:latin typeface="Courier"/>
              </a:rPr>
              <a:t>gbm</a:t>
            </a:r>
            <a:r>
              <a:rPr sz="1800" dirty="0">
                <a:latin typeface="Courier"/>
              </a:rPr>
              <a:t> 11.59596 13.04679 13.34855 13.73745 14.29213 17.85638    0
## 
## Rsquared 
##          Min.   1st Qu.    Median      Mean   3rd Qu.      Max. NA's
## lm  0.7401943 0.7873036 0.8085967 0.8084995 0.8273587 0.8622241    0
## </a:t>
            </a:r>
            <a:r>
              <a:rPr sz="1800" dirty="0" err="1">
                <a:latin typeface="Courier"/>
              </a:rPr>
              <a:t>gbm</a:t>
            </a:r>
            <a:r>
              <a:rPr sz="1800" dirty="0">
                <a:latin typeface="Courier"/>
              </a:rPr>
              <a:t> 0.7342509 0.8239029 0.8503263 0.8428384 0.8691883 0.8935508    0</a:t>
            </a:r>
          </a:p>
          <a:p>
            <a:pPr marL="0" lvl="0" indent="0">
              <a:spcBef>
                <a:spcPts val="3000"/>
              </a:spcBef>
              <a:buNone/>
            </a:pPr>
            <a:r>
              <a:rPr b="1" dirty="0"/>
              <a:t>6.2 Classification Model</a:t>
            </a:r>
          </a:p>
          <a:p>
            <a:pPr lvl="1"/>
            <a:r>
              <a:rPr dirty="0"/>
              <a:t>Evaluation using </a:t>
            </a:r>
            <a:r>
              <a:rPr sz="1800" dirty="0">
                <a:latin typeface="Courier"/>
              </a:rPr>
              <a:t>Confusion Matrix</a:t>
            </a:r>
          </a:p>
          <a:p>
            <a:pPr marL="1270000" lvl="0" indent="0">
              <a:buNone/>
            </a:pPr>
            <a:r>
              <a:rPr sz="1800" dirty="0">
                <a:latin typeface="Courier"/>
              </a:rPr>
              <a:t>## [1] "SVM Model Performance :"</a:t>
            </a:r>
          </a:p>
          <a:p>
            <a:pPr marL="1270000" lvl="0" indent="0">
              <a:buNone/>
            </a:pPr>
            <a:r>
              <a:rPr sz="1800" dirty="0">
                <a:latin typeface="Courier"/>
              </a:rPr>
              <a:t>## Confusion Matrix and Statistics
## 
##                                             Reference
## Prediction                                   ALL OTHER OFFENSES
##   ALL OTHER OFFENSES                                        239
##   ASSAULT OFFENSES                                            0
##   BURGLARY/ BREAKING &amp; ENTERING                               0
##   DESTRUCTION/ DAMAGE/ VANDALISM OF PROPERTY                  0
##   DRUNKENNESS/TRESPASSING/NUISANCE                            0
##   FRAUD OFFENSES                                              0
##   LARCENY/ THEFT OFFENSES                                     0
##   TRAFFIC VIOLATION                                           0
##                                             Reference
## Prediction                                   ASSAULT OFFENSES
##   ALL OTHER OFFENSES                                        0
##   ASSAULT OFFENSES                                        150
##   BURGLARY/ BREAKING &amp; ENTERING                             0
##   DESTRUCTION/ DAMAGE/ VANDALISM OF PROPERTY                0
##   DRUNKENNESS/TRESPASSING/NUISANCE                          0
##   FRAUD OFFENSES                                            0
##   LARCENY/ THEFT OFFENSES                                   0
##   TRAFFIC VIOLATION                                         0
##                                             Reference
## Prediction                                   BURGLARY/ BREAKING &amp; ENTERING
##   ALL OTHER OFFENSES                                                     0
##   ASSAULT OFFENSES                                                       0
##   BURGLARY/ BREAKING &amp; ENTERING                                       1800
##   DESTRUCTION/ DAMAGE/ VANDALISM OF PROPERTY                             0
##   DRUNKENNESS/TRESPASSING/NUISANCE                                       0
##   FRAUD OFFENSES                                                         0
##   LARCENY/ THEFT OFFENSES                                                0
##   TRAFFIC VIOLATION                                                      0
##                                             Reference
## Prediction                                   DESTRUCTION/ DAMAGE/ VANDALISM OF PROPERTY
##   ALL OTHER OFFENSES                                                                  0
##   ASSAULT OFFENSES                                                                    0
##   BURGLARY/ BREAKING &amp; ENTERING                                                       0
##   DESTRUCTION/ DAMAGE/ VANDALISM OF PROPERTY                                       4233
##   DRUNKENNESS/TRESPASSING/NUISANCE                                                    0
##   FRAUD OFFENSES                                                                      0
##   LARCENY/ THEFT OFFENSES                                                             0
##   TRAFFIC VIOLATION                                                                   0
##                                             Reference
## Prediction                                   DRUNKENNESS/TRESPASSING/NUISANCE
##   ALL OTHER OFFENSES                                                        0
##   ASSAULT OFFENSES                                                          0
##   BURGLARY/ BREAKING &amp; ENTERING                                             0
##   DESTRUCTION/ DAMAGE/ VANDALISM OF PROPERTY                                0
##   DRUNKENNESS/TRESPASSING/NUISANCE                                        137
##   FRAUD OFFENSES                                                            0
##   LARCENY/ THEFT OFFENSES                                                   0
##   TRAFFIC VIOLATION                                                         0
##                                             Reference
## Prediction                                   FRAUD OFFENSES
##   ALL OTHER OFFENSES                                      0
##   ASSAULT OFFENSES                                        0
##   BURGLARY/ BREAKING &amp; ENTERING                           0
##   DESTRUCTION/ DAMAGE/ VANDALISM OF PROPERTY              0
##   DRUNKENNESS/TRESPASSING/NUISANCE                        0
##   FRAUD OFFENSES                                        153
##   LARCENY/ THEFT OFFENSES                                 0
##   TRAFFIC VIOLATION                                       0
##                                             Reference
## Prediction                                   LARCENY/ THEFT OFFENSES
##   ALL OTHER OFFENSES                                               0
##   ASSAULT OFFENSES                                                 0
##   BURGLARY/ BREAKING &amp; ENTERING                                    0
##   DESTRUCTION/ DAMAGE/ VANDALISM OF PROPERTY                       0
##   DRUNKENNESS/TRESPASSING/NUISANCE                                 0
##   FRAUD OFFENSES                                                   0
##   LARCENY/ THEFT OFFENSES                                       1138
##   TRAFFIC VIOLATION                                                0
##                                             Reference
## Prediction                                   TRAFFIC VIOLATION
##   ALL OTHER OFFENSES                                         0
##   ASSAULT OFFENSES                                           0
##   BURGLARY/ BREAKING &amp; ENTERING                              0
##   DESTRUCTION/ DAMAGE/ VANDALISM OF PROPERTY                 0
##   DRUNKENNESS/TRESPASSING/NUISANCE                           0
##   FRAUD OFFENSES                                             0
##   LARCENY/ THEFT OFFENSES                                    0
##   TRAFFIC VIOLATION                                       1052
## 
## Overall Statistics
##                                      
##                Accuracy : 1          
##                  95% CI : (0.9996, 1)
##     No Information Rate : 0.4755     
##     P-Value [Acc &gt; NIR] : &lt; 2.2e-16  
##                                      
##                   Kappa : 1          
##  </a:t>
            </a:r>
            <a:r>
              <a:rPr sz="1800" dirty="0" err="1">
                <a:latin typeface="Courier"/>
              </a:rPr>
              <a:t>Mcnemar's</a:t>
            </a:r>
            <a:r>
              <a:rPr sz="1800" dirty="0">
                <a:latin typeface="Courier"/>
              </a:rPr>
              <a:t> Test P-Value : NA         
## 
## Statistics by Class:
## 
##                      Class: ALL OTHER OFFENSES Class: ASSAULT OFFENSES
## Sensitivity                            1.00000                 1.00000
## Specificity                            1.00000                 1.00000
## Pos </a:t>
            </a:r>
            <a:r>
              <a:rPr sz="1800" dirty="0" err="1">
                <a:latin typeface="Courier"/>
              </a:rPr>
              <a:t>Pred</a:t>
            </a:r>
            <a:r>
              <a:rPr sz="1800" dirty="0">
                <a:latin typeface="Courier"/>
              </a:rPr>
              <a:t> Value                         1.00000                 1.00000
## </a:t>
            </a:r>
            <a:r>
              <a:rPr sz="1800" dirty="0" err="1">
                <a:latin typeface="Courier"/>
              </a:rPr>
              <a:t>Neg</a:t>
            </a:r>
            <a:r>
              <a:rPr sz="1800" dirty="0">
                <a:latin typeface="Courier"/>
              </a:rPr>
              <a:t> </a:t>
            </a:r>
            <a:r>
              <a:rPr sz="1800" dirty="0" err="1">
                <a:latin typeface="Courier"/>
              </a:rPr>
              <a:t>Pred</a:t>
            </a:r>
            <a:r>
              <a:rPr sz="1800" dirty="0">
                <a:latin typeface="Courier"/>
              </a:rPr>
              <a:t> Value                         1.00000                 1.00000
## Prevalence                             0.02685                 0.01685
## Detection Rate                         0.02685                 0.01685
## Detection Prevalence                   0.02685                 0.01685
## Balanced Accuracy                      1.00000                 1.00000
##                      Class: BURGLARY/ BREAKING &amp; ENTERING
## Sensitivity                                        1.0000
## Specificity                                        1.0000
## Pos </a:t>
            </a:r>
            <a:r>
              <a:rPr sz="1800" dirty="0" err="1">
                <a:latin typeface="Courier"/>
              </a:rPr>
              <a:t>Pred</a:t>
            </a:r>
            <a:r>
              <a:rPr sz="1800" dirty="0">
                <a:latin typeface="Courier"/>
              </a:rPr>
              <a:t> Value                                     1.0000
## </a:t>
            </a:r>
            <a:r>
              <a:rPr sz="1800" dirty="0" err="1">
                <a:latin typeface="Courier"/>
              </a:rPr>
              <a:t>Neg</a:t>
            </a:r>
            <a:r>
              <a:rPr sz="1800" dirty="0">
                <a:latin typeface="Courier"/>
              </a:rPr>
              <a:t> </a:t>
            </a:r>
            <a:r>
              <a:rPr sz="1800" dirty="0" err="1">
                <a:latin typeface="Courier"/>
              </a:rPr>
              <a:t>Pred</a:t>
            </a:r>
            <a:r>
              <a:rPr sz="1800" dirty="0">
                <a:latin typeface="Courier"/>
              </a:rPr>
              <a:t> Value                                     1.0000
## Prevalence                                         0.2022
## Detection Rate                                     0.2022
## Detection Prevalence                               0.2022
## Balanced Accuracy                                  1.0000
##                      Class: DESTRUCTION/ DAMAGE/ VANDALISM OF PROPERTY
## Sensitivity                                                     1.0000
## Specificity                                                     1.0000
## Pos </a:t>
            </a:r>
            <a:r>
              <a:rPr sz="1800" dirty="0" err="1">
                <a:latin typeface="Courier"/>
              </a:rPr>
              <a:t>Pred</a:t>
            </a:r>
            <a:r>
              <a:rPr sz="1800" dirty="0">
                <a:latin typeface="Courier"/>
              </a:rPr>
              <a:t> Value                                                  1.0000
## </a:t>
            </a:r>
            <a:r>
              <a:rPr sz="1800" dirty="0" err="1">
                <a:latin typeface="Courier"/>
              </a:rPr>
              <a:t>Neg</a:t>
            </a:r>
            <a:r>
              <a:rPr sz="1800" dirty="0">
                <a:latin typeface="Courier"/>
              </a:rPr>
              <a:t> </a:t>
            </a:r>
            <a:r>
              <a:rPr sz="1800" dirty="0" err="1">
                <a:latin typeface="Courier"/>
              </a:rPr>
              <a:t>Pred</a:t>
            </a:r>
            <a:r>
              <a:rPr sz="1800" dirty="0">
                <a:latin typeface="Courier"/>
              </a:rPr>
              <a:t> Value                                                  1.0000
## Prevalence                                                      0.4755
## Detection Rate                                                  0.4755
## Detection Prevalence                                            0.4755
## Balanced Accuracy                                               1.0000
##                      Class: DRUNKENNESS/TRESPASSING/NUISANCE
## Sensitivity                                          1.00000
## Specificity                                          1.00000
## Pos </a:t>
            </a:r>
            <a:r>
              <a:rPr sz="1800" dirty="0" err="1">
                <a:latin typeface="Courier"/>
              </a:rPr>
              <a:t>Pred</a:t>
            </a:r>
            <a:r>
              <a:rPr sz="1800" dirty="0">
                <a:latin typeface="Courier"/>
              </a:rPr>
              <a:t> Value                                       1.00000
## </a:t>
            </a:r>
            <a:r>
              <a:rPr sz="1800" dirty="0" err="1">
                <a:latin typeface="Courier"/>
              </a:rPr>
              <a:t>Neg</a:t>
            </a:r>
            <a:r>
              <a:rPr sz="1800" dirty="0">
                <a:latin typeface="Courier"/>
              </a:rPr>
              <a:t> </a:t>
            </a:r>
            <a:r>
              <a:rPr sz="1800" dirty="0" err="1">
                <a:latin typeface="Courier"/>
              </a:rPr>
              <a:t>Pred</a:t>
            </a:r>
            <a:r>
              <a:rPr sz="1800" dirty="0">
                <a:latin typeface="Courier"/>
              </a:rPr>
              <a:t> Value                                       1.00000
## Prevalence                                           0.01539
## Detection Rate                                       0.01539
## Detection Prevalence                                 0.01539
## Balanced Accuracy                                    1.00000
##                      Class: FRAUD OFFENSES Class: LARCENY/ THEFT OFFENSES
## Sensitivity                        1.00000                         1.0000
## Specificity                        1.00000                         1.0000
## Pos </a:t>
            </a:r>
            <a:r>
              <a:rPr sz="1800" dirty="0" err="1">
                <a:latin typeface="Courier"/>
              </a:rPr>
              <a:t>Pred</a:t>
            </a:r>
            <a:r>
              <a:rPr sz="1800" dirty="0">
                <a:latin typeface="Courier"/>
              </a:rPr>
              <a:t> Value                     1.00000                         1.0000
## </a:t>
            </a:r>
            <a:r>
              <a:rPr sz="1800" dirty="0" err="1">
                <a:latin typeface="Courier"/>
              </a:rPr>
              <a:t>Neg</a:t>
            </a:r>
            <a:r>
              <a:rPr sz="1800" dirty="0">
                <a:latin typeface="Courier"/>
              </a:rPr>
              <a:t> </a:t>
            </a:r>
            <a:r>
              <a:rPr sz="1800" dirty="0" err="1">
                <a:latin typeface="Courier"/>
              </a:rPr>
              <a:t>Pred</a:t>
            </a:r>
            <a:r>
              <a:rPr sz="1800" dirty="0">
                <a:latin typeface="Courier"/>
              </a:rPr>
              <a:t> Value                     1.00000                         1.0000
## Prevalence                         0.01719                         0.1278
## Detection Rate                     0.01719                         0.1278
## Detection Prevalence               0.01719                         0.1278
## Balanced Accuracy                  1.00000                         1.0000
##                      Class: TRAFFIC VIOLATION
## Sensitivity                            1.0000
## Specificity                            1.0000
## Pos </a:t>
            </a:r>
            <a:r>
              <a:rPr sz="1800" dirty="0" err="1">
                <a:latin typeface="Courier"/>
              </a:rPr>
              <a:t>Pred</a:t>
            </a:r>
            <a:r>
              <a:rPr sz="1800" dirty="0">
                <a:latin typeface="Courier"/>
              </a:rPr>
              <a:t> Value                         1.0000
## </a:t>
            </a:r>
            <a:r>
              <a:rPr sz="1800" dirty="0" err="1">
                <a:latin typeface="Courier"/>
              </a:rPr>
              <a:t>Neg</a:t>
            </a:r>
            <a:r>
              <a:rPr sz="1800" dirty="0">
                <a:latin typeface="Courier"/>
              </a:rPr>
              <a:t> </a:t>
            </a:r>
            <a:r>
              <a:rPr sz="1800" dirty="0" err="1">
                <a:latin typeface="Courier"/>
              </a:rPr>
              <a:t>Pred</a:t>
            </a:r>
            <a:r>
              <a:rPr sz="1800" dirty="0">
                <a:latin typeface="Courier"/>
              </a:rPr>
              <a:t> Value                         1.0000
## Prevalence                             0.1182
## Detection Rate                         0.1182
## Detection Prevalence                   0.1182
## Balanced Accuracy                      1.0000</a:t>
            </a:r>
          </a:p>
          <a:p>
            <a:pPr marL="1270000" lvl="0" indent="0">
              <a:buNone/>
            </a:pPr>
            <a:r>
              <a:rPr sz="1800" dirty="0">
                <a:latin typeface="Courier"/>
              </a:rPr>
              <a:t>## [1] "Random Forest Model Performance :"</a:t>
            </a:r>
          </a:p>
          <a:p>
            <a:pPr marL="1270000" lvl="0" indent="0">
              <a:buNone/>
            </a:pPr>
            <a:r>
              <a:rPr sz="1800" dirty="0">
                <a:latin typeface="Courier"/>
              </a:rPr>
              <a:t>## Confusion Matrix and Statistics
## 
##                                             Reference
## Prediction                                   ALL OTHER OFFENSES
##   ALL OTHER OFFENSES                                        239
##   ASSAULT OFFENSES                                            0
##   BURGLARY/ BREAKING &amp; ENTERING                               0
##   DESTRUCTION/ DAMAGE/ VANDALISM OF PROPERTY                  0
##   DRUNKENNESS/TRESPASSING/NUISANCE                            0
##   FRAUD OFFENSES                                              0
##   LARCENY/ THEFT OFFENSES                                     0
##   TRAFFIC VIOLATION                                           0
##                                             Reference
## Prediction                                   ASSAULT OFFENSES
##   ALL OTHER OFFENSES                                        0
##   ASSAULT OFFENSES                                        150
##   BURGLARY/ BREAKING &amp; ENTERING                             0
##   DESTRUCTION/ DAMAGE/ VANDALISM OF PROPERTY                0
##   DRUNKENNESS/TRESPASSING/NUISANCE                          0
##   FRAUD OFFENSES                                            0
##   LARCENY/ THEFT OFFENSES                                   0
##   TRAFFIC VIOLATION                                         0
##                                             Reference
## Prediction                                   BURGLARY/ BREAKING &amp; ENTERING
##   ALL OTHER OFFENSES                                                     0
##   ASSAULT OFFENSES                                                       0
##   BURGLARY/ BREAKING &amp; ENTERING                                       1800
##   DESTRUCTION/ DAMAGE/ VANDALISM OF PROPERTY                             0
##   DRUNKENNESS/TRESPASSING/NUISANCE                                       0
##   FRAUD OFFENSES                                                         0
##   LARCENY/ THEFT OFFENSES                                                0
##   TRAFFIC VIOLATION                                                      0
##                                             Reference
## Prediction                                   DESTRUCTION/ DAMAGE/ VANDALISM OF PROPERTY
##   ALL OTHER OFFENSES                                                                  0
##   ASSAULT OFFENSES                                                                    0
##   BURGLARY/ BREAKING &amp; ENTERING                                                       0
##   DESTRUCTION/ DAMAGE/ VANDALISM OF PROPERTY                                       4233
##   DRUNKENNESS/TRESPASSING/NUISANCE                                                    0
##   FRAUD OFFENSES                                                                      0
##   LARCENY/ THEFT OFFENSES                                                             0
##   TRAFFIC VIOLATION                                                                   0
##                                             Reference
## Prediction                                   DRUNKENNESS/TRESPASSING/NUISANCE
##   ALL OTHER OFFENSES                                                        0
##   ASSAULT OFFENSES                                                          1
##   BURGLARY/ BREAKING &amp; ENTERING                                             0
##   DESTRUCTION/ DAMAGE/ VANDALISM OF PROPERTY                                0
##   DRUNKENNESS/TRESPASSING/NUISANCE                                        136
##   FRAUD OFFENSES                                                            0
##   LARCENY/ THEFT OFFENSES                                                   0
##   TRAFFIC VIOLATION                                                         0
##                                             Reference
## Prediction                                   FRAUD OFFENSES
##   ALL OTHER OFFENSES                                      0
##   ASSAULT OFFENSES                                        0
##   BURGLARY/ BREAKING &amp; ENTERING                           0
##   DESTRUCTION/ DAMAGE/ VANDALISM OF PROPERTY              0
##   DRUNKENNESS/TRESPASSING/NUISANCE                        0
##   FRAUD OFFENSES                                        153
##   LARCENY/ THEFT OFFENSES                                 0
##   TRAFFIC VIOLATION                                       0
##                                             Reference
## Prediction                                   LARCENY/ THEFT OFFENSES
##   ALL OTHER OFFENSES                                               0
##   ASSAULT OFFENSES                                                 0
##   BURGLARY/ BREAKING &amp; ENTERING                                    0
##   DESTRUCTION/ DAMAGE/ VANDALISM OF PROPERTY                       0
##   DRUNKENNESS/TRESPASSING/NUISANCE                                 0
##   FRAUD OFFENSES                                                   0
##   LARCENY/ THEFT OFFENSES                                       1138
##   TRAFFIC VIOLATION                                                0
##                                             Reference
## Prediction                                   TRAFFIC VIOLATION
##   ALL OTHER OFFENSES                                         0
##   ASSAULT OFFENSES                                           0
##   BURGLARY/ BREAKING &amp; ENTERING                              0
##   DESTRUCTION/ DAMAGE/ VANDALISM OF PROPERTY                 0
##   DRUNKENNESS/TRESPASSING/NUISANCE                           0
##   FRAUD OFFENSES                                             0
##   LARCENY/ THEFT OFFENSES                                    0
##   TRAFFIC VIOLATION                                       1052
## 
## Overall Statistics
##                                      
##                Accuracy : 0.9999     
##                  95% CI : (0.9994, 1)
##     No Information Rate : 0.4755     
##     P-Value [Acc &gt; NIR] : &lt; 2.2e-16  
##                                      
##                   Kappa : 0.9998     
##  </a:t>
            </a:r>
            <a:r>
              <a:rPr sz="1800" dirty="0" err="1">
                <a:latin typeface="Courier"/>
              </a:rPr>
              <a:t>Mcnemar's</a:t>
            </a:r>
            <a:r>
              <a:rPr sz="1800" dirty="0">
                <a:latin typeface="Courier"/>
              </a:rPr>
              <a:t> Test P-Value : NA         
## 
## Statistics by Class:
## 
##                      Class: ALL OTHER OFFENSES Class: ASSAULT OFFENSES
## Sensitivity                            1.00000                 1.00000
## Specificity                            1.00000                 0.99989
## Pos </a:t>
            </a:r>
            <a:r>
              <a:rPr sz="1800" dirty="0" err="1">
                <a:latin typeface="Courier"/>
              </a:rPr>
              <a:t>Pred</a:t>
            </a:r>
            <a:r>
              <a:rPr sz="1800" dirty="0">
                <a:latin typeface="Courier"/>
              </a:rPr>
              <a:t> Value                         1.00000                 0.99338
## </a:t>
            </a:r>
            <a:r>
              <a:rPr sz="1800" dirty="0" err="1">
                <a:latin typeface="Courier"/>
              </a:rPr>
              <a:t>Neg</a:t>
            </a:r>
            <a:r>
              <a:rPr sz="1800" dirty="0">
                <a:latin typeface="Courier"/>
              </a:rPr>
              <a:t> </a:t>
            </a:r>
            <a:r>
              <a:rPr sz="1800" dirty="0" err="1">
                <a:latin typeface="Courier"/>
              </a:rPr>
              <a:t>Pred</a:t>
            </a:r>
            <a:r>
              <a:rPr sz="1800" dirty="0">
                <a:latin typeface="Courier"/>
              </a:rPr>
              <a:t> Value                         1.00000                 1.00000
## Prevalence                             0.02685                 0.01685
## Detection Rate                         0.02685                 0.01685
## Detection Prevalence                   0.02685                 0.01696
## Balanced Accuracy                      1.00000                 0.99994
##                      Class: BURGLARY/ BREAKING &amp; ENTERING
## Sensitivity                                        1.0000
## Specificity                                        1.0000
## Pos </a:t>
            </a:r>
            <a:r>
              <a:rPr sz="1800" dirty="0" err="1">
                <a:latin typeface="Courier"/>
              </a:rPr>
              <a:t>Pred</a:t>
            </a:r>
            <a:r>
              <a:rPr sz="1800" dirty="0">
                <a:latin typeface="Courier"/>
              </a:rPr>
              <a:t> Value                                     1.0000
## </a:t>
            </a:r>
            <a:r>
              <a:rPr sz="1800" dirty="0" err="1">
                <a:latin typeface="Courier"/>
              </a:rPr>
              <a:t>Neg</a:t>
            </a:r>
            <a:r>
              <a:rPr sz="1800" dirty="0">
                <a:latin typeface="Courier"/>
              </a:rPr>
              <a:t> </a:t>
            </a:r>
            <a:r>
              <a:rPr sz="1800" dirty="0" err="1">
                <a:latin typeface="Courier"/>
              </a:rPr>
              <a:t>Pred</a:t>
            </a:r>
            <a:r>
              <a:rPr sz="1800" dirty="0">
                <a:latin typeface="Courier"/>
              </a:rPr>
              <a:t> Value                                     1.0000
## Prevalence                                         0.2022
## Detection Rate                                     0.2022
## Detection Prevalence                               0.2022
## Balanced Accuracy                                  1.0000
##                      Class: DESTRUCTION/ DAMAGE/ VANDALISM OF PROPERTY
## Sensitivity                                                     1.0000
## Specificity                                                     1.0000
## Pos </a:t>
            </a:r>
            <a:r>
              <a:rPr sz="1800" dirty="0" err="1">
                <a:latin typeface="Courier"/>
              </a:rPr>
              <a:t>Pred</a:t>
            </a:r>
            <a:r>
              <a:rPr sz="1800" dirty="0">
                <a:latin typeface="Courier"/>
              </a:rPr>
              <a:t> Value                                                  1.0000
## </a:t>
            </a:r>
            <a:r>
              <a:rPr sz="1800" dirty="0" err="1">
                <a:latin typeface="Courier"/>
              </a:rPr>
              <a:t>Neg</a:t>
            </a:r>
            <a:r>
              <a:rPr sz="1800" dirty="0">
                <a:latin typeface="Courier"/>
              </a:rPr>
              <a:t> </a:t>
            </a:r>
            <a:r>
              <a:rPr sz="1800" dirty="0" err="1">
                <a:latin typeface="Courier"/>
              </a:rPr>
              <a:t>Pred</a:t>
            </a:r>
            <a:r>
              <a:rPr sz="1800" dirty="0">
                <a:latin typeface="Courier"/>
              </a:rPr>
              <a:t> Value                                                  1.0000
## Prevalence                                                      0.4755
## Detection Rate                                                  0.4755
## Detection Prevalence                                            0.4755
## Balanced Accuracy                                               1.0000
##                      Class: DRUNKENNESS/TRESPASSING/NUISANCE
## Sensitivity                                          0.99270
## Specificity                                          1.00000
## Pos </a:t>
            </a:r>
            <a:r>
              <a:rPr sz="1800" dirty="0" err="1">
                <a:latin typeface="Courier"/>
              </a:rPr>
              <a:t>Pred</a:t>
            </a:r>
            <a:r>
              <a:rPr sz="1800" dirty="0">
                <a:latin typeface="Courier"/>
              </a:rPr>
              <a:t> Value                                       1.00000
## </a:t>
            </a:r>
            <a:r>
              <a:rPr sz="1800" dirty="0" err="1">
                <a:latin typeface="Courier"/>
              </a:rPr>
              <a:t>Neg</a:t>
            </a:r>
            <a:r>
              <a:rPr sz="1800" dirty="0">
                <a:latin typeface="Courier"/>
              </a:rPr>
              <a:t> </a:t>
            </a:r>
            <a:r>
              <a:rPr sz="1800" dirty="0" err="1">
                <a:latin typeface="Courier"/>
              </a:rPr>
              <a:t>Pred</a:t>
            </a:r>
            <a:r>
              <a:rPr sz="1800" dirty="0">
                <a:latin typeface="Courier"/>
              </a:rPr>
              <a:t> Value                                       0.99989
## Prevalence                                           0.01539
## Detection Rate                                       0.01528
## Detection Prevalence                                 0.01528
## Balanced Accuracy                                    0.99635
##                      Class: FRAUD OFFENSES Class: LARCENY/ THEFT OFFENSES
## Sensitivity                        1.00000                         1.0000
## Specificity                        1.00000                         1.0000
## Pos </a:t>
            </a:r>
            <a:r>
              <a:rPr sz="1800" dirty="0" err="1">
                <a:latin typeface="Courier"/>
              </a:rPr>
              <a:t>Pred</a:t>
            </a:r>
            <a:r>
              <a:rPr sz="1800" dirty="0">
                <a:latin typeface="Courier"/>
              </a:rPr>
              <a:t> Value                     1.00000                         1.0000
## </a:t>
            </a:r>
            <a:r>
              <a:rPr sz="1800" dirty="0" err="1">
                <a:latin typeface="Courier"/>
              </a:rPr>
              <a:t>Neg</a:t>
            </a:r>
            <a:r>
              <a:rPr sz="1800" dirty="0">
                <a:latin typeface="Courier"/>
              </a:rPr>
              <a:t> </a:t>
            </a:r>
            <a:r>
              <a:rPr sz="1800" dirty="0" err="1">
                <a:latin typeface="Courier"/>
              </a:rPr>
              <a:t>Pred</a:t>
            </a:r>
            <a:r>
              <a:rPr sz="1800" dirty="0">
                <a:latin typeface="Courier"/>
              </a:rPr>
              <a:t> Value                     1.00000                         1.0000
## Prevalence                         0.01719                         0.1278
## Detection Rate                     0.01719                         0.1278
## Detection Prevalence               0.01719                         0.1278
## Balanced Accuracy                  1.00000                         1.0000
##                      Class: TRAFFIC VIOLATION
## Sensitivity                            1.0000
## Specificity                            1.0000
## Pos </a:t>
            </a:r>
            <a:r>
              <a:rPr sz="1800" dirty="0" err="1">
                <a:latin typeface="Courier"/>
              </a:rPr>
              <a:t>Pred</a:t>
            </a:r>
            <a:r>
              <a:rPr sz="1800" dirty="0">
                <a:latin typeface="Courier"/>
              </a:rPr>
              <a:t> Value                         1.0000
## </a:t>
            </a:r>
            <a:r>
              <a:rPr sz="1800" dirty="0" err="1">
                <a:latin typeface="Courier"/>
              </a:rPr>
              <a:t>Neg</a:t>
            </a:r>
            <a:r>
              <a:rPr sz="1800" dirty="0">
                <a:latin typeface="Courier"/>
              </a:rPr>
              <a:t> </a:t>
            </a:r>
            <a:r>
              <a:rPr sz="1800" dirty="0" err="1">
                <a:latin typeface="Courier"/>
              </a:rPr>
              <a:t>Pred</a:t>
            </a:r>
            <a:r>
              <a:rPr sz="1800" dirty="0">
                <a:latin typeface="Courier"/>
              </a:rPr>
              <a:t> Value                         1.0000
## Prevalence                             0.1182
## Detection Rate                         0.1182
## Detection Prevalence                   0.1182
## Balanced Accuracy                      1.0000</a:t>
            </a:r>
          </a:p>
          <a:p>
            <a:pPr marL="1270000" lvl="0" indent="0">
              <a:buNone/>
            </a:pPr>
            <a:r>
              <a:rPr sz="1800" dirty="0">
                <a:latin typeface="Courier"/>
              </a:rPr>
              <a:t>## [1] "Naive Bayes Performance :"</a:t>
            </a:r>
          </a:p>
          <a:p>
            <a:pPr marL="1270000" lvl="0" indent="0">
              <a:buNone/>
            </a:pPr>
            <a:r>
              <a:rPr sz="1800" dirty="0">
                <a:latin typeface="Courier"/>
              </a:rPr>
              <a:t>## Confusion Matrix and Statistics
## 
##                                             Reference
## Prediction                                   ALL OTHER OFFENSES
##   ALL OTHER OFFENSES                                          0
##   ASSAULT OFFENSES                                            0
##   BURGLARY/ BREAKING &amp; ENTERING                               0
##   DESTRUCTION/ DAMAGE/ VANDALISM OF PROPERTY                239
##   DRUNKENNESS/TRESPASSING/NUISANCE                            0
##   FRAUD OFFENSES                                              0
##   LARCENY/ THEFT OFFENSES                                     0
##   TRAFFIC VIOLATION                                           0
##                                             Reference
## Prediction                                   ASSAULT OFFENSES
##   ALL OTHER OFFENSES                                        0
##   ASSAULT OFFENSES                                          0
##   BURGLARY/ BREAKING &amp; ENTERING                             0
##   DESTRUCTION/ DAMAGE/ VANDALISM OF PROPERTY              150
##   DRUNKENNESS/TRESPASSING/NUISANCE                          0
##   FRAUD OFFENSES                                            0
##   LARCENY/ THEFT OFFENSES                                   0
##   TRAFFIC VIOLATION                                         0
##                                             Reference
## Prediction                                   BURGLARY/ BREAKING &amp; ENTERING
##   ALL OTHER OFFENSES                                                     0
##   ASSAULT OFFENSES                                                       0
##   BURGLARY/ BREAKING &amp; ENTERING                                       1800
##   DESTRUCTION/ DAMAGE/ VANDALISM OF PROPERTY                             0
##   DRUNKENNESS/TRESPASSING/NUISANCE                                       0
##   FRAUD OFFENSES                                                         0
##   LARCENY/ THEFT OFFENSES                                                0
##   TRAFFIC VIOLATION                                                      0
##                                             Reference
## Prediction                                   DESTRUCTION/ DAMAGE/ VANDALISM OF PROPERTY
##   ALL OTHER OFFENSES                                                                  0
##   ASSAULT OFFENSES                                                                    0
##   BURGLARY/ BREAKING &amp; ENTERING                                                       0
##   DESTRUCTION/ DAMAGE/ VANDALISM OF PROPERTY                                       4233
##   DRUNKENNESS/TRESPASSING/NUISANCE                                                    0
##   FRAUD OFFENSES                                                                      0
##   LARCENY/ THEFT OFFENSES                                                             0
##   TRAFFIC VIOLATION                                                                   0
##                                             Reference
## Prediction                                   DRUNKENNESS/TRESPASSING/NUISANCE
##   ALL OTHER OFFENSES                                                        0
##   ASSAULT OFFENSES                                                          0
##   BURGLARY/ BREAKING &amp; ENTERING                                             0
##   DESTRUCTION/ DAMAGE/ VANDALISM OF PROPERTY                              137
##   DRUNKENNESS/TRESPASSING/NUISANCE                                          0
##   FRAUD OFFENSES                                                            0
##   LARCENY/ THEFT OFFENSES                                                   0
##   TRAFFIC VIOLATION                                                         0
##                                             Reference
## Prediction                                   FRAUD OFFENSES
##   ALL OTHER OFFENSES                                      0
##   ASSAULT OFFENSES                                        0
##   BURGLARY/ BREAKING &amp; ENTERING                           0
##   DESTRUCTION/ DAMAGE/ VANDALISM OF PROPERTY            153
##   DRUNKENNESS/TRESPASSING/NUISANCE                        0
##   FRAUD OFFENSES                                          0
##   LARCENY/ THEFT OFFENSES                                 0
##   TRAFFIC VIOLATION                                       0
##                                             Reference
## Prediction                                   LARCENY/ THEFT OFFENSES
##   ALL OTHER OFFENSES                                               0
##   ASSAULT OFFENSES                                                 0
##   BURGLARY/ BREAKING &amp; ENTERING                                    0
##   DESTRUCTION/ DAMAGE/ VANDALISM OF PROPERTY                    1138
##   DRUNKENNESS/TRESPASSING/NUISANCE                                 0
##   FRAUD OFFENSES                                                   0
##   LARCENY/ THEFT OFFENSES                                          0
##   TRAFFIC VIOLATION                                                0
##                                             Reference
## Prediction                                   TRAFFIC VIOLATION
##   ALL OTHER OFFENSES                                         0
##   ASSAULT OFFENSES                                           0
##   BURGLARY/ BREAKING &amp; ENTERING                              0
##   DESTRUCTION/ DAMAGE/ VANDALISM OF PROPERTY              1052
##   DRUNKENNESS/TRESPASSING/NUISANCE                           0
##   FRAUD OFFENSES                                             0
##   LARCENY/ THEFT OFFENSES                                    0
##   TRAFFIC VIOLATION                                          0
## 
## Overall Statistics
##                                           
##                Accuracy : 0.6777          
##                  95% CI : (0.6679, 0.6874)
##     No Information Rate : 0.4755          
##     P-Value [Acc &gt; NIR] : &lt; 2.2e-16       
##                                           
##                   Kappa : 0.4441          
##  </a:t>
            </a:r>
            <a:r>
              <a:rPr sz="1800" dirty="0" err="1">
                <a:latin typeface="Courier"/>
              </a:rPr>
              <a:t>Mcnemar's</a:t>
            </a:r>
            <a:r>
              <a:rPr sz="1800" dirty="0">
                <a:latin typeface="Courier"/>
              </a:rPr>
              <a:t> Test P-Value : NA              
## 
## Statistics by Class:
## 
##                      Class: ALL OTHER OFFENSES Class: ASSAULT OFFENSES
## Sensitivity                            0.00000                 0.00000
## Specificity                            1.00000                 1.00000
## Pos </a:t>
            </a:r>
            <a:r>
              <a:rPr sz="1800" dirty="0" err="1">
                <a:latin typeface="Courier"/>
              </a:rPr>
              <a:t>Pred</a:t>
            </a:r>
            <a:r>
              <a:rPr sz="1800" dirty="0">
                <a:latin typeface="Courier"/>
              </a:rPr>
              <a:t> Value                             </a:t>
            </a:r>
            <a:r>
              <a:rPr sz="1800" dirty="0" err="1">
                <a:latin typeface="Courier"/>
              </a:rPr>
              <a:t>NaN</a:t>
            </a:r>
            <a:r>
              <a:rPr sz="1800" dirty="0">
                <a:latin typeface="Courier"/>
              </a:rPr>
              <a:t>                     </a:t>
            </a:r>
            <a:r>
              <a:rPr sz="1800" dirty="0" err="1">
                <a:latin typeface="Courier"/>
              </a:rPr>
              <a:t>NaN</a:t>
            </a:r>
            <a:r>
              <a:rPr sz="1800" dirty="0">
                <a:latin typeface="Courier"/>
              </a:rPr>
              <a:t>
## </a:t>
            </a:r>
            <a:r>
              <a:rPr sz="1800" dirty="0" err="1">
                <a:latin typeface="Courier"/>
              </a:rPr>
              <a:t>Neg</a:t>
            </a:r>
            <a:r>
              <a:rPr sz="1800" dirty="0">
                <a:latin typeface="Courier"/>
              </a:rPr>
              <a:t> </a:t>
            </a:r>
            <a:r>
              <a:rPr sz="1800" dirty="0" err="1">
                <a:latin typeface="Courier"/>
              </a:rPr>
              <a:t>Pred</a:t>
            </a:r>
            <a:r>
              <a:rPr sz="1800" dirty="0">
                <a:latin typeface="Courier"/>
              </a:rPr>
              <a:t> Value                         0.97315                 0.98315
## Prevalence                             0.02685                 0.01685
## Detection Rate                         0.00000                 0.00000
## Detection Prevalence                   0.00000                 0.00000
## Balanced Accuracy                      0.50000                 0.50000
##                      Class: BURGLARY/ BREAKING &amp; ENTERING
## Sensitivity                                        1.0000
## Specificity                                        1.0000
## Pos </a:t>
            </a:r>
            <a:r>
              <a:rPr sz="1800" dirty="0" err="1">
                <a:latin typeface="Courier"/>
              </a:rPr>
              <a:t>Pred</a:t>
            </a:r>
            <a:r>
              <a:rPr sz="1800" dirty="0">
                <a:latin typeface="Courier"/>
              </a:rPr>
              <a:t> Value                                     1.0000
## </a:t>
            </a:r>
            <a:r>
              <a:rPr sz="1800" dirty="0" err="1">
                <a:latin typeface="Courier"/>
              </a:rPr>
              <a:t>Neg</a:t>
            </a:r>
            <a:r>
              <a:rPr sz="1800" dirty="0">
                <a:latin typeface="Courier"/>
              </a:rPr>
              <a:t> </a:t>
            </a:r>
            <a:r>
              <a:rPr sz="1800" dirty="0" err="1">
                <a:latin typeface="Courier"/>
              </a:rPr>
              <a:t>Pred</a:t>
            </a:r>
            <a:r>
              <a:rPr sz="1800" dirty="0">
                <a:latin typeface="Courier"/>
              </a:rPr>
              <a:t> Value                                     1.0000
## Prevalence                                         0.2022
## Detection Rate                                     0.2022
## Detection Prevalence                               0.2022
## Balanced Accuracy                                  1.0000
##                      Class: DESTRUCTION/ DAMAGE/ VANDALISM OF PROPERTY
## Sensitivity                                                     1.0000
## Specificity                                                     0.3855
## Pos </a:t>
            </a:r>
            <a:r>
              <a:rPr sz="1800" dirty="0" err="1">
                <a:latin typeface="Courier"/>
              </a:rPr>
              <a:t>Pred</a:t>
            </a:r>
            <a:r>
              <a:rPr sz="1800" dirty="0">
                <a:latin typeface="Courier"/>
              </a:rPr>
              <a:t> Value                                                  0.5960
## </a:t>
            </a:r>
            <a:r>
              <a:rPr sz="1800" dirty="0" err="1">
                <a:latin typeface="Courier"/>
              </a:rPr>
              <a:t>Neg</a:t>
            </a:r>
            <a:r>
              <a:rPr sz="1800" dirty="0">
                <a:latin typeface="Courier"/>
              </a:rPr>
              <a:t> </a:t>
            </a:r>
            <a:r>
              <a:rPr sz="1800" dirty="0" err="1">
                <a:latin typeface="Courier"/>
              </a:rPr>
              <a:t>Pred</a:t>
            </a:r>
            <a:r>
              <a:rPr sz="1800" dirty="0">
                <a:latin typeface="Courier"/>
              </a:rPr>
              <a:t> Value                                                  1.0000
## Prevalence                                                      0.4755
## Detection Rate                                                  0.4755
## Detection Prevalence                                            0.7978
## Balanced Accuracy                                               0.6928
##                      Class: DRUNKENNESS/TRESPASSING/NUISANCE
## Sensitivity                                          0.00000
## Specificity                                          1.00000
## Pos </a:t>
            </a:r>
            <a:r>
              <a:rPr sz="1800" dirty="0" err="1">
                <a:latin typeface="Courier"/>
              </a:rPr>
              <a:t>Pred</a:t>
            </a:r>
            <a:r>
              <a:rPr sz="1800" dirty="0">
                <a:latin typeface="Courier"/>
              </a:rPr>
              <a:t> Value                                           </a:t>
            </a:r>
            <a:r>
              <a:rPr sz="1800" dirty="0" err="1">
                <a:latin typeface="Courier"/>
              </a:rPr>
              <a:t>NaN</a:t>
            </a:r>
            <a:r>
              <a:rPr sz="1800" dirty="0">
                <a:latin typeface="Courier"/>
              </a:rPr>
              <a:t>
## </a:t>
            </a:r>
            <a:r>
              <a:rPr sz="1800" dirty="0" err="1">
                <a:latin typeface="Courier"/>
              </a:rPr>
              <a:t>Neg</a:t>
            </a:r>
            <a:r>
              <a:rPr sz="1800" dirty="0">
                <a:latin typeface="Courier"/>
              </a:rPr>
              <a:t> </a:t>
            </a:r>
            <a:r>
              <a:rPr sz="1800" dirty="0" err="1">
                <a:latin typeface="Courier"/>
              </a:rPr>
              <a:t>Pred</a:t>
            </a:r>
            <a:r>
              <a:rPr sz="1800" dirty="0">
                <a:latin typeface="Courier"/>
              </a:rPr>
              <a:t> Value                                       0.98461
## Prevalence                                           0.01539
## Detection Rate                                       0.00000
## Detection Prevalence                                 0.00000
## Balanced Accuracy                                    0.50000
##                      Class: FRAUD OFFENSES Class: LARCENY/ THEFT OFFENSES
## Sensitivity                        0.00000                         0.0000
## Specificity                        1.00000                         1.0000
## Pos </a:t>
            </a:r>
            <a:r>
              <a:rPr sz="1800" dirty="0" err="1">
                <a:latin typeface="Courier"/>
              </a:rPr>
              <a:t>Pred</a:t>
            </a:r>
            <a:r>
              <a:rPr sz="1800" dirty="0">
                <a:latin typeface="Courier"/>
              </a:rPr>
              <a:t> Value                         </a:t>
            </a:r>
            <a:r>
              <a:rPr sz="1800" dirty="0" err="1">
                <a:latin typeface="Courier"/>
              </a:rPr>
              <a:t>NaN</a:t>
            </a:r>
            <a:r>
              <a:rPr sz="1800" dirty="0">
                <a:latin typeface="Courier"/>
              </a:rPr>
              <a:t>                            </a:t>
            </a:r>
            <a:r>
              <a:rPr sz="1800" dirty="0" err="1">
                <a:latin typeface="Courier"/>
              </a:rPr>
              <a:t>NaN</a:t>
            </a:r>
            <a:r>
              <a:rPr sz="1800" dirty="0">
                <a:latin typeface="Courier"/>
              </a:rPr>
              <a:t>
## </a:t>
            </a:r>
            <a:r>
              <a:rPr sz="1800" dirty="0" err="1">
                <a:latin typeface="Courier"/>
              </a:rPr>
              <a:t>Neg</a:t>
            </a:r>
            <a:r>
              <a:rPr sz="1800" dirty="0">
                <a:latin typeface="Courier"/>
              </a:rPr>
              <a:t> </a:t>
            </a:r>
            <a:r>
              <a:rPr sz="1800" dirty="0" err="1">
                <a:latin typeface="Courier"/>
              </a:rPr>
              <a:t>Pred</a:t>
            </a:r>
            <a:r>
              <a:rPr sz="1800" dirty="0">
                <a:latin typeface="Courier"/>
              </a:rPr>
              <a:t> Value                     0.98281                         0.8722
## Prevalence                         0.01719                         0.1278
## Detection Rate                     0.00000                         0.0000
## Detection Prevalence               0.00000                         0.0000
## Balanced Accuracy                  0.50000                         0.5000
##                      Class: TRAFFIC VIOLATION
## Sensitivity                            0.0000
## Specificity                            1.0000
## Pos </a:t>
            </a:r>
            <a:r>
              <a:rPr sz="1800" dirty="0" err="1">
                <a:latin typeface="Courier"/>
              </a:rPr>
              <a:t>Pred</a:t>
            </a:r>
            <a:r>
              <a:rPr sz="1800" dirty="0">
                <a:latin typeface="Courier"/>
              </a:rPr>
              <a:t> Value                            </a:t>
            </a:r>
            <a:r>
              <a:rPr sz="1800" dirty="0" err="1">
                <a:latin typeface="Courier"/>
              </a:rPr>
              <a:t>NaN</a:t>
            </a:r>
            <a:r>
              <a:rPr sz="1800" dirty="0">
                <a:latin typeface="Courier"/>
              </a:rPr>
              <a:t>
## </a:t>
            </a:r>
            <a:r>
              <a:rPr sz="1800" dirty="0" err="1">
                <a:latin typeface="Courier"/>
              </a:rPr>
              <a:t>Neg</a:t>
            </a:r>
            <a:r>
              <a:rPr sz="1800" dirty="0">
                <a:latin typeface="Courier"/>
              </a:rPr>
              <a:t> </a:t>
            </a:r>
            <a:r>
              <a:rPr sz="1800" dirty="0" err="1">
                <a:latin typeface="Courier"/>
              </a:rPr>
              <a:t>Pred</a:t>
            </a:r>
            <a:r>
              <a:rPr sz="1800" dirty="0">
                <a:latin typeface="Courier"/>
              </a:rPr>
              <a:t> Value                         0.8818
## Prevalence                             0.1182
## Detection Rate                         0.0000
## Detection Prevalence                   0.0000
## Balanced Accuracy                      0.5000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28600"/>
            <a:ext cx="6164857" cy="741218"/>
          </a:xfrm>
        </p:spPr>
        <p:txBody>
          <a:bodyPr>
            <a:noAutofit/>
          </a:bodyPr>
          <a:lstStyle/>
          <a:p>
            <a:r>
              <a:rPr lang="en-US" b="1" dirty="0" smtClean="0">
                <a:solidFill>
                  <a:schemeClr val="tx1"/>
                </a:solidFill>
              </a:rPr>
              <a:t>Conclusion</a:t>
            </a:r>
          </a:p>
        </p:txBody>
      </p:sp>
      <p:sp>
        <p:nvSpPr>
          <p:cNvPr id="4" name="Content Placeholder 3"/>
          <p:cNvSpPr>
            <a:spLocks noGrp="1"/>
          </p:cNvSpPr>
          <p:nvPr>
            <p:ph sz="quarter" idx="1"/>
          </p:nvPr>
        </p:nvSpPr>
        <p:spPr/>
        <p:txBody>
          <a:bodyPr>
            <a:normAutofit fontScale="85000" lnSpcReduction="20000"/>
          </a:bodyPr>
          <a:lstStyle/>
          <a:p>
            <a:pPr marL="0" lvl="0" indent="0">
              <a:spcBef>
                <a:spcPts val="3000"/>
              </a:spcBef>
              <a:buNone/>
            </a:pPr>
            <a:r>
              <a:rPr lang="en-US" b="1" dirty="0" smtClean="0"/>
              <a:t> Interpretations</a:t>
            </a:r>
          </a:p>
          <a:p>
            <a:pPr lvl="1"/>
            <a:r>
              <a:rPr lang="en-US" dirty="0" smtClean="0"/>
              <a:t>Regression Model Evaluation – RMSE Mean : 14(</a:t>
            </a:r>
            <a:r>
              <a:rPr lang="en-US" dirty="0" err="1" smtClean="0"/>
              <a:t>gbm</a:t>
            </a:r>
            <a:r>
              <a:rPr lang="en-US" dirty="0" smtClean="0"/>
              <a:t>) &gt; 17(lm) – Rsquared : 0.85(lm) &gt; 0.82(</a:t>
            </a:r>
            <a:r>
              <a:rPr lang="en-US" dirty="0" err="1" smtClean="0"/>
              <a:t>gbm</a:t>
            </a:r>
            <a:r>
              <a:rPr lang="en-US" dirty="0" smtClean="0"/>
              <a:t>)</a:t>
            </a:r>
          </a:p>
          <a:p>
            <a:pPr lvl="1"/>
            <a:r>
              <a:rPr lang="en-US" dirty="0" smtClean="0"/>
              <a:t>Classification Model Evaluation – Accuracy : 100%(SVM) &gt; 99.98% (RF) &gt; 68%(Naive Bayes)</a:t>
            </a:r>
          </a:p>
          <a:p>
            <a:pPr marL="0" lvl="0" indent="0">
              <a:spcBef>
                <a:spcPts val="3000"/>
              </a:spcBef>
              <a:buNone/>
            </a:pPr>
            <a:r>
              <a:rPr lang="en-US" b="1" dirty="0" smtClean="0"/>
              <a:t>Scope for Future Improvement</a:t>
            </a:r>
          </a:p>
          <a:p>
            <a:pPr lvl="1"/>
            <a:r>
              <a:rPr lang="en-US" dirty="0" smtClean="0"/>
              <a:t>Predicted values in regression fit well with the actual values as per the plotted graphs of actual vs. predicted.</a:t>
            </a:r>
          </a:p>
          <a:p>
            <a:pPr lvl="1"/>
            <a:r>
              <a:rPr lang="en-US" dirty="0" smtClean="0"/>
              <a:t>Accuracy is high for SVM,RF - High overfitting possible (or over-simplified model), Accuracy is moderate for Naive Bayes method</a:t>
            </a:r>
          </a:p>
          <a:p>
            <a:pPr lvl="1"/>
            <a:r>
              <a:rPr lang="en-US" dirty="0" smtClean="0"/>
              <a:t>Better feature engineering and complex selection of explanatory attributes must be addressed</a:t>
            </a:r>
          </a:p>
          <a:p>
            <a:endParaRPr lang="en-US"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SCREENCAST &amp; WEBSITE</a:t>
            </a:r>
            <a:endParaRPr lang="en-US" b="1" dirty="0">
              <a:solidFill>
                <a:schemeClr val="tx1"/>
              </a:solidFill>
            </a:endParaRPr>
          </a:p>
        </p:txBody>
      </p:sp>
      <p:sp>
        <p:nvSpPr>
          <p:cNvPr id="4" name="Content Placeholder 3"/>
          <p:cNvSpPr>
            <a:spLocks noGrp="1"/>
          </p:cNvSpPr>
          <p:nvPr>
            <p:ph sz="quarter" idx="1"/>
          </p:nvPr>
        </p:nvSpPr>
        <p:spPr/>
        <p:txBody>
          <a:bodyPr/>
          <a:lstStyle/>
          <a:p>
            <a:pPr>
              <a:buNone/>
            </a:pPr>
            <a:endParaRPr lang="en-US" dirty="0" smtClean="0"/>
          </a:p>
          <a:p>
            <a:r>
              <a:rPr lang="en-US" dirty="0" smtClean="0">
                <a:hlinkClick r:id="rId2"/>
              </a:rPr>
              <a:t>https://www.youtube.com/watch?v=hRQZnXqdxao&amp;feature=youtu.be</a:t>
            </a:r>
            <a:endParaRPr lang="en-US" dirty="0" smtClean="0"/>
          </a:p>
          <a:p>
            <a:endParaRPr lang="en-US" dirty="0" smtClean="0"/>
          </a:p>
          <a:p>
            <a:r>
              <a:rPr lang="en-US" dirty="0" smtClean="0">
                <a:hlinkClick r:id="rId3"/>
              </a:rPr>
              <a:t>https://sites.google.com/view/datascienceraas/home?authuser=0</a:t>
            </a:r>
            <a:endParaRPr lang="en-US" dirty="0" smtClean="0"/>
          </a:p>
          <a:p>
            <a:endParaRPr lang="en-US" dirty="0"/>
          </a:p>
        </p:txBody>
      </p:sp>
      <p:pic>
        <p:nvPicPr>
          <p:cNvPr id="6" name="Picture 5" descr="Capture1.JPG"/>
          <p:cNvPicPr>
            <a:picLocks noChangeAspect="1"/>
          </p:cNvPicPr>
          <p:nvPr/>
        </p:nvPicPr>
        <p:blipFill>
          <a:blip r:embed="rId4"/>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jpg"/>
          <p:cNvPicPr>
            <a:picLocks noChangeAspect="1"/>
          </p:cNvPicPr>
          <p:nvPr/>
        </p:nvPicPr>
        <p:blipFill>
          <a:blip r:embed="rId2"/>
          <a:stretch>
            <a:fillRect/>
          </a:stretch>
        </p:blipFill>
        <p:spPr>
          <a:xfrm>
            <a:off x="945898" y="706582"/>
            <a:ext cx="7067669" cy="53062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DATA SET</a:t>
            </a:r>
            <a:endParaRPr lang="en-US" b="1" dirty="0">
              <a:solidFill>
                <a:schemeClr val="tx1"/>
              </a:solidFill>
            </a:endParaRPr>
          </a:p>
        </p:txBody>
      </p:sp>
      <p:sp>
        <p:nvSpPr>
          <p:cNvPr id="4" name="Content Placeholder 3"/>
          <p:cNvSpPr>
            <a:spLocks noGrp="1"/>
          </p:cNvSpPr>
          <p:nvPr>
            <p:ph sz="quarter" idx="1"/>
          </p:nvPr>
        </p:nvSpPr>
        <p:spPr/>
        <p:txBody>
          <a:bodyPr/>
          <a:lstStyle/>
          <a:p>
            <a:pPr>
              <a:buNone/>
            </a:pP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Dallas city crime dataset</a:t>
            </a:r>
            <a:r>
              <a:rPr lang="en-US" dirty="0" smtClean="0"/>
              <a:t>:</a:t>
            </a:r>
          </a:p>
          <a:p>
            <a:endParaRPr lang="en-US" dirty="0" smtClean="0"/>
          </a:p>
          <a:p>
            <a:pPr>
              <a:buNone/>
            </a:pPr>
            <a:r>
              <a:rPr lang="en-US" dirty="0" smtClean="0"/>
              <a:t>The data used in this project contains </a:t>
            </a:r>
          </a:p>
          <a:p>
            <a:pPr>
              <a:buFont typeface="Wingdings" pitchFamily="2" charset="2"/>
              <a:buChar char="§"/>
            </a:pPr>
            <a:r>
              <a:rPr lang="en-US" b="1" dirty="0" smtClean="0"/>
              <a:t>498K</a:t>
            </a:r>
            <a:r>
              <a:rPr lang="en-US" dirty="0" smtClean="0"/>
              <a:t>Observations</a:t>
            </a:r>
          </a:p>
          <a:p>
            <a:pPr>
              <a:buFont typeface="Wingdings" pitchFamily="2" charset="2"/>
              <a:buChar char="§"/>
            </a:pPr>
            <a:r>
              <a:rPr lang="en-US" b="1" dirty="0" smtClean="0"/>
              <a:t>100</a:t>
            </a:r>
            <a:r>
              <a:rPr lang="en-US" dirty="0" smtClean="0"/>
              <a:t> Variables</a:t>
            </a:r>
          </a:p>
          <a:p>
            <a:endParaRPr lang="en-US"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DATA PRE-PROCESSING</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buNone/>
            </a:pPr>
            <a:endParaRPr lang="en-US" i="1" dirty="0" smtClean="0"/>
          </a:p>
          <a:p>
            <a:pPr marL="0" lvl="0" indent="0">
              <a:buNone/>
            </a:pPr>
            <a:r>
              <a:rPr lang="en-US" i="1" dirty="0" smtClean="0"/>
              <a:t>Objective : Generate dataframes </a:t>
            </a:r>
          </a:p>
          <a:p>
            <a:pPr marL="0" lvl="0" indent="0">
              <a:buNone/>
            </a:pPr>
            <a:r>
              <a:rPr lang="en-US" i="1" dirty="0" smtClean="0"/>
              <a:t>1. dallas_incidents,</a:t>
            </a:r>
          </a:p>
          <a:p>
            <a:pPr marL="0" lvl="0" indent="0">
              <a:buNone/>
            </a:pPr>
            <a:r>
              <a:rPr lang="en-US" i="1" dirty="0" smtClean="0"/>
              <a:t>2. dallas_crime_type  &amp;</a:t>
            </a:r>
          </a:p>
          <a:p>
            <a:pPr marL="0" lvl="0" indent="0">
              <a:buNone/>
            </a:pPr>
            <a:r>
              <a:rPr lang="en-US" i="1" dirty="0" smtClean="0"/>
              <a:t>3. dallas_crime_rate</a:t>
            </a:r>
          </a:p>
          <a:p>
            <a:pPr marL="0" lvl="0" indent="0">
              <a:buNone/>
            </a:pPr>
            <a:r>
              <a:rPr lang="en-US" i="1" dirty="0" smtClean="0"/>
              <a:t>Dataframe dallas_indcidents must be suitable for Exploratory data analysis.</a:t>
            </a:r>
            <a:endParaRPr lang="en-US" i="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buNone/>
            </a:pPr>
            <a:endParaRPr lang="en-US" i="1" dirty="0" smtClean="0"/>
          </a:p>
          <a:p>
            <a:pPr marL="0" lvl="0" indent="0">
              <a:buNone/>
            </a:pPr>
            <a:r>
              <a:rPr lang="en-US" i="1" dirty="0" smtClean="0"/>
              <a:t>Objective : To evaluate the pattern/trend in the dataset that could </a:t>
            </a:r>
          </a:p>
          <a:p>
            <a:pPr marL="514350" lvl="0" indent="-514350">
              <a:buNone/>
            </a:pPr>
            <a:r>
              <a:rPr lang="en-US" i="1" dirty="0" smtClean="0"/>
              <a:t>1. Answer some basic questions </a:t>
            </a:r>
          </a:p>
          <a:p>
            <a:pPr marL="514350" lvl="0" indent="-514350">
              <a:buNone/>
            </a:pPr>
            <a:r>
              <a:rPr lang="en-US" i="1" dirty="0" smtClean="0"/>
              <a:t>2. Help in selecting attributes for predictive analysis</a:t>
            </a:r>
            <a:endParaRPr lang="en-US" i="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smtClean="0"/>
          </a:p>
          <a:p>
            <a:pPr marL="0" lvl="0" indent="0">
              <a:spcBef>
                <a:spcPts val="3000"/>
              </a:spcBef>
              <a:buNone/>
            </a:pPr>
            <a:r>
              <a:rPr lang="en-US" b="1" dirty="0" smtClean="0"/>
              <a:t>	</a:t>
            </a:r>
            <a:r>
              <a:rPr lang="en-US" b="1" dirty="0" smtClean="0"/>
              <a:t>	</a:t>
            </a:r>
            <a:r>
              <a:rPr lang="en-US" b="1" dirty="0" smtClean="0"/>
              <a:t>1</a:t>
            </a:r>
            <a:r>
              <a:rPr lang="en-US" b="1" dirty="0" smtClean="0"/>
              <a:t>. What crimes are frequent?</a:t>
            </a: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EDA</a:t>
            </a:r>
            <a:endParaRPr lang="en-US" b="1" dirty="0"/>
          </a:p>
        </p:txBody>
      </p:sp>
      <p:pic>
        <p:nvPicPr>
          <p:cNvPr id="4" name="Picture 2" descr="C:\Users\Lenovo\Documents\RplotCCF.jpeg"/>
          <p:cNvPicPr>
            <a:picLocks noGrp="1" noChangeAspect="1" noChangeArrowheads="1"/>
          </p:cNvPicPr>
          <p:nvPr>
            <p:ph sz="quarter" idx="1"/>
          </p:nvPr>
        </p:nvPicPr>
        <p:blipFill>
          <a:blip r:embed="rId2"/>
          <a:srcRect/>
          <a:stretch>
            <a:fillRect/>
          </a:stretch>
        </p:blipFill>
        <p:spPr bwMode="auto">
          <a:xfrm>
            <a:off x="748145" y="1600200"/>
            <a:ext cx="7830590" cy="4495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EDA</a:t>
            </a:r>
            <a:endParaRPr lang="en-US" b="1" dirty="0">
              <a:solidFill>
                <a:schemeClr val="tx1"/>
              </a:solidFill>
            </a:endParaRPr>
          </a:p>
        </p:txBody>
      </p:sp>
      <p:sp>
        <p:nvSpPr>
          <p:cNvPr id="4" name="Content Placeholder 3"/>
          <p:cNvSpPr>
            <a:spLocks noGrp="1"/>
          </p:cNvSpPr>
          <p:nvPr>
            <p:ph sz="quarter" idx="1"/>
          </p:nvPr>
        </p:nvSpPr>
        <p:spPr/>
        <p:txBody>
          <a:bodyPr/>
          <a:lstStyle/>
          <a:p>
            <a:pPr marL="0" lvl="0" indent="0">
              <a:spcBef>
                <a:spcPts val="3000"/>
              </a:spcBef>
              <a:buNone/>
            </a:pPr>
            <a:endParaRPr lang="en-US" b="1" dirty="0" smtClean="0"/>
          </a:p>
          <a:p>
            <a:pPr marL="0" lvl="0" indent="0">
              <a:spcBef>
                <a:spcPts val="3000"/>
              </a:spcBef>
              <a:buNone/>
            </a:pPr>
            <a:endParaRPr lang="en-US" b="1" dirty="0" smtClean="0"/>
          </a:p>
          <a:p>
            <a:pPr marL="0" lvl="0" indent="0">
              <a:spcBef>
                <a:spcPts val="3000"/>
              </a:spcBef>
              <a:buNone/>
            </a:pPr>
            <a:r>
              <a:rPr lang="en-US" b="1" dirty="0" smtClean="0"/>
              <a:t>2</a:t>
            </a:r>
            <a:r>
              <a:rPr lang="en-US" b="1" dirty="0" smtClean="0"/>
              <a:t>. How victim gender and the time of crime are related and volume of crime for each time slot?</a:t>
            </a:r>
            <a:endParaRPr lang="en-US" b="1" dirty="0"/>
          </a:p>
        </p:txBody>
      </p:sp>
      <p:pic>
        <p:nvPicPr>
          <p:cNvPr id="6" name="Picture 5" descr="Capture1.JPG"/>
          <p:cNvPicPr>
            <a:picLocks noChangeAspect="1"/>
          </p:cNvPicPr>
          <p:nvPr/>
        </p:nvPicPr>
        <p:blipFill>
          <a:blip r:embed="rId2"/>
          <a:stretch>
            <a:fillRect/>
          </a:stretch>
        </p:blipFill>
        <p:spPr>
          <a:xfrm>
            <a:off x="6372675" y="228600"/>
            <a:ext cx="2393373" cy="1626609"/>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300</TotalTime>
  <Words>1137</Words>
  <Application>Microsoft Office PowerPoint</Application>
  <PresentationFormat>On-screen Show (4:3)</PresentationFormat>
  <Paragraphs>173</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Median</vt:lpstr>
      <vt:lpstr>Slide 1</vt:lpstr>
      <vt:lpstr>Agenda</vt:lpstr>
      <vt:lpstr>Motivation</vt:lpstr>
      <vt:lpstr>DATA SET</vt:lpstr>
      <vt:lpstr>DATA PRE-PROCESSING</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Feature Selection for Predictive Analysis</vt:lpstr>
      <vt:lpstr>Evaluation of Variable Importance </vt:lpstr>
      <vt:lpstr>Boxplot Visualisation 1</vt:lpstr>
      <vt:lpstr>Boxplot Visualisation 2</vt:lpstr>
      <vt:lpstr>Boxplot Visualisation 3</vt:lpstr>
      <vt:lpstr>P-value using Anova method</vt:lpstr>
      <vt:lpstr>Feature Selection for Classification </vt:lpstr>
      <vt:lpstr>Evaluation of variable importance</vt:lpstr>
      <vt:lpstr>Model Training</vt:lpstr>
      <vt:lpstr>Regression Model </vt:lpstr>
      <vt:lpstr>Classification Model </vt:lpstr>
      <vt:lpstr>Model Prediction and Evaluation  </vt:lpstr>
      <vt:lpstr>Model Prediction and Evaluation  </vt:lpstr>
      <vt:lpstr>Slide 34</vt:lpstr>
      <vt:lpstr>Model Prediction and Evaluation  </vt:lpstr>
      <vt:lpstr>Slide 36</vt:lpstr>
      <vt:lpstr>Conclusion</vt:lpstr>
      <vt:lpstr>SCREENCAST &amp; WEBSITE</vt:lpstr>
      <vt:lpstr>Slide 39</vt:lpstr>
    </vt:vector>
  </TitlesOfParts>
  <LinksUpToDate>false</LinksUpToDate>
  <SharedDoc>false</SharedDoc>
  <HyperlinksChanged>false</HyperlinksChanged>
  <AppVersion>12.0000</AppVersion>
</Properties>
</file>

<file path=docProps/app1.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Dallas_pp</dc:title>
  <dc:creator>RAAS</dc:creator>
  <cp:lastModifiedBy>Lenovo</cp:lastModifiedBy>
  <cp:revision>38</cp:revision>
  <dcterms:created xsi:type="dcterms:W3CDTF">2019-01-22T17:27:07Z</dcterms:created>
  <dcterms:modified xsi:type="dcterms:W3CDTF">2019-01-24T18:11:46Z</dcterms:modified>
</cp:coreProperties>
</file>