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5" Type="http://schemas.openxmlformats.org/officeDocument/2006/relationships/tableStyles" Target="tableStyles.xml" /><Relationship Id="rId34" Type="http://schemas.openxmlformats.org/officeDocument/2006/relationships/theme" Target="theme/theme1.xml" /><Relationship Id="rId1" Type="http://schemas.openxmlformats.org/officeDocument/2006/relationships/slideMaster" Target="slideMasters/slideMaster1.xml" /><Relationship Id="rId33" Type="http://schemas.openxmlformats.org/officeDocument/2006/relationships/viewProps" Target="viewProps.xml" /><Relationship Id="rId3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Dallas_pp</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RAAS</a:t>
            </a:r>
          </a:p>
        </p:txBody>
      </p:sp>
      <p:sp>
        <p:nvSpPr>
          <p:cNvPr id="4" name="Date Placeholder 3"/>
          <p:cNvSpPr>
            <a:spLocks noGrp="1"/>
          </p:cNvSpPr>
          <p:nvPr>
            <p:ph type="dt" sz="half" idx="10"/>
          </p:nvPr>
        </p:nvSpPr>
        <p:spPr/>
        <p:txBody>
          <a:bodyPr/>
          <a:lstStyle/>
          <a:p>
            <a:pPr lvl="0" marL="0" indent="0">
              <a:buNone/>
            </a:pPr>
            <a:r>
              <a:rPr/>
              <a:t>22/01/2019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spcBef>
                <a:spcPts val="3000"/>
              </a:spcBef>
              <a:buNone/>
            </a:pPr>
            <a:r>
              <a:rPr b="1"/>
              <a:t>3.4 How crimes are related to days of the week and time slot of occurence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dallas_pp_files/figure-pptx/dallas_crime_rate_per_week_and_timeslo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spcBef>
                <a:spcPts val="3000"/>
              </a:spcBef>
              <a:buNone/>
            </a:pPr>
            <a:r>
              <a:rPr b="1"/>
              <a:t>3.5 What percentage of crimes are “Hate crimes”?</a:t>
            </a:r>
          </a:p>
          <a:p>
            <a:pPr lvl="0" marL="0" indent="0">
              <a:spcBef>
                <a:spcPts val="3000"/>
              </a:spcBef>
              <a:buNone/>
            </a:pPr>
            <a:r>
              <a:rPr b="1"/>
              <a:t>Not feasible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dallas_pp_files/figure-pptx/Hate%20Crime%20Analysis-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spcBef>
                <a:spcPts val="3000"/>
              </a:spcBef>
              <a:buNone/>
            </a:pPr>
            <a:r>
              <a:rPr b="1"/>
              <a:t>3.6 What age group in adults (over 18) is highly prone to be a victim? changed to What age group in adults (over 16) is highly prone to be a victim?</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dallas_pp_files/figure-pptx/age%20group-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spcBef>
                <a:spcPts val="3000"/>
              </a:spcBef>
              <a:buNone/>
            </a:pPr>
            <a:r>
              <a:rPr b="1"/>
              <a:t>3.7 How crime rate varies in the week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dallas_pp_files/figure-pptx/dallas_crime_rate_per_week-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spcBef>
                <a:spcPts val="3000"/>
              </a:spcBef>
              <a:buNone/>
            </a:pPr>
            <a:r>
              <a:rPr b="1"/>
              <a:t>3.8 Heatmap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dallas_pp_files/figure-pptx/lineplo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a:t>
            </a:r>
            <a:r>
              <a:rPr/>
              <a:t> </a:t>
            </a:r>
            <a:r>
              <a:rPr/>
              <a:t>Data</a:t>
            </a:r>
            <a:r>
              <a:rPr/>
              <a:t> </a:t>
            </a:r>
            <a:r>
              <a:rPr/>
              <a:t>Reading</a:t>
            </a:r>
          </a:p>
        </p:txBody>
      </p:sp>
      <p:sp>
        <p:nvSpPr>
          <p:cNvPr id="3" name="Content Placeholder 2"/>
          <p:cNvSpPr>
            <a:spLocks noGrp="1"/>
          </p:cNvSpPr>
          <p:nvPr>
            <p:ph idx="1"/>
          </p:nvPr>
        </p:nvSpPr>
        <p:spPr/>
        <p:txBody>
          <a:bodyPr/>
          <a:lstStyle/>
          <a:p>
            <a:pPr lvl="0" marL="0" indent="0">
              <a:buNone/>
            </a:pPr>
            <a:r>
              <a:rPr i="1"/>
              <a:t>Objective : Read CSV file from data source</a:t>
            </a:r>
          </a:p>
          <a:p>
            <a:pPr lvl="0" marL="1270000" indent="0">
              <a:buNone/>
            </a:pPr>
            <a:r>
              <a:rPr sz="1800">
                <a:latin typeface="Courier"/>
              </a:rPr>
              <a:t>dallas&lt;-</a:t>
            </a:r>
            <a:r>
              <a:rPr sz="1800" b="1">
                <a:solidFill>
                  <a:srgbClr val="007020"/>
                </a:solidFill>
                <a:latin typeface="Courier"/>
              </a:rPr>
              <a:t>read_csv</a:t>
            </a:r>
            <a:r>
              <a:rPr sz="1800">
                <a:latin typeface="Courier"/>
              </a:rPr>
              <a:t>(</a:t>
            </a:r>
            <a:r>
              <a:rPr sz="1800">
                <a:solidFill>
                  <a:srgbClr val="4070A0"/>
                </a:solidFill>
                <a:latin typeface="Courier"/>
              </a:rPr>
              <a:t>'https://www.dropbox.com/s/lsr9m5vb70lnkqi/Police_Incidents.csv?dl=1'</a:t>
            </a:r>
            <a:r>
              <a:rPr sz="1800">
                <a:latin typeface="Courier"/>
              </a:rPr>
              <a:t>)</a:t>
            </a:r>
            <a:br/>
            <a:r>
              <a:rPr sz="1800">
                <a:latin typeface="Courier"/>
              </a:rPr>
              <a:t>dallas</a:t>
            </a:r>
            <a:r>
              <a:rPr sz="1800">
                <a:solidFill>
                  <a:srgbClr val="666666"/>
                </a:solidFill>
                <a:latin typeface="Courier"/>
              </a:rPr>
              <a:t>%&lt;&gt;%</a:t>
            </a:r>
            <a:r>
              <a:rPr sz="1800" b="1">
                <a:solidFill>
                  <a:srgbClr val="007020"/>
                </a:solidFill>
                <a:latin typeface="Courier"/>
              </a:rPr>
              <a:t>select</a:t>
            </a:r>
            <a:r>
              <a:rPr sz="1800">
                <a:latin typeface="Courier"/>
              </a:rPr>
              <a:t>(</a:t>
            </a:r>
            <a:r>
              <a:rPr sz="1800">
                <a:solidFill>
                  <a:srgbClr val="4070A0"/>
                </a:solidFill>
                <a:latin typeface="Courier"/>
              </a:rPr>
              <a:t>`</a:t>
            </a:r>
            <a:r>
              <a:rPr sz="1800">
                <a:solidFill>
                  <a:srgbClr val="902000"/>
                </a:solidFill>
                <a:latin typeface="Courier"/>
              </a:rPr>
              <a:t>Service Number ID</a:t>
            </a:r>
            <a:r>
              <a:rPr sz="1800">
                <a:solidFill>
                  <a:srgbClr val="4070A0"/>
                </a:solidFill>
                <a:latin typeface="Courier"/>
              </a:rPr>
              <a:t>`</a:t>
            </a:r>
            <a:r>
              <a:rPr sz="1800">
                <a:latin typeface="Courier"/>
              </a:rPr>
              <a:t>,</a:t>
            </a:r>
            <a:r>
              <a:rPr sz="1800">
                <a:solidFill>
                  <a:srgbClr val="4070A0"/>
                </a:solidFill>
                <a:latin typeface="Courier"/>
              </a:rPr>
              <a:t>`</a:t>
            </a:r>
            <a:r>
              <a:rPr sz="1800">
                <a:solidFill>
                  <a:srgbClr val="902000"/>
                </a:solidFill>
                <a:latin typeface="Courier"/>
              </a:rPr>
              <a:t>Type  Location</a:t>
            </a:r>
            <a:r>
              <a:rPr sz="1800">
                <a:solidFill>
                  <a:srgbClr val="4070A0"/>
                </a:solidFill>
                <a:latin typeface="Courier"/>
              </a:rPr>
              <a:t>`</a:t>
            </a:r>
            <a:r>
              <a:rPr sz="1800">
                <a:latin typeface="Courier"/>
              </a:rPr>
              <a:t>,</a:t>
            </a:r>
            <a:r>
              <a:rPr sz="1800">
                <a:solidFill>
                  <a:srgbClr val="4070A0"/>
                </a:solidFill>
                <a:latin typeface="Courier"/>
              </a:rPr>
              <a:t>`</a:t>
            </a:r>
            <a:r>
              <a:rPr sz="1800">
                <a:solidFill>
                  <a:srgbClr val="902000"/>
                </a:solidFill>
                <a:latin typeface="Courier"/>
              </a:rPr>
              <a:t>Division</a:t>
            </a:r>
            <a:r>
              <a:rPr sz="1800">
                <a:solidFill>
                  <a:srgbClr val="4070A0"/>
                </a:solidFill>
                <a:latin typeface="Courier"/>
              </a:rPr>
              <a:t>`</a:t>
            </a:r>
            <a:r>
              <a:rPr sz="1800">
                <a:latin typeface="Courier"/>
              </a:rPr>
              <a:t>,</a:t>
            </a:r>
            <a:r>
              <a:rPr sz="1800">
                <a:solidFill>
                  <a:srgbClr val="4070A0"/>
                </a:solidFill>
                <a:latin typeface="Courier"/>
              </a:rPr>
              <a:t>`</a:t>
            </a:r>
            <a:r>
              <a:rPr sz="1800">
                <a:solidFill>
                  <a:srgbClr val="902000"/>
                </a:solidFill>
                <a:latin typeface="Courier"/>
              </a:rPr>
              <a:t>Sector</a:t>
            </a:r>
            <a:r>
              <a:rPr sz="1800">
                <a:solidFill>
                  <a:srgbClr val="4070A0"/>
                </a:solidFill>
                <a:latin typeface="Courier"/>
              </a:rPr>
              <a:t>`</a:t>
            </a:r>
            <a:r>
              <a:rPr sz="1800">
                <a:latin typeface="Courier"/>
              </a:rPr>
              <a:t>,</a:t>
            </a:r>
            <a:r>
              <a:rPr sz="1800">
                <a:solidFill>
                  <a:srgbClr val="4070A0"/>
                </a:solidFill>
                <a:latin typeface="Courier"/>
              </a:rPr>
              <a:t>`</a:t>
            </a:r>
            <a:r>
              <a:rPr sz="1800">
                <a:solidFill>
                  <a:srgbClr val="902000"/>
                </a:solidFill>
                <a:latin typeface="Courier"/>
              </a:rPr>
              <a:t>Council District</a:t>
            </a:r>
            <a:r>
              <a:rPr sz="1800">
                <a:solidFill>
                  <a:srgbClr val="4070A0"/>
                </a:solidFill>
                <a:latin typeface="Courier"/>
              </a:rPr>
              <a:t>`</a:t>
            </a:r>
            <a:r>
              <a:rPr sz="1800">
                <a:latin typeface="Courier"/>
              </a:rPr>
              <a:t>,</a:t>
            </a:r>
            <a:r>
              <a:rPr sz="1800">
                <a:solidFill>
                  <a:srgbClr val="4070A0"/>
                </a:solidFill>
                <a:latin typeface="Courier"/>
              </a:rPr>
              <a:t>`</a:t>
            </a:r>
            <a:r>
              <a:rPr sz="1800">
                <a:solidFill>
                  <a:srgbClr val="902000"/>
                </a:solidFill>
                <a:latin typeface="Courier"/>
              </a:rPr>
              <a:t>Call Received Date Time</a:t>
            </a:r>
            <a:r>
              <a:rPr sz="1800">
                <a:solidFill>
                  <a:srgbClr val="4070A0"/>
                </a:solidFill>
                <a:latin typeface="Courier"/>
              </a:rPr>
              <a:t>`</a:t>
            </a:r>
            <a:r>
              <a:rPr sz="1800">
                <a:latin typeface="Courier"/>
              </a:rPr>
              <a:t>,</a:t>
            </a:r>
            <a:r>
              <a:rPr sz="1800">
                <a:solidFill>
                  <a:srgbClr val="4070A0"/>
                </a:solidFill>
                <a:latin typeface="Courier"/>
              </a:rPr>
              <a:t>`</a:t>
            </a:r>
            <a:r>
              <a:rPr sz="1800">
                <a:solidFill>
                  <a:srgbClr val="902000"/>
                </a:solidFill>
                <a:latin typeface="Courier"/>
              </a:rPr>
              <a:t>Victim Gender</a:t>
            </a:r>
            <a:r>
              <a:rPr sz="1800">
                <a:solidFill>
                  <a:srgbClr val="4070A0"/>
                </a:solidFill>
                <a:latin typeface="Courier"/>
              </a:rPr>
              <a:t>`</a:t>
            </a:r>
            <a:r>
              <a:rPr sz="1800">
                <a:latin typeface="Courier"/>
              </a:rPr>
              <a:t>,</a:t>
            </a:r>
            <a:r>
              <a:rPr sz="1800">
                <a:solidFill>
                  <a:srgbClr val="4070A0"/>
                </a:solidFill>
                <a:latin typeface="Courier"/>
              </a:rPr>
              <a:t>`</a:t>
            </a:r>
            <a:r>
              <a:rPr sz="1800">
                <a:solidFill>
                  <a:srgbClr val="902000"/>
                </a:solidFill>
                <a:latin typeface="Courier"/>
              </a:rPr>
              <a:t>Victim Age at Offense</a:t>
            </a:r>
            <a:r>
              <a:rPr sz="1800">
                <a:solidFill>
                  <a:srgbClr val="4070A0"/>
                </a:solidFill>
                <a:latin typeface="Courier"/>
              </a:rPr>
              <a:t>`</a:t>
            </a:r>
            <a:r>
              <a:rPr sz="1800">
                <a:latin typeface="Courier"/>
              </a:rPr>
              <a:t>,</a:t>
            </a:r>
            <a:r>
              <a:rPr sz="1800">
                <a:solidFill>
                  <a:srgbClr val="4070A0"/>
                </a:solidFill>
                <a:latin typeface="Courier"/>
              </a:rPr>
              <a:t>`</a:t>
            </a:r>
            <a:r>
              <a:rPr sz="1800">
                <a:solidFill>
                  <a:srgbClr val="902000"/>
                </a:solidFill>
                <a:latin typeface="Courier"/>
              </a:rPr>
              <a:t>Offense Status</a:t>
            </a:r>
            <a:r>
              <a:rPr sz="1800">
                <a:solidFill>
                  <a:srgbClr val="4070A0"/>
                </a:solidFill>
                <a:latin typeface="Courier"/>
              </a:rPr>
              <a:t>`</a:t>
            </a:r>
            <a:r>
              <a:rPr sz="1800">
                <a:latin typeface="Courier"/>
              </a:rPr>
              <a:t>,</a:t>
            </a:r>
            <a:r>
              <a:rPr sz="1800">
                <a:solidFill>
                  <a:srgbClr val="4070A0"/>
                </a:solidFill>
                <a:latin typeface="Courier"/>
              </a:rPr>
              <a:t>`</a:t>
            </a:r>
            <a:r>
              <a:rPr sz="1800">
                <a:solidFill>
                  <a:srgbClr val="902000"/>
                </a:solidFill>
                <a:latin typeface="Courier"/>
              </a:rPr>
              <a:t>NIBRS Crime Category</a:t>
            </a:r>
            <a:r>
              <a:rPr sz="1800">
                <a:solidFill>
                  <a:srgbClr val="4070A0"/>
                </a:solidFill>
                <a:latin typeface="Courier"/>
              </a:rPr>
              <a:t>`</a:t>
            </a:r>
            <a:r>
              <a:rPr sz="1800">
                <a:latin typeface="Courier"/>
              </a:rPr>
              <a:t>,</a:t>
            </a:r>
            <a:r>
              <a:rPr sz="1800">
                <a:solidFill>
                  <a:srgbClr val="4070A0"/>
                </a:solidFill>
                <a:latin typeface="Courier"/>
              </a:rPr>
              <a:t>`</a:t>
            </a:r>
            <a:r>
              <a:rPr sz="1800">
                <a:solidFill>
                  <a:srgbClr val="902000"/>
                </a:solidFill>
                <a:latin typeface="Courier"/>
              </a:rPr>
              <a:t>Zip Code</a:t>
            </a:r>
            <a:r>
              <a:rPr sz="1800">
                <a:solidFill>
                  <a:srgbClr val="4070A0"/>
                </a:solidFill>
                <a:latin typeface="Courier"/>
              </a:rPr>
              <a:t>`</a:t>
            </a:r>
            <a:r>
              <a:rPr sz="1800">
                <a:latin typeface="Courier"/>
              </a:rPr>
              <a:t>,</a:t>
            </a:r>
            <a:r>
              <a:rPr sz="1800">
                <a:solidFill>
                  <a:srgbClr val="4070A0"/>
                </a:solidFill>
                <a:latin typeface="Courier"/>
              </a:rPr>
              <a:t>`</a:t>
            </a:r>
            <a:r>
              <a:rPr sz="1800">
                <a:solidFill>
                  <a:srgbClr val="902000"/>
                </a:solidFill>
                <a:latin typeface="Courier"/>
              </a:rPr>
              <a:t>Hate Crime Description</a:t>
            </a:r>
            <a:r>
              <a:rPr sz="1800">
                <a:solidFill>
                  <a:srgbClr val="4070A0"/>
                </a:solidFill>
                <a:latin typeface="Courier"/>
              </a:rPr>
              <a:t>`</a:t>
            </a:r>
            <a:r>
              <a:rPr sz="1800">
                <a:latin typeface="Courier"/>
              </a:rPr>
              <a:t>)</a:t>
            </a:r>
            <a:br/>
            <a:r>
              <a:rPr sz="1800" i="1">
                <a:solidFill>
                  <a:srgbClr val="60A0B0"/>
                </a:solidFill>
                <a:latin typeface="Courier"/>
              </a:rPr>
              <a:t>#as_tibble(dallas)</a:t>
            </a:r>
            <a:br/>
            <a:r>
              <a:rPr sz="1800" i="1">
                <a:solidFill>
                  <a:srgbClr val="60A0B0"/>
                </a:solidFill>
                <a:latin typeface="Courier"/>
              </a:rPr>
              <a:t>#summary(dallas)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dallas_pp_files/figure-pptx/heatmap-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4.</a:t>
            </a:r>
            <a:r>
              <a:rPr/>
              <a:t> </a:t>
            </a:r>
            <a:r>
              <a:rPr/>
              <a:t>Feature</a:t>
            </a:r>
            <a:r>
              <a:rPr/>
              <a:t> </a:t>
            </a:r>
            <a:r>
              <a:rPr/>
              <a:t>Selection</a:t>
            </a:r>
            <a:r>
              <a:rPr/>
              <a:t> </a:t>
            </a:r>
            <a:r>
              <a:rPr/>
              <a:t>for</a:t>
            </a:r>
            <a:r>
              <a:rPr/>
              <a:t> </a:t>
            </a:r>
            <a:r>
              <a:rPr/>
              <a:t>Predictive</a:t>
            </a:r>
            <a:r>
              <a:rPr/>
              <a:t> </a:t>
            </a:r>
            <a:r>
              <a:rPr/>
              <a:t>Analysis</a:t>
            </a:r>
          </a:p>
        </p:txBody>
      </p:sp>
      <p:sp>
        <p:nvSpPr>
          <p:cNvPr id="3" name="Content Placeholder 2"/>
          <p:cNvSpPr>
            <a:spLocks noGrp="1"/>
          </p:cNvSpPr>
          <p:nvPr>
            <p:ph idx="1"/>
          </p:nvPr>
        </p:nvSpPr>
        <p:spPr/>
        <p:txBody>
          <a:bodyPr/>
          <a:lstStyle/>
          <a:p>
            <a:pPr lvl="1"/>
            <a:r>
              <a:rPr/>
              <a:t>Two types of problems were designed for the given dataset : 1. Regression, 2. Classification</a:t>
            </a:r>
          </a:p>
          <a:p>
            <a:pPr lvl="1"/>
            <a:r>
              <a:rPr/>
              <a:t>Objectives :</a:t>
            </a:r>
          </a:p>
          <a:p>
            <a:pPr lvl="2">
              <a:buAutoNum type="arabicPeriod"/>
            </a:pPr>
            <a:r>
              <a:rPr/>
              <a:t>Evaluate attributes and their correlation</a:t>
            </a:r>
          </a:p>
          <a:p>
            <a:pPr lvl="2">
              <a:buAutoNum type="arabicPeriod"/>
            </a:pPr>
            <a:r>
              <a:rPr/>
              <a:t>Generate datasets dallas_crime_rate(regression) and dallas_crime_type(classification) suitable to solve the designed problems</a:t>
            </a:r>
          </a:p>
          <a:p>
            <a:pPr lvl="0" marL="0" indent="0">
              <a:spcBef>
                <a:spcPts val="3000"/>
              </a:spcBef>
              <a:buNone/>
            </a:pPr>
            <a:r>
              <a:rPr b="1"/>
              <a:t>4.1 Feature Selection for Regression problem</a:t>
            </a:r>
          </a:p>
          <a:p>
            <a:pPr lvl="0" marL="0" indent="0">
              <a:spcBef>
                <a:spcPts val="3000"/>
              </a:spcBef>
              <a:buNone/>
            </a:pPr>
            <a:r>
              <a:rPr b="1"/>
              <a:t>4.1.1 Following chunk performs the generation of dataframe dallas_crime_rate</a:t>
            </a:r>
          </a:p>
          <a:p>
            <a:pPr lvl="0" marL="0" indent="0">
              <a:spcBef>
                <a:spcPts val="3000"/>
              </a:spcBef>
              <a:buNone/>
            </a:pPr>
            <a:r>
              <a:rPr b="1"/>
              <a:t>4.1.1.1 Following steps taken to generate dallas_crime_rate dataframe</a:t>
            </a:r>
          </a:p>
          <a:p>
            <a:pPr lvl="1"/>
            <a:r>
              <a:rPr/>
              <a:t>All steps to generate dallas_incidents dataframe</a:t>
            </a:r>
          </a:p>
          <a:p>
            <a:pPr lvl="1"/>
            <a:r>
              <a:rPr/>
              <a:t>group by ‘Division’, ‘rounded time’ and ‘week number of the day’ and summarize the frequency of records to new attribute ‘freq’</a:t>
            </a:r>
          </a:p>
          <a:p>
            <a:pPr lvl="0" marL="0" indent="0">
              <a:spcBef>
                <a:spcPts val="3000"/>
              </a:spcBef>
              <a:buNone/>
            </a:pPr>
            <a:r>
              <a:rPr b="1"/>
              <a:t>4.1.1.2 Following steps were completed done during preliminary features selection phase :</a:t>
            </a:r>
          </a:p>
          <a:p>
            <a:pPr lvl="1"/>
            <a:r>
              <a:rPr/>
              <a:t>Reduction of Location Type attribute to 4 categorical values from 73</a:t>
            </a:r>
          </a:p>
          <a:p>
            <a:pPr lvl="0" marL="0" indent="0">
              <a:spcBef>
                <a:spcPts val="3000"/>
              </a:spcBef>
              <a:buNone/>
            </a:pPr>
            <a:r>
              <a:rPr b="1"/>
              <a:t>4.1.2 Following chunk performs evaluation of variable importance using boxplot visualizations and anova method</a:t>
            </a:r>
          </a:p>
          <a:p>
            <a:pPr lvl="0" marL="0" indent="0">
              <a:spcBef>
                <a:spcPts val="3000"/>
              </a:spcBef>
              <a:buNone/>
            </a:pPr>
            <a:r>
              <a:rPr b="1"/>
              <a:t>4.1.2.1 Following attributes were considered(in various combinations) for the evaluation</a:t>
            </a:r>
          </a:p>
          <a:p>
            <a:pPr lvl="1"/>
            <a:r>
              <a:rPr/>
              <a:t>frequency ~ (ZipCode, LocationType, rounded time, NIBRS Category, time slot of occurence, week number of day and Division )</a:t>
            </a:r>
          </a:p>
          <a:p>
            <a:pPr lvl="0" marL="0" indent="0">
              <a:spcBef>
                <a:spcPts val="3000"/>
              </a:spcBef>
              <a:buNone/>
            </a:pPr>
            <a:r>
              <a:rPr b="1"/>
              <a:t>4.1.2.2 Following interpretations can be drawn from the tests</a:t>
            </a:r>
          </a:p>
          <a:p>
            <a:pPr lvl="1"/>
            <a:r>
              <a:rPr/>
              <a:t>There were too many outliers for ZipCode and NIBRS Category in boxplot - hence can be rejected</a:t>
            </a:r>
          </a:p>
          <a:p>
            <a:pPr lvl="1"/>
            <a:r>
              <a:rPr/>
              <a:t>Another reason for ignoring NIBRS category completely is - it is not a meaningful variable in describing the response variable</a:t>
            </a:r>
          </a:p>
          <a:p>
            <a:pPr lvl="1"/>
            <a:r>
              <a:rPr/>
              <a:t>There were not too many differences in mean level of ‘time slot of occurence’ in comparison to that of ‘rounded time’ from boxplot - hence time slot of occurence can be rejected</a:t>
            </a:r>
          </a:p>
          <a:p>
            <a:pPr lvl="1"/>
            <a:r>
              <a:rPr/>
              <a:t>Anova method shows combinations of ‘Division’, ‘rounded time’ and ‘week number of the day’ gave much favourable p-value (less than 0.05) than that of ‘LocationType’, ‘rounded time’ and ‘week number of day’. Thus we select the combination that has relatively lower p-value.</a:t>
            </a:r>
          </a:p>
          <a:p>
            <a:pPr lvl="0" marL="0" indent="0">
              <a:buNone/>
            </a:pPr>
            <a:r>
              <a:rPr/>
              <a:t>Please note : following chunk consists only those variables that were finally selected.</a:t>
            </a:r>
          </a:p>
          <a:p>
            <a:pPr lvl="0" marL="1270000" indent="0">
              <a:buNone/>
            </a:pPr>
            <a:r>
              <a:rPr sz="1800">
                <a:latin typeface="Courier"/>
              </a:rPr>
              <a:t>## 
## Call:
## lm(formula = dallas_crime_rate$freq ~ dallas_crime_rate$Division + 
##     dallas_crime_rate$`week number of the day` + dallas_crime_rate$`rounded time`, 
##     data = dallas_crime_rate)
## 
## Residuals:
##     Min      1Q  Median      3Q     Max 
## -53.446 -10.496  -1.353   9.147  89.866 
## 
## Coefficients:
##                                              Estimate Std. Error t value
## (Intercept)                                  56.33759    2.84874  19.776
## dallas_crime_rate$DivisionNORTHCENTRAL      -24.15476    1.77650 -13.597
## dallas_crime_rate$DivisionNORTHEAST          19.86310    1.77650  11.181
## dallas_crime_rate$DivisionNORTHWEST          -4.21429    1.77650  -2.372
## dallas_crime_rate$DivisionSOUTHCENTRAL        8.79167    1.77650   4.949
## dallas_crime_rate$DivisionSOUTHEAST          22.73214    1.77650  12.796
## dallas_crime_rate$DivisionSOUTHWEST          10.48810    1.77650   5.904
## dallas_crime_rate$`week number of the day`2   7.02381    1.77650   3.954
## dallas_crime_rate$`week number of the day`3  -0.43452    1.77650  -0.245
## dallas_crime_rate$`week number of the day`4   0.25595    1.77650   0.144
## dallas_crime_rate$`week number of the day`5   0.08929    1.77650   0.050
## dallas_crime_rate$`week number of the day`6   5.06548    1.77650   2.851
## dallas_crime_rate$`week number of the day`7  -0.86905    1.77650  -0.489
## dallas_crime_rate$`rounded time`1            -8.83673    3.28944  -2.686
## dallas_crime_rate$`rounded time`2           -13.20408    3.28944  -4.014
## dallas_crime_rate$`rounded time`3           -21.91837    3.28944  -6.663
## dallas_crime_rate$`rounded time`4           -30.89796    3.28944  -9.393
## dallas_crime_rate$`rounded time`5           -31.87755    3.28944  -9.691
## dallas_crime_rate$`rounded time`6           -20.20408    3.28944  -6.142
## dallas_crime_rate$`rounded time`7             1.14286    3.28944   0.347
## dallas_crime_rate$`rounded time`8            34.24490    3.28944  10.411
## dallas_crime_rate$`rounded time`9            49.69388    3.28944  15.107
## dallas_crime_rate$`rounded time`10           52.61224    3.28944  15.994
## dallas_crime_rate$`rounded time`11           50.26531    3.28944  15.281
## dallas_crime_rate$`rounded time`12           49.10204    3.28944  14.927
## dallas_crime_rate$`rounded time`13           51.14286    3.28944  15.548
## dallas_crime_rate$`rounded time`14           49.40816    3.28944  15.020
## dallas_crime_rate$`rounded time`15           51.44898    3.28944  15.641
## dallas_crime_rate$`rounded time`16           60.73469    3.28944  18.464
## dallas_crime_rate$`rounded time`17           60.22449    3.28944  18.308
## dallas_crime_rate$`rounded time`18           55.24490    3.28944  16.795
## dallas_crime_rate$`rounded time`19           43.42857    3.28944  13.202
## dallas_crime_rate$`rounded time`20           31.71429    3.28944   9.641
## dallas_crime_rate$`rounded time`21           24.00000    3.28944   7.296
## dallas_crime_rate$`rounded time`22           11.73469    3.28944   3.567
## dallas_crime_rate$`rounded time`23            4.81633    3.28944   1.464
##                                             Pr(&gt;|t|)    
## (Intercept)                                  &lt; 2e-16 ***
## dallas_crime_rate$DivisionNORTHCENTRAL       &lt; 2e-16 ***
## dallas_crime_rate$DivisionNORTHEAST          &lt; 2e-16 ***
## dallas_crime_rate$DivisionNORTHWEST         0.017846 *  
## dallas_crime_rate$DivisionSOUTHCENTRAL      8.59e-07 ***
## dallas_crime_rate$DivisionSOUTHEAST          &lt; 2e-16 ***
## dallas_crime_rate$DivisionSOUTHWEST         4.68e-09 ***
## dallas_crime_rate$`week number of the day`2 8.17e-05 ***
## dallas_crime_rate$`week number of the day`3 0.806814    
## dallas_crime_rate$`week number of the day`4 0.885465    
## dallas_crime_rate$`week number of the day`5 0.959925    
## dallas_crime_rate$`week number of the day`6 0.004432 ** 
## dallas_crime_rate$`week number of the day`7 0.624801    
## dallas_crime_rate$`rounded time`1           0.007328 ** 
## dallas_crime_rate$`rounded time`2           6.36e-05 ***
## dallas_crime_rate$`rounded time`3           4.16e-11 ***
## dallas_crime_rate$`rounded time`4            &lt; 2e-16 ***
## dallas_crime_rate$`rounded time`5            &lt; 2e-16 ***
## dallas_crime_rate$`rounded time`6           1.12e-09 ***
## dallas_crime_rate$`rounded time`7           0.728331    
## dallas_crime_rate$`rounded time`8            &lt; 2e-16 ***
## dallas_crime_rate$`rounded time`9            &lt; 2e-16 ***
## dallas_crime_rate$`rounded time`10           &lt; 2e-16 ***
## dallas_crime_rate$`rounded time`11           &lt; 2e-16 ***
## dallas_crime_rate$`rounded time`12           &lt; 2e-16 ***
## dallas_crime_rate$`rounded time`13           &lt; 2e-16 ***
## dallas_crime_rate$`rounded time`14           &lt; 2e-16 ***
## dallas_crime_rate$`rounded time`15           &lt; 2e-16 ***
## dallas_crime_rate$`rounded time`16           &lt; 2e-16 ***
## dallas_crime_rate$`rounded time`17           &lt; 2e-16 ***
## dallas_crime_rate$`rounded time`18           &lt; 2e-16 ***
## dallas_crime_rate$`rounded time`19           &lt; 2e-16 ***
## dallas_crime_rate$`rounded time`20           &lt; 2e-16 ***
## dallas_crime_rate$`rounded time`21          5.54e-13 ***
## dallas_crime_rate$`rounded time`22          0.000376 ***
## dallas_crime_rate$`rounded time`23          0.143421    
## ---
## Signif. codes:  0 '***' 0.001 '**' 0.01 '*' 0.05 '.' 0.1 ' ' 1
## 
## Residual standard error: 16.28 on 1140 degrees of freedom
## Multiple R-squared:  0.8239, Adjusted R-squared:  0.8185 
## F-statistic: 152.4 on 35 and 1140 DF,  p-value: &lt; 2.2e-16</a:t>
            </a:r>
          </a:p>
          <a:p>
            <a:pPr lvl="0" marL="1270000" indent="0">
              <a:buNone/>
            </a:pPr>
            <a:r>
              <a:rPr sz="1800">
                <a:latin typeface="Courier"/>
              </a:rPr>
              <a:t>## Analysis of Variance Table
## 
## Response: dallas_crime_rate$freq
##                                              Df  Sum Sq Mean Sq  F value
## dallas_crime_rate$Division                    6  258623   43104 162.5940
## dallas_crime_rate$`week number of the day`    6    9796    1633   6.1588
## dallas_crime_rate$`rounded time`             23 1145235   49793 187.8261
## Residuals                                  1140  302215     265         
##                                               Pr(&gt;F)    
## dallas_crime_rate$Division                 &lt; 2.2e-16 ***
## dallas_crime_rate$`week number of the day` 2.274e-06 ***
## dallas_crime_rate$`rounded time`           &lt; 2.2e-16 ***
## Residuals                                               
## ---
## Signif. codes:  0 '***' 0.001 '**' 0.01 '*' 0.05 '.' 0.1 ' ' 1</a:t>
            </a:r>
          </a:p>
          <a:p>
            <a:pPr lvl="0" marL="1270000" indent="0">
              <a:buNone/>
            </a:pPr>
            <a:r>
              <a:rPr sz="1800">
                <a:latin typeface="Courier"/>
              </a:rPr>
              <a:t>## # A tibble: 1,176 x 4
##    Division `rounded time` `week number of the day`  freq
##    &lt;fct&gt;    &lt;fct&gt;          &lt;fct&gt;                    &lt;int&gt;
##  1 CENTRAL  0              1                           68
##  2 CENTRAL  0              2                           51
##  3 CENTRAL  0              3                           30
##  4 CENTRAL  0              4                           44
##  5 CENTRAL  0              5                           41
##  6 CENTRAL  0              6                           70
##  7 CENTRAL  0              7                           78
##  8 CENTRAL  1              1                           88
##  9 CENTRAL  1              2                           42
## 10 CENTRAL  1              3                           36
## # ... with 1,166 more rows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dallas_pp_files/figure-pptx/feature%20selection%20(regression)-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spcBef>
                <a:spcPts val="3000"/>
              </a:spcBef>
              <a:buNone/>
            </a:pPr>
            <a:r>
              <a:rPr b="1"/>
              <a:t>4.2 Feature Selection for Classification problem</a:t>
            </a:r>
          </a:p>
          <a:p>
            <a:pPr lvl="0" marL="0" indent="0">
              <a:spcBef>
                <a:spcPts val="3000"/>
              </a:spcBef>
              <a:buNone/>
            </a:pPr>
            <a:r>
              <a:rPr b="1"/>
              <a:t>4.2.1 Following chunk performs the generation of dataframe dallas_crime_type</a:t>
            </a:r>
          </a:p>
          <a:p>
            <a:pPr lvl="0" marL="0" indent="0">
              <a:spcBef>
                <a:spcPts val="3000"/>
              </a:spcBef>
              <a:buNone/>
            </a:pPr>
            <a:r>
              <a:rPr b="1"/>
              <a:t>4.2.1.1 Following steps taken to generate dallas_crime_type dataframe</a:t>
            </a:r>
          </a:p>
          <a:p>
            <a:pPr lvl="1"/>
            <a:r>
              <a:rPr/>
              <a:t>All steps to generate dallas_incidents dataframe</a:t>
            </a:r>
          </a:p>
          <a:p>
            <a:pPr lvl="1"/>
            <a:r>
              <a:rPr/>
              <a:t>group by ‘Division’, ‘rounded time’ and ‘week number of the day’ and summarize the frequency of records to new attribute ‘freq’</a:t>
            </a:r>
          </a:p>
          <a:p>
            <a:pPr lvl="0" marL="0" indent="0">
              <a:spcBef>
                <a:spcPts val="3000"/>
              </a:spcBef>
              <a:buNone/>
            </a:pPr>
            <a:r>
              <a:rPr b="1"/>
              <a:t>4.2.1.2 Following steps were completed done during preliminary features selection phase :</a:t>
            </a:r>
          </a:p>
          <a:p>
            <a:pPr lvl="1"/>
            <a:r>
              <a:rPr/>
              <a:t>Reduction of Location Type attribute to 4 categorical values from 73</a:t>
            </a:r>
          </a:p>
          <a:p>
            <a:pPr lvl="1"/>
            <a:r>
              <a:rPr/>
              <a:t>Usage of ‘NIBRS Crime Category’(28 categorical values) instead of ‘Category Type’(903 categorical values) attribute</a:t>
            </a:r>
          </a:p>
          <a:p>
            <a:pPr lvl="2"/>
            <a:r>
              <a:rPr/>
              <a:t>Further reduction of ‘NIBRS Crime category’ to consist 8 categorical values in new attribute ‘Category’</a:t>
            </a:r>
          </a:p>
          <a:p>
            <a:pPr lvl="1"/>
            <a:r>
              <a:rPr/>
              <a:t>Usage of ‘Division’(13 categorical values ) instead of ‘Zip Code’ (122 categorical values)</a:t>
            </a:r>
          </a:p>
          <a:p>
            <a:pPr lvl="2"/>
            <a:r>
              <a:rPr/>
              <a:t>Cleaning the ‘Division’ attribute - bringing values to consistent format, thus reducing to 8 categorical values</a:t>
            </a:r>
          </a:p>
          <a:p>
            <a:pPr lvl="0" marL="0" indent="0">
              <a:spcBef>
                <a:spcPts val="3000"/>
              </a:spcBef>
              <a:buNone/>
            </a:pPr>
            <a:r>
              <a:rPr b="1"/>
              <a:t>4.2.2 Following chunk performs evaluation of variable importance using chi-square test</a:t>
            </a:r>
          </a:p>
          <a:p>
            <a:pPr lvl="1"/>
            <a:r>
              <a:rPr/>
              <a:t>Null hypothesis : There is no association between 2 variables</a:t>
            </a:r>
          </a:p>
          <a:p>
            <a:pPr lvl="0" marL="0" indent="0">
              <a:spcBef>
                <a:spcPts val="3000"/>
              </a:spcBef>
              <a:buNone/>
            </a:pPr>
            <a:r>
              <a:rPr b="1"/>
              <a:t>4.2.2.1 Following attributes were considered(in various combinations) for the evaluation</a:t>
            </a:r>
          </a:p>
          <a:p>
            <a:pPr lvl="1"/>
            <a:r>
              <a:rPr/>
              <a:t>Crime Category ~ (rounded time, time slot of occurence, week of the day and Division)</a:t>
            </a:r>
          </a:p>
          <a:p>
            <a:pPr lvl="0" marL="0" indent="0">
              <a:spcBef>
                <a:spcPts val="3000"/>
              </a:spcBef>
              <a:buNone/>
            </a:pPr>
            <a:r>
              <a:rPr b="1"/>
              <a:t>4.2.2.2 Following interpretations can be drawn from the tests</a:t>
            </a:r>
          </a:p>
          <a:p>
            <a:pPr lvl="1"/>
            <a:r>
              <a:rPr/>
              <a:t>both combinations of (rounded time, week of the day and Division) and (time slot of occurence, week of the day and Division) passes chi-square test. However, we pick the combination that contains time slot of occurence as it has only factor levels in comparison to that of 24 in rounded time for building model with better accuracy.</a:t>
            </a:r>
          </a:p>
          <a:p>
            <a:pPr lvl="1"/>
            <a:r>
              <a:rPr/>
              <a:t>Another reason to reject rounded time is the duration of traning the model is higher.</a:t>
            </a:r>
          </a:p>
          <a:p>
            <a:pPr lvl="0" marL="1270000" indent="0">
              <a:buNone/>
            </a:pPr>
            <a:r>
              <a:rPr sz="1800">
                <a:latin typeface="Courier"/>
              </a:rPr>
              <a:t>## [1] "p-value is significant  - Null Hypothesis rejected"</a:t>
            </a:r>
          </a:p>
          <a:p>
            <a:pPr lvl="0" marL="0" indent="0">
              <a:buNone/>
            </a:pPr>
            <a:r>
              <a:rPr i="1"/>
              <a:t>Note for the following chunks: Training Code has been commented to prevent longer run time. Please uncomment before use or use trained weights saved under “trained weights” directory.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5.</a:t>
            </a:r>
            <a:r>
              <a:rPr/>
              <a:t> </a:t>
            </a:r>
            <a:r>
              <a:rPr/>
              <a:t>Model</a:t>
            </a:r>
            <a:r>
              <a:rPr/>
              <a:t> </a:t>
            </a:r>
            <a:r>
              <a:rPr/>
              <a:t>Training</a:t>
            </a:r>
          </a:p>
        </p:txBody>
      </p:sp>
      <p:sp>
        <p:nvSpPr>
          <p:cNvPr id="3" name="Content Placeholder 2"/>
          <p:cNvSpPr>
            <a:spLocks noGrp="1"/>
          </p:cNvSpPr>
          <p:nvPr>
            <p:ph idx="1"/>
          </p:nvPr>
        </p:nvSpPr>
        <p:spPr/>
        <p:txBody>
          <a:bodyPr/>
          <a:lstStyle/>
          <a:p>
            <a:pPr lvl="1"/>
            <a:r>
              <a:rPr/>
              <a:t>Both classification and regression models are trained using the explanatory variables that had highest importance(from our inferential statistics tools) in predicting the future outcome</a:t>
            </a:r>
          </a:p>
          <a:p>
            <a:pPr lvl="1"/>
            <a:r>
              <a:rPr/>
              <a:t>Divide the data into training(75%) and testing(25%)</a:t>
            </a:r>
          </a:p>
          <a:p>
            <a:pPr lvl="1"/>
            <a:r>
              <a:rPr/>
              <a:t>Parameters auto-tune length set to 10</a:t>
            </a:r>
          </a:p>
          <a:p>
            <a:pPr lvl="1"/>
            <a:r>
              <a:rPr/>
              <a:t>Resampling method chosen : Cross validation of chunk size 10</a:t>
            </a:r>
          </a:p>
          <a:p>
            <a:pPr lvl="0" marL="0" indent="0">
              <a:spcBef>
                <a:spcPts val="3000"/>
              </a:spcBef>
              <a:buNone/>
            </a:pPr>
            <a:r>
              <a:rPr b="1"/>
              <a:t>5.1 Regression Model</a:t>
            </a:r>
          </a:p>
          <a:p>
            <a:pPr lvl="1"/>
            <a:r>
              <a:rPr/>
              <a:t>Using the explanatory variables </a:t>
            </a:r>
            <a:r>
              <a:rPr sz="1800">
                <a:latin typeface="Courier"/>
              </a:rPr>
              <a:t>week of the day</a:t>
            </a:r>
            <a:r>
              <a:rPr/>
              <a:t>, </a:t>
            </a:r>
            <a:r>
              <a:rPr sz="1800">
                <a:latin typeface="Courier"/>
              </a:rPr>
              <a:t>rounded time</a:t>
            </a:r>
            <a:r>
              <a:rPr/>
              <a:t> and </a:t>
            </a:r>
            <a:r>
              <a:rPr sz="1800">
                <a:latin typeface="Courier"/>
              </a:rPr>
              <a:t>division</a:t>
            </a:r>
            <a:r>
              <a:rPr/>
              <a:t> for predicting the </a:t>
            </a:r>
            <a:r>
              <a:rPr sz="1800">
                <a:latin typeface="Courier"/>
              </a:rPr>
              <a:t>crime frequency</a:t>
            </a:r>
          </a:p>
          <a:p>
            <a:pPr lvl="1"/>
            <a:r>
              <a:rPr/>
              <a:t>generating dummy variables of the dataframe</a:t>
            </a:r>
          </a:p>
          <a:p>
            <a:pPr lvl="1"/>
            <a:r>
              <a:rPr/>
              <a:t>Using the boxcox transformation for the response variable </a:t>
            </a:r>
            <a:r>
              <a:rPr sz="1800">
                <a:latin typeface="Courier"/>
              </a:rPr>
              <a:t>crime frequency</a:t>
            </a:r>
          </a:p>
          <a:p>
            <a:pPr lvl="1"/>
            <a:r>
              <a:rPr/>
              <a:t>Using linear regression model and gradient boosting algorithms.</a:t>
            </a:r>
          </a:p>
          <a:p>
            <a:pPr lvl="1"/>
            <a:r>
              <a:rPr/>
              <a:t>preprocess the target attribute to scale and center</a:t>
            </a:r>
          </a:p>
          <a:p>
            <a:pPr lvl="1"/>
            <a:r>
              <a:rPr/>
              <a:t>Using RMSE metrics for cross validation evaluation</a:t>
            </a:r>
          </a:p>
          <a:p>
            <a:pPr lvl="0" marL="0" indent="0">
              <a:spcBef>
                <a:spcPts val="3000"/>
              </a:spcBef>
              <a:buNone/>
            </a:pPr>
            <a:r>
              <a:rPr b="1"/>
              <a:t>5.2 Classification Model</a:t>
            </a:r>
          </a:p>
          <a:p>
            <a:pPr lvl="1"/>
            <a:r>
              <a:rPr/>
              <a:t>Using the explanatory variables </a:t>
            </a:r>
            <a:r>
              <a:rPr sz="1800">
                <a:latin typeface="Courier"/>
              </a:rPr>
              <a:t>week of the day</a:t>
            </a:r>
            <a:r>
              <a:rPr/>
              <a:t>,</a:t>
            </a:r>
            <a:r>
              <a:rPr sz="1800">
                <a:latin typeface="Courier"/>
              </a:rPr>
              <a:t>division</a:t>
            </a:r>
            <a:r>
              <a:rPr/>
              <a:t> and </a:t>
            </a:r>
            <a:r>
              <a:rPr sz="1800">
                <a:latin typeface="Courier"/>
              </a:rPr>
              <a:t>time slot of occurence</a:t>
            </a:r>
            <a:r>
              <a:rPr/>
              <a:t> for predicting </a:t>
            </a:r>
            <a:r>
              <a:rPr sz="1800">
                <a:latin typeface="Courier"/>
              </a:rPr>
              <a:t>Category</a:t>
            </a:r>
            <a:r>
              <a:rPr/>
              <a:t> (crime type)</a:t>
            </a:r>
          </a:p>
          <a:p>
            <a:pPr lvl="1"/>
            <a:r>
              <a:rPr/>
              <a:t>generating dummy variables of the dataframe</a:t>
            </a:r>
          </a:p>
          <a:p>
            <a:pPr lvl="1"/>
            <a:r>
              <a:rPr/>
              <a:t>Using the algorithms SVM,Random Forest and Naive Bayes.</a:t>
            </a:r>
          </a:p>
          <a:p>
            <a:pPr lvl="1"/>
            <a:r>
              <a:rPr/>
              <a:t>preprocess the target attribute to scale and center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6</a:t>
            </a:r>
            <a:r>
              <a:rPr/>
              <a:t> </a:t>
            </a:r>
            <a:r>
              <a:rPr/>
              <a:t>Model</a:t>
            </a:r>
            <a:r>
              <a:rPr/>
              <a:t> </a:t>
            </a:r>
            <a:r>
              <a:rPr/>
              <a:t>Prediction</a:t>
            </a:r>
            <a:r>
              <a:rPr/>
              <a:t> </a:t>
            </a:r>
            <a:r>
              <a:rPr/>
              <a:t>and</a:t>
            </a:r>
            <a:r>
              <a:rPr/>
              <a:t> </a:t>
            </a:r>
            <a:r>
              <a:rPr/>
              <a:t>Evaluation</a:t>
            </a:r>
          </a:p>
        </p:txBody>
      </p:sp>
      <p:sp>
        <p:nvSpPr>
          <p:cNvPr id="3" name="Content Placeholder 2"/>
          <p:cNvSpPr>
            <a:spLocks noGrp="1"/>
          </p:cNvSpPr>
          <p:nvPr>
            <p:ph idx="1"/>
          </p:nvPr>
        </p:nvSpPr>
        <p:spPr/>
        <p:txBody>
          <a:bodyPr/>
          <a:lstStyle/>
          <a:p>
            <a:pPr lvl="0" marL="0" indent="0">
              <a:spcBef>
                <a:spcPts val="3000"/>
              </a:spcBef>
              <a:buNone/>
            </a:pPr>
            <a:r>
              <a:rPr b="1"/>
              <a:t>6.1 Regression Model</a:t>
            </a:r>
          </a:p>
          <a:p>
            <a:pPr lvl="1"/>
            <a:r>
              <a:rPr/>
              <a:t>Evaluation using </a:t>
            </a:r>
            <a:r>
              <a:rPr sz="1800">
                <a:latin typeface="Courier"/>
              </a:rPr>
              <a:t>Predicted v/s Actual Dataset Plot</a:t>
            </a:r>
            <a:r>
              <a:rPr/>
              <a:t> and </a:t>
            </a:r>
            <a:r>
              <a:rPr sz="1800">
                <a:latin typeface="Courier"/>
              </a:rPr>
              <a:t>RMSE Mean</a:t>
            </a:r>
          </a:p>
          <a:p>
            <a:pPr lvl="0" marL="1270000" indent="0">
              <a:buNone/>
            </a:pPr>
            <a:r>
              <a:rPr sz="1800">
                <a:latin typeface="Courier"/>
              </a:rPr>
              <a:t>## [1] "Linear Regression Model Performance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dallas_pp_files/figure-pptx/regression%20evaluation-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 Call:
## lm(formula = .outcome ~ ., data = dat)
## 
## Residuals:
##     Min      1Q  Median      3Q     Max 
## -50.812  -9.926  -0.989   8.472  71.306 
## 
## Coefficients:
##                             Estimate Std. Error t value Pr(&gt;|t|)    
## (Intercept)                 50.42597    3.00045  16.806  &lt; 2e-16 ***
## Division.NORTHCENTRAL      -22.25181    1.88047 -11.833  &lt; 2e-16 ***
## Division.NORTHEAST          17.76723    1.88533   9.424  &lt; 2e-16 ***
## Division.NORTHWEST          -4.59759    1.89501  -2.426 0.015467 *  
## Division.SOUTHCENTRAL        6.54218    1.91714   3.412 0.000674 ***
## Division.SOUTHEAST          21.92837    1.87506  11.695  &lt; 2e-16 ***
## Division.SOUTHWEST          10.37983    1.87304   5.542 4.00e-08 ***
## X.rounded.time.1            -8.23026    3.46094  -2.378 0.017626 *  
## X.rounded.time.2            -9.73177    3.43466  -2.833 0.004715 ** 
## X.rounded.time.3           -20.70978    3.43752  -6.025 2.52e-09 ***
## X.rounded.time.4           -27.20124    3.41169  -7.973 5.00e-15 ***
## X.rounded.time.5           -29.19081    3.41572  -8.546  &lt; 2e-16 ***
## X.rounded.time.6           -16.81475    3.51533  -4.783 2.03e-06 ***
## X.rounded.time.7             0.70603    3.41633   0.207 0.836321    
## X.rounded.time.8            31.61849    3.48355   9.077  &lt; 2e-16 ***
## X.rounded.time.9            44.39124    3.41618  12.994  &lt; 2e-16 ***
## X.rounded.time.10           46.24839    3.43624  13.459  &lt; 2e-16 ***
## X.rounded.time.11           43.03592    3.34960  12.848  &lt; 2e-16 ***
## X.rounded.time.12           41.97184    3.45949  12.132  &lt; 2e-16 ***
## X.rounded.time.13           44.10388    3.48525  12.654  &lt; 2e-16 ***
## X.rounded.time.14           43.44546    3.54603  12.252  &lt; 2e-16 ***
## X.rounded.time.15           44.23679    3.43479  12.879  &lt; 2e-16 ***
## X.rounded.time.16           52.89052    3.43468  15.399  &lt; 2e-16 ***
## X.rounded.time.17           54.07114    3.43809  15.727  &lt; 2e-16 ***
## X.rounded.time.18           50.74415    3.43756  14.762  &lt; 2e-16 ***
## X.rounded.time.19           37.10975    3.45972  10.726  &lt; 2e-16 ***
## X.rounded.time.20           29.15536    3.36828   8.656  &lt; 2e-16 ***
## X.rounded.time.21           22.11583    3.63378   6.086 1.75e-09 ***
## X.rounded.time.22           10.60347    3.35152   3.164 0.001613 ** 
## X.rounded.time.23            4.08000    3.41042   1.196 0.231901    
## X.week.number.of.the.day.2   8.12300    1.88073   4.319 1.75e-05 ***
## X.week.number.of.the.day.3   1.01660    1.90494   0.534 0.593711    
## X.week.number.of.the.day.4   0.31041    1.88586   0.165 0.869299    
## X.week.number.of.the.day.5   0.01004    1.84666   0.005 0.995664    
## X.week.number.of.the.day.6   4.18783    1.88996   2.216 0.026968 *  
## X.week.number.of.the.day.7   0.89295    1.87244   0.477 0.633563    
## ---
## Signif. codes:  0 '***' 0.001 '**' 0.01 '*' 0.05 '.' 0.1 ' ' 1
## 
## Residual standard error: 14.85 on 848 degrees of freedom
## Multiple R-squared:  0.8219, Adjusted R-squared:  0.8145 
## F-statistic: 111.8 on 35 and 848 DF,  p-value: &lt; 2.2e-16</a:t>
            </a:r>
          </a:p>
          <a:p>
            <a:pPr lvl="0" marL="1270000" indent="0">
              <a:buNone/>
            </a:pPr>
            <a:r>
              <a:rPr sz="1800">
                <a:latin typeface="Courier"/>
              </a:rPr>
              <a:t>## [1] "Gradient Boosting Model Performance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dallas_pp_files/figure-pptx/regression%20evaluation-3.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var   rel.inf
## Division.NORTHCENTRAL           Division.NORTHCENTRAL 9.4913640
## X.rounded.time.4                     X.rounded.time.4 7.3222521
## X.rounded.time.5                     X.rounded.time.5 6.6886960
## X.rounded.time.3                     X.rounded.time.3 6.3322463
## X.rounded.time.2                     X.rounded.time.2 6.0997665
## X.rounded.time.6                     X.rounded.time.6 4.6726548
## X.rounded.time.1                     X.rounded.time.1 3.8852850
## Division.SOUTHEAST                 Division.SOUTHEAST 3.8398992
## Division.NORTHEAST                 Division.NORTHEAST 3.4274015
## X.rounded.time.16                   X.rounded.time.16 3.3586984
## X.rounded.time.17                   X.rounded.time.17 3.1315216
## X.rounded.time.7                     X.rounded.time.7 2.8798024
## X.rounded.time.8                     X.rounded.time.8 2.7895080
## X.rounded.time.9                     X.rounded.time.9 2.5760725
## X.rounded.time.10                   X.rounded.time.10 2.4610236
## Division.NORTHWEST                 Division.NORTHWEST 2.3550555
## X.week.number.of.the.day.2 X.week.number.of.the.day.2 2.2676596
## X.rounded.time.18                   X.rounded.time.18 2.2625262
## X.rounded.time.23                   X.rounded.time.23 2.2214500
## X.rounded.time.14                   X.rounded.time.14 1.9036016
## X.rounded.time.15                   X.rounded.time.15 1.8790498
## X.rounded.time.11                   X.rounded.time.11 1.8362913
## X.rounded.time.22                   X.rounded.time.22 1.7467296
## X.rounded.time.13                   X.rounded.time.13 1.6983624
## X.rounded.time.12                   X.rounded.time.12 1.5656168
## X.rounded.time.19                   X.rounded.time.19 1.5075069
## Division.SOUTHWEST                 Division.SOUTHWEST 1.4442209
## X.week.number.of.the.day.5 X.week.number.of.the.day.5 1.3997390
## X.week.number.of.the.day.7 X.week.number.of.the.day.7 1.2532407
## X.week.number.of.the.day.6 X.week.number.of.the.day.6 1.1524012
## X.rounded.time.20                   X.rounded.time.20 1.1478323
## X.week.number.of.the.day.3 X.week.number.of.the.day.3 1.0778230
## X.week.number.of.the.day.4 X.week.number.of.the.day.4 0.9871318
## Division.SOUTHCENTRAL           Division.SOUTHCENTRAL 0.9253060
## X.rounded.time.21                   X.rounded.time.21 0.4122637</a:t>
            </a:r>
          </a:p>
          <a:p>
            <a:pPr lvl="0" marL="1270000" indent="0">
              <a:buNone/>
            </a:pPr>
            <a:r>
              <a:rPr sz="1800">
                <a:latin typeface="Courier"/>
              </a:rPr>
              <a:t>## [1] "Comparison on performance : "</a:t>
            </a:r>
          </a:p>
          <a:p>
            <a:pPr lvl="0" marL="1270000" indent="0">
              <a:buNone/>
            </a:pPr>
            <a:r>
              <a:rPr sz="1800">
                <a:latin typeface="Courier"/>
              </a:rPr>
              <a:t>## 
## Call:
## summary.resamples(object = res)
## 
## Models: lm, gbm 
## Number of resamples: 30 
## 
## MAE 
##          Min.  1st Qu.   Median     Mean  3rd Qu.     Max. NA's
## lm  10.427546 11.06372 11.52853 11.68077 12.37765 13.18812    0
## gbm  8.815698  9.89768 10.66670 10.62323 11.29992 13.04242    0
## 
## RMSE 
##         Min.  1st Qu.   Median     Mean  3rd Qu.     Max. NA's
## lm  13.11263 14.39692 15.02485 15.13331 15.83411 18.00960    0
## gbm 11.59596 13.04679 13.34855 13.73745 14.29213 17.85638    0
## 
## Rsquared 
##          Min.   1st Qu.    Median      Mean   3rd Qu.      Max. NA's
## lm  0.7401943 0.7873036 0.8085967 0.8084995 0.8273587 0.8622241    0
## gbm 0.7342509 0.8239029 0.8503263 0.8428384 0.8691883 0.8935508    0</a:t>
            </a:r>
          </a:p>
          <a:p>
            <a:pPr lvl="0" marL="0" indent="0">
              <a:spcBef>
                <a:spcPts val="3000"/>
              </a:spcBef>
              <a:buNone/>
            </a:pPr>
            <a:r>
              <a:rPr b="1"/>
              <a:t>6.2 Classification Model</a:t>
            </a:r>
          </a:p>
          <a:p>
            <a:pPr lvl="1"/>
            <a:r>
              <a:rPr/>
              <a:t>Evaluation using </a:t>
            </a:r>
            <a:r>
              <a:rPr sz="1800">
                <a:latin typeface="Courier"/>
              </a:rPr>
              <a:t>Confusion Matrix</a:t>
            </a:r>
          </a:p>
          <a:p>
            <a:pPr lvl="0" marL="1270000" indent="0">
              <a:buNone/>
            </a:pPr>
            <a:r>
              <a:rPr sz="1800">
                <a:latin typeface="Courier"/>
              </a:rPr>
              <a:t>## [1] "SVM Model Performance :"</a:t>
            </a:r>
          </a:p>
          <a:p>
            <a:pPr lvl="0" marL="1270000" indent="0">
              <a:buNone/>
            </a:pPr>
            <a:r>
              <a:rPr sz="1800">
                <a:latin typeface="Courier"/>
              </a:rPr>
              <a:t>## Confusion Matrix and Statistics
## 
##                                             Reference
## Prediction                                   ALL OTHER OFFENSES
##   ALL OTHER OFFENSES                                        239
##   ASSAULT OFFENSES                                            0
##   BURGLARY/ BREAKING &amp; ENTERING                               0
##   DESTRUCTION/ DAMAGE/ VANDALISM OF PROPERTY                  0
##   DRUNKENNESS/TRESPASSING/NUISANCE                            0
##   FRAUD OFFENSES                                              0
##   LARCENY/ THEFT OFFENSES                                     0
##   TRAFFIC VIOLATION                                           0
##                                             Reference
## Prediction                                   ASSAULT OFFENSES
##   ALL OTHER OFFENSES                                        0
##   ASSAULT OFFENSES                                        150
##   BURGLARY/ BREAKING &amp; ENTERING                             0
##   DESTRUCTION/ DAMAGE/ VANDALISM OF PROPERTY                0
##   DRUNKENNESS/TRESPASSING/NUISANCE                          0
##   FRAUD OFFENSES                                            0
##   LARCENY/ THEFT OFFENSES                                   0
##   TRAFFIC VIOLATION                                         0
##                                             Reference
## Prediction                                   BURGLARY/ BREAKING &amp; ENTERING
##   ALL OTHER OFFENSES                                                     0
##   ASSAULT OFFENSES                                                       0
##   BURGLARY/ BREAKING &amp; ENTERING                                       1800
##   DESTRUCTION/ DAMAGE/ VANDALISM OF PROPERTY                             0
##   DRUNKENNESS/TRESPASSING/NUISANCE                                       0
##   FRAUD OFFENSES                                                         0
##   LARCENY/ THEFT OFFENSES                                                0
##   TRAFFIC VIOLATION                                                      0
##                                             Reference
## Prediction                                   DESTRUCTION/ DAMAGE/ VANDALISM OF PROPERTY
##   ALL OTHER OFFENSES                                                                  0
##   ASSAULT OFFENSES                                                                    0
##   BURGLARY/ BREAKING &amp; ENTERING                                                       0
##   DESTRUCTION/ DAMAGE/ VANDALISM OF PROPERTY                                       4233
##   DRUNKENNESS/TRESPASSING/NUISANCE                                                    0
##   FRAUD OFFENSES                                                                      0
##   LARCENY/ THEFT OFFENSES                                                             0
##   TRAFFIC VIOLATION                                                                   0
##                                             Reference
## Prediction                                   DRUNKENNESS/TRESPASSING/NUISANCE
##   ALL OTHER OFFENSES                                                        0
##   ASSAULT OFFENSES                                                          0
##   BURGLARY/ BREAKING &amp; ENTERING                                             0
##   DESTRUCTION/ DAMAGE/ VANDALISM OF PROPERTY                                0
##   DRUNKENNESS/TRESPASSING/NUISANCE                                        137
##   FRAUD OFFENSES                                                            0
##   LARCENY/ THEFT OFFENSES                                                   0
##   TRAFFIC VIOLATION                                                         0
##                                             Reference
## Prediction                                   FRAUD OFFENSES
##   ALL OTHER OFFENSES                                      0
##   ASSAULT OFFENSES                                        0
##   BURGLARY/ BREAKING &amp; ENTERING                           0
##   DESTRUCTION/ DAMAGE/ VANDALISM OF PROPERTY              0
##   DRUNKENNESS/TRESPASSING/NUISANCE                        0
##   FRAUD OFFENSES                                        153
##   LARCENY/ THEFT OFFENSES                                 0
##   TRAFFIC VIOLATION                                       0
##                                             Reference
## Prediction                                   LARCENY/ THEFT OFFENSES
##   ALL OTHER OFFENSES                                               0
##   ASSAULT OFFENSES                                                 0
##   BURGLARY/ BREAKING &amp; ENTERING                                    0
##   DESTRUCTION/ DAMAGE/ VANDALISM OF PROPERTY                       0
##   DRUNKENNESS/TRESPASSING/NUISANCE                                 0
##   FRAUD OFFENSES                                                   0
##   LARCENY/ THEFT OFFENSES                                       1138
##   TRAFFIC VIOLATION                                                0
##                                             Reference
## Prediction                                   TRAFFIC VIOLATION
##   ALL OTHER OFFENSES                                         0
##   ASSAULT OFFENSES                                           0
##   BURGLARY/ BREAKING &amp; ENTERING                              0
##   DESTRUCTION/ DAMAGE/ VANDALISM OF PROPERTY                 0
##   DRUNKENNESS/TRESPASSING/NUISANCE                           0
##   FRAUD OFFENSES                                             0
##   LARCENY/ THEFT OFFENSES                                    0
##   TRAFFIC VIOLATION                                       1052
## 
## Overall Statistics
##                                      
##                Accuracy : 1          
##                  95% CI : (0.9996, 1)
##     No Information Rate : 0.4755     
##     P-Value [Acc &gt; NIR] : &lt; 2.2e-16  
##                                      
##                   Kappa : 1          
##  Mcnemar's Test P-Value : NA         
## 
## Statistics by Class:
## 
##                      Class: ALL OTHER OFFENSES Class: ASSAULT OFFENSES
## Sensitivity                            1.00000                 1.00000
## Specificity                            1.00000                 1.00000
## Pos Pred Value                         1.00000                 1.00000
## Neg Pred Value                         1.00000                 1.00000
## Prevalence                             0.02685                 0.01685
## Detection Rate                         0.02685                 0.01685
## Detection Prevalence                   0.02685                 0.01685
## Balanced Accuracy                      1.00000                 1.00000
##                      Class: BURGLARY/ BREAKING &amp; ENTERING
## Sensitivity                                        1.0000
## Specificity                                        1.0000
## Pos Pred Value                                     1.0000
## Neg Pred Value                                     1.0000
## Prevalence                                         0.2022
## Detection Rate                                     0.2022
## Detection Prevalence                               0.2022
## Balanced Accuracy                                  1.0000
##                      Class: DESTRUCTION/ DAMAGE/ VANDALISM OF PROPERTY
## Sensitivity                                                     1.0000
## Specificity                                                     1.0000
## Pos Pred Value                                                  1.0000
## Neg Pred Value                                                  1.0000
## Prevalence                                                      0.4755
## Detection Rate                                                  0.4755
## Detection Prevalence                                            0.4755
## Balanced Accuracy                                               1.0000
##                      Class: DRUNKENNESS/TRESPASSING/NUISANCE
## Sensitivity                                          1.00000
## Specificity                                          1.00000
## Pos Pred Value                                       1.00000
## Neg Pred Value                                       1.00000
## Prevalence                                           0.01539
## Detection Rate                                       0.01539
## Detection Prevalence                                 0.01539
## Balanced Accuracy                                    1.00000
##                      Class: FRAUD OFFENSES Class: LARCENY/ THEFT OFFENSES
## Sensitivity                        1.00000                         1.0000
## Specificity                        1.00000                         1.0000
## Pos Pred Value                     1.00000                         1.0000
## Neg Pred Value                     1.00000                         1.0000
## Prevalence                         0.01719                         0.1278
## Detection Rate                     0.01719                         0.1278
## Detection Prevalence               0.01719                         0.1278
## Balanced Accuracy                  1.00000                         1.0000
##                      Class: TRAFFIC VIOLATION
## Sensitivity                            1.0000
## Specificity                            1.0000
## Pos Pred Value                         1.0000
## Neg Pred Value                         1.0000
## Prevalence                             0.1182
## Detection Rate                         0.1182
## Detection Prevalence                   0.1182
## Balanced Accuracy                      1.0000</a:t>
            </a:r>
          </a:p>
          <a:p>
            <a:pPr lvl="0" marL="1270000" indent="0">
              <a:buNone/>
            </a:pPr>
            <a:r>
              <a:rPr sz="1800">
                <a:latin typeface="Courier"/>
              </a:rPr>
              <a:t>## [1] "Random Forest Model Performance :"</a:t>
            </a:r>
          </a:p>
          <a:p>
            <a:pPr lvl="0" marL="1270000" indent="0">
              <a:buNone/>
            </a:pPr>
            <a:r>
              <a:rPr sz="1800">
                <a:latin typeface="Courier"/>
              </a:rPr>
              <a:t>## Confusion Matrix and Statistics
## 
##                                             Reference
## Prediction                                   ALL OTHER OFFENSES
##   ALL OTHER OFFENSES                                        239
##   ASSAULT OFFENSES                                            0
##   BURGLARY/ BREAKING &amp; ENTERING                               0
##   DESTRUCTION/ DAMAGE/ VANDALISM OF PROPERTY                  0
##   DRUNKENNESS/TRESPASSING/NUISANCE                            0
##   FRAUD OFFENSES                                              0
##   LARCENY/ THEFT OFFENSES                                     0
##   TRAFFIC VIOLATION                                           0
##                                             Reference
## Prediction                                   ASSAULT OFFENSES
##   ALL OTHER OFFENSES                                        0
##   ASSAULT OFFENSES                                        150
##   BURGLARY/ BREAKING &amp; ENTERING                             0
##   DESTRUCTION/ DAMAGE/ VANDALISM OF PROPERTY                0
##   DRUNKENNESS/TRESPASSING/NUISANCE                          0
##   FRAUD OFFENSES                                            0
##   LARCENY/ THEFT OFFENSES                                   0
##   TRAFFIC VIOLATION                                         0
##                                             Reference
## Prediction                                   BURGLARY/ BREAKING &amp; ENTERING
##   ALL OTHER OFFENSES                                                     0
##   ASSAULT OFFENSES                                                       0
##   BURGLARY/ BREAKING &amp; ENTERING                                       1800
##   DESTRUCTION/ DAMAGE/ VANDALISM OF PROPERTY                             0
##   DRUNKENNESS/TRESPASSING/NUISANCE                                       0
##   FRAUD OFFENSES                                                         0
##   LARCENY/ THEFT OFFENSES                                                0
##   TRAFFIC VIOLATION                                                      0
##                                             Reference
## Prediction                                   DESTRUCTION/ DAMAGE/ VANDALISM OF PROPERTY
##   ALL OTHER OFFENSES                                                                  0
##   ASSAULT OFFENSES                                                                    0
##   BURGLARY/ BREAKING &amp; ENTERING                                                       0
##   DESTRUCTION/ DAMAGE/ VANDALISM OF PROPERTY                                       4233
##   DRUNKENNESS/TRESPASSING/NUISANCE                                                    0
##   FRAUD OFFENSES                                                                      0
##   LARCENY/ THEFT OFFENSES                                                             0
##   TRAFFIC VIOLATION                                                                   0
##                                             Reference
## Prediction                                   DRUNKENNESS/TRESPASSING/NUISANCE
##   ALL OTHER OFFENSES                                                        0
##   ASSAULT OFFENSES                                                          1
##   BURGLARY/ BREAKING &amp; ENTERING                                             0
##   DESTRUCTION/ DAMAGE/ VANDALISM OF PROPERTY                                0
##   DRUNKENNESS/TRESPASSING/NUISANCE                                        136
##   FRAUD OFFENSES                                                            0
##   LARCENY/ THEFT OFFENSES                                                   0
##   TRAFFIC VIOLATION                                                         0
##                                             Reference
## Prediction                                   FRAUD OFFENSES
##   ALL OTHER OFFENSES                                      0
##   ASSAULT OFFENSES                                        0
##   BURGLARY/ BREAKING &amp; ENTERING                           0
##   DESTRUCTION/ DAMAGE/ VANDALISM OF PROPERTY              0
##   DRUNKENNESS/TRESPASSING/NUISANCE                        0
##   FRAUD OFFENSES                                        153
##   LARCENY/ THEFT OFFENSES                                 0
##   TRAFFIC VIOLATION                                       0
##                                             Reference
## Prediction                                   LARCENY/ THEFT OFFENSES
##   ALL OTHER OFFENSES                                               0
##   ASSAULT OFFENSES                                                 0
##   BURGLARY/ BREAKING &amp; ENTERING                                    0
##   DESTRUCTION/ DAMAGE/ VANDALISM OF PROPERTY                       0
##   DRUNKENNESS/TRESPASSING/NUISANCE                                 0
##   FRAUD OFFENSES                                                   0
##   LARCENY/ THEFT OFFENSES                                       1138
##   TRAFFIC VIOLATION                                                0
##                                             Reference
## Prediction                                   TRAFFIC VIOLATION
##   ALL OTHER OFFENSES                                         0
##   ASSAULT OFFENSES                                           0
##   BURGLARY/ BREAKING &amp; ENTERING                              0
##   DESTRUCTION/ DAMAGE/ VANDALISM OF PROPERTY                 0
##   DRUNKENNESS/TRESPASSING/NUISANCE                           0
##   FRAUD OFFENSES                                             0
##   LARCENY/ THEFT OFFENSES                                    0
##   TRAFFIC VIOLATION                                       1052
## 
## Overall Statistics
##                                      
##                Accuracy : 0.9999     
##                  95% CI : (0.9994, 1)
##     No Information Rate : 0.4755     
##     P-Value [Acc &gt; NIR] : &lt; 2.2e-16  
##                                      
##                   Kappa : 0.9998     
##  Mcnemar's Test P-Value : NA         
## 
## Statistics by Class:
## 
##                      Class: ALL OTHER OFFENSES Class: ASSAULT OFFENSES
## Sensitivity                            1.00000                 1.00000
## Specificity                            1.00000                 0.99989
## Pos Pred Value                         1.00000                 0.99338
## Neg Pred Value                         1.00000                 1.00000
## Prevalence                             0.02685                 0.01685
## Detection Rate                         0.02685                 0.01685
## Detection Prevalence                   0.02685                 0.01696
## Balanced Accuracy                      1.00000                 0.99994
##                      Class: BURGLARY/ BREAKING &amp; ENTERING
## Sensitivity                                        1.0000
## Specificity                                        1.0000
## Pos Pred Value                                     1.0000
## Neg Pred Value                                     1.0000
## Prevalence                                         0.2022
## Detection Rate                                     0.2022
## Detection Prevalence                               0.2022
## Balanced Accuracy                                  1.0000
##                      Class: DESTRUCTION/ DAMAGE/ VANDALISM OF PROPERTY
## Sensitivity                                                     1.0000
## Specificity                                                     1.0000
## Pos Pred Value                                                  1.0000
## Neg Pred Value                                                  1.0000
## Prevalence                                                      0.4755
## Detection Rate                                                  0.4755
## Detection Prevalence                                            0.4755
## Balanced Accuracy                                               1.0000
##                      Class: DRUNKENNESS/TRESPASSING/NUISANCE
## Sensitivity                                          0.99270
## Specificity                                          1.00000
## Pos Pred Value                                       1.00000
## Neg Pred Value                                       0.99989
## Prevalence                                           0.01539
## Detection Rate                                       0.01528
## Detection Prevalence                                 0.01528
## Balanced Accuracy                                    0.99635
##                      Class: FRAUD OFFENSES Class: LARCENY/ THEFT OFFENSES
## Sensitivity                        1.00000                         1.0000
## Specificity                        1.00000                         1.0000
## Pos Pred Value                     1.00000                         1.0000
## Neg Pred Value                     1.00000                         1.0000
## Prevalence                         0.01719                         0.1278
## Detection Rate                     0.01719                         0.1278
## Detection Prevalence               0.01719                         0.1278
## Balanced Accuracy                  1.00000                         1.0000
##                      Class: TRAFFIC VIOLATION
## Sensitivity                            1.0000
## Specificity                            1.0000
## Pos Pred Value                         1.0000
## Neg Pred Value                         1.0000
## Prevalence                             0.1182
## Detection Rate                         0.1182
## Detection Prevalence                   0.1182
## Balanced Accuracy                      1.0000</a:t>
            </a:r>
          </a:p>
          <a:p>
            <a:pPr lvl="0" marL="1270000" indent="0">
              <a:buNone/>
            </a:pPr>
            <a:r>
              <a:rPr sz="1800">
                <a:latin typeface="Courier"/>
              </a:rPr>
              <a:t>## [1] "Naive Bayes Performance :"</a:t>
            </a:r>
          </a:p>
          <a:p>
            <a:pPr lvl="0" marL="1270000" indent="0">
              <a:buNone/>
            </a:pPr>
            <a:r>
              <a:rPr sz="1800">
                <a:latin typeface="Courier"/>
              </a:rPr>
              <a:t>## Confusion Matrix and Statistics
## 
##                                             Reference
## Prediction                                   ALL OTHER OFFENSES
##   ALL OTHER OFFENSES                                          0
##   ASSAULT OFFENSES                                            0
##   BURGLARY/ BREAKING &amp; ENTERING                               0
##   DESTRUCTION/ DAMAGE/ VANDALISM OF PROPERTY                239
##   DRUNKENNESS/TRESPASSING/NUISANCE                            0
##   FRAUD OFFENSES                                              0
##   LARCENY/ THEFT OFFENSES                                     0
##   TRAFFIC VIOLATION                                           0
##                                             Reference
## Prediction                                   ASSAULT OFFENSES
##   ALL OTHER OFFENSES                                        0
##   ASSAULT OFFENSES                                          0
##   BURGLARY/ BREAKING &amp; ENTERING                             0
##   DESTRUCTION/ DAMAGE/ VANDALISM OF PROPERTY              150
##   DRUNKENNESS/TRESPASSING/NUISANCE                          0
##   FRAUD OFFENSES                                            0
##   LARCENY/ THEFT OFFENSES                                   0
##   TRAFFIC VIOLATION                                         0
##                                             Reference
## Prediction                                   BURGLARY/ BREAKING &amp; ENTERING
##   ALL OTHER OFFENSES                                                     0
##   ASSAULT OFFENSES                                                       0
##   BURGLARY/ BREAKING &amp; ENTERING                                       1800
##   DESTRUCTION/ DAMAGE/ VANDALISM OF PROPERTY                             0
##   DRUNKENNESS/TRESPASSING/NUISANCE                                       0
##   FRAUD OFFENSES                                                         0
##   LARCENY/ THEFT OFFENSES                                                0
##   TRAFFIC VIOLATION                                                      0
##                                             Reference
## Prediction                                   DESTRUCTION/ DAMAGE/ VANDALISM OF PROPERTY
##   ALL OTHER OFFENSES                                                                  0
##   ASSAULT OFFENSES                                                                    0
##   BURGLARY/ BREAKING &amp; ENTERING                                                       0
##   DESTRUCTION/ DAMAGE/ VANDALISM OF PROPERTY                                       4233
##   DRUNKENNESS/TRESPASSING/NUISANCE                                                    0
##   FRAUD OFFENSES                                                                      0
##   LARCENY/ THEFT OFFENSES                                                             0
##   TRAFFIC VIOLATION                                                                   0
##                                             Reference
## Prediction                                   DRUNKENNESS/TRESPASSING/NUISANCE
##   ALL OTHER OFFENSES                                                        0
##   ASSAULT OFFENSES                                                          0
##   BURGLARY/ BREAKING &amp; ENTERING                                             0
##   DESTRUCTION/ DAMAGE/ VANDALISM OF PROPERTY                              137
##   DRUNKENNESS/TRESPASSING/NUISANCE                                          0
##   FRAUD OFFENSES                                                            0
##   LARCENY/ THEFT OFFENSES                                                   0
##   TRAFFIC VIOLATION                                                         0
##                                             Reference
## Prediction                                   FRAUD OFFENSES
##   ALL OTHER OFFENSES                                      0
##   ASSAULT OFFENSES                                        0
##   BURGLARY/ BREAKING &amp; ENTERING                           0
##   DESTRUCTION/ DAMAGE/ VANDALISM OF PROPERTY            153
##   DRUNKENNESS/TRESPASSING/NUISANCE                        0
##   FRAUD OFFENSES                                          0
##   LARCENY/ THEFT OFFENSES                                 0
##   TRAFFIC VIOLATION                                       0
##                                             Reference
## Prediction                                   LARCENY/ THEFT OFFENSES
##   ALL OTHER OFFENSES                                               0
##   ASSAULT OFFENSES                                                 0
##   BURGLARY/ BREAKING &amp; ENTERING                                    0
##   DESTRUCTION/ DAMAGE/ VANDALISM OF PROPERTY                    1138
##   DRUNKENNESS/TRESPASSING/NUISANCE                                 0
##   FRAUD OFFENSES                                                   0
##   LARCENY/ THEFT OFFENSES                                          0
##   TRAFFIC VIOLATION                                                0
##                                             Reference
## Prediction                                   TRAFFIC VIOLATION
##   ALL OTHER OFFENSES                                         0
##   ASSAULT OFFENSES                                           0
##   BURGLARY/ BREAKING &amp; ENTERING                              0
##   DESTRUCTION/ DAMAGE/ VANDALISM OF PROPERTY              1052
##   DRUNKENNESS/TRESPASSING/NUISANCE                           0
##   FRAUD OFFENSES                                             0
##   LARCENY/ THEFT OFFENSES                                    0
##   TRAFFIC VIOLATION                                          0
## 
## Overall Statistics
##                                           
##                Accuracy : 0.6777          
##                  95% CI : (0.6679, 0.6874)
##     No Information Rate : 0.4755          
##     P-Value [Acc &gt; NIR] : &lt; 2.2e-16       
##                                           
##                   Kappa : 0.4441          
##  Mcnemar's Test P-Value : NA              
## 
## Statistics by Class:
## 
##                      Class: ALL OTHER OFFENSES Class: ASSAULT OFFENSES
## Sensitivity                            0.00000                 0.00000
## Specificity                            1.00000                 1.00000
## Pos Pred Value                             NaN                     NaN
## Neg Pred Value                         0.97315                 0.98315
## Prevalence                             0.02685                 0.01685
## Detection Rate                         0.00000                 0.00000
## Detection Prevalence                   0.00000                 0.00000
## Balanced Accuracy                      0.50000                 0.50000
##                      Class: BURGLARY/ BREAKING &amp; ENTERING
## Sensitivity                                        1.0000
## Specificity                                        1.0000
## Pos Pred Value                                     1.0000
## Neg Pred Value                                     1.0000
## Prevalence                                         0.2022
## Detection Rate                                     0.2022
## Detection Prevalence                               0.2022
## Balanced Accuracy                                  1.0000
##                      Class: DESTRUCTION/ DAMAGE/ VANDALISM OF PROPERTY
## Sensitivity                                                     1.0000
## Specificity                                                     0.3855
## Pos Pred Value                                                  0.5960
## Neg Pred Value                                                  1.0000
## Prevalence                                                      0.4755
## Detection Rate                                                  0.4755
## Detection Prevalence                                            0.7978
## Balanced Accuracy                                               0.6928
##                      Class: DRUNKENNESS/TRESPASSING/NUISANCE
## Sensitivity                                          0.00000
## Specificity                                          1.00000
## Pos Pred Value                                           NaN
## Neg Pred Value                                       0.98461
## Prevalence                                           0.01539
## Detection Rate                                       0.00000
## Detection Prevalence                                 0.00000
## Balanced Accuracy                                    0.50000
##                      Class: FRAUD OFFENSES Class: LARCENY/ THEFT OFFENSES
## Sensitivity                        0.00000                         0.0000
## Specificity                        1.00000                         1.0000
## Pos Pred Value                         NaN                            NaN
## Neg Pred Value                     0.98281                         0.8722
## Prevalence                         0.01719                         0.1278
## Detection Rate                     0.00000                         0.0000
## Detection Prevalence               0.00000                         0.0000
## Balanced Accuracy                  0.50000                         0.5000
##                      Class: TRAFFIC VIOLATION
## Sensitivity                            0.0000
## Specificity                            1.0000
## Pos Pred Value                            NaN
## Neg Pred Value                         0.8818
## Prevalence                             0.1182
## Detection Rate                         0.0000
## Detection Prevalence                   0.0000
## Balanced Accuracy                      0.5000</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2.</a:t>
            </a:r>
            <a:r>
              <a:rPr/>
              <a:t> </a:t>
            </a:r>
            <a:r>
              <a:rPr/>
              <a:t>Data</a:t>
            </a:r>
            <a:r>
              <a:rPr/>
              <a:t> </a:t>
            </a:r>
            <a:r>
              <a:rPr/>
              <a:t>Pre-processing</a:t>
            </a:r>
          </a:p>
        </p:txBody>
      </p:sp>
      <p:sp>
        <p:nvSpPr>
          <p:cNvPr id="3" name="Content Placeholder 2"/>
          <p:cNvSpPr>
            <a:spLocks noGrp="1"/>
          </p:cNvSpPr>
          <p:nvPr>
            <p:ph idx="1"/>
          </p:nvPr>
        </p:nvSpPr>
        <p:spPr/>
        <p:txBody>
          <a:bodyPr/>
          <a:lstStyle/>
          <a:p>
            <a:pPr lvl="0" marL="0" indent="0">
              <a:buNone/>
            </a:pPr>
            <a:r>
              <a:rPr i="1"/>
              <a:t>Objective : Generate dataframes dallas_incidents,dallas_crime_type and dallas_crime_rate. Dataframe dallas_indcidents must be suitable for Exploratory data analysis.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7</a:t>
            </a:r>
            <a:r>
              <a:rPr/>
              <a:t> </a:t>
            </a:r>
            <a:r>
              <a:rPr/>
              <a:t>Interpretations</a:t>
            </a:r>
            <a:r>
              <a:rPr/>
              <a:t> </a:t>
            </a:r>
            <a:r>
              <a:rPr/>
              <a:t>and</a:t>
            </a:r>
            <a:r>
              <a:rPr/>
              <a:t> </a:t>
            </a:r>
            <a:r>
              <a:rPr/>
              <a:t>Scope</a:t>
            </a:r>
            <a:r>
              <a:rPr/>
              <a:t> </a:t>
            </a:r>
            <a:r>
              <a:rPr/>
              <a:t>for</a:t>
            </a:r>
            <a:r>
              <a:rPr/>
              <a:t> </a:t>
            </a:r>
            <a:r>
              <a:rPr/>
              <a:t>Future</a:t>
            </a:r>
            <a:r>
              <a:rPr/>
              <a:t> </a:t>
            </a:r>
            <a:r>
              <a:rPr/>
              <a:t>Improvement</a:t>
            </a:r>
          </a:p>
        </p:txBody>
      </p:sp>
      <p:sp>
        <p:nvSpPr>
          <p:cNvPr id="3" name="Content Placeholder 2"/>
          <p:cNvSpPr>
            <a:spLocks noGrp="1"/>
          </p:cNvSpPr>
          <p:nvPr>
            <p:ph idx="1"/>
          </p:nvPr>
        </p:nvSpPr>
        <p:spPr/>
        <p:txBody>
          <a:bodyPr/>
          <a:lstStyle/>
          <a:p>
            <a:pPr lvl="0" marL="0" indent="0">
              <a:spcBef>
                <a:spcPts val="3000"/>
              </a:spcBef>
              <a:buNone/>
            </a:pPr>
            <a:r>
              <a:rPr b="1"/>
              <a:t>7.1 Interpretations</a:t>
            </a:r>
          </a:p>
          <a:p>
            <a:pPr lvl="1"/>
            <a:r>
              <a:rPr/>
              <a:t>Regression Model Evaluation – RMSE Mean : 14(gbm) &gt; 17(lm) – Rsquared : 0.85(lm) &gt; 0.82(gbm)</a:t>
            </a:r>
          </a:p>
          <a:p>
            <a:pPr lvl="1"/>
            <a:r>
              <a:rPr/>
              <a:t>Classification Model Evaluation – Accuracy : 100%(SVM) &gt; 99.98% (RF) &gt; 68%(Naive Bayes)</a:t>
            </a:r>
          </a:p>
          <a:p>
            <a:pPr lvl="0" marL="0" indent="0">
              <a:spcBef>
                <a:spcPts val="3000"/>
              </a:spcBef>
              <a:buNone/>
            </a:pPr>
            <a:r>
              <a:rPr b="1"/>
              <a:t>7.2 Scope for Future Improvement</a:t>
            </a:r>
          </a:p>
          <a:p>
            <a:pPr lvl="1"/>
            <a:r>
              <a:rPr/>
              <a:t>Predicted values in regression fit well with the actual values as per the plotted graphs of actual vs predicted.</a:t>
            </a:r>
          </a:p>
          <a:p>
            <a:pPr lvl="1"/>
            <a:r>
              <a:rPr/>
              <a:t>Accuracy is high for SVM,RF - High overfitting possible (or over-simplified model), Accuracy is moderate for Naive Bayes method</a:t>
            </a:r>
          </a:p>
          <a:p>
            <a:pPr lvl="1"/>
            <a:r>
              <a:rPr/>
              <a:t>Better feature engineering and complex selection of explanatory attributes must be addressed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3.</a:t>
            </a:r>
            <a:r>
              <a:rPr/>
              <a:t> </a:t>
            </a:r>
            <a:r>
              <a:rPr/>
              <a:t>Exploratory</a:t>
            </a:r>
            <a:r>
              <a:rPr/>
              <a:t> </a:t>
            </a:r>
            <a:r>
              <a:rPr/>
              <a:t>Data</a:t>
            </a:r>
            <a:r>
              <a:rPr/>
              <a:t> </a:t>
            </a:r>
            <a:r>
              <a:rPr/>
              <a:t>Analysis</a:t>
            </a:r>
          </a:p>
        </p:txBody>
      </p:sp>
      <p:sp>
        <p:nvSpPr>
          <p:cNvPr id="3" name="Content Placeholder 2"/>
          <p:cNvSpPr>
            <a:spLocks noGrp="1"/>
          </p:cNvSpPr>
          <p:nvPr>
            <p:ph idx="1"/>
          </p:nvPr>
        </p:nvSpPr>
        <p:spPr/>
        <p:txBody>
          <a:bodyPr/>
          <a:lstStyle/>
          <a:p>
            <a:pPr lvl="0" marL="0" indent="0">
              <a:buNone/>
            </a:pPr>
            <a:r>
              <a:rPr i="1"/>
              <a:t>Objective : To evaluate the pattern/trend in the dataset that could 1. Answer some basic questions 2. Help in selecting attributes for predictive analysis</a:t>
            </a:r>
          </a:p>
          <a:p>
            <a:pPr lvl="0" marL="0" indent="0">
              <a:spcBef>
                <a:spcPts val="3000"/>
              </a:spcBef>
              <a:buNone/>
            </a:pPr>
            <a:r>
              <a:rPr b="1"/>
              <a:t>3.1 What crimes are frequent?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dallas_pp_files/figure-pptx/ggplot_frq_crim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spcBef>
                <a:spcPts val="3000"/>
              </a:spcBef>
              <a:buNone/>
            </a:pPr>
            <a:r>
              <a:rPr b="1"/>
              <a:t>3.2 How victim gender and the time of crime are related and volume of crime for each time slot.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dallas_pp_files/figure-pptx/dallas_gender_and_timeslo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spcBef>
                <a:spcPts val="3000"/>
              </a:spcBef>
              <a:buNone/>
            </a:pPr>
            <a:r>
              <a:rPr b="1"/>
              <a:t>3.3 How crimes relate to the time of day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dallas_pp_files/figure-pptx/dallas_crime_and_timeslo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Dallas_pp</dc:title>
  <dc:creator>RAAS</dc:creator>
  <cp:keywords/>
  <dcterms:created xsi:type="dcterms:W3CDTF">2019-01-22T17:27:07Z</dcterms:created>
  <dcterms:modified xsi:type="dcterms:W3CDTF">2019-01-22T17:27:07Z</dcterms:modified>
</cp:coreProperties>
</file>