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9" r:id="rId3"/>
    <p:sldId id="257" r:id="rId4"/>
    <p:sldId id="258"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92"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DEADAA-4064-4AFF-82BC-9BF398774868}" type="datetimeFigureOut">
              <a:rPr lang="en-US" smtClean="0"/>
              <a:t>12/10/2020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396428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EADAA-4064-4AFF-82BC-9BF398774868}"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353614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EADAA-4064-4AFF-82BC-9BF398774868}"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49820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EADAA-4064-4AFF-82BC-9BF398774868}"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415564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EADAA-4064-4AFF-82BC-9BF398774868}"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142317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DEADAA-4064-4AFF-82BC-9BF398774868}"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410087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DEADAA-4064-4AFF-82BC-9BF398774868}"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1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DEADAA-4064-4AFF-82BC-9BF398774868}"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387889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EADAA-4064-4AFF-82BC-9BF398774868}"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366869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DEADAA-4064-4AFF-82BC-9BF398774868}"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240479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DEADAA-4064-4AFF-82BC-9BF398774868}" type="datetimeFigureOut">
              <a:rPr lang="en-US" smtClean="0"/>
              <a:t>12/10/2020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A58A43D-AB95-470A-854A-E34352BCDCAE}" type="slidenum">
              <a:rPr lang="en-US" smtClean="0"/>
              <a:t>‹#›</a:t>
            </a:fld>
            <a:endParaRPr lang="en-US"/>
          </a:p>
        </p:txBody>
      </p:sp>
    </p:spTree>
    <p:extLst>
      <p:ext uri="{BB962C8B-B14F-4D97-AF65-F5344CB8AC3E}">
        <p14:creationId xmlns:p14="http://schemas.microsoft.com/office/powerpoint/2010/main" val="13396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DEADAA-4064-4AFF-82BC-9BF398774868}" type="datetimeFigureOut">
              <a:rPr lang="en-US" smtClean="0"/>
              <a:t>12/10/2020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58A43D-AB95-470A-854A-E34352BCDCAE}"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148831"/>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lweb.org/anthology/P17-1178.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6E34-B3D9-4E18-969C-6B16F9F57B44}"/>
              </a:ext>
            </a:extLst>
          </p:cNvPr>
          <p:cNvSpPr>
            <a:spLocks noGrp="1"/>
          </p:cNvSpPr>
          <p:nvPr>
            <p:ph type="ctrTitle"/>
          </p:nvPr>
        </p:nvSpPr>
        <p:spPr>
          <a:xfrm>
            <a:off x="1536428" y="-24782"/>
            <a:ext cx="8637073" cy="2920713"/>
          </a:xfrm>
        </p:spPr>
        <p:txBody>
          <a:bodyPr>
            <a:normAutofit/>
          </a:bodyPr>
          <a:lstStyle/>
          <a:p>
            <a:pPr algn="l"/>
            <a:r>
              <a:rPr lang="en-US" sz="4800" b="0" i="0" dirty="0">
                <a:solidFill>
                  <a:schemeClr val="accent1">
                    <a:lumMod val="75000"/>
                  </a:schemeClr>
                </a:solidFill>
                <a:effectLst/>
                <a:latin typeface="Arial" panose="020B0604020202020204" pitchFamily="34" charset="0"/>
              </a:rPr>
              <a:t>Named Entity Recognition for Low-Resource Languages</a:t>
            </a:r>
            <a:endParaRPr lang="en-US" sz="4800" dirty="0">
              <a:solidFill>
                <a:schemeClr val="accent1">
                  <a:lumMod val="75000"/>
                </a:schemeClr>
              </a:solidFill>
            </a:endParaRPr>
          </a:p>
        </p:txBody>
      </p:sp>
      <p:sp>
        <p:nvSpPr>
          <p:cNvPr id="3" name="Subtitle 2">
            <a:extLst>
              <a:ext uri="{FF2B5EF4-FFF2-40B4-BE49-F238E27FC236}">
                <a16:creationId xmlns:a16="http://schemas.microsoft.com/office/drawing/2014/main" id="{D5A99212-4783-4BA5-BDF2-8EF449FB01BF}"/>
              </a:ext>
            </a:extLst>
          </p:cNvPr>
          <p:cNvSpPr>
            <a:spLocks noGrp="1"/>
          </p:cNvSpPr>
          <p:nvPr>
            <p:ph type="subTitle" idx="1"/>
          </p:nvPr>
        </p:nvSpPr>
        <p:spPr>
          <a:xfrm>
            <a:off x="3064605" y="3962069"/>
            <a:ext cx="8637072" cy="977621"/>
          </a:xfrm>
        </p:spPr>
        <p:txBody>
          <a:bodyPr>
            <a:normAutofit fontScale="25000" lnSpcReduction="20000"/>
          </a:bodyPr>
          <a:lstStyle/>
          <a:p>
            <a:pPr algn="r"/>
            <a:r>
              <a:rPr lang="en-US" sz="9600" b="1" dirty="0"/>
              <a:t>Sagunesh Grover</a:t>
            </a:r>
          </a:p>
          <a:p>
            <a:pPr algn="r"/>
            <a:r>
              <a:rPr lang="en-US" sz="9600" b="1" dirty="0"/>
              <a:t>Roshandeep Singh Saini</a:t>
            </a:r>
          </a:p>
          <a:p>
            <a:pPr algn="r"/>
            <a:r>
              <a:rPr lang="en-US" sz="9600" b="1" dirty="0"/>
              <a:t>Parth Chotai</a:t>
            </a:r>
          </a:p>
          <a:p>
            <a:pPr algn="r"/>
            <a:r>
              <a:rPr lang="en-US" sz="9600" b="1" dirty="0"/>
              <a:t>Anurag Sharma</a:t>
            </a:r>
          </a:p>
          <a:p>
            <a:endParaRPr lang="en-US" dirty="0"/>
          </a:p>
        </p:txBody>
      </p:sp>
      <p:pic>
        <p:nvPicPr>
          <p:cNvPr id="4" name="Picture 3">
            <a:extLst>
              <a:ext uri="{FF2B5EF4-FFF2-40B4-BE49-F238E27FC236}">
                <a16:creationId xmlns:a16="http://schemas.microsoft.com/office/drawing/2014/main" id="{44907778-EAB2-4F5E-A9E1-B6176564E2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6109" y="3558105"/>
            <a:ext cx="2562860" cy="2562860"/>
          </a:xfrm>
          <a:prstGeom prst="rect">
            <a:avLst/>
          </a:prstGeom>
          <a:noFill/>
          <a:ln>
            <a:noFill/>
          </a:ln>
        </p:spPr>
      </p:pic>
    </p:spTree>
    <p:extLst>
      <p:ext uri="{BB962C8B-B14F-4D97-AF65-F5344CB8AC3E}">
        <p14:creationId xmlns:p14="http://schemas.microsoft.com/office/powerpoint/2010/main" val="347517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C62C-A777-4809-809C-43C3DA5CFC4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C7960C9-26E9-4F85-944A-AB269DD62397}"/>
              </a:ext>
            </a:extLst>
          </p:cNvPr>
          <p:cNvSpPr>
            <a:spLocks noGrp="1"/>
          </p:cNvSpPr>
          <p:nvPr>
            <p:ph idx="1"/>
          </p:nvPr>
        </p:nvSpPr>
        <p:spPr/>
        <p:txBody>
          <a:bodyPr>
            <a:normAutofit/>
          </a:bodyPr>
          <a:lstStyle/>
          <a:p>
            <a:pPr marL="38100" marR="0" algn="just">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One of the biggest open problems in the field of Computational Linguistics is the processing of Low Resource Languages. There are approximately 7000 languages in the world, of these only a small fraction (20 languages) are considered “high-resource” (like English). The majority of human languages are in dire need of tools and resources to overcome the resource barrier such that NLP can deliver more widespread benefits. They are called low-resource language</a:t>
            </a:r>
          </a:p>
          <a:p>
            <a:pPr marL="38100" marR="0" algn="just">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aim of this project is to utilize transfer learning to fine tune a cross lingual model from a resource-rich language (Hindi) to morphologically and semantically similar languages with no/low annotated resources (Punjabi</a:t>
            </a:r>
            <a:r>
              <a:rPr lang="en-US" sz="1800" dirty="0">
                <a:latin typeface="Calibri" panose="020F0502020204030204" pitchFamily="34" charset="0"/>
                <a:ea typeface="Times New Roman" panose="02020603050405020304" pitchFamily="18" charset="0"/>
                <a:cs typeface="Times New Roman" panose="02020603050405020304" pitchFamily="18" charset="0"/>
              </a:rPr>
              <a:t> and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Gujarati) for the sophisticated task of Named Entity Recognition (NER), hopefully outperforming the state-of-the-art baseline models.</a:t>
            </a:r>
          </a:p>
        </p:txBody>
      </p:sp>
    </p:spTree>
    <p:extLst>
      <p:ext uri="{BB962C8B-B14F-4D97-AF65-F5344CB8AC3E}">
        <p14:creationId xmlns:p14="http://schemas.microsoft.com/office/powerpoint/2010/main" val="344253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4224-E852-42C4-A782-D5B9BAE0AD96}"/>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9F4A8722-7545-42D4-8C2B-F3A763F28FD5}"/>
              </a:ext>
            </a:extLst>
          </p:cNvPr>
          <p:cNvSpPr>
            <a:spLocks noGrp="1"/>
          </p:cNvSpPr>
          <p:nvPr>
            <p:ph idx="1"/>
          </p:nvPr>
        </p:nvSpPr>
        <p:spPr>
          <a:xfrm>
            <a:off x="1451580" y="2015732"/>
            <a:ext cx="10320210" cy="3450613"/>
          </a:xfrm>
        </p:spPr>
        <p:txBody>
          <a:bodyPr>
            <a:normAutofit fontScale="70000" lnSpcReduction="20000"/>
          </a:bodyPr>
          <a:lstStyle/>
          <a:p>
            <a:pPr algn="just"/>
            <a:r>
              <a:rPr lang="en-US" b="1" dirty="0"/>
              <a:t>Source:</a:t>
            </a:r>
            <a:r>
              <a:rPr lang="en-US" dirty="0"/>
              <a:t> </a:t>
            </a:r>
            <a:r>
              <a:rPr lang="en-US" u="sng" dirty="0">
                <a:hlinkClick r:id="rId2"/>
              </a:rPr>
              <a:t>Pan et al.</a:t>
            </a:r>
            <a:r>
              <a:rPr lang="en-US" dirty="0"/>
              <a:t>, "</a:t>
            </a:r>
            <a:r>
              <a:rPr lang="en-US" i="1" dirty="0"/>
              <a:t>Cross-lingual Name Tagging and Linking for 282 Languages</a:t>
            </a:r>
            <a:r>
              <a:rPr lang="en-US" dirty="0"/>
              <a:t>", ACL 2017.</a:t>
            </a:r>
          </a:p>
          <a:p>
            <a:pPr algn="just"/>
            <a:r>
              <a:rPr lang="en-US" dirty="0"/>
              <a:t>We aim to use Hindi (Source), Punjabi and Gujarati (Target) annotated datasets because all these languages are derived from the Devanagari Script.</a:t>
            </a:r>
          </a:p>
          <a:p>
            <a:pPr algn="just"/>
            <a:r>
              <a:rPr lang="en-US" dirty="0"/>
              <a:t>The Wiki Ann dataset itself is in .BIO format, from which the “words” would be extracted to be used as the corpus. The manually reviewed English translations for tokens (from Wikipedia.org) are also available alongside the Devanagari lexicon.</a:t>
            </a:r>
          </a:p>
          <a:p>
            <a:pPr lvl="1" algn="just"/>
            <a:r>
              <a:rPr lang="en-US" dirty="0">
                <a:solidFill>
                  <a:schemeClr val="accent2"/>
                </a:solidFill>
              </a:rPr>
              <a:t>Hindi - </a:t>
            </a:r>
            <a:r>
              <a:rPr lang="hi-IN" dirty="0">
                <a:solidFill>
                  <a:schemeClr val="accent2"/>
                </a:solidFill>
              </a:rPr>
              <a:t>कनाडा </a:t>
            </a:r>
            <a:r>
              <a:rPr lang="en-US" dirty="0">
                <a:solidFill>
                  <a:schemeClr val="accent2"/>
                </a:solidFill>
              </a:rPr>
              <a:t>GPE 0.999996263783 Canada B-LOC</a:t>
            </a:r>
          </a:p>
          <a:p>
            <a:pPr lvl="1" algn="just"/>
            <a:r>
              <a:rPr lang="en-US" dirty="0">
                <a:solidFill>
                  <a:schemeClr val="accent2"/>
                </a:solidFill>
              </a:rPr>
              <a:t>Gujarati - </a:t>
            </a:r>
            <a:r>
              <a:rPr lang="gu-IN" dirty="0">
                <a:solidFill>
                  <a:schemeClr val="accent2"/>
                </a:solidFill>
              </a:rPr>
              <a:t>કેનેડામાં </a:t>
            </a:r>
            <a:r>
              <a:rPr lang="en-US" dirty="0">
                <a:solidFill>
                  <a:schemeClr val="accent2"/>
                </a:solidFill>
              </a:rPr>
              <a:t>GPE 0.999996263783 Canada B-LOC</a:t>
            </a:r>
          </a:p>
          <a:p>
            <a:pPr lvl="1" algn="just"/>
            <a:r>
              <a:rPr lang="en-US" dirty="0">
                <a:solidFill>
                  <a:schemeClr val="accent2"/>
                </a:solidFill>
              </a:rPr>
              <a:t>Punjabi - </a:t>
            </a:r>
            <a:r>
              <a:rPr lang="pa-IN" dirty="0">
                <a:solidFill>
                  <a:schemeClr val="accent2"/>
                </a:solidFill>
              </a:rPr>
              <a:t>ਕੈਨੇਡਾ </a:t>
            </a:r>
            <a:r>
              <a:rPr lang="en-US" dirty="0">
                <a:solidFill>
                  <a:schemeClr val="accent2"/>
                </a:solidFill>
              </a:rPr>
              <a:t>GPE 0.999996263783 Canada B-LOC</a:t>
            </a:r>
          </a:p>
          <a:p>
            <a:pPr algn="just"/>
            <a:r>
              <a:rPr lang="en-US" dirty="0"/>
              <a:t>For extracting features/independent variables, sequences are required. Using these “words”, sentences from various Wikipedia pages in the respective language were scraped.</a:t>
            </a:r>
          </a:p>
          <a:p>
            <a:pPr algn="just"/>
            <a:r>
              <a:rPr lang="en-US" dirty="0"/>
              <a:t>The tagging set consists of the usual B/I-PER, B/I-LOC, B/I-ORG  and O. </a:t>
            </a:r>
          </a:p>
          <a:p>
            <a:pPr algn="just"/>
            <a:endParaRPr lang="en-US" dirty="0"/>
          </a:p>
        </p:txBody>
      </p:sp>
    </p:spTree>
    <p:extLst>
      <p:ext uri="{BB962C8B-B14F-4D97-AF65-F5344CB8AC3E}">
        <p14:creationId xmlns:p14="http://schemas.microsoft.com/office/powerpoint/2010/main" val="345771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86A7-E609-447D-907A-15F862477930}"/>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37DD4B97-0616-4660-8DA7-16CE0E6331CB}"/>
              </a:ext>
            </a:extLst>
          </p:cNvPr>
          <p:cNvSpPr>
            <a:spLocks noGrp="1"/>
          </p:cNvSpPr>
          <p:nvPr>
            <p:ph idx="1"/>
          </p:nvPr>
        </p:nvSpPr>
        <p:spPr>
          <a:xfrm>
            <a:off x="1620255" y="2042365"/>
            <a:ext cx="9291215" cy="3450613"/>
          </a:xfrm>
        </p:spPr>
        <p:txBody>
          <a:bodyPr>
            <a:normAutofit/>
          </a:bodyPr>
          <a:lstStyle/>
          <a:p>
            <a:pPr algn="just"/>
            <a:r>
              <a:rPr lang="en-US" sz="1600" dirty="0"/>
              <a:t>These sentences consisted of the first paragraph of a particular entity/word’s Wikipedia article and we selected the densest one-hot encoded sentence vector in-order to minimize manual annotation effort and extract better features.</a:t>
            </a:r>
          </a:p>
          <a:p>
            <a:pPr algn="just"/>
            <a:r>
              <a:rPr lang="en-US" sz="1600" dirty="0"/>
              <a:t>All the irrelevant words, phrases, html-tags and characters were removed using various language regex and data was prepared in the below format</a:t>
            </a:r>
          </a:p>
          <a:p>
            <a:pPr algn="just"/>
            <a:endParaRPr lang="en-US" dirty="0"/>
          </a:p>
        </p:txBody>
      </p:sp>
      <p:graphicFrame>
        <p:nvGraphicFramePr>
          <p:cNvPr id="5" name="Table 4">
            <a:extLst>
              <a:ext uri="{FF2B5EF4-FFF2-40B4-BE49-F238E27FC236}">
                <a16:creationId xmlns:a16="http://schemas.microsoft.com/office/drawing/2014/main" id="{B80EDFC1-9C0C-41AE-8DF1-169D65ACCAA6}"/>
              </a:ext>
            </a:extLst>
          </p:cNvPr>
          <p:cNvGraphicFramePr>
            <a:graphicFrameLocks noGrp="1"/>
          </p:cNvGraphicFramePr>
          <p:nvPr>
            <p:extLst>
              <p:ext uri="{D42A27DB-BD31-4B8C-83A1-F6EECF244321}">
                <p14:modId xmlns:p14="http://schemas.microsoft.com/office/powerpoint/2010/main" val="338793767"/>
              </p:ext>
            </p:extLst>
          </p:nvPr>
        </p:nvGraphicFramePr>
        <p:xfrm>
          <a:off x="1982038" y="3891615"/>
          <a:ext cx="2184400" cy="1828800"/>
        </p:xfrm>
        <a:graphic>
          <a:graphicData uri="http://schemas.openxmlformats.org/drawingml/2006/table">
            <a:tbl>
              <a:tblPr>
                <a:tableStyleId>{69CF1AB2-1976-4502-BF36-3FF5EA218861}</a:tableStyleId>
              </a:tblPr>
              <a:tblGrid>
                <a:gridCol w="1100931">
                  <a:extLst>
                    <a:ext uri="{9D8B030D-6E8A-4147-A177-3AD203B41FA5}">
                      <a16:colId xmlns:a16="http://schemas.microsoft.com/office/drawing/2014/main" val="3041262043"/>
                    </a:ext>
                  </a:extLst>
                </a:gridCol>
                <a:gridCol w="609600">
                  <a:extLst>
                    <a:ext uri="{9D8B030D-6E8A-4147-A177-3AD203B41FA5}">
                      <a16:colId xmlns:a16="http://schemas.microsoft.com/office/drawing/2014/main" val="4077474966"/>
                    </a:ext>
                  </a:extLst>
                </a:gridCol>
                <a:gridCol w="473869">
                  <a:extLst>
                    <a:ext uri="{9D8B030D-6E8A-4147-A177-3AD203B41FA5}">
                      <a16:colId xmlns:a16="http://schemas.microsoft.com/office/drawing/2014/main" val="2904113063"/>
                    </a:ext>
                  </a:extLst>
                </a:gridCol>
              </a:tblGrid>
              <a:tr h="182880">
                <a:tc gridSpan="3">
                  <a:txBody>
                    <a:bodyPr/>
                    <a:lstStyle/>
                    <a:p>
                      <a:pPr algn="ctr" fontAlgn="b"/>
                      <a:r>
                        <a:rPr lang="en-US" sz="1100" u="none" strike="noStrike">
                          <a:effectLst/>
                        </a:rPr>
                        <a:t>Hindi Sentence</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0990501"/>
                  </a:ext>
                </a:extLst>
              </a:tr>
              <a:tr h="182880">
                <a:tc>
                  <a:txBody>
                    <a:bodyPr/>
                    <a:lstStyle/>
                    <a:p>
                      <a:pPr algn="ctr" fontAlgn="t"/>
                      <a:r>
                        <a:rPr lang="en-US" sz="1100" u="none" strike="noStrike">
                          <a:effectLst/>
                        </a:rPr>
                        <a:t>sentence_index</a:t>
                      </a:r>
                      <a:endParaRPr lang="en-US" sz="11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word</a:t>
                      </a:r>
                      <a:endParaRPr lang="en-US" sz="11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tag</a:t>
                      </a:r>
                      <a:endParaRPr lang="en-US" sz="11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7727689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कनाडा</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B-LOC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80510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उत्तरी</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B-LOC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4716194"/>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अमेरिका</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I-LOC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992933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का</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9304289"/>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एक</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1802679"/>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देश</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6019045"/>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hi-IN" sz="1100" u="none" strike="noStrike">
                          <a:effectLst/>
                        </a:rPr>
                        <a:t>है</a:t>
                      </a:r>
                      <a:endParaRPr lang="hi-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97277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O</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7649249"/>
                  </a:ext>
                </a:extLst>
              </a:tr>
            </a:tbl>
          </a:graphicData>
        </a:graphic>
      </p:graphicFrame>
      <p:graphicFrame>
        <p:nvGraphicFramePr>
          <p:cNvPr id="6" name="Table 5">
            <a:extLst>
              <a:ext uri="{FF2B5EF4-FFF2-40B4-BE49-F238E27FC236}">
                <a16:creationId xmlns:a16="http://schemas.microsoft.com/office/drawing/2014/main" id="{C39238C0-1325-4812-9E25-E38AD2457A1B}"/>
              </a:ext>
            </a:extLst>
          </p:cNvPr>
          <p:cNvGraphicFramePr>
            <a:graphicFrameLocks noGrp="1"/>
          </p:cNvGraphicFramePr>
          <p:nvPr>
            <p:extLst>
              <p:ext uri="{D42A27DB-BD31-4B8C-83A1-F6EECF244321}">
                <p14:modId xmlns:p14="http://schemas.microsoft.com/office/powerpoint/2010/main" val="3652934125"/>
              </p:ext>
            </p:extLst>
          </p:nvPr>
        </p:nvGraphicFramePr>
        <p:xfrm>
          <a:off x="4718050" y="3912394"/>
          <a:ext cx="2755900" cy="1828800"/>
        </p:xfrm>
        <a:graphic>
          <a:graphicData uri="http://schemas.openxmlformats.org/drawingml/2006/table">
            <a:tbl>
              <a:tblPr>
                <a:tableStyleId>{22838BEF-8BB2-4498-84A7-C5851F593DF1}</a:tableStyleId>
              </a:tblPr>
              <a:tblGrid>
                <a:gridCol w="1045341">
                  <a:extLst>
                    <a:ext uri="{9D8B030D-6E8A-4147-A177-3AD203B41FA5}">
                      <a16:colId xmlns:a16="http://schemas.microsoft.com/office/drawing/2014/main" val="2315391303"/>
                    </a:ext>
                  </a:extLst>
                </a:gridCol>
                <a:gridCol w="817267">
                  <a:extLst>
                    <a:ext uri="{9D8B030D-6E8A-4147-A177-3AD203B41FA5}">
                      <a16:colId xmlns:a16="http://schemas.microsoft.com/office/drawing/2014/main" val="519774453"/>
                    </a:ext>
                  </a:extLst>
                </a:gridCol>
                <a:gridCol w="893292">
                  <a:extLst>
                    <a:ext uri="{9D8B030D-6E8A-4147-A177-3AD203B41FA5}">
                      <a16:colId xmlns:a16="http://schemas.microsoft.com/office/drawing/2014/main" val="1048792581"/>
                    </a:ext>
                  </a:extLst>
                </a:gridCol>
              </a:tblGrid>
              <a:tr h="182880">
                <a:tc gridSpan="3">
                  <a:txBody>
                    <a:bodyPr/>
                    <a:lstStyle/>
                    <a:p>
                      <a:pPr algn="ctr" fontAlgn="b"/>
                      <a:r>
                        <a:rPr lang="en-US" sz="1100" u="none" strike="noStrike">
                          <a:effectLst/>
                        </a:rPr>
                        <a:t>Punjabi Sentence</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63062"/>
                  </a:ext>
                </a:extLst>
              </a:tr>
              <a:tr h="182880">
                <a:tc>
                  <a:txBody>
                    <a:bodyPr/>
                    <a:lstStyle/>
                    <a:p>
                      <a:pPr algn="ctr" fontAlgn="t"/>
                      <a:r>
                        <a:rPr lang="en-US" sz="1100" u="none" strike="noStrike">
                          <a:effectLst/>
                        </a:rPr>
                        <a:t>sentence_index</a:t>
                      </a:r>
                      <a:endParaRPr lang="en-US" sz="11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word</a:t>
                      </a:r>
                      <a:endParaRPr lang="en-US" sz="11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tag</a:t>
                      </a:r>
                      <a:endParaRPr lang="en-US" sz="11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79798666"/>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a-IN" sz="1100" u="none" strike="noStrike" dirty="0">
                          <a:effectLst/>
                        </a:rPr>
                        <a:t>ਦਾਦਰ</a:t>
                      </a:r>
                      <a:endParaRPr lang="pa-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B-LOC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800308"/>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a-IN" sz="1100" u="none" strike="noStrike" dirty="0">
                          <a:effectLst/>
                        </a:rPr>
                        <a:t>ਮਹਾਂਰਾਸ਼ਟਰ</a:t>
                      </a:r>
                      <a:endParaRPr lang="pa-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4155204"/>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a-IN" sz="1100" u="none" strike="noStrike">
                          <a:effectLst/>
                        </a:rPr>
                        <a:t>ਦਾ</a:t>
                      </a:r>
                      <a:endParaRPr lang="pa-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0571519"/>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a-IN" sz="1100" u="none" strike="noStrike">
                          <a:effectLst/>
                        </a:rPr>
                        <a:t>ਇੱਕ</a:t>
                      </a:r>
                      <a:endParaRPr lang="pa-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2556711"/>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a-IN" sz="1100" u="none" strike="noStrike">
                          <a:effectLst/>
                        </a:rPr>
                        <a:t>ਕਸਬਾ</a:t>
                      </a:r>
                      <a:endParaRPr lang="pa-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029706"/>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pa-IN" sz="1100" u="none" strike="noStrike">
                          <a:effectLst/>
                        </a:rPr>
                        <a:t>ਹੈ</a:t>
                      </a:r>
                      <a:endParaRPr lang="pa-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1008192"/>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8455383"/>
                  </a:ext>
                </a:extLst>
              </a:tr>
              <a:tr h="18288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7379051"/>
                  </a:ext>
                </a:extLst>
              </a:tr>
            </a:tbl>
          </a:graphicData>
        </a:graphic>
      </p:graphicFrame>
      <p:graphicFrame>
        <p:nvGraphicFramePr>
          <p:cNvPr id="7" name="Table 6">
            <a:extLst>
              <a:ext uri="{FF2B5EF4-FFF2-40B4-BE49-F238E27FC236}">
                <a16:creationId xmlns:a16="http://schemas.microsoft.com/office/drawing/2014/main" id="{92934A5C-8326-45B9-A241-78317835FD26}"/>
              </a:ext>
            </a:extLst>
          </p:cNvPr>
          <p:cNvGraphicFramePr>
            <a:graphicFrameLocks noGrp="1"/>
          </p:cNvGraphicFramePr>
          <p:nvPr>
            <p:extLst>
              <p:ext uri="{D42A27DB-BD31-4B8C-83A1-F6EECF244321}">
                <p14:modId xmlns:p14="http://schemas.microsoft.com/office/powerpoint/2010/main" val="3004466096"/>
              </p:ext>
            </p:extLst>
          </p:nvPr>
        </p:nvGraphicFramePr>
        <p:xfrm>
          <a:off x="8025562" y="3912394"/>
          <a:ext cx="2870199" cy="1828800"/>
        </p:xfrm>
        <a:graphic>
          <a:graphicData uri="http://schemas.openxmlformats.org/drawingml/2006/table">
            <a:tbl>
              <a:tblPr>
                <a:tableStyleId>{16D9F66E-5EB9-4882-86FB-DCBF35E3C3E4}</a:tableStyleId>
              </a:tblPr>
              <a:tblGrid>
                <a:gridCol w="1330556">
                  <a:extLst>
                    <a:ext uri="{9D8B030D-6E8A-4147-A177-3AD203B41FA5}">
                      <a16:colId xmlns:a16="http://schemas.microsoft.com/office/drawing/2014/main" val="1206251186"/>
                    </a:ext>
                  </a:extLst>
                </a:gridCol>
                <a:gridCol w="931389">
                  <a:extLst>
                    <a:ext uri="{9D8B030D-6E8A-4147-A177-3AD203B41FA5}">
                      <a16:colId xmlns:a16="http://schemas.microsoft.com/office/drawing/2014/main" val="1506353983"/>
                    </a:ext>
                  </a:extLst>
                </a:gridCol>
                <a:gridCol w="608254">
                  <a:extLst>
                    <a:ext uri="{9D8B030D-6E8A-4147-A177-3AD203B41FA5}">
                      <a16:colId xmlns:a16="http://schemas.microsoft.com/office/drawing/2014/main" val="3312069516"/>
                    </a:ext>
                  </a:extLst>
                </a:gridCol>
              </a:tblGrid>
              <a:tr h="182880">
                <a:tc gridSpan="3">
                  <a:txBody>
                    <a:bodyPr/>
                    <a:lstStyle/>
                    <a:p>
                      <a:pPr algn="ctr" fontAlgn="b"/>
                      <a:r>
                        <a:rPr lang="en-US" sz="1100" u="none" strike="noStrike">
                          <a:effectLst/>
                        </a:rPr>
                        <a:t>Gujarati Sentence</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56188902"/>
                  </a:ext>
                </a:extLst>
              </a:tr>
              <a:tr h="182880">
                <a:tc>
                  <a:txBody>
                    <a:bodyPr/>
                    <a:lstStyle/>
                    <a:p>
                      <a:pPr algn="ctr" fontAlgn="t"/>
                      <a:r>
                        <a:rPr lang="en-US" sz="1100" u="none" strike="noStrike">
                          <a:effectLst/>
                        </a:rPr>
                        <a:t>sentence_index</a:t>
                      </a:r>
                      <a:endParaRPr lang="en-US" sz="11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word</a:t>
                      </a:r>
                      <a:endParaRPr lang="en-US" sz="11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US" sz="1100" u="none" strike="noStrike">
                          <a:effectLst/>
                        </a:rPr>
                        <a:t>tag</a:t>
                      </a:r>
                      <a:endParaRPr lang="en-US" sz="11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57358932"/>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સૂર્ય</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B-LOC</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1496145"/>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આપણા</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9606328"/>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સૂર્યમંડળના</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9271965"/>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મધ્યમાં</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657465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આવેલો</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0000893"/>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એક</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765625"/>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તારો</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O</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2446039"/>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gu-IN" sz="1100" u="none" strike="noStrike">
                          <a:effectLst/>
                        </a:rPr>
                        <a:t>છે</a:t>
                      </a:r>
                      <a:endParaRPr lang="gu-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O</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1947721"/>
                  </a:ext>
                </a:extLst>
              </a:tr>
            </a:tbl>
          </a:graphicData>
        </a:graphic>
      </p:graphicFrame>
    </p:spTree>
    <p:extLst>
      <p:ext uri="{BB962C8B-B14F-4D97-AF65-F5344CB8AC3E}">
        <p14:creationId xmlns:p14="http://schemas.microsoft.com/office/powerpoint/2010/main" val="147835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19F1-B46D-4FCA-82E6-8E32C055236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CEB0678-05A4-4C8B-A15A-9169E5AB3737}"/>
              </a:ext>
            </a:extLst>
          </p:cNvPr>
          <p:cNvSpPr>
            <a:spLocks noGrp="1"/>
          </p:cNvSpPr>
          <p:nvPr>
            <p:ph idx="1"/>
          </p:nvPr>
        </p:nvSpPr>
        <p:spPr>
          <a:xfrm>
            <a:off x="1451579" y="1703693"/>
            <a:ext cx="9291215" cy="3450613"/>
          </a:xfrm>
        </p:spPr>
        <p:txBody>
          <a:bodyPr>
            <a:normAutofit/>
          </a:bodyPr>
          <a:lstStyle/>
          <a:p>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100" dirty="0">
                <a:effectLst/>
                <a:latin typeface="Calibri" panose="020F0502020204030204" pitchFamily="34" charset="0"/>
                <a:ea typeface="Times New Roman" panose="02020603050405020304" pitchFamily="18" charset="0"/>
                <a:cs typeface="Times New Roman" panose="02020603050405020304" pitchFamily="18" charset="0"/>
              </a:rPr>
              <a:t>A distribution of length of sentences was drawn so that we could pad them.</a:t>
            </a:r>
          </a:p>
          <a:p>
            <a:r>
              <a:rPr lang="en-US" sz="1100" dirty="0">
                <a:effectLst/>
                <a:latin typeface="Calibri" panose="020F0502020204030204" pitchFamily="34" charset="0"/>
                <a:ea typeface="Times New Roman" panose="02020603050405020304" pitchFamily="18" charset="0"/>
                <a:cs typeface="Times New Roman" panose="02020603050405020304" pitchFamily="18" charset="0"/>
              </a:rPr>
              <a:t>Vocabularies of unique words (for every language) were generated, and a double vertical bar graph of BIO Tag vs unique words(filtered) &amp; words(unfiltered) was plotted.</a:t>
            </a:r>
          </a:p>
          <a:p>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100" dirty="0"/>
          </a:p>
        </p:txBody>
      </p:sp>
      <p:pic>
        <p:nvPicPr>
          <p:cNvPr id="4" name="Picture 3">
            <a:extLst>
              <a:ext uri="{FF2B5EF4-FFF2-40B4-BE49-F238E27FC236}">
                <a16:creationId xmlns:a16="http://schemas.microsoft.com/office/drawing/2014/main" id="{4C484755-9897-4DE4-99C1-CA0A0A591D6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72866" y="3088822"/>
            <a:ext cx="3098392" cy="2745350"/>
          </a:xfrm>
          <a:prstGeom prst="rect">
            <a:avLst/>
          </a:prstGeom>
          <a:noFill/>
          <a:ln w="25400">
            <a:solidFill>
              <a:schemeClr val="accent1"/>
            </a:solidFill>
          </a:ln>
        </p:spPr>
      </p:pic>
      <p:pic>
        <p:nvPicPr>
          <p:cNvPr id="5" name="Picture 4">
            <a:extLst>
              <a:ext uri="{FF2B5EF4-FFF2-40B4-BE49-F238E27FC236}">
                <a16:creationId xmlns:a16="http://schemas.microsoft.com/office/drawing/2014/main" id="{FE756000-2D88-4F64-8493-E74430B5F4A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549971" y="3088822"/>
            <a:ext cx="3101474" cy="2745350"/>
          </a:xfrm>
          <a:prstGeom prst="rect">
            <a:avLst/>
          </a:prstGeom>
          <a:noFill/>
          <a:ln w="25400">
            <a:solidFill>
              <a:schemeClr val="accent1"/>
            </a:solidFill>
          </a:ln>
        </p:spPr>
      </p:pic>
      <p:pic>
        <p:nvPicPr>
          <p:cNvPr id="6" name="Picture 5">
            <a:extLst>
              <a:ext uri="{FF2B5EF4-FFF2-40B4-BE49-F238E27FC236}">
                <a16:creationId xmlns:a16="http://schemas.microsoft.com/office/drawing/2014/main" id="{4E2DFA76-63D9-45E6-A2AF-7C16585ABF2C}"/>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120744" y="3108181"/>
            <a:ext cx="3001714" cy="2725991"/>
          </a:xfrm>
          <a:prstGeom prst="rect">
            <a:avLst/>
          </a:prstGeom>
          <a:noFill/>
          <a:ln w="25400">
            <a:solidFill>
              <a:schemeClr val="accent1"/>
            </a:solidFill>
          </a:ln>
        </p:spPr>
      </p:pic>
    </p:spTree>
    <p:extLst>
      <p:ext uri="{BB962C8B-B14F-4D97-AF65-F5344CB8AC3E}">
        <p14:creationId xmlns:p14="http://schemas.microsoft.com/office/powerpoint/2010/main" val="92873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A0A7-9B9C-4D6C-91E7-B03B333ED96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FF48D7CD-E5F6-4FD1-BB30-4D2F7DC7A170}"/>
              </a:ext>
            </a:extLst>
          </p:cNvPr>
          <p:cNvSpPr>
            <a:spLocks noGrp="1"/>
          </p:cNvSpPr>
          <p:nvPr>
            <p:ph idx="1"/>
          </p:nvPr>
        </p:nvSpPr>
        <p:spPr/>
        <p:txBody>
          <a:bodyPr/>
          <a:lstStyle/>
          <a:p>
            <a:r>
              <a:rPr lang="en-US" dirty="0"/>
              <a:t>Every word and its respective tag are mapped numerically for baseline language models</a:t>
            </a:r>
          </a:p>
          <a:p>
            <a:r>
              <a:rPr lang="en-US" dirty="0"/>
              <a:t>Tokenized each sentence with IndicBERT’s tokenizer to digest the sequence and add the special [CLS] and [SEP] BERT token to the beginning and ending of the sentence respectively (for the transfer learning model).</a:t>
            </a:r>
          </a:p>
          <a:p>
            <a:r>
              <a:rPr lang="en-US" dirty="0"/>
              <a:t>Used holdout validation and split each individual language set into Training Validation and Testing sets.</a:t>
            </a:r>
          </a:p>
          <a:p>
            <a:r>
              <a:rPr lang="en-US" dirty="0"/>
              <a:t>For transfer learning, the same was carried out for combined language set.</a:t>
            </a:r>
          </a:p>
        </p:txBody>
      </p:sp>
    </p:spTree>
    <p:extLst>
      <p:ext uri="{BB962C8B-B14F-4D97-AF65-F5344CB8AC3E}">
        <p14:creationId xmlns:p14="http://schemas.microsoft.com/office/powerpoint/2010/main" val="46900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DD3B-2D6F-49D4-88F8-C465CB0C6C1D}"/>
              </a:ext>
            </a:extLst>
          </p:cNvPr>
          <p:cNvSpPr>
            <a:spLocks noGrp="1"/>
          </p:cNvSpPr>
          <p:nvPr>
            <p:ph type="title"/>
          </p:nvPr>
        </p:nvSpPr>
        <p:spPr/>
        <p:txBody>
          <a:bodyPr/>
          <a:lstStyle/>
          <a:p>
            <a:r>
              <a:rPr lang="en-US" dirty="0"/>
              <a:t>ML MODEL TRAINING</a:t>
            </a:r>
          </a:p>
        </p:txBody>
      </p:sp>
      <p:sp>
        <p:nvSpPr>
          <p:cNvPr id="3" name="Content Placeholder 2">
            <a:extLst>
              <a:ext uri="{FF2B5EF4-FFF2-40B4-BE49-F238E27FC236}">
                <a16:creationId xmlns:a16="http://schemas.microsoft.com/office/drawing/2014/main" id="{345738C5-73EB-4495-82BA-B4C1886700B2}"/>
              </a:ext>
            </a:extLst>
          </p:cNvPr>
          <p:cNvSpPr>
            <a:spLocks noGrp="1"/>
          </p:cNvSpPr>
          <p:nvPr>
            <p:ph idx="1"/>
          </p:nvPr>
        </p:nvSpPr>
        <p:spPr/>
        <p:txBody>
          <a:bodyPr/>
          <a:lstStyle/>
          <a:p>
            <a:r>
              <a:rPr lang="en-US" dirty="0"/>
              <a:t>Baseline Model</a:t>
            </a:r>
          </a:p>
          <a:p>
            <a:pPr lvl="1">
              <a:buFont typeface="Wingdings" panose="05000000000000000000" pitchFamily="2" charset="2"/>
              <a:buChar char="§"/>
            </a:pPr>
            <a:r>
              <a:rPr lang="en-US" dirty="0"/>
              <a:t>BiLSTM (for Hindi, Punjabi and Gujarati each) </a:t>
            </a:r>
          </a:p>
          <a:p>
            <a:pPr lvl="1">
              <a:buFont typeface="Wingdings" panose="05000000000000000000" pitchFamily="2" charset="2"/>
              <a:buChar char="§"/>
            </a:pPr>
            <a:r>
              <a:rPr lang="en-US" dirty="0"/>
              <a:t>BiLSTM-CRF (for Hindi, Punjabi and Gujarati each) </a:t>
            </a:r>
          </a:p>
          <a:p>
            <a:r>
              <a:rPr lang="en-US" dirty="0"/>
              <a:t>Transfer Learning Model( One model for all Languages)</a:t>
            </a:r>
          </a:p>
          <a:p>
            <a:pPr lvl="1">
              <a:buFont typeface="Wingdings" panose="05000000000000000000" pitchFamily="2" charset="2"/>
              <a:buChar char="§"/>
            </a:pPr>
            <a:r>
              <a:rPr lang="en-US" dirty="0"/>
              <a:t>Multilingual BERT (Hindi, Punjabi and Gujarati Combined)</a:t>
            </a:r>
          </a:p>
          <a:p>
            <a:endParaRPr lang="en-US" dirty="0"/>
          </a:p>
          <a:p>
            <a:pPr lvl="1"/>
            <a:endParaRPr lang="en-US" dirty="0"/>
          </a:p>
        </p:txBody>
      </p:sp>
    </p:spTree>
    <p:extLst>
      <p:ext uri="{BB962C8B-B14F-4D97-AF65-F5344CB8AC3E}">
        <p14:creationId xmlns:p14="http://schemas.microsoft.com/office/powerpoint/2010/main" val="24265146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3093</TotalTime>
  <Words>658</Words>
  <Application>Microsoft Office PowerPoint</Application>
  <PresentationFormat>Widescreen</PresentationFormat>
  <Paragraphs>120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Wingdings</vt:lpstr>
      <vt:lpstr>Gallery</vt:lpstr>
      <vt:lpstr>Named Entity Recognition for Low-Resource Languages</vt:lpstr>
      <vt:lpstr>PROBLEM STATEMENT</vt:lpstr>
      <vt:lpstr>DATA ACQUISITION</vt:lpstr>
      <vt:lpstr>DATA Preparation</vt:lpstr>
      <vt:lpstr>Exploratory data analysis</vt:lpstr>
      <vt:lpstr>Feature engineering</vt:lpstr>
      <vt:lpstr>ML MODEL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NLP for Low-Resource Languages</dc:title>
  <dc:creator>Roshandeep Singh</dc:creator>
  <cp:lastModifiedBy>Sagunesh Grover</cp:lastModifiedBy>
  <cp:revision>58</cp:revision>
  <dcterms:created xsi:type="dcterms:W3CDTF">2020-09-23T20:11:28Z</dcterms:created>
  <dcterms:modified xsi:type="dcterms:W3CDTF">2020-12-10T16:44:59Z</dcterms:modified>
</cp:coreProperties>
</file>