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02F51-369A-484B-9105-6AB5F556DD6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6F331-8C81-495C-B159-5D7EC66B3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Operational Excellence </a:t>
          </a:r>
          <a:r>
            <a:rPr lang="en-US" dirty="0"/>
            <a:t>- Used CloudWatch and </a:t>
          </a:r>
          <a:r>
            <a:rPr lang="en-US" dirty="0" err="1"/>
            <a:t>QuickSight</a:t>
          </a:r>
          <a:r>
            <a:rPr lang="en-US" dirty="0"/>
            <a:t> to make sure the op-</a:t>
          </a:r>
          <a:br>
            <a:rPr lang="en-US" dirty="0"/>
          </a:br>
          <a:r>
            <a:rPr lang="en-US" dirty="0" err="1"/>
            <a:t>erations</a:t>
          </a:r>
          <a:r>
            <a:rPr lang="en-US" dirty="0"/>
            <a:t> run smoothly.</a:t>
          </a:r>
        </a:p>
      </dgm:t>
    </dgm:pt>
    <dgm:pt modelId="{4669A191-E7C1-49BF-9EBC-ACA823427D35}" type="parTrans" cxnId="{F2B1BECE-EDC2-4CA2-90AD-891B4E449316}">
      <dgm:prSet/>
      <dgm:spPr/>
      <dgm:t>
        <a:bodyPr/>
        <a:lstStyle/>
        <a:p>
          <a:endParaRPr lang="en-US"/>
        </a:p>
      </dgm:t>
    </dgm:pt>
    <dgm:pt modelId="{8743BAB5-5C15-4A3D-8AD7-100E2C8CDDF9}" type="sibTrans" cxnId="{F2B1BECE-EDC2-4CA2-90AD-891B4E4493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DA27F3-6C14-4001-A178-5A35EADA2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Security</a:t>
          </a:r>
          <a:r>
            <a:rPr lang="en-US" dirty="0"/>
            <a:t> - IAM role is used for the </a:t>
          </a:r>
          <a:r>
            <a:rPr lang="en-US" dirty="0" err="1"/>
            <a:t>sagemaker</a:t>
          </a:r>
          <a:r>
            <a:rPr lang="en-US" dirty="0"/>
            <a:t> to use in AWS CLI.</a:t>
          </a:r>
        </a:p>
      </dgm:t>
    </dgm:pt>
    <dgm:pt modelId="{B6B5FE9C-7C88-4338-A45C-7D09CE317F47}" type="parTrans" cxnId="{17831B19-A114-464D-B499-C2CA158D5937}">
      <dgm:prSet/>
      <dgm:spPr/>
      <dgm:t>
        <a:bodyPr/>
        <a:lstStyle/>
        <a:p>
          <a:endParaRPr lang="en-US"/>
        </a:p>
      </dgm:t>
    </dgm:pt>
    <dgm:pt modelId="{621D9623-12A1-452F-88FC-67DA9ED09FE3}" type="sibTrans" cxnId="{17831B19-A114-464D-B499-C2CA158D59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E7E77E-65D9-4558-8FB5-283A5A185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Reliability</a:t>
          </a:r>
          <a:r>
            <a:rPr lang="en-US" dirty="0"/>
            <a:t> - S3 Deep Archive is used for archiving the bucket contents after 180</a:t>
          </a:r>
          <a:br>
            <a:rPr lang="en-US" dirty="0"/>
          </a:br>
          <a:r>
            <a:rPr lang="en-US" dirty="0"/>
            <a:t>days of operation, Cross Region Replication is done for the bucket to ensure the</a:t>
          </a:r>
          <a:br>
            <a:rPr lang="en-US" dirty="0"/>
          </a:br>
          <a:r>
            <a:rPr lang="en-US" dirty="0"/>
            <a:t>data remains accessible always despite the region being down, Bucket Versioning</a:t>
          </a:r>
          <a:br>
            <a:rPr lang="en-US" dirty="0"/>
          </a:br>
          <a:r>
            <a:rPr lang="en-US" dirty="0"/>
            <a:t>is done to see the file versions for backup and safety.</a:t>
          </a:r>
        </a:p>
      </dgm:t>
    </dgm:pt>
    <dgm:pt modelId="{8E5BE183-CF73-4ED4-9D75-FC3B39CCC481}" type="parTrans" cxnId="{0B14A3EE-61A4-4529-9136-86D6CE2DD283}">
      <dgm:prSet/>
      <dgm:spPr/>
      <dgm:t>
        <a:bodyPr/>
        <a:lstStyle/>
        <a:p>
          <a:endParaRPr lang="en-US"/>
        </a:p>
      </dgm:t>
    </dgm:pt>
    <dgm:pt modelId="{B35244A2-952F-4480-A458-96640463835D}" type="sibTrans" cxnId="{0B14A3EE-61A4-4529-9136-86D6CE2DD2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6CDC0D-F99E-4D41-B963-C6872AA5A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Cost Optimization </a:t>
          </a:r>
          <a:r>
            <a:rPr lang="en-US" dirty="0"/>
            <a:t>- GPU is not used to reduce cost as the data is quite small, Spot</a:t>
          </a:r>
          <a:br>
            <a:rPr lang="en-US" dirty="0"/>
          </a:br>
          <a:r>
            <a:rPr lang="en-US" dirty="0"/>
            <a:t>Instances is enabled to be used during training which shows 50 percent reduction</a:t>
          </a:r>
          <a:br>
            <a:rPr lang="en-US" dirty="0"/>
          </a:br>
          <a:r>
            <a:rPr lang="en-US" dirty="0"/>
            <a:t>in the cost.</a:t>
          </a:r>
        </a:p>
      </dgm:t>
    </dgm:pt>
    <dgm:pt modelId="{F9D59992-6B5E-4F66-AD95-BB323734DA69}" type="parTrans" cxnId="{B539EB4C-88AD-4C49-B967-75063A37F0B1}">
      <dgm:prSet/>
      <dgm:spPr/>
      <dgm:t>
        <a:bodyPr/>
        <a:lstStyle/>
        <a:p>
          <a:endParaRPr lang="en-US"/>
        </a:p>
      </dgm:t>
    </dgm:pt>
    <dgm:pt modelId="{0F70B45B-A47F-4855-BD5E-55C593E41B51}" type="sibTrans" cxnId="{B539EB4C-88AD-4C49-B967-75063A37F0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56D095-6841-41F7-A381-0EF39B6287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Performance-</a:t>
          </a:r>
          <a:r>
            <a:rPr lang="en-US" dirty="0"/>
            <a:t> S3 is used as it is scalable, reliable and hassle free. It provides quick</a:t>
          </a:r>
          <a:br>
            <a:rPr lang="en-US" dirty="0"/>
          </a:br>
          <a:r>
            <a:rPr lang="en-US" dirty="0"/>
            <a:t>access to the necessary data.</a:t>
          </a:r>
        </a:p>
      </dgm:t>
    </dgm:pt>
    <dgm:pt modelId="{007AB8F1-9A77-41B6-978F-95A939054EDE}" type="parTrans" cxnId="{BEEB9F02-49E5-4FA1-BA45-5245B49D878C}">
      <dgm:prSet/>
      <dgm:spPr/>
      <dgm:t>
        <a:bodyPr/>
        <a:lstStyle/>
        <a:p>
          <a:endParaRPr lang="en-US"/>
        </a:p>
      </dgm:t>
    </dgm:pt>
    <dgm:pt modelId="{F6459F52-9D9F-4C68-A63A-397ED13F8EEA}" type="sibTrans" cxnId="{BEEB9F02-49E5-4FA1-BA45-5245B49D87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E14BE-5798-4FB5-BD48-058CE0FCE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Sustainability</a:t>
          </a:r>
          <a:r>
            <a:rPr lang="en-US" dirty="0"/>
            <a:t> - Spot instances are used, GPU is avoided and also the end points</a:t>
          </a:r>
          <a:br>
            <a:rPr lang="en-US" dirty="0"/>
          </a:br>
          <a:r>
            <a:rPr lang="en-US" dirty="0"/>
            <a:t>are made sure to be deleted to avoid any over-consumption of resources.</a:t>
          </a:r>
        </a:p>
      </dgm:t>
    </dgm:pt>
    <dgm:pt modelId="{BBB40612-4607-4E74-ABF3-872804222045}" type="parTrans" cxnId="{4E955C60-4F18-4E5D-87D4-175A3D0FC70D}">
      <dgm:prSet/>
      <dgm:spPr/>
      <dgm:t>
        <a:bodyPr/>
        <a:lstStyle/>
        <a:p>
          <a:endParaRPr lang="en-US"/>
        </a:p>
      </dgm:t>
    </dgm:pt>
    <dgm:pt modelId="{80C3C25C-0B81-42DD-830A-F3C5CE0A2BAE}" type="sibTrans" cxnId="{4E955C60-4F18-4E5D-87D4-175A3D0FC70D}">
      <dgm:prSet/>
      <dgm:spPr/>
      <dgm:t>
        <a:bodyPr/>
        <a:lstStyle/>
        <a:p>
          <a:endParaRPr lang="en-US"/>
        </a:p>
      </dgm:t>
    </dgm:pt>
    <dgm:pt modelId="{E875CD56-20F6-476A-A392-8E0BBC0DB336}" type="pres">
      <dgm:prSet presAssocID="{F0402F51-369A-484B-9105-6AB5F556DD66}" presName="root" presStyleCnt="0">
        <dgm:presLayoutVars>
          <dgm:dir/>
          <dgm:resizeHandles val="exact"/>
        </dgm:presLayoutVars>
      </dgm:prSet>
      <dgm:spPr/>
    </dgm:pt>
    <dgm:pt modelId="{14FAA61C-6F70-46A1-8711-FAAF85FF4EAF}" type="pres">
      <dgm:prSet presAssocID="{F0402F51-369A-484B-9105-6AB5F556DD66}" presName="container" presStyleCnt="0">
        <dgm:presLayoutVars>
          <dgm:dir/>
          <dgm:resizeHandles val="exact"/>
        </dgm:presLayoutVars>
      </dgm:prSet>
      <dgm:spPr/>
    </dgm:pt>
    <dgm:pt modelId="{A859D56E-F7FD-4F08-8387-2FB8DCC086A1}" type="pres">
      <dgm:prSet presAssocID="{3DC6F331-8C81-495C-B159-5D7EC66B3A91}" presName="compNode" presStyleCnt="0"/>
      <dgm:spPr/>
    </dgm:pt>
    <dgm:pt modelId="{5D9BD303-4046-488C-8C34-FE68ECB64982}" type="pres">
      <dgm:prSet presAssocID="{3DC6F331-8C81-495C-B159-5D7EC66B3A91}" presName="iconBgRect" presStyleLbl="bgShp" presStyleIdx="0" presStyleCnt="6"/>
      <dgm:spPr/>
    </dgm:pt>
    <dgm:pt modelId="{36BEB42E-AEAD-4D56-A261-02B154289FF7}" type="pres">
      <dgm:prSet presAssocID="{3DC6F331-8C81-495C-B159-5D7EC66B3A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DD02DC17-7070-4C35-9CCF-BB6BF7E75E97}" type="pres">
      <dgm:prSet presAssocID="{3DC6F331-8C81-495C-B159-5D7EC66B3A91}" presName="spaceRect" presStyleCnt="0"/>
      <dgm:spPr/>
    </dgm:pt>
    <dgm:pt modelId="{3B803A48-D642-493B-9011-05ED8F8E47FA}" type="pres">
      <dgm:prSet presAssocID="{3DC6F331-8C81-495C-B159-5D7EC66B3A91}" presName="textRect" presStyleLbl="revTx" presStyleIdx="0" presStyleCnt="6">
        <dgm:presLayoutVars>
          <dgm:chMax val="1"/>
          <dgm:chPref val="1"/>
        </dgm:presLayoutVars>
      </dgm:prSet>
      <dgm:spPr/>
    </dgm:pt>
    <dgm:pt modelId="{AD7B0B79-7E97-4F44-A526-6285C9929C26}" type="pres">
      <dgm:prSet presAssocID="{8743BAB5-5C15-4A3D-8AD7-100E2C8CDDF9}" presName="sibTrans" presStyleLbl="sibTrans2D1" presStyleIdx="0" presStyleCnt="0"/>
      <dgm:spPr/>
    </dgm:pt>
    <dgm:pt modelId="{F31C5CF5-3A9B-4115-A4F0-568C4BAD3D12}" type="pres">
      <dgm:prSet presAssocID="{4CDA27F3-6C14-4001-A178-5A35EADA2D5B}" presName="compNode" presStyleCnt="0"/>
      <dgm:spPr/>
    </dgm:pt>
    <dgm:pt modelId="{1B9A9CD8-B7F3-4A85-8D3D-88C6C08A4A10}" type="pres">
      <dgm:prSet presAssocID="{4CDA27F3-6C14-4001-A178-5A35EADA2D5B}" presName="iconBgRect" presStyleLbl="bgShp" presStyleIdx="1" presStyleCnt="6"/>
      <dgm:spPr/>
    </dgm:pt>
    <dgm:pt modelId="{3B39EEBD-9387-4C7E-BDBC-0A2B34054732}" type="pres">
      <dgm:prSet presAssocID="{4CDA27F3-6C14-4001-A178-5A35EADA2D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1FA8ED9-CC06-40E8-8F77-48B4C28785C1}" type="pres">
      <dgm:prSet presAssocID="{4CDA27F3-6C14-4001-A178-5A35EADA2D5B}" presName="spaceRect" presStyleCnt="0"/>
      <dgm:spPr/>
    </dgm:pt>
    <dgm:pt modelId="{6167321D-A462-41BC-9F29-6550DB132F28}" type="pres">
      <dgm:prSet presAssocID="{4CDA27F3-6C14-4001-A178-5A35EADA2D5B}" presName="textRect" presStyleLbl="revTx" presStyleIdx="1" presStyleCnt="6">
        <dgm:presLayoutVars>
          <dgm:chMax val="1"/>
          <dgm:chPref val="1"/>
        </dgm:presLayoutVars>
      </dgm:prSet>
      <dgm:spPr/>
    </dgm:pt>
    <dgm:pt modelId="{08854BB1-9E27-4F3B-9190-71D4F366D365}" type="pres">
      <dgm:prSet presAssocID="{621D9623-12A1-452F-88FC-67DA9ED09FE3}" presName="sibTrans" presStyleLbl="sibTrans2D1" presStyleIdx="0" presStyleCnt="0"/>
      <dgm:spPr/>
    </dgm:pt>
    <dgm:pt modelId="{C9CADFE7-3D54-4B0A-998C-ADF4F2ACAC5C}" type="pres">
      <dgm:prSet presAssocID="{00E7E77E-65D9-4558-8FB5-283A5A185625}" presName="compNode" presStyleCnt="0"/>
      <dgm:spPr/>
    </dgm:pt>
    <dgm:pt modelId="{F76C825A-1658-467F-8F94-6B9EFD9DFF81}" type="pres">
      <dgm:prSet presAssocID="{00E7E77E-65D9-4558-8FB5-283A5A185625}" presName="iconBgRect" presStyleLbl="bgShp" presStyleIdx="2" presStyleCnt="6"/>
      <dgm:spPr/>
    </dgm:pt>
    <dgm:pt modelId="{5575AD7E-CA78-464C-9A08-080D2EEDBB3A}" type="pres">
      <dgm:prSet presAssocID="{00E7E77E-65D9-4558-8FB5-283A5A1856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2DD038-06F7-44DC-A5FD-F38080CADDFA}" type="pres">
      <dgm:prSet presAssocID="{00E7E77E-65D9-4558-8FB5-283A5A185625}" presName="spaceRect" presStyleCnt="0"/>
      <dgm:spPr/>
    </dgm:pt>
    <dgm:pt modelId="{8D548A36-73CA-4DB7-B98F-F4E0CD8EBD79}" type="pres">
      <dgm:prSet presAssocID="{00E7E77E-65D9-4558-8FB5-283A5A185625}" presName="textRect" presStyleLbl="revTx" presStyleIdx="2" presStyleCnt="6">
        <dgm:presLayoutVars>
          <dgm:chMax val="1"/>
          <dgm:chPref val="1"/>
        </dgm:presLayoutVars>
      </dgm:prSet>
      <dgm:spPr/>
    </dgm:pt>
    <dgm:pt modelId="{F00DF773-73DE-47B8-B105-707EE21644BE}" type="pres">
      <dgm:prSet presAssocID="{B35244A2-952F-4480-A458-96640463835D}" presName="sibTrans" presStyleLbl="sibTrans2D1" presStyleIdx="0" presStyleCnt="0"/>
      <dgm:spPr/>
    </dgm:pt>
    <dgm:pt modelId="{AC5A5E13-F727-4730-BD6D-24BC73C23F64}" type="pres">
      <dgm:prSet presAssocID="{B86CDC0D-F99E-4D41-B963-C6872AA5A452}" presName="compNode" presStyleCnt="0"/>
      <dgm:spPr/>
    </dgm:pt>
    <dgm:pt modelId="{6E1D1439-FAB9-4B9B-B23D-C07B10B071DF}" type="pres">
      <dgm:prSet presAssocID="{B86CDC0D-F99E-4D41-B963-C6872AA5A452}" presName="iconBgRect" presStyleLbl="bgShp" presStyleIdx="3" presStyleCnt="6"/>
      <dgm:spPr/>
    </dgm:pt>
    <dgm:pt modelId="{B887D33E-B69C-4431-8E35-8BE7F944F5F4}" type="pres">
      <dgm:prSet presAssocID="{B86CDC0D-F99E-4D41-B963-C6872AA5A4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AD7CDD-8837-4CD5-A383-DF5B317D119F}" type="pres">
      <dgm:prSet presAssocID="{B86CDC0D-F99E-4D41-B963-C6872AA5A452}" presName="spaceRect" presStyleCnt="0"/>
      <dgm:spPr/>
    </dgm:pt>
    <dgm:pt modelId="{EE55550C-5006-4E9E-98AE-459F4249F4EE}" type="pres">
      <dgm:prSet presAssocID="{B86CDC0D-F99E-4D41-B963-C6872AA5A452}" presName="textRect" presStyleLbl="revTx" presStyleIdx="3" presStyleCnt="6">
        <dgm:presLayoutVars>
          <dgm:chMax val="1"/>
          <dgm:chPref val="1"/>
        </dgm:presLayoutVars>
      </dgm:prSet>
      <dgm:spPr/>
    </dgm:pt>
    <dgm:pt modelId="{D7BC4052-2FB4-4A24-B843-D9B85A5651DE}" type="pres">
      <dgm:prSet presAssocID="{0F70B45B-A47F-4855-BD5E-55C593E41B51}" presName="sibTrans" presStyleLbl="sibTrans2D1" presStyleIdx="0" presStyleCnt="0"/>
      <dgm:spPr/>
    </dgm:pt>
    <dgm:pt modelId="{3A425C32-93A7-491D-93C4-35A26094349B}" type="pres">
      <dgm:prSet presAssocID="{A356D095-6841-41F7-A381-0EF39B62870F}" presName="compNode" presStyleCnt="0"/>
      <dgm:spPr/>
    </dgm:pt>
    <dgm:pt modelId="{C5239B2D-8D2A-44A8-BAB4-0ADBDAEA9638}" type="pres">
      <dgm:prSet presAssocID="{A356D095-6841-41F7-A381-0EF39B62870F}" presName="iconBgRect" presStyleLbl="bgShp" presStyleIdx="4" presStyleCnt="6"/>
      <dgm:spPr/>
    </dgm:pt>
    <dgm:pt modelId="{207F68E3-441E-4DB4-A4A8-5DBCD1BA9A97}" type="pres">
      <dgm:prSet presAssocID="{A356D095-6841-41F7-A381-0EF39B6287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9946F8B-BBAC-492A-BED3-8567C357CD9F}" type="pres">
      <dgm:prSet presAssocID="{A356D095-6841-41F7-A381-0EF39B62870F}" presName="spaceRect" presStyleCnt="0"/>
      <dgm:spPr/>
    </dgm:pt>
    <dgm:pt modelId="{3490C12B-AE6A-4F32-A356-3FE1DBDEA824}" type="pres">
      <dgm:prSet presAssocID="{A356D095-6841-41F7-A381-0EF39B62870F}" presName="textRect" presStyleLbl="revTx" presStyleIdx="4" presStyleCnt="6">
        <dgm:presLayoutVars>
          <dgm:chMax val="1"/>
          <dgm:chPref val="1"/>
        </dgm:presLayoutVars>
      </dgm:prSet>
      <dgm:spPr/>
    </dgm:pt>
    <dgm:pt modelId="{45E04733-FB0E-4BA0-B4E4-68BF966ECD98}" type="pres">
      <dgm:prSet presAssocID="{F6459F52-9D9F-4C68-A63A-397ED13F8EEA}" presName="sibTrans" presStyleLbl="sibTrans2D1" presStyleIdx="0" presStyleCnt="0"/>
      <dgm:spPr/>
    </dgm:pt>
    <dgm:pt modelId="{AFDAE406-F43C-4F96-8100-ACD31F6EED0B}" type="pres">
      <dgm:prSet presAssocID="{1DCE14BE-5798-4FB5-BD48-058CE0FCE118}" presName="compNode" presStyleCnt="0"/>
      <dgm:spPr/>
    </dgm:pt>
    <dgm:pt modelId="{0A50C3EB-7B06-4262-9DD6-BF7A378EE2FB}" type="pres">
      <dgm:prSet presAssocID="{1DCE14BE-5798-4FB5-BD48-058CE0FCE118}" presName="iconBgRect" presStyleLbl="bgShp" presStyleIdx="5" presStyleCnt="6"/>
      <dgm:spPr/>
    </dgm:pt>
    <dgm:pt modelId="{BD1EB3CF-14AF-443A-979C-55D8D42E1ABA}" type="pres">
      <dgm:prSet presAssocID="{1DCE14BE-5798-4FB5-BD48-058CE0FCE1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4834DBA-6EE2-4253-B300-5C1C2C5643E9}" type="pres">
      <dgm:prSet presAssocID="{1DCE14BE-5798-4FB5-BD48-058CE0FCE118}" presName="spaceRect" presStyleCnt="0"/>
      <dgm:spPr/>
    </dgm:pt>
    <dgm:pt modelId="{158D6578-4F04-496E-B27D-A23108CD1AAA}" type="pres">
      <dgm:prSet presAssocID="{1DCE14BE-5798-4FB5-BD48-058CE0FCE1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EB9F02-49E5-4FA1-BA45-5245B49D878C}" srcId="{F0402F51-369A-484B-9105-6AB5F556DD66}" destId="{A356D095-6841-41F7-A381-0EF39B62870F}" srcOrd="4" destOrd="0" parTransId="{007AB8F1-9A77-41B6-978F-95A939054EDE}" sibTransId="{F6459F52-9D9F-4C68-A63A-397ED13F8EEA}"/>
    <dgm:cxn modelId="{04B58B10-E46F-4A55-B6C4-A66C4FE237C3}" type="presOf" srcId="{8743BAB5-5C15-4A3D-8AD7-100E2C8CDDF9}" destId="{AD7B0B79-7E97-4F44-A526-6285C9929C26}" srcOrd="0" destOrd="0" presId="urn:microsoft.com/office/officeart/2018/2/layout/IconCircleList"/>
    <dgm:cxn modelId="{C22FE113-3A6E-4078-BCE4-841273FA9993}" type="presOf" srcId="{A356D095-6841-41F7-A381-0EF39B62870F}" destId="{3490C12B-AE6A-4F32-A356-3FE1DBDEA824}" srcOrd="0" destOrd="0" presId="urn:microsoft.com/office/officeart/2018/2/layout/IconCircleList"/>
    <dgm:cxn modelId="{17831B19-A114-464D-B499-C2CA158D5937}" srcId="{F0402F51-369A-484B-9105-6AB5F556DD66}" destId="{4CDA27F3-6C14-4001-A178-5A35EADA2D5B}" srcOrd="1" destOrd="0" parTransId="{B6B5FE9C-7C88-4338-A45C-7D09CE317F47}" sibTransId="{621D9623-12A1-452F-88FC-67DA9ED09FE3}"/>
    <dgm:cxn modelId="{42D7851A-D1C3-4484-9BF9-BBD2B7A8F9EA}" type="presOf" srcId="{621D9623-12A1-452F-88FC-67DA9ED09FE3}" destId="{08854BB1-9E27-4F3B-9190-71D4F366D365}" srcOrd="0" destOrd="0" presId="urn:microsoft.com/office/officeart/2018/2/layout/IconCircleList"/>
    <dgm:cxn modelId="{C1627F32-1041-433A-A595-189388A6A807}" type="presOf" srcId="{B86CDC0D-F99E-4D41-B963-C6872AA5A452}" destId="{EE55550C-5006-4E9E-98AE-459F4249F4EE}" srcOrd="0" destOrd="0" presId="urn:microsoft.com/office/officeart/2018/2/layout/IconCircleList"/>
    <dgm:cxn modelId="{4D37463C-DACB-460E-A92A-C482098BBD84}" type="presOf" srcId="{1DCE14BE-5798-4FB5-BD48-058CE0FCE118}" destId="{158D6578-4F04-496E-B27D-A23108CD1AAA}" srcOrd="0" destOrd="0" presId="urn:microsoft.com/office/officeart/2018/2/layout/IconCircleList"/>
    <dgm:cxn modelId="{4E955C60-4F18-4E5D-87D4-175A3D0FC70D}" srcId="{F0402F51-369A-484B-9105-6AB5F556DD66}" destId="{1DCE14BE-5798-4FB5-BD48-058CE0FCE118}" srcOrd="5" destOrd="0" parTransId="{BBB40612-4607-4E74-ABF3-872804222045}" sibTransId="{80C3C25C-0B81-42DD-830A-F3C5CE0A2BAE}"/>
    <dgm:cxn modelId="{96A3C26A-6770-4EC7-997C-6BCD9B66D85B}" type="presOf" srcId="{B35244A2-952F-4480-A458-96640463835D}" destId="{F00DF773-73DE-47B8-B105-707EE21644BE}" srcOrd="0" destOrd="0" presId="urn:microsoft.com/office/officeart/2018/2/layout/IconCircleList"/>
    <dgm:cxn modelId="{F75A7C4C-0C0E-414D-AFC6-AB6FE60C413F}" type="presOf" srcId="{3DC6F331-8C81-495C-B159-5D7EC66B3A91}" destId="{3B803A48-D642-493B-9011-05ED8F8E47FA}" srcOrd="0" destOrd="0" presId="urn:microsoft.com/office/officeart/2018/2/layout/IconCircleList"/>
    <dgm:cxn modelId="{B539EB4C-88AD-4C49-B967-75063A37F0B1}" srcId="{F0402F51-369A-484B-9105-6AB5F556DD66}" destId="{B86CDC0D-F99E-4D41-B963-C6872AA5A452}" srcOrd="3" destOrd="0" parTransId="{F9D59992-6B5E-4F66-AD95-BB323734DA69}" sibTransId="{0F70B45B-A47F-4855-BD5E-55C593E41B51}"/>
    <dgm:cxn modelId="{BA04A754-7FA1-4D82-A55E-10AFE7670A31}" type="presOf" srcId="{F0402F51-369A-484B-9105-6AB5F556DD66}" destId="{E875CD56-20F6-476A-A392-8E0BBC0DB336}" srcOrd="0" destOrd="0" presId="urn:microsoft.com/office/officeart/2018/2/layout/IconCircleList"/>
    <dgm:cxn modelId="{521AF955-68F1-476D-B1C7-1DE8446243B8}" type="presOf" srcId="{4CDA27F3-6C14-4001-A178-5A35EADA2D5B}" destId="{6167321D-A462-41BC-9F29-6550DB132F28}" srcOrd="0" destOrd="0" presId="urn:microsoft.com/office/officeart/2018/2/layout/IconCircleList"/>
    <dgm:cxn modelId="{9A469491-C4FA-41A6-9181-B243B06A2765}" type="presOf" srcId="{00E7E77E-65D9-4558-8FB5-283A5A185625}" destId="{8D548A36-73CA-4DB7-B98F-F4E0CD8EBD79}" srcOrd="0" destOrd="0" presId="urn:microsoft.com/office/officeart/2018/2/layout/IconCircleList"/>
    <dgm:cxn modelId="{454C33BC-5689-420D-9FB9-AE957FFE44C4}" type="presOf" srcId="{F6459F52-9D9F-4C68-A63A-397ED13F8EEA}" destId="{45E04733-FB0E-4BA0-B4E4-68BF966ECD98}" srcOrd="0" destOrd="0" presId="urn:microsoft.com/office/officeart/2018/2/layout/IconCircleList"/>
    <dgm:cxn modelId="{1E059EC4-77D3-4BB0-B250-5FC90A51D3C4}" type="presOf" srcId="{0F70B45B-A47F-4855-BD5E-55C593E41B51}" destId="{D7BC4052-2FB4-4A24-B843-D9B85A5651DE}" srcOrd="0" destOrd="0" presId="urn:microsoft.com/office/officeart/2018/2/layout/IconCircleList"/>
    <dgm:cxn modelId="{F2B1BECE-EDC2-4CA2-90AD-891B4E449316}" srcId="{F0402F51-369A-484B-9105-6AB5F556DD66}" destId="{3DC6F331-8C81-495C-B159-5D7EC66B3A91}" srcOrd="0" destOrd="0" parTransId="{4669A191-E7C1-49BF-9EBC-ACA823427D35}" sibTransId="{8743BAB5-5C15-4A3D-8AD7-100E2C8CDDF9}"/>
    <dgm:cxn modelId="{0B14A3EE-61A4-4529-9136-86D6CE2DD283}" srcId="{F0402F51-369A-484B-9105-6AB5F556DD66}" destId="{00E7E77E-65D9-4558-8FB5-283A5A185625}" srcOrd="2" destOrd="0" parTransId="{8E5BE183-CF73-4ED4-9D75-FC3B39CCC481}" sibTransId="{B35244A2-952F-4480-A458-96640463835D}"/>
    <dgm:cxn modelId="{EF7061E8-AAAA-4E74-9359-D130C361BD4F}" type="presParOf" srcId="{E875CD56-20F6-476A-A392-8E0BBC0DB336}" destId="{14FAA61C-6F70-46A1-8711-FAAF85FF4EAF}" srcOrd="0" destOrd="0" presId="urn:microsoft.com/office/officeart/2018/2/layout/IconCircleList"/>
    <dgm:cxn modelId="{9436AD4B-B2DB-4480-9418-B3B8FE2C53A1}" type="presParOf" srcId="{14FAA61C-6F70-46A1-8711-FAAF85FF4EAF}" destId="{A859D56E-F7FD-4F08-8387-2FB8DCC086A1}" srcOrd="0" destOrd="0" presId="urn:microsoft.com/office/officeart/2018/2/layout/IconCircleList"/>
    <dgm:cxn modelId="{BBB6A454-212F-4962-9D39-DF303AD65556}" type="presParOf" srcId="{A859D56E-F7FD-4F08-8387-2FB8DCC086A1}" destId="{5D9BD303-4046-488C-8C34-FE68ECB64982}" srcOrd="0" destOrd="0" presId="urn:microsoft.com/office/officeart/2018/2/layout/IconCircleList"/>
    <dgm:cxn modelId="{45E05C70-3485-448E-91A5-7A5C3946017F}" type="presParOf" srcId="{A859D56E-F7FD-4F08-8387-2FB8DCC086A1}" destId="{36BEB42E-AEAD-4D56-A261-02B154289FF7}" srcOrd="1" destOrd="0" presId="urn:microsoft.com/office/officeart/2018/2/layout/IconCircleList"/>
    <dgm:cxn modelId="{C2B97234-049B-4956-B50E-9B60CA2A1424}" type="presParOf" srcId="{A859D56E-F7FD-4F08-8387-2FB8DCC086A1}" destId="{DD02DC17-7070-4C35-9CCF-BB6BF7E75E97}" srcOrd="2" destOrd="0" presId="urn:microsoft.com/office/officeart/2018/2/layout/IconCircleList"/>
    <dgm:cxn modelId="{2911B934-AA2F-4F39-8FD4-8EC35D83B21C}" type="presParOf" srcId="{A859D56E-F7FD-4F08-8387-2FB8DCC086A1}" destId="{3B803A48-D642-493B-9011-05ED8F8E47FA}" srcOrd="3" destOrd="0" presId="urn:microsoft.com/office/officeart/2018/2/layout/IconCircleList"/>
    <dgm:cxn modelId="{250C1E45-4C45-415B-984F-41C1BB8EBA84}" type="presParOf" srcId="{14FAA61C-6F70-46A1-8711-FAAF85FF4EAF}" destId="{AD7B0B79-7E97-4F44-A526-6285C9929C26}" srcOrd="1" destOrd="0" presId="urn:microsoft.com/office/officeart/2018/2/layout/IconCircleList"/>
    <dgm:cxn modelId="{1B3E383E-523F-47C5-AFA7-372A1E4D2359}" type="presParOf" srcId="{14FAA61C-6F70-46A1-8711-FAAF85FF4EAF}" destId="{F31C5CF5-3A9B-4115-A4F0-568C4BAD3D12}" srcOrd="2" destOrd="0" presId="urn:microsoft.com/office/officeart/2018/2/layout/IconCircleList"/>
    <dgm:cxn modelId="{2933F205-F179-4CE1-879B-7FB72F783845}" type="presParOf" srcId="{F31C5CF5-3A9B-4115-A4F0-568C4BAD3D12}" destId="{1B9A9CD8-B7F3-4A85-8D3D-88C6C08A4A10}" srcOrd="0" destOrd="0" presId="urn:microsoft.com/office/officeart/2018/2/layout/IconCircleList"/>
    <dgm:cxn modelId="{7BA9E32E-92A1-4449-A4A2-6DF31DE1393E}" type="presParOf" srcId="{F31C5CF5-3A9B-4115-A4F0-568C4BAD3D12}" destId="{3B39EEBD-9387-4C7E-BDBC-0A2B34054732}" srcOrd="1" destOrd="0" presId="urn:microsoft.com/office/officeart/2018/2/layout/IconCircleList"/>
    <dgm:cxn modelId="{864547C1-49D9-4B01-B09A-AA27C3E2E97C}" type="presParOf" srcId="{F31C5CF5-3A9B-4115-A4F0-568C4BAD3D12}" destId="{B1FA8ED9-CC06-40E8-8F77-48B4C28785C1}" srcOrd="2" destOrd="0" presId="urn:microsoft.com/office/officeart/2018/2/layout/IconCircleList"/>
    <dgm:cxn modelId="{40421D83-F54F-4A7B-94B6-5FEF2C5E88DB}" type="presParOf" srcId="{F31C5CF5-3A9B-4115-A4F0-568C4BAD3D12}" destId="{6167321D-A462-41BC-9F29-6550DB132F28}" srcOrd="3" destOrd="0" presId="urn:microsoft.com/office/officeart/2018/2/layout/IconCircleList"/>
    <dgm:cxn modelId="{C7AC95B4-07CA-49C5-A532-FB5C1FB055CA}" type="presParOf" srcId="{14FAA61C-6F70-46A1-8711-FAAF85FF4EAF}" destId="{08854BB1-9E27-4F3B-9190-71D4F366D365}" srcOrd="3" destOrd="0" presId="urn:microsoft.com/office/officeart/2018/2/layout/IconCircleList"/>
    <dgm:cxn modelId="{DC5D232D-0355-4BB5-A934-D994712EFCD1}" type="presParOf" srcId="{14FAA61C-6F70-46A1-8711-FAAF85FF4EAF}" destId="{C9CADFE7-3D54-4B0A-998C-ADF4F2ACAC5C}" srcOrd="4" destOrd="0" presId="urn:microsoft.com/office/officeart/2018/2/layout/IconCircleList"/>
    <dgm:cxn modelId="{F16634F9-91B1-4152-A2B5-C869C8E7E7F4}" type="presParOf" srcId="{C9CADFE7-3D54-4B0A-998C-ADF4F2ACAC5C}" destId="{F76C825A-1658-467F-8F94-6B9EFD9DFF81}" srcOrd="0" destOrd="0" presId="urn:microsoft.com/office/officeart/2018/2/layout/IconCircleList"/>
    <dgm:cxn modelId="{009180CC-3CEF-41BC-9439-42AC24342DDD}" type="presParOf" srcId="{C9CADFE7-3D54-4B0A-998C-ADF4F2ACAC5C}" destId="{5575AD7E-CA78-464C-9A08-080D2EEDBB3A}" srcOrd="1" destOrd="0" presId="urn:microsoft.com/office/officeart/2018/2/layout/IconCircleList"/>
    <dgm:cxn modelId="{23C7DAAD-BF6A-4D29-9077-E95ED12891B2}" type="presParOf" srcId="{C9CADFE7-3D54-4B0A-998C-ADF4F2ACAC5C}" destId="{F52DD038-06F7-44DC-A5FD-F38080CADDFA}" srcOrd="2" destOrd="0" presId="urn:microsoft.com/office/officeart/2018/2/layout/IconCircleList"/>
    <dgm:cxn modelId="{22F58FEA-7A60-47AA-963F-F6EF8E094203}" type="presParOf" srcId="{C9CADFE7-3D54-4B0A-998C-ADF4F2ACAC5C}" destId="{8D548A36-73CA-4DB7-B98F-F4E0CD8EBD79}" srcOrd="3" destOrd="0" presId="urn:microsoft.com/office/officeart/2018/2/layout/IconCircleList"/>
    <dgm:cxn modelId="{FF637A19-BD11-4F60-BDAA-9415DCE4A2D8}" type="presParOf" srcId="{14FAA61C-6F70-46A1-8711-FAAF85FF4EAF}" destId="{F00DF773-73DE-47B8-B105-707EE21644BE}" srcOrd="5" destOrd="0" presId="urn:microsoft.com/office/officeart/2018/2/layout/IconCircleList"/>
    <dgm:cxn modelId="{BDD5DC2E-2EFA-48EA-9964-04515B57869D}" type="presParOf" srcId="{14FAA61C-6F70-46A1-8711-FAAF85FF4EAF}" destId="{AC5A5E13-F727-4730-BD6D-24BC73C23F64}" srcOrd="6" destOrd="0" presId="urn:microsoft.com/office/officeart/2018/2/layout/IconCircleList"/>
    <dgm:cxn modelId="{D2FCB35C-7929-4523-BFD3-0FAA867ABDB5}" type="presParOf" srcId="{AC5A5E13-F727-4730-BD6D-24BC73C23F64}" destId="{6E1D1439-FAB9-4B9B-B23D-C07B10B071DF}" srcOrd="0" destOrd="0" presId="urn:microsoft.com/office/officeart/2018/2/layout/IconCircleList"/>
    <dgm:cxn modelId="{1912E762-AF1B-4C3F-8034-EE7BC08B724B}" type="presParOf" srcId="{AC5A5E13-F727-4730-BD6D-24BC73C23F64}" destId="{B887D33E-B69C-4431-8E35-8BE7F944F5F4}" srcOrd="1" destOrd="0" presId="urn:microsoft.com/office/officeart/2018/2/layout/IconCircleList"/>
    <dgm:cxn modelId="{6BA36064-0C48-479F-A392-29AFEF8A4186}" type="presParOf" srcId="{AC5A5E13-F727-4730-BD6D-24BC73C23F64}" destId="{A2AD7CDD-8837-4CD5-A383-DF5B317D119F}" srcOrd="2" destOrd="0" presId="urn:microsoft.com/office/officeart/2018/2/layout/IconCircleList"/>
    <dgm:cxn modelId="{77BFADE9-EFC0-4300-8A1F-21D3A8BC2114}" type="presParOf" srcId="{AC5A5E13-F727-4730-BD6D-24BC73C23F64}" destId="{EE55550C-5006-4E9E-98AE-459F4249F4EE}" srcOrd="3" destOrd="0" presId="urn:microsoft.com/office/officeart/2018/2/layout/IconCircleList"/>
    <dgm:cxn modelId="{3632A636-761B-406D-86BF-C43F9C6B2C2D}" type="presParOf" srcId="{14FAA61C-6F70-46A1-8711-FAAF85FF4EAF}" destId="{D7BC4052-2FB4-4A24-B843-D9B85A5651DE}" srcOrd="7" destOrd="0" presId="urn:microsoft.com/office/officeart/2018/2/layout/IconCircleList"/>
    <dgm:cxn modelId="{5873FDCC-E26E-45F7-B9D7-CE6B5F60C819}" type="presParOf" srcId="{14FAA61C-6F70-46A1-8711-FAAF85FF4EAF}" destId="{3A425C32-93A7-491D-93C4-35A26094349B}" srcOrd="8" destOrd="0" presId="urn:microsoft.com/office/officeart/2018/2/layout/IconCircleList"/>
    <dgm:cxn modelId="{22A61F55-C7A2-4C02-A563-C11BCAADDD29}" type="presParOf" srcId="{3A425C32-93A7-491D-93C4-35A26094349B}" destId="{C5239B2D-8D2A-44A8-BAB4-0ADBDAEA9638}" srcOrd="0" destOrd="0" presId="urn:microsoft.com/office/officeart/2018/2/layout/IconCircleList"/>
    <dgm:cxn modelId="{1FE188F5-E37C-4D26-B094-46D715CF3E87}" type="presParOf" srcId="{3A425C32-93A7-491D-93C4-35A26094349B}" destId="{207F68E3-441E-4DB4-A4A8-5DBCD1BA9A97}" srcOrd="1" destOrd="0" presId="urn:microsoft.com/office/officeart/2018/2/layout/IconCircleList"/>
    <dgm:cxn modelId="{3FE7D7F0-ED36-4133-AED3-24B8CF1237CD}" type="presParOf" srcId="{3A425C32-93A7-491D-93C4-35A26094349B}" destId="{79946F8B-BBAC-492A-BED3-8567C357CD9F}" srcOrd="2" destOrd="0" presId="urn:microsoft.com/office/officeart/2018/2/layout/IconCircleList"/>
    <dgm:cxn modelId="{6B622C1D-252D-47D2-88B7-B00916D82CCC}" type="presParOf" srcId="{3A425C32-93A7-491D-93C4-35A26094349B}" destId="{3490C12B-AE6A-4F32-A356-3FE1DBDEA824}" srcOrd="3" destOrd="0" presId="urn:microsoft.com/office/officeart/2018/2/layout/IconCircleList"/>
    <dgm:cxn modelId="{63519B0D-C75B-41EC-B640-EE06CE8EE5A0}" type="presParOf" srcId="{14FAA61C-6F70-46A1-8711-FAAF85FF4EAF}" destId="{45E04733-FB0E-4BA0-B4E4-68BF966ECD98}" srcOrd="9" destOrd="0" presId="urn:microsoft.com/office/officeart/2018/2/layout/IconCircleList"/>
    <dgm:cxn modelId="{7CE8C42D-4B9A-4CD1-BAC9-34C42A264E37}" type="presParOf" srcId="{14FAA61C-6F70-46A1-8711-FAAF85FF4EAF}" destId="{AFDAE406-F43C-4F96-8100-ACD31F6EED0B}" srcOrd="10" destOrd="0" presId="urn:microsoft.com/office/officeart/2018/2/layout/IconCircleList"/>
    <dgm:cxn modelId="{08ABBE3E-F23D-4D25-B9DE-2388F1D35349}" type="presParOf" srcId="{AFDAE406-F43C-4F96-8100-ACD31F6EED0B}" destId="{0A50C3EB-7B06-4262-9DD6-BF7A378EE2FB}" srcOrd="0" destOrd="0" presId="urn:microsoft.com/office/officeart/2018/2/layout/IconCircleList"/>
    <dgm:cxn modelId="{891D2340-2080-4E6A-88F4-61D01C6A0AAE}" type="presParOf" srcId="{AFDAE406-F43C-4F96-8100-ACD31F6EED0B}" destId="{BD1EB3CF-14AF-443A-979C-55D8D42E1ABA}" srcOrd="1" destOrd="0" presId="urn:microsoft.com/office/officeart/2018/2/layout/IconCircleList"/>
    <dgm:cxn modelId="{4F38860F-3476-46AE-A945-11535E1583EA}" type="presParOf" srcId="{AFDAE406-F43C-4F96-8100-ACD31F6EED0B}" destId="{04834DBA-6EE2-4253-B300-5C1C2C5643E9}" srcOrd="2" destOrd="0" presId="urn:microsoft.com/office/officeart/2018/2/layout/IconCircleList"/>
    <dgm:cxn modelId="{4A34CE6E-1E68-4E25-AB1D-F5E4F49B4363}" type="presParOf" srcId="{AFDAE406-F43C-4F96-8100-ACD31F6EED0B}" destId="{158D6578-4F04-496E-B27D-A23108CD1A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BD303-4046-488C-8C34-FE68ECB64982}">
      <dsp:nvSpPr>
        <dsp:cNvPr id="0" name=""/>
        <dsp:cNvSpPr/>
      </dsp:nvSpPr>
      <dsp:spPr>
        <a:xfrm>
          <a:off x="592728" y="1193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B42E-AEAD-4D56-A261-02B154289FF7}">
      <dsp:nvSpPr>
        <dsp:cNvPr id="0" name=""/>
        <dsp:cNvSpPr/>
      </dsp:nvSpPr>
      <dsp:spPr>
        <a:xfrm>
          <a:off x="866428" y="274894"/>
          <a:ext cx="755934" cy="755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03A48-D642-493B-9011-05ED8F8E47FA}">
      <dsp:nvSpPr>
        <dsp:cNvPr id="0" name=""/>
        <dsp:cNvSpPr/>
      </dsp:nvSpPr>
      <dsp:spPr>
        <a:xfrm>
          <a:off x="2175350" y="1193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Operational Excellence </a:t>
          </a:r>
          <a:r>
            <a:rPr lang="en-US" sz="1300" kern="1200" dirty="0"/>
            <a:t>- Used CloudWatch and </a:t>
          </a:r>
          <a:r>
            <a:rPr lang="en-US" sz="1300" kern="1200" dirty="0" err="1"/>
            <a:t>QuickSight</a:t>
          </a:r>
          <a:r>
            <a:rPr lang="en-US" sz="1300" kern="1200" dirty="0"/>
            <a:t> to make sure the op-</a:t>
          </a:r>
          <a:br>
            <a:rPr lang="en-US" sz="1300" kern="1200" dirty="0"/>
          </a:br>
          <a:r>
            <a:rPr lang="en-US" sz="1300" kern="1200" dirty="0" err="1"/>
            <a:t>erations</a:t>
          </a:r>
          <a:r>
            <a:rPr lang="en-US" sz="1300" kern="1200" dirty="0"/>
            <a:t> run smoothly.</a:t>
          </a:r>
        </a:p>
      </dsp:txBody>
      <dsp:txXfrm>
        <a:off x="2175350" y="1193"/>
        <a:ext cx="3072149" cy="1303335"/>
      </dsp:txXfrm>
    </dsp:sp>
    <dsp:sp modelId="{1B9A9CD8-B7F3-4A85-8D3D-88C6C08A4A10}">
      <dsp:nvSpPr>
        <dsp:cNvPr id="0" name=""/>
        <dsp:cNvSpPr/>
      </dsp:nvSpPr>
      <dsp:spPr>
        <a:xfrm>
          <a:off x="5782798" y="1193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9EEBD-9387-4C7E-BDBC-0A2B34054732}">
      <dsp:nvSpPr>
        <dsp:cNvPr id="0" name=""/>
        <dsp:cNvSpPr/>
      </dsp:nvSpPr>
      <dsp:spPr>
        <a:xfrm>
          <a:off x="6056498" y="274894"/>
          <a:ext cx="755934" cy="755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7321D-A462-41BC-9F29-6550DB132F28}">
      <dsp:nvSpPr>
        <dsp:cNvPr id="0" name=""/>
        <dsp:cNvSpPr/>
      </dsp:nvSpPr>
      <dsp:spPr>
        <a:xfrm>
          <a:off x="7365420" y="1193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Security</a:t>
          </a:r>
          <a:r>
            <a:rPr lang="en-US" sz="1300" kern="1200" dirty="0"/>
            <a:t> - IAM role is used for the </a:t>
          </a:r>
          <a:r>
            <a:rPr lang="en-US" sz="1300" kern="1200" dirty="0" err="1"/>
            <a:t>sagemaker</a:t>
          </a:r>
          <a:r>
            <a:rPr lang="en-US" sz="1300" kern="1200" dirty="0"/>
            <a:t> to use in AWS CLI.</a:t>
          </a:r>
        </a:p>
      </dsp:txBody>
      <dsp:txXfrm>
        <a:off x="7365420" y="1193"/>
        <a:ext cx="3072149" cy="1303335"/>
      </dsp:txXfrm>
    </dsp:sp>
    <dsp:sp modelId="{F76C825A-1658-467F-8F94-6B9EFD9DFF81}">
      <dsp:nvSpPr>
        <dsp:cNvPr id="0" name=""/>
        <dsp:cNvSpPr/>
      </dsp:nvSpPr>
      <dsp:spPr>
        <a:xfrm>
          <a:off x="592728" y="2312268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5AD7E-CA78-464C-9A08-080D2EEDBB3A}">
      <dsp:nvSpPr>
        <dsp:cNvPr id="0" name=""/>
        <dsp:cNvSpPr/>
      </dsp:nvSpPr>
      <dsp:spPr>
        <a:xfrm>
          <a:off x="866428" y="2585968"/>
          <a:ext cx="755934" cy="755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48A36-73CA-4DB7-B98F-F4E0CD8EBD79}">
      <dsp:nvSpPr>
        <dsp:cNvPr id="0" name=""/>
        <dsp:cNvSpPr/>
      </dsp:nvSpPr>
      <dsp:spPr>
        <a:xfrm>
          <a:off x="2175350" y="2312268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Reliability</a:t>
          </a:r>
          <a:r>
            <a:rPr lang="en-US" sz="1300" kern="1200" dirty="0"/>
            <a:t> - S3 Deep Archive is used for archiving the bucket contents after 180</a:t>
          </a:r>
          <a:br>
            <a:rPr lang="en-US" sz="1300" kern="1200" dirty="0"/>
          </a:br>
          <a:r>
            <a:rPr lang="en-US" sz="1300" kern="1200" dirty="0"/>
            <a:t>days of operation, Cross Region Replication is done for the bucket to ensure the</a:t>
          </a:r>
          <a:br>
            <a:rPr lang="en-US" sz="1300" kern="1200" dirty="0"/>
          </a:br>
          <a:r>
            <a:rPr lang="en-US" sz="1300" kern="1200" dirty="0"/>
            <a:t>data remains accessible always despite the region being down, Bucket Versioning</a:t>
          </a:r>
          <a:br>
            <a:rPr lang="en-US" sz="1300" kern="1200" dirty="0"/>
          </a:br>
          <a:r>
            <a:rPr lang="en-US" sz="1300" kern="1200" dirty="0"/>
            <a:t>is done to see the file versions for backup and safety.</a:t>
          </a:r>
        </a:p>
      </dsp:txBody>
      <dsp:txXfrm>
        <a:off x="2175350" y="2312268"/>
        <a:ext cx="3072149" cy="1303335"/>
      </dsp:txXfrm>
    </dsp:sp>
    <dsp:sp modelId="{6E1D1439-FAB9-4B9B-B23D-C07B10B071DF}">
      <dsp:nvSpPr>
        <dsp:cNvPr id="0" name=""/>
        <dsp:cNvSpPr/>
      </dsp:nvSpPr>
      <dsp:spPr>
        <a:xfrm>
          <a:off x="5782798" y="2312268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7D33E-B69C-4431-8E35-8BE7F944F5F4}">
      <dsp:nvSpPr>
        <dsp:cNvPr id="0" name=""/>
        <dsp:cNvSpPr/>
      </dsp:nvSpPr>
      <dsp:spPr>
        <a:xfrm>
          <a:off x="6056498" y="2585968"/>
          <a:ext cx="755934" cy="755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5550C-5006-4E9E-98AE-459F4249F4EE}">
      <dsp:nvSpPr>
        <dsp:cNvPr id="0" name=""/>
        <dsp:cNvSpPr/>
      </dsp:nvSpPr>
      <dsp:spPr>
        <a:xfrm>
          <a:off x="7365420" y="2312268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Cost Optimization </a:t>
          </a:r>
          <a:r>
            <a:rPr lang="en-US" sz="1300" kern="1200" dirty="0"/>
            <a:t>- GPU is not used to reduce cost as the data is quite small, Spot</a:t>
          </a:r>
          <a:br>
            <a:rPr lang="en-US" sz="1300" kern="1200" dirty="0"/>
          </a:br>
          <a:r>
            <a:rPr lang="en-US" sz="1300" kern="1200" dirty="0"/>
            <a:t>Instances is enabled to be used during training which shows 50 percent reduction</a:t>
          </a:r>
          <a:br>
            <a:rPr lang="en-US" sz="1300" kern="1200" dirty="0"/>
          </a:br>
          <a:r>
            <a:rPr lang="en-US" sz="1300" kern="1200" dirty="0"/>
            <a:t>in the cost.</a:t>
          </a:r>
        </a:p>
      </dsp:txBody>
      <dsp:txXfrm>
        <a:off x="7365420" y="2312268"/>
        <a:ext cx="3072149" cy="1303335"/>
      </dsp:txXfrm>
    </dsp:sp>
    <dsp:sp modelId="{C5239B2D-8D2A-44A8-BAB4-0ADBDAEA9638}">
      <dsp:nvSpPr>
        <dsp:cNvPr id="0" name=""/>
        <dsp:cNvSpPr/>
      </dsp:nvSpPr>
      <dsp:spPr>
        <a:xfrm>
          <a:off x="592728" y="4623342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68E3-441E-4DB4-A4A8-5DBCD1BA9A97}">
      <dsp:nvSpPr>
        <dsp:cNvPr id="0" name=""/>
        <dsp:cNvSpPr/>
      </dsp:nvSpPr>
      <dsp:spPr>
        <a:xfrm>
          <a:off x="866428" y="4897042"/>
          <a:ext cx="755934" cy="7559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0C12B-AE6A-4F32-A356-3FE1DBDEA824}">
      <dsp:nvSpPr>
        <dsp:cNvPr id="0" name=""/>
        <dsp:cNvSpPr/>
      </dsp:nvSpPr>
      <dsp:spPr>
        <a:xfrm>
          <a:off x="2175350" y="4623342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Performance-</a:t>
          </a:r>
          <a:r>
            <a:rPr lang="en-US" sz="1300" kern="1200" dirty="0"/>
            <a:t> S3 is used as it is scalable, reliable and hassle free. It provides quick</a:t>
          </a:r>
          <a:br>
            <a:rPr lang="en-US" sz="1300" kern="1200" dirty="0"/>
          </a:br>
          <a:r>
            <a:rPr lang="en-US" sz="1300" kern="1200" dirty="0"/>
            <a:t>access to the necessary data.</a:t>
          </a:r>
        </a:p>
      </dsp:txBody>
      <dsp:txXfrm>
        <a:off x="2175350" y="4623342"/>
        <a:ext cx="3072149" cy="1303335"/>
      </dsp:txXfrm>
    </dsp:sp>
    <dsp:sp modelId="{0A50C3EB-7B06-4262-9DD6-BF7A378EE2FB}">
      <dsp:nvSpPr>
        <dsp:cNvPr id="0" name=""/>
        <dsp:cNvSpPr/>
      </dsp:nvSpPr>
      <dsp:spPr>
        <a:xfrm>
          <a:off x="5782798" y="4623342"/>
          <a:ext cx="1303335" cy="1303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EB3CF-14AF-443A-979C-55D8D42E1ABA}">
      <dsp:nvSpPr>
        <dsp:cNvPr id="0" name=""/>
        <dsp:cNvSpPr/>
      </dsp:nvSpPr>
      <dsp:spPr>
        <a:xfrm>
          <a:off x="6056498" y="4897042"/>
          <a:ext cx="755934" cy="7559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D6578-4F04-496E-B27D-A23108CD1AAA}">
      <dsp:nvSpPr>
        <dsp:cNvPr id="0" name=""/>
        <dsp:cNvSpPr/>
      </dsp:nvSpPr>
      <dsp:spPr>
        <a:xfrm>
          <a:off x="7365420" y="4623342"/>
          <a:ext cx="3072149" cy="1303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Sustainability</a:t>
          </a:r>
          <a:r>
            <a:rPr lang="en-US" sz="1300" kern="1200" dirty="0"/>
            <a:t> - Spot instances are used, GPU is avoided and also the end points</a:t>
          </a:r>
          <a:br>
            <a:rPr lang="en-US" sz="1300" kern="1200" dirty="0"/>
          </a:br>
          <a:r>
            <a:rPr lang="en-US" sz="1300" kern="1200" dirty="0"/>
            <a:t>are made sure to be deleted to avoid any over-consumption of resources.</a:t>
          </a:r>
        </a:p>
      </dsp:txBody>
      <dsp:txXfrm>
        <a:off x="7365420" y="4623342"/>
        <a:ext cx="3072149" cy="1303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72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 network on a blue background">
            <a:extLst>
              <a:ext uri="{FF2B5EF4-FFF2-40B4-BE49-F238E27FC236}">
                <a16:creationId xmlns:a16="http://schemas.microsoft.com/office/drawing/2014/main" id="{884061EB-7342-C603-176B-CFB22ECF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6AF5-CB4C-A237-FEA2-57F882C3C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Implementing a Cloud-based Architecture for Machine Learning and Visualization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7564-B103-94F2-630C-E0F21A89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Sagun rupakheti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952FDEFA-59D8-C60A-7AA4-1AD3DAA9C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35" b="52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2EF0E-F70D-BD1A-02D6-D2760116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Demonstration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491DE5A-08C1-1B28-8040-FEFBC14D6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9501C-79CE-FC8C-EDFE-A8D8F6F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491DE5A-08C1-1B28-8040-FEFBC14D6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9501C-79CE-FC8C-EDFE-A8D8F6F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16006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C44C-4ECA-C0A7-9870-4AC4DCC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8019-E64D-55B6-0414-2D52EBBB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Cloud Architecture</a:t>
            </a:r>
          </a:p>
          <a:p>
            <a:r>
              <a:rPr lang="en-US" dirty="0"/>
              <a:t>Steps, Tools and Components</a:t>
            </a:r>
          </a:p>
          <a:p>
            <a:r>
              <a:rPr lang="en-US" dirty="0"/>
              <a:t>Well-Architect Framework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C253-8903-457C-1C78-21AD462A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D7CD-D43B-1BD5-4036-83D12214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AWS revolutionizes business operations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with its vast array of cloud computing services, catering to the diverse needs of the modern digital landscape of big data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In this day and age, the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data has gotten bigger than ever.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Businesses can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harness, process, and analyze these extensive datasets to extract actionable insights,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 understand customer behaviors, and make strategic decisions. </a:t>
            </a:r>
            <a:endParaRPr lang="en-US" sz="1600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With big data, big possibilities have emerged where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machine and deep learning models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 are becoming indispensable for businesses, offering profound predictions and recommendations that drive growth and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provide a competitive edge. 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Data visualization is crucial for businesses,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+mj-lt"/>
              </a:rPr>
              <a:t>transforming complex data sets into intuitive, graphical formats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+mj-lt"/>
              </a:rPr>
              <a:t> that allow decision-makers to easily identify trends, patterns, and outliers. 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7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EA1B-62FA-A65F-2104-CDCF2EA8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3" y="0"/>
            <a:ext cx="10427840" cy="1086056"/>
          </a:xfrm>
        </p:spPr>
        <p:txBody>
          <a:bodyPr/>
          <a:lstStyle/>
          <a:p>
            <a:r>
              <a:rPr lang="en-US" dirty="0"/>
              <a:t>Dataset (</a:t>
            </a:r>
            <a:r>
              <a:rPr lang="en-US" dirty="0" err="1"/>
              <a:t>FitBit</a:t>
            </a:r>
            <a:r>
              <a:rPr lang="en-US" dirty="0"/>
              <a:t> smart watch dataset)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0CD-1291-F0D6-FA41-D79D53E6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0520"/>
            <a:ext cx="12192000" cy="5647480"/>
          </a:xfrm>
        </p:spPr>
      </p:pic>
    </p:spTree>
    <p:extLst>
      <p:ext uri="{BB962C8B-B14F-4D97-AF65-F5344CB8AC3E}">
        <p14:creationId xmlns:p14="http://schemas.microsoft.com/office/powerpoint/2010/main" val="5847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79D6-A968-D829-716A-C93C1C1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4E6E-426D-8CFE-02ED-257C041C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Fitness Tracking</a:t>
            </a:r>
            <a:r>
              <a:rPr lang="en-US" b="0" i="0" dirty="0">
                <a:solidFill>
                  <a:schemeClr val="tx1"/>
                </a:solidFill>
                <a:effectLst/>
                <a:latin typeface="Georgia Pro Cond Light" panose="02040306050405020303" pitchFamily="18" charset="0"/>
              </a:rPr>
              <a:t>: In the context of fitness tracking, integrating a calorie prediction model can help provide a more holistic view of a user's energy expenditure and intake. This can be beneficial for tailored fitness coaching and personal training.</a:t>
            </a:r>
          </a:p>
          <a:p>
            <a:r>
              <a:rPr lang="en-US" dirty="0"/>
              <a:t>Using Machine Learning helps catch the patterns and give more accurate expenditure results</a:t>
            </a:r>
          </a:p>
          <a:p>
            <a:r>
              <a:rPr lang="en-US" dirty="0"/>
              <a:t>Visualization is the key to fitness data and it helps users keep themselves in track.</a:t>
            </a:r>
          </a:p>
          <a:p>
            <a:r>
              <a:rPr lang="en-US" dirty="0"/>
              <a:t>Automating such daily/monthly receiving data pipeline and creating a proper architecture to store them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31503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AC3D1-F0F4-674F-EBF6-756A85DB2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B4DB-6F58-B585-0635-EDB43DE5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662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Cloud 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5970C062-26EE-E126-0716-81DA2B20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91327"/>
            <a:ext cx="10268098" cy="66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7F8A6641-545A-7AAF-F5F9-EFC52E22C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2835C-84FE-2398-0990-C32D46CB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73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Well- Architect Framework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462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59BEDB0-DED0-C308-7EE5-C51697510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017453"/>
              </p:ext>
            </p:extLst>
          </p:nvPr>
        </p:nvGraphicFramePr>
        <p:xfrm>
          <a:off x="499715" y="244328"/>
          <a:ext cx="11030298" cy="592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19132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1F3F0"/>
      </a:lt2>
      <a:accent1>
        <a:srgbClr val="B429E7"/>
      </a:accent1>
      <a:accent2>
        <a:srgbClr val="5A21D7"/>
      </a:accent2>
      <a:accent3>
        <a:srgbClr val="293CE7"/>
      </a:accent3>
      <a:accent4>
        <a:srgbClr val="177AD5"/>
      </a:accent4>
      <a:accent5>
        <a:srgbClr val="24BEC8"/>
      </a:accent5>
      <a:accent6>
        <a:srgbClr val="15C587"/>
      </a:accent6>
      <a:hlink>
        <a:srgbClr val="3B95B1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 Pro Cond Light</vt:lpstr>
      <vt:lpstr>Georgia Pro Light</vt:lpstr>
      <vt:lpstr>VaultVTI</vt:lpstr>
      <vt:lpstr>Implementing a Cloud-based Architecture for Machine Learning and Visualization in AWS</vt:lpstr>
      <vt:lpstr>Table of contents</vt:lpstr>
      <vt:lpstr>Introduction</vt:lpstr>
      <vt:lpstr>Dataset (FitBit smart watch dataset)</vt:lpstr>
      <vt:lpstr>Objectives</vt:lpstr>
      <vt:lpstr>Cloud Architecture</vt:lpstr>
      <vt:lpstr>PowerPoint Presentation</vt:lpstr>
      <vt:lpstr>Well- Architect Framework</vt:lpstr>
      <vt:lpstr>PowerPoint Presentation</vt:lpstr>
      <vt:lpstr>Demonstration</vt:lpstr>
      <vt:lpstr>Any questions?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Cloud-based Architecture for Machine Learning and Visualization in AWS</dc:title>
  <dc:creator>Sagun Rupakheti</dc:creator>
  <cp:lastModifiedBy>Sagun Rupakheti</cp:lastModifiedBy>
  <cp:revision>1</cp:revision>
  <dcterms:created xsi:type="dcterms:W3CDTF">2024-04-17T18:32:08Z</dcterms:created>
  <dcterms:modified xsi:type="dcterms:W3CDTF">2024-04-17T19:27:42Z</dcterms:modified>
</cp:coreProperties>
</file>