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6"/>
  </p:notesMasterIdLst>
  <p:handoutMasterIdLst>
    <p:handoutMasterId r:id="rId17"/>
  </p:handoutMasterIdLst>
  <p:sldIdLst>
    <p:sldId id="288" r:id="rId2"/>
    <p:sldId id="291" r:id="rId3"/>
    <p:sldId id="290" r:id="rId4"/>
    <p:sldId id="289" r:id="rId5"/>
    <p:sldId id="292" r:id="rId6"/>
    <p:sldId id="312" r:id="rId7"/>
    <p:sldId id="313" r:id="rId8"/>
    <p:sldId id="307" r:id="rId9"/>
    <p:sldId id="308" r:id="rId10"/>
    <p:sldId id="310" r:id="rId11"/>
    <p:sldId id="311" r:id="rId12"/>
    <p:sldId id="300" r:id="rId13"/>
    <p:sldId id="299" r:id="rId14"/>
    <p:sldId id="298"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 id="2" name="Yair Moshe" initials="YM [2]" lastIdx="3" clrIdx="1">
    <p:extLst>
      <p:ext uri="{19B8F6BF-5375-455C-9EA6-DF929625EA0E}">
        <p15:presenceInfo xmlns:p15="http://schemas.microsoft.com/office/powerpoint/2012/main" userId="S::myair@technion.ac.il::72fb2c8e-9e1d-4664-922f-2384ae95d2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496"/>
    <a:srgbClr val="9E5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7" autoAdjust="0"/>
    <p:restoredTop sz="77240" autoAdjust="0"/>
  </p:normalViewPr>
  <p:slideViewPr>
    <p:cSldViewPr>
      <p:cViewPr varScale="1">
        <p:scale>
          <a:sx n="89" d="100"/>
          <a:sy n="89" d="100"/>
        </p:scale>
        <p:origin x="444" y="84"/>
      </p:cViewPr>
      <p:guideLst>
        <p:guide orient="horz" pos="2160"/>
        <p:guide pos="384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7-16T23:05:58.700" idx="2">
    <p:pos x="10" y="10"/>
    <p:text>If the presentation is short, the outline can be omitted. If the presentation is long, you can show the outline again for orientation at the beginning of each topic during the talk.</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should appear before the project goal slide if the project goal can not be understood without the background.</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31T15:07:40.279" idx="2">
    <p:pos x="10" y="10"/>
    <p:text>In these slides do not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8-31T15:19:26.336" idx="4">
    <p:pos x="10" y="10"/>
    <p:text>This slide should only be included in midterm presentations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plan to do by the end of the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כ"ט/טבת/תשפ"א</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כ"ט/טבת/תשפ"א</a:t>
            </a:fld>
            <a:endParaRPr lang="he-IL"/>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406400" y="696913"/>
            <a:ext cx="6197600" cy="3486150"/>
          </a:xfrm>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179800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Work So Far</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Your work stages in the project so far</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12</a:t>
            </a:fld>
            <a:endParaRPr lang="he-IL"/>
          </a:p>
        </p:txBody>
      </p:sp>
    </p:spTree>
    <p:extLst>
      <p:ext uri="{BB962C8B-B14F-4D97-AF65-F5344CB8AC3E}">
        <p14:creationId xmlns:p14="http://schemas.microsoft.com/office/powerpoint/2010/main" val="79246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Future Work</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solidFill>
                  <a:srgbClr val="002060"/>
                </a:solidFill>
              </a:rPr>
              <a:t>Suggested direction to continue your work</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13</a:t>
            </a:fld>
            <a:endParaRPr lang="he-IL"/>
          </a:p>
        </p:txBody>
      </p:sp>
    </p:spTree>
    <p:extLst>
      <p:ext uri="{BB962C8B-B14F-4D97-AF65-F5344CB8AC3E}">
        <p14:creationId xmlns:p14="http://schemas.microsoft.com/office/powerpoint/2010/main" val="298345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rPr>
              <a:t>References</a:t>
            </a:r>
          </a:p>
          <a:p>
            <a:r>
              <a:rPr lang="en-US" dirty="0">
                <a:solidFill>
                  <a:srgbClr val="002060"/>
                </a:solidFill>
              </a:rPr>
              <a:t>Only the most important references should be mentioned here, in IEEE format</a:t>
            </a:r>
          </a:p>
          <a:p>
            <a:r>
              <a:rPr lang="en-US" dirty="0">
                <a:solidFill>
                  <a:srgbClr val="002060"/>
                </a:solidFill>
              </a:rPr>
              <a:t>Here are some examples:</a:t>
            </a:r>
          </a:p>
          <a:p>
            <a:endParaRPr lang="en-IL"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14</a:t>
            </a:fld>
            <a:endParaRPr lang="he-IL"/>
          </a:p>
        </p:txBody>
      </p:sp>
    </p:spTree>
    <p:extLst>
      <p:ext uri="{BB962C8B-B14F-4D97-AF65-F5344CB8AC3E}">
        <p14:creationId xmlns:p14="http://schemas.microsoft.com/office/powerpoint/2010/main" val="130897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solidFill>
                  <a:srgbClr val="002060"/>
                </a:solidFill>
              </a:rPr>
              <a:t>Outline</a:t>
            </a:r>
          </a:p>
          <a:p>
            <a:r>
              <a:rPr lang="en-US" dirty="0">
                <a:solidFill>
                  <a:srgbClr val="002060"/>
                </a:solidFill>
              </a:rPr>
              <a:t>This slide should contain an outline (list of headings) of the presentation</a:t>
            </a:r>
          </a:p>
          <a:p>
            <a:pPr lvl="1"/>
            <a:r>
              <a:rPr lang="en-US" dirty="0">
                <a:solidFill>
                  <a:srgbClr val="002060"/>
                </a:solidFill>
              </a:rPr>
              <a:t>Maximum 5-6 bullets</a:t>
            </a:r>
          </a:p>
          <a:p>
            <a:endParaRPr lang="he-IL" dirty="0"/>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rPr>
              <a:t>Project Goal</a:t>
            </a:r>
          </a:p>
          <a:p>
            <a:r>
              <a:rPr lang="en-US" dirty="0">
                <a:solidFill>
                  <a:srgbClr val="002060"/>
                </a:solidFill>
              </a:rPr>
              <a:t>Describe the goal of the project</a:t>
            </a:r>
          </a:p>
          <a:p>
            <a:pPr lvl="1"/>
            <a:r>
              <a:rPr lang="en-US" dirty="0">
                <a:solidFill>
                  <a:srgbClr val="002060"/>
                </a:solidFill>
              </a:rPr>
              <a:t>What is the problem you face?</a:t>
            </a:r>
          </a:p>
          <a:p>
            <a:pPr lvl="1"/>
            <a:r>
              <a:rPr lang="en-US" dirty="0">
                <a:solidFill>
                  <a:srgbClr val="002060"/>
                </a:solidFill>
              </a:rPr>
              <a:t>What you want to achieve?</a:t>
            </a:r>
            <a:endParaRPr lang="he-IL" dirty="0">
              <a:solidFill>
                <a:srgbClr val="002060"/>
              </a:solidFill>
            </a:endParaRPr>
          </a:p>
          <a:p>
            <a:endParaRPr lang="en-US" dirty="0"/>
          </a:p>
          <a:p>
            <a:endParaRPr lang="en-US" dirty="0"/>
          </a:p>
          <a:p>
            <a:pPr lvl="1"/>
            <a:r>
              <a:rPr lang="en-US" dirty="0">
                <a:solidFill>
                  <a:srgbClr val="002060"/>
                </a:solidFill>
              </a:rPr>
              <a:t>Can we extract enough visual features from a given sound source, so we can estimate it’s visual appearance? </a:t>
            </a:r>
            <a:r>
              <a:rPr lang="en-US" dirty="0">
                <a:solidFill>
                  <a:srgbClr val="002060"/>
                </a:solidFill>
                <a:highlight>
                  <a:srgbClr val="FFFF00"/>
                </a:highlight>
              </a:rPr>
              <a:t>–too long sentence</a:t>
            </a:r>
          </a:p>
          <a:p>
            <a:pPr lvl="1"/>
            <a:r>
              <a:rPr lang="en-US" dirty="0">
                <a:solidFill>
                  <a:srgbClr val="002060"/>
                </a:solidFill>
              </a:rPr>
              <a:t>Will current technology allow us to create </a:t>
            </a:r>
            <a:r>
              <a:rPr lang="en-US" dirty="0">
                <a:solidFill>
                  <a:srgbClr val="002060"/>
                </a:solidFill>
                <a:highlight>
                  <a:srgbClr val="FFFF00"/>
                </a:highlight>
              </a:rPr>
              <a:t>good quality </a:t>
            </a:r>
            <a:r>
              <a:rPr lang="en-US" dirty="0">
                <a:solidFill>
                  <a:srgbClr val="002060"/>
                </a:solidFill>
              </a:rPr>
              <a:t>pictures, and manipulate their features space with our vector?</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3</a:t>
            </a:fld>
            <a:endParaRPr lang="he-IL"/>
          </a:p>
        </p:txBody>
      </p:sp>
    </p:spTree>
    <p:extLst>
      <p:ext uri="{BB962C8B-B14F-4D97-AF65-F5344CB8AC3E}">
        <p14:creationId xmlns:p14="http://schemas.microsoft.com/office/powerpoint/2010/main" val="104480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rPr>
              <a:t>Background</a:t>
            </a:r>
          </a:p>
          <a:p>
            <a:r>
              <a:rPr lang="en-US" dirty="0">
                <a:solidFill>
                  <a:srgbClr val="002060"/>
                </a:solidFill>
              </a:rPr>
              <a:t>A general description of background</a:t>
            </a:r>
          </a:p>
          <a:p>
            <a:pPr lvl="1"/>
            <a:r>
              <a:rPr lang="en-US" dirty="0">
                <a:solidFill>
                  <a:srgbClr val="002060"/>
                </a:solidFill>
              </a:rPr>
              <a:t>The environment and context</a:t>
            </a:r>
            <a:endParaRPr lang="he-IL" dirty="0">
              <a:solidFill>
                <a:srgbClr val="002060"/>
              </a:solidFill>
            </a:endParaRPr>
          </a:p>
          <a:p>
            <a:pPr lvl="1"/>
            <a:r>
              <a:rPr lang="en-US" dirty="0">
                <a:solidFill>
                  <a:srgbClr val="002060"/>
                </a:solidFill>
              </a:rPr>
              <a:t>Motivation (why is it an interesting problem?)</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4</a:t>
            </a:fld>
            <a:endParaRPr lang="he-IL"/>
          </a:p>
        </p:txBody>
      </p:sp>
    </p:spTree>
    <p:extLst>
      <p:ext uri="{BB962C8B-B14F-4D97-AF65-F5344CB8AC3E}">
        <p14:creationId xmlns:p14="http://schemas.microsoft.com/office/powerpoint/2010/main" val="373561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rPr>
              <a:t>Literature Survey</a:t>
            </a:r>
          </a:p>
          <a:p>
            <a:r>
              <a:rPr lang="en-US" dirty="0">
                <a:solidFill>
                  <a:srgbClr val="002060"/>
                </a:solidFill>
              </a:rPr>
              <a:t>Describe existing solutions to the problem that you have found in the literature survey</a:t>
            </a:r>
          </a:p>
          <a:p>
            <a:r>
              <a:rPr lang="en-US" dirty="0">
                <a:solidFill>
                  <a:srgbClr val="002060"/>
                </a:solidFill>
              </a:rPr>
              <a:t>For each solution, give a general overview, some details, pros and cons (quality,  complexity, cost, …)</a:t>
            </a:r>
          </a:p>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5</a:t>
            </a:fld>
            <a:endParaRPr lang="he-IL"/>
          </a:p>
        </p:txBody>
      </p:sp>
    </p:spTree>
    <p:extLst>
      <p:ext uri="{BB962C8B-B14F-4D97-AF65-F5344CB8AC3E}">
        <p14:creationId xmlns:p14="http://schemas.microsoft.com/office/powerpoint/2010/main" val="160511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6</a:t>
            </a:fld>
            <a:endParaRPr lang="he-IL"/>
          </a:p>
        </p:txBody>
      </p:sp>
    </p:spTree>
    <p:extLst>
      <p:ext uri="{BB962C8B-B14F-4D97-AF65-F5344CB8AC3E}">
        <p14:creationId xmlns:p14="http://schemas.microsoft.com/office/powerpoint/2010/main" val="95207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27392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247126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10</a:t>
            </a:fld>
            <a:endParaRPr lang="he-IL"/>
          </a:p>
        </p:txBody>
      </p:sp>
    </p:spTree>
    <p:extLst>
      <p:ext uri="{BB962C8B-B14F-4D97-AF65-F5344CB8AC3E}">
        <p14:creationId xmlns:p14="http://schemas.microsoft.com/office/powerpoint/2010/main" val="247298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8" name="SIPL Logo final">
            <a:hlinkClick r:id="" action="ppaction://media"/>
            <a:extLst>
              <a:ext uri="{FF2B5EF4-FFF2-40B4-BE49-F238E27FC236}">
                <a16:creationId xmlns:a16="http://schemas.microsoft.com/office/drawing/2014/main" id="{67413B2E-11F5-417C-BFBA-9F7A9F9F87AD}"/>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5407051" y="94800"/>
            <a:ext cx="1321875" cy="900000"/>
          </a:xfrm>
          <a:prstGeom prst="rect">
            <a:avLst/>
          </a:prstGeom>
        </p:spPr>
      </p:pic>
      <p:sp>
        <p:nvSpPr>
          <p:cNvPr id="2" name="Title 1"/>
          <p:cNvSpPr>
            <a:spLocks noGrp="1"/>
          </p:cNvSpPr>
          <p:nvPr>
            <p:ph type="ctrTitle"/>
          </p:nvPr>
        </p:nvSpPr>
        <p:spPr>
          <a:xfrm>
            <a:off x="914400" y="2130426"/>
            <a:ext cx="10363200" cy="1470025"/>
          </a:xfrm>
        </p:spPr>
        <p:txBody>
          <a:bodyPr/>
          <a:lstStyle/>
          <a:p>
            <a:r>
              <a:rPr lang="en-US" dirty="0"/>
              <a:t>Click to edit Master title style</a:t>
            </a:r>
            <a:endParaRPr lang="he-IL"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34400" y="6324601"/>
            <a:ext cx="2844800" cy="365125"/>
          </a:xfrm>
        </p:spPr>
        <p:txBody>
          <a:bodyPr/>
          <a:lstStyle/>
          <a:p>
            <a:r>
              <a:rPr lang="en-US" dirty="0"/>
              <a:t>#</a:t>
            </a:r>
          </a:p>
        </p:txBody>
      </p:sp>
      <p:sp>
        <p:nvSpPr>
          <p:cNvPr id="12" name="Title 1"/>
          <p:cNvSpPr txBox="1">
            <a:spLocks/>
          </p:cNvSpPr>
          <p:nvPr userDrawn="1"/>
        </p:nvSpPr>
        <p:spPr>
          <a:xfrm>
            <a:off x="5334000" y="685800"/>
            <a:ext cx="1447801" cy="431967"/>
          </a:xfrm>
          <a:prstGeom prst="rect">
            <a:avLst/>
          </a:prstGeom>
        </p:spPr>
        <p:txBody>
          <a:bodyPr vert="horz" lIns="91440" tIns="45720" rIns="91440" bIns="45720" rtlCol="1" anchor="t">
            <a:normAutofit fontScale="85000" lnSpcReduction="20000"/>
          </a:bodyPr>
          <a:lstStyle>
            <a:lvl1pPr algn="l" defTabSz="914400" rtl="1" eaLnBrk="1" latinLnBrk="0" hangingPunct="1">
              <a:lnSpc>
                <a:spcPct val="90000"/>
              </a:lnSpc>
              <a:spcBef>
                <a:spcPct val="0"/>
              </a:spcBef>
              <a:buNone/>
              <a:defRPr lang="he-IL" sz="1800" b="1" kern="1200" baseline="0" dirty="0" smtClean="0">
                <a:solidFill>
                  <a:srgbClr val="002147"/>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1600" b="0" dirty="0">
                <a:solidFill>
                  <a:srgbClr val="AD13A9"/>
                </a:solidFill>
                <a:latin typeface="+mj-lt"/>
              </a:rPr>
              <a:t>Signal and Image Processing Lab.</a:t>
            </a:r>
          </a:p>
        </p:txBody>
      </p:sp>
      <p:pic>
        <p:nvPicPr>
          <p:cNvPr id="4" name="Picture 3" descr="A close up of a sign&#10;&#10;Description automatically generated">
            <a:extLst>
              <a:ext uri="{FF2B5EF4-FFF2-40B4-BE49-F238E27FC236}">
                <a16:creationId xmlns:a16="http://schemas.microsoft.com/office/drawing/2014/main" id="{65763275-E015-4557-9843-69DB6466792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06115" y="152400"/>
            <a:ext cx="1103571" cy="540000"/>
          </a:xfrm>
          <a:prstGeom prst="rect">
            <a:avLst/>
          </a:prstGeom>
        </p:spPr>
      </p:pic>
      <p:pic>
        <p:nvPicPr>
          <p:cNvPr id="17" name="Picture 16">
            <a:extLst>
              <a:ext uri="{FF2B5EF4-FFF2-40B4-BE49-F238E27FC236}">
                <a16:creationId xmlns:a16="http://schemas.microsoft.com/office/drawing/2014/main" id="{DB3DCBB1-FA70-49E1-8929-A86EE597193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71354" y="152400"/>
            <a:ext cx="1876916" cy="540000"/>
          </a:xfrm>
          <a:prstGeom prst="rect">
            <a:avLst/>
          </a:prstGeom>
        </p:spPr>
      </p:pic>
      <p:pic>
        <p:nvPicPr>
          <p:cNvPr id="20" name="Picture 19" descr="A close up of a sign&#10;&#10;Description automatically generated">
            <a:extLst>
              <a:ext uri="{FF2B5EF4-FFF2-40B4-BE49-F238E27FC236}">
                <a16:creationId xmlns:a16="http://schemas.microsoft.com/office/drawing/2014/main" id="{F7E7639E-9572-4ACA-AECB-DE9B3A594AD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369797" y="152400"/>
            <a:ext cx="1517403" cy="684000"/>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333" fill="hold"/>
                                        <p:tgtEl>
                                          <p:spTgt spid="18"/>
                                        </p:tgtEl>
                                      </p:cBhvr>
                                    </p:cmd>
                                  </p:childTnLst>
                                </p:cTn>
                              </p:par>
                              <p:par>
                                <p:cTn id="7" presetID="10" presetClass="exit" presetSubtype="0" fill="hold" nodeType="withEffect">
                                  <p:stCondLst>
                                    <p:cond delay="6500"/>
                                  </p:stCondLst>
                                  <p:childTnLst>
                                    <p:animEffect transition="out" filter="fade">
                                      <p:cBhvr>
                                        <p:cTn id="8" dur="2000"/>
                                        <p:tgtEl>
                                          <p:spTgt spid="18"/>
                                        </p:tgtEl>
                                      </p:cBhvr>
                                    </p:animEffect>
                                    <p:set>
                                      <p:cBhvr>
                                        <p:cTn id="9" dur="1" fill="hold">
                                          <p:stCondLst>
                                            <p:cond delay="1999"/>
                                          </p:stCondLst>
                                        </p:cTn>
                                        <p:tgtEl>
                                          <p:spTgt spid="18"/>
                                        </p:tgtEl>
                                        <p:attrNameLst>
                                          <p:attrName>style.visibility</p:attrName>
                                        </p:attrNameLst>
                                      </p:cBhvr>
                                      <p:to>
                                        <p:strVal val="hidden"/>
                                      </p:to>
                                    </p:set>
                                    <p:cmd type="call" cmd="stop">
                                      <p:cBhvr>
                                        <p:cTn id="10" dur="1">
                                          <p:stCondLst>
                                            <p:cond delay="1999"/>
                                          </p:stCondLst>
                                        </p:cTn>
                                        <p:tgtEl>
                                          <p:spTgt spid="18"/>
                                        </p:tgtEl>
                                      </p:cBhvr>
                                    </p:cmd>
                                  </p:childTnLst>
                                </p:cTn>
                              </p:par>
                              <p:par>
                                <p:cTn id="11" presetID="10" presetClass="entr" presetSubtype="0" fill="hold" grpId="0" nodeType="withEffect">
                                  <p:stCondLst>
                                    <p:cond delay="6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nodeType="withEffect">
                                  <p:stCondLst>
                                    <p:cond delay="6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18"/>
                </p:tgtEl>
              </p:cMediaNode>
            </p:video>
          </p:childTnLst>
        </p:cTn>
      </p:par>
    </p:tnLst>
    <p:bldLst>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7" name="Slide Number Placeholder 6"/>
          <p:cNvSpPr>
            <a:spLocks noGrp="1"/>
          </p:cNvSpPr>
          <p:nvPr>
            <p:ph type="sldNum" sz="quarter" idx="12"/>
          </p:nvPr>
        </p:nvSpPr>
        <p:spPr>
          <a:xfrm>
            <a:off x="8737600" y="6400799"/>
            <a:ext cx="2844800" cy="365125"/>
          </a:xfrm>
        </p:spPr>
        <p:txBody>
          <a:bodyPr/>
          <a:lstStyle>
            <a:lvl1pPr algn="r">
              <a:defRPr/>
            </a:lvl1pPr>
          </a:lstStyle>
          <a:p>
            <a:fld id="{B01D9778-10B4-40FB-B4E4-44FA89A86639}" type="slidenum">
              <a:rPr lang="en-US" smtClean="0"/>
              <a:pPr/>
              <a:t>‹#›</a:t>
            </a:fld>
            <a:endParaRPr lang="en-US"/>
          </a:p>
        </p:txBody>
      </p:sp>
      <p:pic>
        <p:nvPicPr>
          <p:cNvPr id="9" name="Picture 8" descr="A close up of a sign&#10;&#10;Description automatically generated">
            <a:extLst>
              <a:ext uri="{FF2B5EF4-FFF2-40B4-BE49-F238E27FC236}">
                <a16:creationId xmlns:a16="http://schemas.microsoft.com/office/drawing/2014/main" id="{94A9CF0C-7923-49E1-94E1-D5F56375E2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92075"/>
            <a:ext cx="1103571" cy="540000"/>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13-Jan-21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1"/>
            <a:ext cx="7543800" cy="2365375"/>
          </a:xfrm>
        </p:spPr>
        <p:txBody>
          <a:bodyPr>
            <a:normAutofit/>
          </a:bodyPr>
          <a:lstStyle/>
          <a:p>
            <a:pPr rtl="0"/>
            <a:r>
              <a:rPr lang="en-US" sz="2400" dirty="0">
                <a:solidFill>
                  <a:srgbClr val="002060"/>
                </a:solidFill>
              </a:rPr>
              <a:t>Midterm Presentation</a:t>
            </a:r>
            <a:br>
              <a:rPr lang="en-US" sz="2400" dirty="0">
                <a:solidFill>
                  <a:srgbClr val="002060"/>
                </a:solidFill>
              </a:rPr>
            </a:br>
            <a:br>
              <a:rPr lang="en-US" sz="2000" dirty="0">
                <a:solidFill>
                  <a:srgbClr val="002060"/>
                </a:solidFill>
              </a:rPr>
            </a:br>
            <a:r>
              <a:rPr lang="en-US" dirty="0" err="1">
                <a:solidFill>
                  <a:srgbClr val="002060"/>
                </a:solidFill>
              </a:rPr>
              <a:t>SoundGAN</a:t>
            </a:r>
            <a:endParaRPr lang="en-US" dirty="0">
              <a:solidFill>
                <a:srgbClr val="002060"/>
              </a:solidFill>
            </a:endParaRPr>
          </a:p>
        </p:txBody>
      </p:sp>
      <p:sp>
        <p:nvSpPr>
          <p:cNvPr id="3" name="Subtitle 2"/>
          <p:cNvSpPr>
            <a:spLocks noGrp="1"/>
          </p:cNvSpPr>
          <p:nvPr>
            <p:ph type="subTitle" idx="1"/>
          </p:nvPr>
        </p:nvSpPr>
        <p:spPr>
          <a:xfrm>
            <a:off x="1905000" y="3124200"/>
            <a:ext cx="7385228" cy="3505200"/>
          </a:xfrm>
        </p:spPr>
        <p:txBody>
          <a:bodyPr>
            <a:noAutofit/>
          </a:bodyPr>
          <a:lstStyle/>
          <a:p>
            <a:pPr algn="l" rtl="0"/>
            <a:r>
              <a:rPr lang="en-US" sz="2400" b="1" dirty="0">
                <a:solidFill>
                  <a:srgbClr val="002060"/>
                </a:solidFill>
              </a:rPr>
              <a:t>Students:</a:t>
            </a:r>
            <a:r>
              <a:rPr lang="en-US" sz="2400" dirty="0">
                <a:solidFill>
                  <a:srgbClr val="002060"/>
                </a:solidFill>
              </a:rPr>
              <a:t> </a:t>
            </a:r>
            <a:r>
              <a:rPr lang="en-US" sz="2400" dirty="0" err="1">
                <a:solidFill>
                  <a:srgbClr val="002060"/>
                </a:solidFill>
              </a:rPr>
              <a:t>Sagy</a:t>
            </a:r>
            <a:r>
              <a:rPr lang="en-US" sz="2400" dirty="0">
                <a:solidFill>
                  <a:srgbClr val="002060"/>
                </a:solidFill>
              </a:rPr>
              <a:t> </a:t>
            </a:r>
            <a:r>
              <a:rPr lang="en-US" sz="2400" dirty="0" err="1">
                <a:solidFill>
                  <a:srgbClr val="002060"/>
                </a:solidFill>
              </a:rPr>
              <a:t>Gersh</a:t>
            </a:r>
            <a:r>
              <a:rPr lang="en-US" sz="2400" dirty="0">
                <a:solidFill>
                  <a:srgbClr val="002060"/>
                </a:solidFill>
              </a:rPr>
              <a:t>, Yahav Vinokur</a:t>
            </a:r>
          </a:p>
          <a:p>
            <a:pPr algn="l" rtl="0"/>
            <a:r>
              <a:rPr lang="en-US" sz="2400" b="1" dirty="0">
                <a:solidFill>
                  <a:srgbClr val="002060"/>
                </a:solidFill>
              </a:rPr>
              <a:t>Supervisor: </a:t>
            </a:r>
            <a:r>
              <a:rPr lang="en-US" sz="2400" dirty="0">
                <a:solidFill>
                  <a:srgbClr val="002060"/>
                </a:solidFill>
              </a:rPr>
              <a:t>Tamar </a:t>
            </a:r>
            <a:r>
              <a:rPr lang="en-US" sz="2400" dirty="0" err="1">
                <a:solidFill>
                  <a:srgbClr val="002060"/>
                </a:solidFill>
              </a:rPr>
              <a:t>Rott-Shaham</a:t>
            </a:r>
            <a:r>
              <a:rPr lang="en-US" sz="2400" dirty="0">
                <a:solidFill>
                  <a:srgbClr val="002060"/>
                </a:solidFill>
              </a:rPr>
              <a:t>, </a:t>
            </a:r>
            <a:r>
              <a:rPr lang="en-US" sz="2400" dirty="0" err="1">
                <a:solidFill>
                  <a:srgbClr val="002060"/>
                </a:solidFill>
              </a:rPr>
              <a:t>Idan</a:t>
            </a:r>
            <a:r>
              <a:rPr lang="en-US" sz="2400" dirty="0">
                <a:solidFill>
                  <a:srgbClr val="002060"/>
                </a:solidFill>
              </a:rPr>
              <a:t> </a:t>
            </a:r>
            <a:r>
              <a:rPr lang="en-US" sz="2400" dirty="0" err="1">
                <a:solidFill>
                  <a:srgbClr val="002060"/>
                </a:solidFill>
              </a:rPr>
              <a:t>Kligvasser</a:t>
            </a:r>
            <a:endParaRPr lang="en-US" sz="2400" dirty="0">
              <a:solidFill>
                <a:srgbClr val="002060"/>
              </a:solidFill>
            </a:endParaRPr>
          </a:p>
          <a:p>
            <a:pPr algn="l" rtl="0"/>
            <a:endParaRPr lang="he-IL" sz="1800" dirty="0"/>
          </a:p>
          <a:p>
            <a:pPr algn="l" rtl="0"/>
            <a:r>
              <a:rPr lang="en-US" sz="2000" b="1" dirty="0">
                <a:solidFill>
                  <a:srgbClr val="002060"/>
                </a:solidFill>
                <a:cs typeface="+mj-cs"/>
              </a:rPr>
              <a:t>Semester:  </a:t>
            </a:r>
            <a:r>
              <a:rPr lang="en-US" sz="2000" dirty="0">
                <a:solidFill>
                  <a:srgbClr val="002060"/>
                </a:solidFill>
                <a:cs typeface="+mj-cs"/>
              </a:rPr>
              <a:t>Winter,  2020-2021</a:t>
            </a:r>
          </a:p>
          <a:p>
            <a:pPr algn="l" rtl="0"/>
            <a:r>
              <a:rPr lang="en-US" sz="2000" b="1" dirty="0">
                <a:solidFill>
                  <a:srgbClr val="002060"/>
                </a:solidFill>
                <a:cs typeface="+mj-cs"/>
              </a:rPr>
              <a:t>Date:   </a:t>
            </a:r>
            <a:r>
              <a:rPr lang="en-US" sz="2000" dirty="0">
                <a:solidFill>
                  <a:srgbClr val="002060"/>
                </a:solidFill>
                <a:cs typeface="+mj-cs"/>
              </a:rPr>
              <a:t>17/01/21</a:t>
            </a:r>
            <a:endParaRPr lang="he-IL" sz="2000" dirty="0">
              <a:solidFill>
                <a:srgbClr val="002060"/>
              </a:solidFill>
              <a:cs typeface="+mj-cs"/>
            </a:endParaRPr>
          </a:p>
          <a:p>
            <a:pPr algn="l" rtl="0"/>
            <a:endParaRPr lang="en-US" sz="1200" dirty="0">
              <a:solidFill>
                <a:srgbClr val="002060"/>
              </a:solidFill>
            </a:endParaRPr>
          </a:p>
          <a:p>
            <a:pPr algn="l" rtl="0"/>
            <a:endParaRPr lang="en-US" sz="2400" dirty="0">
              <a:solidFill>
                <a:srgbClr val="002060"/>
              </a:solidFill>
            </a:endParaRPr>
          </a:p>
          <a:p>
            <a:pPr algn="l" rtl="0"/>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pic>
        <p:nvPicPr>
          <p:cNvPr id="5" name="Picture 4" descr="A picture containing bowed instrument, cello&#10;&#10;Description automatically generated">
            <a:extLst>
              <a:ext uri="{FF2B5EF4-FFF2-40B4-BE49-F238E27FC236}">
                <a16:creationId xmlns:a16="http://schemas.microsoft.com/office/drawing/2014/main" id="{F289DEF1-52D5-4041-A84C-004BD8E09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5082" y="2869588"/>
            <a:ext cx="1828938" cy="1828938"/>
          </a:xfrm>
          <a:prstGeom prst="rect">
            <a:avLst/>
          </a:prstGeom>
        </p:spPr>
      </p:pic>
      <p:sp>
        <p:nvSpPr>
          <p:cNvPr id="8" name="TextBox 7">
            <a:extLst>
              <a:ext uri="{FF2B5EF4-FFF2-40B4-BE49-F238E27FC236}">
                <a16:creationId xmlns:a16="http://schemas.microsoft.com/office/drawing/2014/main" id="{8AEB59C0-A236-4E23-B523-478A0BBFB947}"/>
              </a:ext>
            </a:extLst>
          </p:cNvPr>
          <p:cNvSpPr txBox="1"/>
          <p:nvPr/>
        </p:nvSpPr>
        <p:spPr>
          <a:xfrm>
            <a:off x="8786024" y="4865146"/>
            <a:ext cx="2362200" cy="646331"/>
          </a:xfrm>
          <a:prstGeom prst="rect">
            <a:avLst/>
          </a:prstGeom>
          <a:noFill/>
        </p:spPr>
        <p:txBody>
          <a:bodyPr wrap="square" rtlCol="0">
            <a:spAutoFit/>
          </a:bodyPr>
          <a:lstStyle/>
          <a:p>
            <a:r>
              <a:rPr lang="en-US" dirty="0"/>
              <a:t>Is it a cello? </a:t>
            </a:r>
          </a:p>
          <a:p>
            <a:r>
              <a:rPr lang="en-US" dirty="0"/>
              <a:t>Or is it a human?</a:t>
            </a:r>
          </a:p>
        </p:txBody>
      </p:sp>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B45A7-6BB6-46C5-BD0A-0FA162931EAA}"/>
              </a:ext>
            </a:extLst>
          </p:cNvPr>
          <p:cNvSpPr>
            <a:spLocks noGrp="1"/>
          </p:cNvSpPr>
          <p:nvPr>
            <p:ph idx="1"/>
          </p:nvPr>
        </p:nvSpPr>
        <p:spPr/>
        <p:txBody>
          <a:bodyPr/>
          <a:lstStyle/>
          <a:p>
            <a:endParaRPr lang="en-US" dirty="0">
              <a:solidFill>
                <a:srgbClr val="002060"/>
              </a:solidFill>
            </a:endParaRPr>
          </a:p>
          <a:p>
            <a:r>
              <a:rPr lang="en-US" dirty="0">
                <a:solidFill>
                  <a:srgbClr val="002060"/>
                </a:solidFill>
              </a:rPr>
              <a:t>PANNs – State of the art sound classification </a:t>
            </a:r>
          </a:p>
          <a:p>
            <a:pPr lvl="1"/>
            <a:r>
              <a:rPr lang="en-US" dirty="0">
                <a:solidFill>
                  <a:srgbClr val="002060"/>
                </a:solidFill>
              </a:rPr>
              <a:t>Previous methods used </a:t>
            </a:r>
            <a:r>
              <a:rPr lang="en-US" dirty="0" err="1">
                <a:solidFill>
                  <a:srgbClr val="002060"/>
                </a:solidFill>
              </a:rPr>
              <a:t>soundNet</a:t>
            </a:r>
            <a:r>
              <a:rPr lang="en-US" dirty="0">
                <a:solidFill>
                  <a:srgbClr val="002060"/>
                </a:solidFill>
              </a:rPr>
              <a:t>  - acc. On ESC-50: 74.2%</a:t>
            </a:r>
          </a:p>
          <a:p>
            <a:pPr lvl="1"/>
            <a:r>
              <a:rPr lang="en-US" dirty="0">
                <a:solidFill>
                  <a:srgbClr val="002060"/>
                </a:solidFill>
              </a:rPr>
              <a:t>Our method uses PANNs - acc. On ESC-50: 94.7%</a:t>
            </a:r>
          </a:p>
          <a:p>
            <a:pPr lvl="1"/>
            <a:endParaRPr lang="en-US" dirty="0">
              <a:solidFill>
                <a:srgbClr val="002060"/>
              </a:solidFill>
            </a:endParaRPr>
          </a:p>
          <a:p>
            <a:r>
              <a:rPr lang="en-US" dirty="0">
                <a:solidFill>
                  <a:srgbClr val="002060"/>
                </a:solidFill>
              </a:rPr>
              <a:t>Fine tuned to our database – 97.5%</a:t>
            </a:r>
            <a:endParaRPr lang="en-US" dirty="0"/>
          </a:p>
        </p:txBody>
      </p:sp>
      <p:sp>
        <p:nvSpPr>
          <p:cNvPr id="4" name="Slide Number Placeholder 3">
            <a:extLst>
              <a:ext uri="{FF2B5EF4-FFF2-40B4-BE49-F238E27FC236}">
                <a16:creationId xmlns:a16="http://schemas.microsoft.com/office/drawing/2014/main" id="{9765C49A-392C-4F0E-AFA3-823C1609771B}"/>
              </a:ext>
            </a:extLst>
          </p:cNvPr>
          <p:cNvSpPr>
            <a:spLocks noGrp="1"/>
          </p:cNvSpPr>
          <p:nvPr>
            <p:ph type="sldNum" sz="quarter" idx="12"/>
          </p:nvPr>
        </p:nvSpPr>
        <p:spPr/>
        <p:txBody>
          <a:bodyPr/>
          <a:lstStyle/>
          <a:p>
            <a:fld id="{B01D9778-10B4-40FB-B4E4-44FA89A86639}" type="slidenum">
              <a:rPr lang="en-US" smtClean="0"/>
              <a:pPr/>
              <a:t>10</a:t>
            </a:fld>
            <a:endParaRPr lang="en-US"/>
          </a:p>
        </p:txBody>
      </p:sp>
      <p:sp>
        <p:nvSpPr>
          <p:cNvPr id="5" name="Title 1">
            <a:extLst>
              <a:ext uri="{FF2B5EF4-FFF2-40B4-BE49-F238E27FC236}">
                <a16:creationId xmlns:a16="http://schemas.microsoft.com/office/drawing/2014/main" id="{9F7B53B6-B253-4B34-BE6F-6B65D7C63F61}"/>
              </a:ext>
            </a:extLst>
          </p:cNvPr>
          <p:cNvSpPr>
            <a:spLocks noGrp="1"/>
          </p:cNvSpPr>
          <p:nvPr>
            <p:ph type="title"/>
          </p:nvPr>
        </p:nvSpPr>
        <p:spPr>
          <a:xfrm>
            <a:off x="609600" y="274638"/>
            <a:ext cx="10972800" cy="1143000"/>
          </a:xfrm>
        </p:spPr>
        <p:txBody>
          <a:bodyPr/>
          <a:lstStyle/>
          <a:p>
            <a:r>
              <a:rPr lang="en-US" dirty="0">
                <a:solidFill>
                  <a:srgbClr val="002060"/>
                </a:solidFill>
              </a:rPr>
              <a:t>Results</a:t>
            </a:r>
            <a:endParaRPr lang="he-IL" dirty="0">
              <a:solidFill>
                <a:srgbClr val="002060"/>
              </a:solidFill>
            </a:endParaRPr>
          </a:p>
        </p:txBody>
      </p:sp>
      <p:pic>
        <p:nvPicPr>
          <p:cNvPr id="6" name="Picture 5">
            <a:extLst>
              <a:ext uri="{FF2B5EF4-FFF2-40B4-BE49-F238E27FC236}">
                <a16:creationId xmlns:a16="http://schemas.microsoft.com/office/drawing/2014/main" id="{95AE8148-AAAD-4633-9317-EE335104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082079"/>
            <a:ext cx="4234832" cy="351439"/>
          </a:xfrm>
          <a:prstGeom prst="rect">
            <a:avLst/>
          </a:prstGeom>
        </p:spPr>
      </p:pic>
    </p:spTree>
    <p:extLst>
      <p:ext uri="{BB962C8B-B14F-4D97-AF65-F5344CB8AC3E}">
        <p14:creationId xmlns:p14="http://schemas.microsoft.com/office/powerpoint/2010/main" val="302953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4D4E1-84A4-47EE-9DF7-B2C743EA02D6}"/>
              </a:ext>
            </a:extLst>
          </p:cNvPr>
          <p:cNvSpPr>
            <a:spLocks noGrp="1"/>
          </p:cNvSpPr>
          <p:nvPr>
            <p:ph idx="1"/>
          </p:nvPr>
        </p:nvSpPr>
        <p:spPr>
          <a:xfrm>
            <a:off x="609600" y="1600201"/>
            <a:ext cx="10972800" cy="5165723"/>
          </a:xfrm>
        </p:spPr>
        <p:txBody>
          <a:bodyPr>
            <a:normAutofit lnSpcReduction="10000"/>
          </a:bodyPr>
          <a:lstStyle/>
          <a:p>
            <a:r>
              <a:rPr lang="en-US" dirty="0" err="1">
                <a:solidFill>
                  <a:srgbClr val="002060"/>
                </a:solidFill>
              </a:rPr>
              <a:t>BigGAN</a:t>
            </a:r>
            <a:r>
              <a:rPr lang="en-US" dirty="0">
                <a:solidFill>
                  <a:srgbClr val="002060"/>
                </a:solidFill>
              </a:rPr>
              <a:t> – best image generator available</a:t>
            </a:r>
          </a:p>
          <a:p>
            <a:endParaRPr lang="en-US" dirty="0">
              <a:solidFill>
                <a:srgbClr val="002060"/>
              </a:solidFill>
            </a:endParaRPr>
          </a:p>
          <a:p>
            <a:endParaRPr lang="en-US" dirty="0">
              <a:solidFill>
                <a:srgbClr val="002060"/>
              </a:solidFill>
            </a:endParaRPr>
          </a:p>
          <a:p>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r>
              <a:rPr lang="en-US" dirty="0">
                <a:solidFill>
                  <a:srgbClr val="002060"/>
                </a:solidFill>
              </a:rPr>
              <a:t>In compare to former attempt – </a:t>
            </a:r>
            <a:r>
              <a:rPr lang="en-US" b="1" dirty="0">
                <a:solidFill>
                  <a:srgbClr val="002060"/>
                </a:solidFill>
              </a:rPr>
              <a:t>very good starting point!</a:t>
            </a:r>
          </a:p>
          <a:p>
            <a:endParaRPr lang="en-US" dirty="0">
              <a:solidFill>
                <a:srgbClr val="002060"/>
              </a:solidFill>
            </a:endParaRPr>
          </a:p>
          <a:p>
            <a:endParaRPr lang="en-US" dirty="0"/>
          </a:p>
        </p:txBody>
      </p:sp>
      <p:sp>
        <p:nvSpPr>
          <p:cNvPr id="4" name="Slide Number Placeholder 3">
            <a:extLst>
              <a:ext uri="{FF2B5EF4-FFF2-40B4-BE49-F238E27FC236}">
                <a16:creationId xmlns:a16="http://schemas.microsoft.com/office/drawing/2014/main" id="{A533E2D3-F699-4180-9590-A867D94F4AA3}"/>
              </a:ext>
            </a:extLst>
          </p:cNvPr>
          <p:cNvSpPr>
            <a:spLocks noGrp="1"/>
          </p:cNvSpPr>
          <p:nvPr>
            <p:ph type="sldNum" sz="quarter" idx="12"/>
          </p:nvPr>
        </p:nvSpPr>
        <p:spPr/>
        <p:txBody>
          <a:bodyPr/>
          <a:lstStyle/>
          <a:p>
            <a:fld id="{B01D9778-10B4-40FB-B4E4-44FA89A86639}" type="slidenum">
              <a:rPr lang="en-US" smtClean="0"/>
              <a:pPr/>
              <a:t>11</a:t>
            </a:fld>
            <a:endParaRPr lang="en-US"/>
          </a:p>
        </p:txBody>
      </p:sp>
      <p:sp>
        <p:nvSpPr>
          <p:cNvPr id="7" name="TextBox 6">
            <a:extLst>
              <a:ext uri="{FF2B5EF4-FFF2-40B4-BE49-F238E27FC236}">
                <a16:creationId xmlns:a16="http://schemas.microsoft.com/office/drawing/2014/main" id="{5C7F286D-5C9D-4045-85BC-7DCA72B24E7F}"/>
              </a:ext>
            </a:extLst>
          </p:cNvPr>
          <p:cNvSpPr txBox="1"/>
          <p:nvPr/>
        </p:nvSpPr>
        <p:spPr>
          <a:xfrm>
            <a:off x="7630728" y="2051221"/>
            <a:ext cx="3082620" cy="461665"/>
          </a:xfrm>
          <a:prstGeom prst="rect">
            <a:avLst/>
          </a:prstGeom>
          <a:noFill/>
        </p:spPr>
        <p:txBody>
          <a:bodyPr wrap="square" rtlCol="0">
            <a:spAutoFit/>
          </a:bodyPr>
          <a:lstStyle/>
          <a:p>
            <a:r>
              <a:rPr lang="en-US" sz="2400" u="sng" dirty="0">
                <a:solidFill>
                  <a:srgbClr val="002060"/>
                </a:solidFill>
              </a:rPr>
              <a:t>Former</a:t>
            </a:r>
            <a:r>
              <a:rPr lang="en-US" sz="2400" b="1" u="sng" dirty="0">
                <a:solidFill>
                  <a:srgbClr val="002060"/>
                </a:solidFill>
              </a:rPr>
              <a:t> </a:t>
            </a:r>
            <a:r>
              <a:rPr lang="en-US" sz="2400" u="sng" dirty="0">
                <a:solidFill>
                  <a:srgbClr val="002060"/>
                </a:solidFill>
              </a:rPr>
              <a:t>methods</a:t>
            </a:r>
            <a:endParaRPr lang="en-US" sz="2400" b="1" u="sng" dirty="0">
              <a:solidFill>
                <a:srgbClr val="002060"/>
              </a:solidFill>
            </a:endParaRPr>
          </a:p>
        </p:txBody>
      </p:sp>
      <p:sp>
        <p:nvSpPr>
          <p:cNvPr id="8" name="TextBox 7">
            <a:extLst>
              <a:ext uri="{FF2B5EF4-FFF2-40B4-BE49-F238E27FC236}">
                <a16:creationId xmlns:a16="http://schemas.microsoft.com/office/drawing/2014/main" id="{28553730-2F94-4889-9DC8-A478FDEE66FA}"/>
              </a:ext>
            </a:extLst>
          </p:cNvPr>
          <p:cNvSpPr txBox="1"/>
          <p:nvPr/>
        </p:nvSpPr>
        <p:spPr>
          <a:xfrm>
            <a:off x="1137646" y="2362200"/>
            <a:ext cx="2362200" cy="523220"/>
          </a:xfrm>
          <a:prstGeom prst="rect">
            <a:avLst/>
          </a:prstGeom>
          <a:noFill/>
        </p:spPr>
        <p:txBody>
          <a:bodyPr wrap="square" rtlCol="0">
            <a:spAutoFit/>
          </a:bodyPr>
          <a:lstStyle/>
          <a:p>
            <a:pPr marL="0" lvl="2" indent="0">
              <a:buNone/>
            </a:pPr>
            <a:endParaRPr lang="en-US" sz="2800" dirty="0">
              <a:solidFill>
                <a:srgbClr val="002060"/>
              </a:solidFill>
            </a:endParaRPr>
          </a:p>
        </p:txBody>
      </p:sp>
      <p:sp>
        <p:nvSpPr>
          <p:cNvPr id="9" name="Title 1">
            <a:extLst>
              <a:ext uri="{FF2B5EF4-FFF2-40B4-BE49-F238E27FC236}">
                <a16:creationId xmlns:a16="http://schemas.microsoft.com/office/drawing/2014/main" id="{24E6D354-37AF-48DA-9E8C-20286530DA49}"/>
              </a:ext>
            </a:extLst>
          </p:cNvPr>
          <p:cNvSpPr>
            <a:spLocks noGrp="1"/>
          </p:cNvSpPr>
          <p:nvPr>
            <p:ph type="title"/>
          </p:nvPr>
        </p:nvSpPr>
        <p:spPr>
          <a:xfrm>
            <a:off x="609600" y="274638"/>
            <a:ext cx="10972800" cy="1143000"/>
          </a:xfrm>
        </p:spPr>
        <p:txBody>
          <a:bodyPr/>
          <a:lstStyle/>
          <a:p>
            <a:r>
              <a:rPr lang="en-US" dirty="0">
                <a:solidFill>
                  <a:srgbClr val="002060"/>
                </a:solidFill>
              </a:rPr>
              <a:t>Results</a:t>
            </a:r>
            <a:endParaRPr lang="he-IL" dirty="0">
              <a:solidFill>
                <a:srgbClr val="002060"/>
              </a:solidFill>
            </a:endParaRPr>
          </a:p>
        </p:txBody>
      </p:sp>
      <p:sp>
        <p:nvSpPr>
          <p:cNvPr id="16" name="TextBox 15">
            <a:extLst>
              <a:ext uri="{FF2B5EF4-FFF2-40B4-BE49-F238E27FC236}">
                <a16:creationId xmlns:a16="http://schemas.microsoft.com/office/drawing/2014/main" id="{9279B2AA-6EC5-4893-9FC9-F84DD641842F}"/>
              </a:ext>
            </a:extLst>
          </p:cNvPr>
          <p:cNvSpPr txBox="1"/>
          <p:nvPr/>
        </p:nvSpPr>
        <p:spPr>
          <a:xfrm>
            <a:off x="1598857" y="2226778"/>
            <a:ext cx="3006884" cy="461665"/>
          </a:xfrm>
          <a:prstGeom prst="rect">
            <a:avLst/>
          </a:prstGeom>
          <a:noFill/>
        </p:spPr>
        <p:txBody>
          <a:bodyPr wrap="square" rtlCol="0">
            <a:spAutoFit/>
          </a:bodyPr>
          <a:lstStyle/>
          <a:p>
            <a:r>
              <a:rPr lang="en-US" sz="2400" u="sng" dirty="0">
                <a:solidFill>
                  <a:srgbClr val="002060"/>
                </a:solidFill>
              </a:rPr>
              <a:t>Our </a:t>
            </a:r>
            <a:r>
              <a:rPr lang="en-US" sz="2400" u="sng" dirty="0" err="1">
                <a:solidFill>
                  <a:srgbClr val="002060"/>
                </a:solidFill>
              </a:rPr>
              <a:t>BigGAN’s</a:t>
            </a:r>
            <a:r>
              <a:rPr lang="en-US" sz="2400" u="sng" dirty="0">
                <a:solidFill>
                  <a:srgbClr val="002060"/>
                </a:solidFill>
              </a:rPr>
              <a:t>  results</a:t>
            </a:r>
            <a:endParaRPr lang="en-US" sz="2400" b="1" u="sng" dirty="0">
              <a:solidFill>
                <a:srgbClr val="002060"/>
              </a:solidFill>
            </a:endParaRPr>
          </a:p>
        </p:txBody>
      </p:sp>
      <p:grpSp>
        <p:nvGrpSpPr>
          <p:cNvPr id="21" name="Group 20">
            <a:extLst>
              <a:ext uri="{FF2B5EF4-FFF2-40B4-BE49-F238E27FC236}">
                <a16:creationId xmlns:a16="http://schemas.microsoft.com/office/drawing/2014/main" id="{DDED014A-362C-4CF5-8EE0-CD7360571533}"/>
              </a:ext>
            </a:extLst>
          </p:cNvPr>
          <p:cNvGrpSpPr/>
          <p:nvPr/>
        </p:nvGrpSpPr>
        <p:grpSpPr>
          <a:xfrm>
            <a:off x="1523263" y="2803217"/>
            <a:ext cx="2846192" cy="2835296"/>
            <a:chOff x="582808" y="2606415"/>
            <a:chExt cx="2846192" cy="2835296"/>
          </a:xfrm>
        </p:grpSpPr>
        <p:pic>
          <p:nvPicPr>
            <p:cNvPr id="13" name="Picture 12" descr="A picture containing text&#10;&#10;Description automatically generated">
              <a:extLst>
                <a:ext uri="{FF2B5EF4-FFF2-40B4-BE49-F238E27FC236}">
                  <a16:creationId xmlns:a16="http://schemas.microsoft.com/office/drawing/2014/main" id="{EEC4801C-004A-4EFD-A1C1-AF33F9ADE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634" y="2606415"/>
              <a:ext cx="862379" cy="838200"/>
            </a:xfrm>
            <a:prstGeom prst="rect">
              <a:avLst/>
            </a:prstGeom>
          </p:spPr>
        </p:pic>
        <p:pic>
          <p:nvPicPr>
            <p:cNvPr id="15" name="Picture 14" descr="A picture containing bowed instrument&#10;&#10;Description automatically generated">
              <a:extLst>
                <a:ext uri="{FF2B5EF4-FFF2-40B4-BE49-F238E27FC236}">
                  <a16:creationId xmlns:a16="http://schemas.microsoft.com/office/drawing/2014/main" id="{7A8CF3C6-5BF1-4DDD-B7CD-4B1FC846E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814" y="4627235"/>
              <a:ext cx="838199" cy="814476"/>
            </a:xfrm>
            <a:prstGeom prst="rect">
              <a:avLst/>
            </a:prstGeom>
          </p:spPr>
        </p:pic>
        <p:sp>
          <p:nvSpPr>
            <p:cNvPr id="17" name="TextBox 16">
              <a:extLst>
                <a:ext uri="{FF2B5EF4-FFF2-40B4-BE49-F238E27FC236}">
                  <a16:creationId xmlns:a16="http://schemas.microsoft.com/office/drawing/2014/main" id="{D82B1A9C-DA75-44FE-91CE-3FBC6E63AFFE}"/>
                </a:ext>
              </a:extLst>
            </p:cNvPr>
            <p:cNvSpPr txBox="1"/>
            <p:nvPr/>
          </p:nvSpPr>
          <p:spPr>
            <a:xfrm>
              <a:off x="605148" y="2756067"/>
              <a:ext cx="1965864" cy="400110"/>
            </a:xfrm>
            <a:prstGeom prst="rect">
              <a:avLst/>
            </a:prstGeom>
            <a:noFill/>
          </p:spPr>
          <p:txBody>
            <a:bodyPr wrap="square" rtlCol="0">
              <a:spAutoFit/>
            </a:bodyPr>
            <a:lstStyle/>
            <a:p>
              <a:r>
                <a:rPr lang="en-US" sz="2000" dirty="0">
                  <a:solidFill>
                    <a:srgbClr val="002060"/>
                  </a:solidFill>
                </a:rPr>
                <a:t>saxophone</a:t>
              </a:r>
              <a:endParaRPr lang="en-US" sz="2000" b="1" dirty="0">
                <a:solidFill>
                  <a:srgbClr val="002060"/>
                </a:solidFill>
              </a:endParaRPr>
            </a:p>
          </p:txBody>
        </p:sp>
        <p:sp>
          <p:nvSpPr>
            <p:cNvPr id="18" name="TextBox 17">
              <a:extLst>
                <a:ext uri="{FF2B5EF4-FFF2-40B4-BE49-F238E27FC236}">
                  <a16:creationId xmlns:a16="http://schemas.microsoft.com/office/drawing/2014/main" id="{09C352EA-D181-4845-AE80-8B6B3FA06E76}"/>
                </a:ext>
              </a:extLst>
            </p:cNvPr>
            <p:cNvSpPr txBox="1"/>
            <p:nvPr/>
          </p:nvSpPr>
          <p:spPr>
            <a:xfrm>
              <a:off x="658402" y="4711938"/>
              <a:ext cx="1018240" cy="400110"/>
            </a:xfrm>
            <a:prstGeom prst="rect">
              <a:avLst/>
            </a:prstGeom>
            <a:noFill/>
          </p:spPr>
          <p:txBody>
            <a:bodyPr wrap="square" rtlCol="0">
              <a:spAutoFit/>
            </a:bodyPr>
            <a:lstStyle/>
            <a:p>
              <a:r>
                <a:rPr lang="en-US" sz="2000" dirty="0">
                  <a:solidFill>
                    <a:srgbClr val="002060"/>
                  </a:solidFill>
                </a:rPr>
                <a:t>violin</a:t>
              </a:r>
              <a:endParaRPr lang="en-US" sz="2000" b="1" dirty="0">
                <a:solidFill>
                  <a:srgbClr val="002060"/>
                </a:solidFill>
              </a:endParaRPr>
            </a:p>
          </p:txBody>
        </p:sp>
        <p:pic>
          <p:nvPicPr>
            <p:cNvPr id="19" name="Picture 18">
              <a:extLst>
                <a:ext uri="{FF2B5EF4-FFF2-40B4-BE49-F238E27FC236}">
                  <a16:creationId xmlns:a16="http://schemas.microsoft.com/office/drawing/2014/main" id="{2A512099-D06C-406F-8106-2C817387F43E}"/>
                </a:ext>
              </a:extLst>
            </p:cNvPr>
            <p:cNvPicPr>
              <a:picLocks noChangeAspect="1"/>
            </p:cNvPicPr>
            <p:nvPr/>
          </p:nvPicPr>
          <p:blipFill>
            <a:blip r:embed="rId5"/>
            <a:stretch>
              <a:fillRect/>
            </a:stretch>
          </p:blipFill>
          <p:spPr>
            <a:xfrm>
              <a:off x="2581275" y="3606472"/>
              <a:ext cx="847725" cy="838200"/>
            </a:xfrm>
            <a:prstGeom prst="rect">
              <a:avLst/>
            </a:prstGeom>
          </p:spPr>
        </p:pic>
        <p:sp>
          <p:nvSpPr>
            <p:cNvPr id="20" name="TextBox 19">
              <a:extLst>
                <a:ext uri="{FF2B5EF4-FFF2-40B4-BE49-F238E27FC236}">
                  <a16:creationId xmlns:a16="http://schemas.microsoft.com/office/drawing/2014/main" id="{C5BEFD0B-6DAE-458A-A5A8-86DDDB769A2F}"/>
                </a:ext>
              </a:extLst>
            </p:cNvPr>
            <p:cNvSpPr txBox="1"/>
            <p:nvPr/>
          </p:nvSpPr>
          <p:spPr>
            <a:xfrm>
              <a:off x="582808" y="3665867"/>
              <a:ext cx="1018240" cy="400110"/>
            </a:xfrm>
            <a:prstGeom prst="rect">
              <a:avLst/>
            </a:prstGeom>
            <a:noFill/>
          </p:spPr>
          <p:txBody>
            <a:bodyPr wrap="square" rtlCol="0">
              <a:spAutoFit/>
            </a:bodyPr>
            <a:lstStyle/>
            <a:p>
              <a:r>
                <a:rPr lang="en-US" sz="2000" dirty="0">
                  <a:solidFill>
                    <a:srgbClr val="002060"/>
                  </a:solidFill>
                </a:rPr>
                <a:t>horn</a:t>
              </a:r>
              <a:endParaRPr lang="en-US" sz="2000" b="1" dirty="0">
                <a:solidFill>
                  <a:srgbClr val="002060"/>
                </a:solidFill>
              </a:endParaRPr>
            </a:p>
          </p:txBody>
        </p:sp>
      </p:grpSp>
      <p:pic>
        <p:nvPicPr>
          <p:cNvPr id="22" name="Picture 21" descr="Graphical user interface&#10;&#10;Description automatically generated with medium confidence">
            <a:extLst>
              <a:ext uri="{FF2B5EF4-FFF2-40B4-BE49-F238E27FC236}">
                <a16:creationId xmlns:a16="http://schemas.microsoft.com/office/drawing/2014/main" id="{E3520CB2-71A4-4922-92DB-4A862BCF1C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8506" y="2894265"/>
            <a:ext cx="1404183" cy="3014244"/>
          </a:xfrm>
          <a:prstGeom prst="rect">
            <a:avLst/>
          </a:prstGeom>
        </p:spPr>
      </p:pic>
      <p:pic>
        <p:nvPicPr>
          <p:cNvPr id="23" name="Picture 22">
            <a:extLst>
              <a:ext uri="{FF2B5EF4-FFF2-40B4-BE49-F238E27FC236}">
                <a16:creationId xmlns:a16="http://schemas.microsoft.com/office/drawing/2014/main" id="{79F3694F-2F39-417D-95C1-3F1F5DFCF90B}"/>
              </a:ext>
            </a:extLst>
          </p:cNvPr>
          <p:cNvPicPr>
            <a:picLocks noChangeAspect="1"/>
          </p:cNvPicPr>
          <p:nvPr/>
        </p:nvPicPr>
        <p:blipFill rotWithShape="1">
          <a:blip r:embed="rId7"/>
          <a:srcRect l="65098" r="-1" b="67956"/>
          <a:stretch/>
        </p:blipFill>
        <p:spPr>
          <a:xfrm>
            <a:off x="9136315" y="4401387"/>
            <a:ext cx="2095830" cy="1196039"/>
          </a:xfrm>
          <a:prstGeom prst="rect">
            <a:avLst/>
          </a:prstGeom>
        </p:spPr>
      </p:pic>
      <p:pic>
        <p:nvPicPr>
          <p:cNvPr id="25" name="Picture 24">
            <a:extLst>
              <a:ext uri="{FF2B5EF4-FFF2-40B4-BE49-F238E27FC236}">
                <a16:creationId xmlns:a16="http://schemas.microsoft.com/office/drawing/2014/main" id="{92A5F65B-78A0-418D-A8FB-A3B757B7A3B2}"/>
              </a:ext>
            </a:extLst>
          </p:cNvPr>
          <p:cNvPicPr>
            <a:picLocks noChangeAspect="1"/>
          </p:cNvPicPr>
          <p:nvPr/>
        </p:nvPicPr>
        <p:blipFill rotWithShape="1">
          <a:blip r:embed="rId7"/>
          <a:srcRect t="33291" r="66268" b="34276"/>
          <a:stretch/>
        </p:blipFill>
        <p:spPr>
          <a:xfrm>
            <a:off x="9172038" y="3264649"/>
            <a:ext cx="2001281" cy="1196039"/>
          </a:xfrm>
          <a:prstGeom prst="rect">
            <a:avLst/>
          </a:prstGeom>
        </p:spPr>
      </p:pic>
      <p:sp>
        <p:nvSpPr>
          <p:cNvPr id="26" name="TextBox 25">
            <a:extLst>
              <a:ext uri="{FF2B5EF4-FFF2-40B4-BE49-F238E27FC236}">
                <a16:creationId xmlns:a16="http://schemas.microsoft.com/office/drawing/2014/main" id="{750C7F1F-64F6-45EF-8786-F50B4F296E96}"/>
              </a:ext>
            </a:extLst>
          </p:cNvPr>
          <p:cNvSpPr txBox="1"/>
          <p:nvPr/>
        </p:nvSpPr>
        <p:spPr>
          <a:xfrm>
            <a:off x="6999956" y="2491204"/>
            <a:ext cx="982733" cy="461665"/>
          </a:xfrm>
          <a:prstGeom prst="rect">
            <a:avLst/>
          </a:prstGeom>
          <a:noFill/>
        </p:spPr>
        <p:txBody>
          <a:bodyPr wrap="square" rtlCol="0">
            <a:spAutoFit/>
          </a:bodyPr>
          <a:lstStyle/>
          <a:p>
            <a:r>
              <a:rPr lang="en-US" sz="2400" dirty="0">
                <a:solidFill>
                  <a:srgbClr val="002060"/>
                </a:solidFill>
              </a:rPr>
              <a:t>“S2I”</a:t>
            </a:r>
            <a:endParaRPr lang="en-US" sz="2400" b="1" dirty="0">
              <a:solidFill>
                <a:srgbClr val="002060"/>
              </a:solidFill>
            </a:endParaRPr>
          </a:p>
        </p:txBody>
      </p:sp>
      <p:sp>
        <p:nvSpPr>
          <p:cNvPr id="27" name="TextBox 26">
            <a:extLst>
              <a:ext uri="{FF2B5EF4-FFF2-40B4-BE49-F238E27FC236}">
                <a16:creationId xmlns:a16="http://schemas.microsoft.com/office/drawing/2014/main" id="{13C9ED56-5252-4074-9D9C-81B28D9C6690}"/>
              </a:ext>
            </a:extLst>
          </p:cNvPr>
          <p:cNvSpPr txBox="1"/>
          <p:nvPr/>
        </p:nvSpPr>
        <p:spPr>
          <a:xfrm>
            <a:off x="9027826" y="2501890"/>
            <a:ext cx="2454973" cy="461665"/>
          </a:xfrm>
          <a:prstGeom prst="rect">
            <a:avLst/>
          </a:prstGeom>
          <a:noFill/>
        </p:spPr>
        <p:txBody>
          <a:bodyPr wrap="square" rtlCol="0">
            <a:spAutoFit/>
          </a:bodyPr>
          <a:lstStyle/>
          <a:p>
            <a:r>
              <a:rPr lang="en-US" sz="2400" dirty="0">
                <a:solidFill>
                  <a:srgbClr val="002060"/>
                </a:solidFill>
              </a:rPr>
              <a:t>“Audio to Scene”</a:t>
            </a:r>
            <a:endParaRPr lang="en-US" sz="2400" b="1" dirty="0">
              <a:solidFill>
                <a:srgbClr val="002060"/>
              </a:solidFill>
            </a:endParaRPr>
          </a:p>
        </p:txBody>
      </p:sp>
    </p:spTree>
    <p:extLst>
      <p:ext uri="{BB962C8B-B14F-4D97-AF65-F5344CB8AC3E}">
        <p14:creationId xmlns:p14="http://schemas.microsoft.com/office/powerpoint/2010/main" val="211704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Work So Far</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Literature Survey</a:t>
            </a:r>
          </a:p>
          <a:p>
            <a:r>
              <a:rPr lang="en-US" dirty="0">
                <a:solidFill>
                  <a:srgbClr val="002060"/>
                </a:solidFill>
              </a:rPr>
              <a:t>Finding the best solution for each block</a:t>
            </a:r>
          </a:p>
          <a:p>
            <a:r>
              <a:rPr lang="en-US" dirty="0">
                <a:solidFill>
                  <a:srgbClr val="002060"/>
                </a:solidFill>
              </a:rPr>
              <a:t>Modifying architectures to our needs</a:t>
            </a:r>
          </a:p>
          <a:p>
            <a:pPr lvl="1"/>
            <a:r>
              <a:rPr lang="en-US" dirty="0">
                <a:solidFill>
                  <a:srgbClr val="002060"/>
                </a:solidFill>
              </a:rPr>
              <a:t>Fine tuning sound classifier</a:t>
            </a:r>
          </a:p>
          <a:p>
            <a:pPr lvl="1"/>
            <a:r>
              <a:rPr lang="en-US" dirty="0">
                <a:solidFill>
                  <a:srgbClr val="002060"/>
                </a:solidFill>
              </a:rPr>
              <a:t>Connecting sound classifier to </a:t>
            </a:r>
            <a:r>
              <a:rPr lang="en-US" dirty="0" err="1">
                <a:solidFill>
                  <a:srgbClr val="002060"/>
                </a:solidFill>
              </a:rPr>
              <a:t>BigGAN</a:t>
            </a:r>
            <a:endParaRPr lang="en-US" dirty="0">
              <a:solidFill>
                <a:srgbClr val="002060"/>
              </a:solidFill>
            </a:endParaRP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12</a:t>
            </a:fld>
            <a:endParaRPr lang="en-US"/>
          </a:p>
        </p:txBody>
      </p:sp>
    </p:spTree>
    <p:extLst>
      <p:ext uri="{BB962C8B-B14F-4D97-AF65-F5344CB8AC3E}">
        <p14:creationId xmlns:p14="http://schemas.microsoft.com/office/powerpoint/2010/main" val="348013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Future Work</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Implementing Feature-Vector transition net</a:t>
            </a:r>
          </a:p>
          <a:p>
            <a:pPr lvl="1"/>
            <a:r>
              <a:rPr lang="en-US" dirty="0">
                <a:solidFill>
                  <a:srgbClr val="002060"/>
                </a:solidFill>
              </a:rPr>
              <a:t>Optimizing training (If necessary)</a:t>
            </a:r>
          </a:p>
          <a:p>
            <a:pPr lvl="1"/>
            <a:r>
              <a:rPr lang="en-US" dirty="0">
                <a:solidFill>
                  <a:srgbClr val="002060"/>
                </a:solidFill>
              </a:rPr>
              <a:t>Maybe train all system together instead</a:t>
            </a:r>
          </a:p>
          <a:p>
            <a:r>
              <a:rPr lang="en-US" dirty="0">
                <a:solidFill>
                  <a:srgbClr val="002060"/>
                </a:solidFill>
              </a:rPr>
              <a:t>Adding VGG loss mechanism</a:t>
            </a:r>
          </a:p>
          <a:p>
            <a:pPr lvl="1"/>
            <a:r>
              <a:rPr lang="en-US" dirty="0">
                <a:solidFill>
                  <a:srgbClr val="002060"/>
                </a:solidFill>
              </a:rPr>
              <a:t>Finding best LOSS function</a:t>
            </a:r>
          </a:p>
          <a:p>
            <a:r>
              <a:rPr lang="en-US" dirty="0">
                <a:solidFill>
                  <a:srgbClr val="002060"/>
                </a:solidFill>
              </a:rPr>
              <a:t>Improving results</a:t>
            </a:r>
          </a:p>
          <a:p>
            <a:pPr lvl="1"/>
            <a:r>
              <a:rPr lang="en-US" dirty="0">
                <a:solidFill>
                  <a:srgbClr val="002060"/>
                </a:solidFill>
              </a:rPr>
              <a:t>Fine tune </a:t>
            </a:r>
            <a:r>
              <a:rPr lang="en-US" dirty="0" err="1">
                <a:solidFill>
                  <a:srgbClr val="002060"/>
                </a:solidFill>
              </a:rPr>
              <a:t>BigGAN</a:t>
            </a:r>
            <a:endParaRPr lang="en-US" dirty="0">
              <a:solidFill>
                <a:srgbClr val="002060"/>
              </a:solidFill>
            </a:endParaRPr>
          </a:p>
          <a:p>
            <a:pPr lvl="1"/>
            <a:r>
              <a:rPr lang="en-US" dirty="0">
                <a:solidFill>
                  <a:srgbClr val="002060"/>
                </a:solidFill>
              </a:rPr>
              <a:t>Extracting human layers from </a:t>
            </a:r>
            <a:r>
              <a:rPr lang="en-US" dirty="0" err="1">
                <a:solidFill>
                  <a:srgbClr val="002060"/>
                </a:solidFill>
              </a:rPr>
              <a:t>BigGAN</a:t>
            </a:r>
            <a:endParaRPr lang="en-US" dirty="0">
              <a:solidFill>
                <a:srgbClr val="002060"/>
              </a:solidFill>
            </a:endParaRPr>
          </a:p>
          <a:p>
            <a:pPr lvl="1"/>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13</a:t>
            </a:fld>
            <a:endParaRPr lang="en-US"/>
          </a:p>
        </p:txBody>
      </p:sp>
    </p:spTree>
    <p:extLst>
      <p:ext uri="{BB962C8B-B14F-4D97-AF65-F5344CB8AC3E}">
        <p14:creationId xmlns:p14="http://schemas.microsoft.com/office/powerpoint/2010/main" val="19455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615" y="228600"/>
            <a:ext cx="8229600" cy="1143000"/>
          </a:xfrm>
        </p:spPr>
        <p:txBody>
          <a:bodyPr/>
          <a:lstStyle/>
          <a:p>
            <a:r>
              <a:rPr lang="en-US" dirty="0">
                <a:solidFill>
                  <a:srgbClr val="002060"/>
                </a:solidFill>
              </a:rPr>
              <a:t>References</a:t>
            </a:r>
            <a:endParaRPr lang="he-IL" dirty="0">
              <a:solidFill>
                <a:srgbClr val="002060"/>
              </a:solidFill>
            </a:endParaRPr>
          </a:p>
        </p:txBody>
      </p:sp>
      <p:sp>
        <p:nvSpPr>
          <p:cNvPr id="3" name="Content Placeholder 2"/>
          <p:cNvSpPr>
            <a:spLocks noGrp="1"/>
          </p:cNvSpPr>
          <p:nvPr>
            <p:ph idx="1"/>
          </p:nvPr>
        </p:nvSpPr>
        <p:spPr>
          <a:xfrm>
            <a:off x="591015" y="1371600"/>
            <a:ext cx="10972800" cy="5105400"/>
          </a:xfrm>
        </p:spPr>
        <p:txBody>
          <a:bodyPr>
            <a:normAutofit/>
          </a:bodyPr>
          <a:lstStyle/>
          <a:p>
            <a:pPr marL="457200" indent="-457200">
              <a:buFont typeface="+mj-lt"/>
              <a:buAutoNum type="arabicPeriod"/>
            </a:pPr>
            <a:r>
              <a:rPr lang="en-US" sz="2200" dirty="0">
                <a:solidFill>
                  <a:srgbClr val="002060"/>
                </a:solidFill>
              </a:rPr>
              <a:t>Q. Kong, Y. Cao, T. Iqbal, Y. Wang, W. Wang, and M. D. </a:t>
            </a:r>
            <a:r>
              <a:rPr lang="en-US" sz="2200" dirty="0" err="1">
                <a:solidFill>
                  <a:srgbClr val="002060"/>
                </a:solidFill>
              </a:rPr>
              <a:t>Plumbley</a:t>
            </a:r>
            <a:r>
              <a:rPr lang="en-US" sz="2200" dirty="0">
                <a:solidFill>
                  <a:srgbClr val="002060"/>
                </a:solidFill>
              </a:rPr>
              <a:t>, “</a:t>
            </a:r>
            <a:r>
              <a:rPr lang="en-US" sz="2200" b="1" dirty="0" err="1">
                <a:solidFill>
                  <a:srgbClr val="002060"/>
                </a:solidFill>
              </a:rPr>
              <a:t>Panns</a:t>
            </a:r>
            <a:r>
              <a:rPr lang="en-US" sz="2200" dirty="0">
                <a:solidFill>
                  <a:srgbClr val="002060"/>
                </a:solidFill>
              </a:rPr>
              <a:t>: Large-scale pretrained audio neural networks for audio pattern recognition,” </a:t>
            </a:r>
            <a:r>
              <a:rPr lang="en-US" sz="2200" dirty="0" err="1">
                <a:solidFill>
                  <a:srgbClr val="002060"/>
                </a:solidFill>
              </a:rPr>
              <a:t>arXiv</a:t>
            </a:r>
            <a:r>
              <a:rPr lang="en-US" sz="2200" dirty="0">
                <a:solidFill>
                  <a:srgbClr val="002060"/>
                </a:solidFill>
              </a:rPr>
              <a:t> preprint arXiv:1912.10211, 2019.</a:t>
            </a:r>
          </a:p>
          <a:p>
            <a:pPr marL="457200" indent="-457200">
              <a:buFont typeface="+mj-lt"/>
              <a:buAutoNum type="arabicPeriod"/>
            </a:pPr>
            <a:r>
              <a:rPr lang="en-US" sz="2200" dirty="0">
                <a:solidFill>
                  <a:srgbClr val="002060"/>
                </a:solidFill>
              </a:rPr>
              <a:t>Chia-Hung Wan, Shun-Po Chuang, and Hung-</a:t>
            </a:r>
            <a:r>
              <a:rPr lang="en-US" sz="2200" dirty="0" err="1">
                <a:solidFill>
                  <a:srgbClr val="002060"/>
                </a:solidFill>
              </a:rPr>
              <a:t>yi</a:t>
            </a:r>
            <a:r>
              <a:rPr lang="en-US" sz="2200" dirty="0">
                <a:solidFill>
                  <a:srgbClr val="002060"/>
                </a:solidFill>
              </a:rPr>
              <a:t> Lee. Towards</a:t>
            </a:r>
            <a:r>
              <a:rPr lang="en-US" sz="2200" b="1" dirty="0">
                <a:solidFill>
                  <a:srgbClr val="002060"/>
                </a:solidFill>
              </a:rPr>
              <a:t> audio to scene image </a:t>
            </a:r>
            <a:r>
              <a:rPr lang="en-US" sz="2200" dirty="0">
                <a:solidFill>
                  <a:srgbClr val="002060"/>
                </a:solidFill>
              </a:rPr>
              <a:t>synthesis using generative adversarial network. In IEEE International Conference on Acoustics, Speech and Signal Processing, ICASSP 2019, Brighton, United Kingdom, May 12-17, 2019, pages 496–500, 2019</a:t>
            </a:r>
          </a:p>
          <a:p>
            <a:pPr marL="457200" indent="-457200">
              <a:buFont typeface="+mj-lt"/>
              <a:buAutoNum type="arabicPeriod"/>
            </a:pPr>
            <a:r>
              <a:rPr lang="en-US" sz="2200" dirty="0">
                <a:solidFill>
                  <a:srgbClr val="002060"/>
                </a:solidFill>
              </a:rPr>
              <a:t>Brock, A., Donahue, J., and </a:t>
            </a:r>
            <a:r>
              <a:rPr lang="en-US" sz="2200" dirty="0" err="1">
                <a:solidFill>
                  <a:srgbClr val="002060"/>
                </a:solidFill>
              </a:rPr>
              <a:t>Simonyan</a:t>
            </a:r>
            <a:r>
              <a:rPr lang="en-US" sz="2200" dirty="0">
                <a:solidFill>
                  <a:srgbClr val="002060"/>
                </a:solidFill>
              </a:rPr>
              <a:t>, K. Large scale </a:t>
            </a:r>
            <a:r>
              <a:rPr lang="en-US" sz="2200" b="1" dirty="0" err="1">
                <a:solidFill>
                  <a:srgbClr val="002060"/>
                </a:solidFill>
              </a:rPr>
              <a:t>gan</a:t>
            </a:r>
            <a:r>
              <a:rPr lang="en-US" sz="2200" b="1" dirty="0">
                <a:solidFill>
                  <a:srgbClr val="002060"/>
                </a:solidFill>
              </a:rPr>
              <a:t> training for high fidelity natural image synthesis</a:t>
            </a:r>
            <a:r>
              <a:rPr lang="en-US" sz="2200" dirty="0">
                <a:solidFill>
                  <a:srgbClr val="002060"/>
                </a:solidFill>
              </a:rPr>
              <a:t>. </a:t>
            </a:r>
            <a:r>
              <a:rPr lang="en-US" sz="2200" dirty="0" err="1">
                <a:solidFill>
                  <a:srgbClr val="002060"/>
                </a:solidFill>
              </a:rPr>
              <a:t>arXiv</a:t>
            </a:r>
            <a:r>
              <a:rPr lang="en-US" sz="2200" dirty="0">
                <a:solidFill>
                  <a:srgbClr val="002060"/>
                </a:solidFill>
              </a:rPr>
              <a:t> preprint arXiv:1809.11096, 2018</a:t>
            </a:r>
          </a:p>
          <a:p>
            <a:pPr marL="457200" indent="-457200">
              <a:buFont typeface="+mj-lt"/>
              <a:buAutoNum type="arabicPeriod"/>
            </a:pPr>
            <a:r>
              <a:rPr lang="en-US" sz="2200" dirty="0">
                <a:solidFill>
                  <a:srgbClr val="002060"/>
                </a:solidFill>
              </a:rPr>
              <a:t>T.-H. Oh, T. </a:t>
            </a:r>
            <a:r>
              <a:rPr lang="en-US" sz="2200" dirty="0" err="1">
                <a:solidFill>
                  <a:srgbClr val="002060"/>
                </a:solidFill>
              </a:rPr>
              <a:t>Dekel</a:t>
            </a:r>
            <a:r>
              <a:rPr lang="en-US" sz="2200" dirty="0">
                <a:solidFill>
                  <a:srgbClr val="002060"/>
                </a:solidFill>
              </a:rPr>
              <a:t>, C. Kim, I. </a:t>
            </a:r>
            <a:r>
              <a:rPr lang="en-US" sz="2200" dirty="0" err="1">
                <a:solidFill>
                  <a:srgbClr val="002060"/>
                </a:solidFill>
              </a:rPr>
              <a:t>Mosseri</a:t>
            </a:r>
            <a:r>
              <a:rPr lang="en-US" sz="2200" dirty="0">
                <a:solidFill>
                  <a:srgbClr val="002060"/>
                </a:solidFill>
              </a:rPr>
              <a:t>, W. T. Freeman, M. Rubinstein, and W. </a:t>
            </a:r>
            <a:r>
              <a:rPr lang="en-US" sz="2200" dirty="0" err="1">
                <a:solidFill>
                  <a:srgbClr val="002060"/>
                </a:solidFill>
              </a:rPr>
              <a:t>Matusik</a:t>
            </a:r>
            <a:r>
              <a:rPr lang="en-US" sz="2200" dirty="0">
                <a:solidFill>
                  <a:srgbClr val="002060"/>
                </a:solidFill>
              </a:rPr>
              <a:t>. </a:t>
            </a:r>
            <a:r>
              <a:rPr lang="en-US" sz="2200" b="1" dirty="0">
                <a:solidFill>
                  <a:srgbClr val="002060"/>
                </a:solidFill>
              </a:rPr>
              <a:t>Speech2face</a:t>
            </a:r>
            <a:r>
              <a:rPr lang="en-US" sz="2200" dirty="0">
                <a:solidFill>
                  <a:srgbClr val="002060"/>
                </a:solidFill>
              </a:rPr>
              <a:t>: Learning the face behind a voice. In CVPR, 2019</a:t>
            </a:r>
          </a:p>
          <a:p>
            <a:pPr marL="457200" indent="-457200">
              <a:buFont typeface="+mj-lt"/>
              <a:buAutoNum type="arabicPeriod"/>
            </a:pPr>
            <a:r>
              <a:rPr lang="en-US" sz="2200" dirty="0" err="1">
                <a:solidFill>
                  <a:srgbClr val="002060"/>
                </a:solidFill>
              </a:rPr>
              <a:t>Lele</a:t>
            </a:r>
            <a:r>
              <a:rPr lang="en-US" sz="2200" dirty="0">
                <a:solidFill>
                  <a:srgbClr val="002060"/>
                </a:solidFill>
              </a:rPr>
              <a:t> Chen, Sudhanshu Srivastava, </a:t>
            </a:r>
            <a:r>
              <a:rPr lang="en-US" sz="2200" dirty="0" err="1">
                <a:solidFill>
                  <a:srgbClr val="002060"/>
                </a:solidFill>
              </a:rPr>
              <a:t>Zhiyao</a:t>
            </a:r>
            <a:r>
              <a:rPr lang="en-US" sz="2200" dirty="0">
                <a:solidFill>
                  <a:srgbClr val="002060"/>
                </a:solidFill>
              </a:rPr>
              <a:t> Duan, and </a:t>
            </a:r>
            <a:r>
              <a:rPr lang="en-US" sz="2200" dirty="0" err="1">
                <a:solidFill>
                  <a:srgbClr val="002060"/>
                </a:solidFill>
              </a:rPr>
              <a:t>Chenliang</a:t>
            </a:r>
            <a:r>
              <a:rPr lang="en-US" sz="2200" dirty="0">
                <a:solidFill>
                  <a:srgbClr val="002060"/>
                </a:solidFill>
              </a:rPr>
              <a:t> Xu. Deep cross-modal </a:t>
            </a:r>
            <a:r>
              <a:rPr lang="en-US" sz="2200" b="1" dirty="0">
                <a:solidFill>
                  <a:srgbClr val="002060"/>
                </a:solidFill>
              </a:rPr>
              <a:t>audio-visual</a:t>
            </a:r>
            <a:r>
              <a:rPr lang="en-US" sz="2200" dirty="0">
                <a:solidFill>
                  <a:srgbClr val="002060"/>
                </a:solidFill>
              </a:rPr>
              <a:t> generation. </a:t>
            </a:r>
            <a:r>
              <a:rPr lang="en-US" sz="2200" dirty="0" err="1">
                <a:solidFill>
                  <a:srgbClr val="002060"/>
                </a:solidFill>
              </a:rPr>
              <a:t>arXiv</a:t>
            </a:r>
            <a:r>
              <a:rPr lang="en-US" sz="2200" dirty="0">
                <a:solidFill>
                  <a:srgbClr val="002060"/>
                </a:solidFill>
              </a:rPr>
              <a:t> preprint arXiv:1704.08292, 2017.</a:t>
            </a:r>
          </a:p>
          <a:p>
            <a:pPr marL="0" indent="0">
              <a:buNone/>
            </a:pPr>
            <a:endParaRPr lang="en-US" sz="22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14</a:t>
            </a:fld>
            <a:endParaRPr lang="en-US" dirty="0"/>
          </a:p>
        </p:txBody>
      </p:sp>
    </p:spTree>
    <p:extLst>
      <p:ext uri="{BB962C8B-B14F-4D97-AF65-F5344CB8AC3E}">
        <p14:creationId xmlns:p14="http://schemas.microsoft.com/office/powerpoint/2010/main" val="6620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Outline</a:t>
            </a:r>
            <a:endParaRPr lang="he-IL" dirty="0">
              <a:solidFill>
                <a:srgbClr val="002060"/>
              </a:solidFill>
              <a:highlight>
                <a:srgbClr val="FFFF00"/>
              </a:highlight>
            </a:endParaRPr>
          </a:p>
        </p:txBody>
      </p:sp>
      <p:sp>
        <p:nvSpPr>
          <p:cNvPr id="3" name="Content Placeholder 2"/>
          <p:cNvSpPr>
            <a:spLocks noGrp="1"/>
          </p:cNvSpPr>
          <p:nvPr>
            <p:ph idx="1"/>
          </p:nvPr>
        </p:nvSpPr>
        <p:spPr/>
        <p:txBody>
          <a:bodyPr/>
          <a:lstStyle/>
          <a:p>
            <a:endParaRPr lang="en-US" dirty="0">
              <a:solidFill>
                <a:srgbClr val="002060"/>
              </a:solidFill>
            </a:endParaRPr>
          </a:p>
          <a:p>
            <a:r>
              <a:rPr lang="en-US" dirty="0">
                <a:solidFill>
                  <a:srgbClr val="002060"/>
                </a:solidFill>
              </a:rPr>
              <a:t>Project Goal</a:t>
            </a:r>
          </a:p>
          <a:p>
            <a:r>
              <a:rPr lang="en-US" dirty="0">
                <a:solidFill>
                  <a:srgbClr val="002060"/>
                </a:solidFill>
              </a:rPr>
              <a:t>Literature survey</a:t>
            </a:r>
          </a:p>
          <a:p>
            <a:r>
              <a:rPr lang="en-US" dirty="0">
                <a:solidFill>
                  <a:srgbClr val="002060"/>
                </a:solidFill>
              </a:rPr>
              <a:t>Chosen solution</a:t>
            </a:r>
          </a:p>
          <a:p>
            <a:r>
              <a:rPr lang="en-US" dirty="0">
                <a:solidFill>
                  <a:srgbClr val="002060"/>
                </a:solidFill>
              </a:rPr>
              <a:t>Current results</a:t>
            </a:r>
          </a:p>
          <a:p>
            <a:r>
              <a:rPr lang="en-US" dirty="0">
                <a:solidFill>
                  <a:srgbClr val="002060"/>
                </a:solidFill>
              </a:rPr>
              <a:t>Future work</a:t>
            </a:r>
          </a:p>
          <a:p>
            <a:endParaRPr lang="en-US" dirty="0">
              <a:solidFill>
                <a:srgbClr val="002060"/>
              </a:solidFill>
            </a:endParaRPr>
          </a:p>
          <a:p>
            <a:pPr marL="857250" lvl="1" indent="-457200"/>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Project Goal</a:t>
            </a:r>
            <a:endParaRPr lang="he-IL"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solidFill>
                  <a:srgbClr val="002060"/>
                </a:solidFill>
              </a:rPr>
              <a:t>Create an estimated image of a given sound source.</a:t>
            </a:r>
          </a:p>
          <a:p>
            <a:pPr lvl="1"/>
            <a:r>
              <a:rPr lang="en-US" dirty="0">
                <a:solidFill>
                  <a:srgbClr val="002060"/>
                </a:solidFill>
              </a:rPr>
              <a:t>Can we extract enough visual features from sound? </a:t>
            </a:r>
          </a:p>
          <a:p>
            <a:pPr lvl="1"/>
            <a:r>
              <a:rPr lang="en-US" dirty="0">
                <a:solidFill>
                  <a:srgbClr val="002060"/>
                </a:solidFill>
              </a:rPr>
              <a:t>Will technology allow us to create well understood pictures?</a:t>
            </a:r>
          </a:p>
          <a:p>
            <a:pPr lvl="1"/>
            <a:endParaRPr lang="en-US" dirty="0">
              <a:solidFill>
                <a:srgbClr val="002060"/>
              </a:solidFill>
            </a:endParaRPr>
          </a:p>
          <a:p>
            <a:r>
              <a:rPr lang="en-US" dirty="0">
                <a:solidFill>
                  <a:srgbClr val="002060"/>
                </a:solidFill>
              </a:rPr>
              <a:t>Show that manipulating the sound source affect the output image in a sensible way.</a:t>
            </a:r>
          </a:p>
          <a:p>
            <a:pPr lvl="1"/>
            <a:r>
              <a:rPr lang="en-US" dirty="0">
                <a:solidFill>
                  <a:srgbClr val="002060"/>
                </a:solidFill>
              </a:rPr>
              <a:t>For example, raising volume might enlarge objects in image.</a:t>
            </a:r>
          </a:p>
          <a:p>
            <a:pPr lvl="1"/>
            <a:endParaRPr lang="en-US" dirty="0">
              <a:solidFill>
                <a:srgbClr val="002060"/>
              </a:solidFill>
            </a:endParaRPr>
          </a:p>
          <a:p>
            <a:pPr marL="0" indent="0">
              <a:buNone/>
            </a:pPr>
            <a:r>
              <a:rPr lang="en-US" dirty="0">
                <a:solidFill>
                  <a:srgbClr val="002060"/>
                </a:solidFill>
              </a:rPr>
              <a:t>	</a:t>
            </a:r>
          </a:p>
          <a:p>
            <a:pPr lvl="1"/>
            <a:endParaRPr lang="en-US" dirty="0">
              <a:solidFill>
                <a:srgbClr val="002060"/>
              </a:solidFill>
            </a:endParaRPr>
          </a:p>
          <a:p>
            <a:pPr lvl="1"/>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3</a:t>
            </a:fld>
            <a:endParaRPr lang="en-US"/>
          </a:p>
        </p:txBody>
      </p:sp>
    </p:spTree>
    <p:extLst>
      <p:ext uri="{BB962C8B-B14F-4D97-AF65-F5344CB8AC3E}">
        <p14:creationId xmlns:p14="http://schemas.microsoft.com/office/powerpoint/2010/main" val="33487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Background</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The task had been accomplished on the constricted area of faces.</a:t>
            </a:r>
          </a:p>
          <a:p>
            <a:r>
              <a:rPr lang="en-US" dirty="0">
                <a:solidFill>
                  <a:srgbClr val="002060"/>
                </a:solidFill>
              </a:rPr>
              <a:t>Several attempts of more broad areas had been made with low or no success.</a:t>
            </a:r>
          </a:p>
          <a:p>
            <a:pPr lvl="1"/>
            <a:r>
              <a:rPr lang="en-US" dirty="0">
                <a:solidFill>
                  <a:srgbClr val="002060"/>
                </a:solidFill>
              </a:rPr>
              <a:t>Using older nets and methods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4</a:t>
            </a:fld>
            <a:endParaRPr lang="en-US"/>
          </a:p>
        </p:txBody>
      </p:sp>
    </p:spTree>
    <p:extLst>
      <p:ext uri="{BB962C8B-B14F-4D97-AF65-F5344CB8AC3E}">
        <p14:creationId xmlns:p14="http://schemas.microsoft.com/office/powerpoint/2010/main" val="74662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Literature Survey</a:t>
            </a:r>
            <a:endParaRPr lang="he-IL" dirty="0">
              <a:solidFill>
                <a:srgbClr val="002060"/>
              </a:solidFill>
            </a:endParaRPr>
          </a:p>
        </p:txBody>
      </p:sp>
      <p:sp>
        <p:nvSpPr>
          <p:cNvPr id="3" name="Content Placeholder 2"/>
          <p:cNvSpPr>
            <a:spLocks noGrp="1"/>
          </p:cNvSpPr>
          <p:nvPr>
            <p:ph idx="1"/>
          </p:nvPr>
        </p:nvSpPr>
        <p:spPr/>
        <p:txBody>
          <a:bodyPr>
            <a:normAutofit/>
          </a:bodyPr>
          <a:lstStyle/>
          <a:p>
            <a:r>
              <a:rPr lang="en-US" dirty="0">
                <a:solidFill>
                  <a:srgbClr val="002060"/>
                </a:solidFill>
              </a:rPr>
              <a:t>Sound2Face</a:t>
            </a:r>
          </a:p>
          <a:p>
            <a:pPr lvl="1"/>
            <a:r>
              <a:rPr lang="en-US" dirty="0">
                <a:solidFill>
                  <a:srgbClr val="002060"/>
                </a:solidFill>
              </a:rPr>
              <a:t>Restricted area</a:t>
            </a:r>
          </a:p>
          <a:p>
            <a:pPr lvl="1"/>
            <a:r>
              <a:rPr lang="en-US" dirty="0">
                <a:solidFill>
                  <a:srgbClr val="002060"/>
                </a:solidFill>
              </a:rPr>
              <a:t>Limited feature space (easy to cover the whole space)</a:t>
            </a:r>
          </a:p>
          <a:p>
            <a:pPr lvl="1"/>
            <a:r>
              <a:rPr lang="en-US" dirty="0">
                <a:solidFill>
                  <a:srgbClr val="002060"/>
                </a:solidFill>
              </a:rPr>
              <a:t>Good results with image encoder</a:t>
            </a:r>
          </a:p>
          <a:p>
            <a:pPr marL="457200" lvl="1" indent="0">
              <a:buNone/>
            </a:pPr>
            <a:endParaRPr lang="en-US" dirty="0">
              <a:solidFill>
                <a:srgbClr val="002060"/>
              </a:solidFill>
            </a:endParaRPr>
          </a:p>
          <a:p>
            <a:pPr marL="0" indent="0">
              <a:buNone/>
            </a:pPr>
            <a:r>
              <a:rPr lang="en-US" dirty="0">
                <a:solidFill>
                  <a:srgbClr val="002060"/>
                </a:solidFill>
              </a:rPr>
              <a:t>  </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5</a:t>
            </a:fld>
            <a:endParaRPr lang="en-US"/>
          </a:p>
        </p:txBody>
      </p:sp>
      <p:pic>
        <p:nvPicPr>
          <p:cNvPr id="6" name="Picture 5">
            <a:extLst>
              <a:ext uri="{FF2B5EF4-FFF2-40B4-BE49-F238E27FC236}">
                <a16:creationId xmlns:a16="http://schemas.microsoft.com/office/drawing/2014/main" id="{CA5BE2CE-B10F-48A4-BCD3-7A90F8BA69C6}"/>
              </a:ext>
            </a:extLst>
          </p:cNvPr>
          <p:cNvPicPr>
            <a:picLocks noChangeAspect="1"/>
          </p:cNvPicPr>
          <p:nvPr/>
        </p:nvPicPr>
        <p:blipFill>
          <a:blip r:embed="rId3"/>
          <a:stretch>
            <a:fillRect/>
          </a:stretch>
        </p:blipFill>
        <p:spPr>
          <a:xfrm>
            <a:off x="7772400" y="3200400"/>
            <a:ext cx="3200400" cy="3483308"/>
          </a:xfrm>
          <a:prstGeom prst="rect">
            <a:avLst/>
          </a:prstGeom>
        </p:spPr>
      </p:pic>
    </p:spTree>
    <p:extLst>
      <p:ext uri="{BB962C8B-B14F-4D97-AF65-F5344CB8AC3E}">
        <p14:creationId xmlns:p14="http://schemas.microsoft.com/office/powerpoint/2010/main" val="120208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56B5-AD7A-4CD4-B8D1-7DD7C84462A9}"/>
              </a:ext>
            </a:extLst>
          </p:cNvPr>
          <p:cNvSpPr>
            <a:spLocks noGrp="1"/>
          </p:cNvSpPr>
          <p:nvPr>
            <p:ph type="title"/>
          </p:nvPr>
        </p:nvSpPr>
        <p:spPr/>
        <p:txBody>
          <a:bodyPr/>
          <a:lstStyle/>
          <a:p>
            <a:r>
              <a:rPr lang="en-US" dirty="0">
                <a:solidFill>
                  <a:srgbClr val="002060"/>
                </a:solidFill>
              </a:rPr>
              <a:t>Literature Survey</a:t>
            </a:r>
            <a:endParaRPr lang="en-US" dirty="0"/>
          </a:p>
        </p:txBody>
      </p:sp>
      <p:sp>
        <p:nvSpPr>
          <p:cNvPr id="3" name="Content Placeholder 2">
            <a:extLst>
              <a:ext uri="{FF2B5EF4-FFF2-40B4-BE49-F238E27FC236}">
                <a16:creationId xmlns:a16="http://schemas.microsoft.com/office/drawing/2014/main" id="{BD1BC110-E3C9-4858-8DD9-1A25F5EFD3B5}"/>
              </a:ext>
            </a:extLst>
          </p:cNvPr>
          <p:cNvSpPr>
            <a:spLocks noGrp="1"/>
          </p:cNvSpPr>
          <p:nvPr>
            <p:ph idx="1"/>
          </p:nvPr>
        </p:nvSpPr>
        <p:spPr/>
        <p:txBody>
          <a:bodyPr/>
          <a:lstStyle/>
          <a:p>
            <a:r>
              <a:rPr lang="en-US" dirty="0">
                <a:solidFill>
                  <a:srgbClr val="002060"/>
                </a:solidFill>
              </a:rPr>
              <a:t>Towards Audio to Scene Image Synthesis using Generative Adversarial Network</a:t>
            </a:r>
          </a:p>
          <a:p>
            <a:pPr lvl="1"/>
            <a:r>
              <a:rPr lang="en-US" dirty="0">
                <a:solidFill>
                  <a:srgbClr val="002060"/>
                </a:solidFill>
              </a:rPr>
              <a:t>Broad area</a:t>
            </a:r>
          </a:p>
          <a:p>
            <a:pPr lvl="1"/>
            <a:r>
              <a:rPr lang="en-US" dirty="0">
                <a:solidFill>
                  <a:srgbClr val="002060"/>
                </a:solidFill>
              </a:rPr>
              <a:t>Wide feature space </a:t>
            </a:r>
          </a:p>
          <a:p>
            <a:pPr lvl="1"/>
            <a:r>
              <a:rPr lang="en-US" dirty="0">
                <a:solidFill>
                  <a:srgbClr val="002060"/>
                </a:solidFill>
              </a:rPr>
              <a:t>Mediocre results with GAN</a:t>
            </a:r>
          </a:p>
          <a:p>
            <a:endParaRPr lang="en-US" dirty="0"/>
          </a:p>
        </p:txBody>
      </p:sp>
      <p:sp>
        <p:nvSpPr>
          <p:cNvPr id="4" name="Slide Number Placeholder 3">
            <a:extLst>
              <a:ext uri="{FF2B5EF4-FFF2-40B4-BE49-F238E27FC236}">
                <a16:creationId xmlns:a16="http://schemas.microsoft.com/office/drawing/2014/main" id="{7E22D20C-7EC3-4E60-BEDF-0CB62EF0D589}"/>
              </a:ext>
            </a:extLst>
          </p:cNvPr>
          <p:cNvSpPr>
            <a:spLocks noGrp="1"/>
          </p:cNvSpPr>
          <p:nvPr>
            <p:ph type="sldNum" sz="quarter" idx="12"/>
          </p:nvPr>
        </p:nvSpPr>
        <p:spPr/>
        <p:txBody>
          <a:bodyPr/>
          <a:lstStyle/>
          <a:p>
            <a:fld id="{B01D9778-10B4-40FB-B4E4-44FA89A86639}" type="slidenum">
              <a:rPr lang="en-US" smtClean="0"/>
              <a:pPr/>
              <a:t>6</a:t>
            </a:fld>
            <a:endParaRPr lang="en-US"/>
          </a:p>
        </p:txBody>
      </p:sp>
      <p:pic>
        <p:nvPicPr>
          <p:cNvPr id="5" name="Picture 4">
            <a:extLst>
              <a:ext uri="{FF2B5EF4-FFF2-40B4-BE49-F238E27FC236}">
                <a16:creationId xmlns:a16="http://schemas.microsoft.com/office/drawing/2014/main" id="{D25BAFC4-BF57-4A65-98C0-D93A44FEA8D8}"/>
              </a:ext>
            </a:extLst>
          </p:cNvPr>
          <p:cNvPicPr>
            <a:picLocks noChangeAspect="1"/>
          </p:cNvPicPr>
          <p:nvPr/>
        </p:nvPicPr>
        <p:blipFill>
          <a:blip r:embed="rId3"/>
          <a:stretch>
            <a:fillRect/>
          </a:stretch>
        </p:blipFill>
        <p:spPr>
          <a:xfrm>
            <a:off x="5771119" y="2713035"/>
            <a:ext cx="5932961" cy="3687764"/>
          </a:xfrm>
          <a:prstGeom prst="rect">
            <a:avLst/>
          </a:prstGeom>
        </p:spPr>
      </p:pic>
    </p:spTree>
    <p:extLst>
      <p:ext uri="{BB962C8B-B14F-4D97-AF65-F5344CB8AC3E}">
        <p14:creationId xmlns:p14="http://schemas.microsoft.com/office/powerpoint/2010/main" val="362761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A18E-7E45-4B82-93C3-364FBD69F290}"/>
              </a:ext>
            </a:extLst>
          </p:cNvPr>
          <p:cNvSpPr>
            <a:spLocks noGrp="1"/>
          </p:cNvSpPr>
          <p:nvPr>
            <p:ph type="title"/>
          </p:nvPr>
        </p:nvSpPr>
        <p:spPr/>
        <p:txBody>
          <a:bodyPr/>
          <a:lstStyle/>
          <a:p>
            <a:r>
              <a:rPr lang="en-US" dirty="0">
                <a:solidFill>
                  <a:srgbClr val="002060"/>
                </a:solidFill>
              </a:rPr>
              <a:t>Literature Survey</a:t>
            </a:r>
            <a:endParaRPr lang="en-US" dirty="0"/>
          </a:p>
        </p:txBody>
      </p:sp>
      <p:sp>
        <p:nvSpPr>
          <p:cNvPr id="3" name="Content Placeholder 2">
            <a:extLst>
              <a:ext uri="{FF2B5EF4-FFF2-40B4-BE49-F238E27FC236}">
                <a16:creationId xmlns:a16="http://schemas.microsoft.com/office/drawing/2014/main" id="{0BF61995-88BC-4BB8-BDC5-127B50A530F2}"/>
              </a:ext>
            </a:extLst>
          </p:cNvPr>
          <p:cNvSpPr>
            <a:spLocks noGrp="1"/>
          </p:cNvSpPr>
          <p:nvPr>
            <p:ph idx="1"/>
          </p:nvPr>
        </p:nvSpPr>
        <p:spPr/>
        <p:txBody>
          <a:bodyPr/>
          <a:lstStyle/>
          <a:p>
            <a:r>
              <a:rPr lang="en-US" dirty="0">
                <a:solidFill>
                  <a:srgbClr val="002060"/>
                </a:solidFill>
              </a:rPr>
              <a:t>Deep Cross-Modal Audio-Visual Generation</a:t>
            </a:r>
          </a:p>
          <a:p>
            <a:pPr lvl="1"/>
            <a:r>
              <a:rPr lang="en-US" dirty="0">
                <a:solidFill>
                  <a:srgbClr val="002060"/>
                </a:solidFill>
              </a:rPr>
              <a:t>Semi-broad area</a:t>
            </a:r>
          </a:p>
          <a:p>
            <a:pPr lvl="1"/>
            <a:r>
              <a:rPr lang="en-US" dirty="0">
                <a:solidFill>
                  <a:srgbClr val="002060"/>
                </a:solidFill>
              </a:rPr>
              <a:t>Wide feature space </a:t>
            </a:r>
          </a:p>
          <a:p>
            <a:pPr lvl="1"/>
            <a:r>
              <a:rPr lang="en-US" dirty="0">
                <a:solidFill>
                  <a:srgbClr val="002060"/>
                </a:solidFill>
              </a:rPr>
              <a:t>Bad results with GAN</a:t>
            </a:r>
          </a:p>
          <a:p>
            <a:endParaRPr lang="en-US" dirty="0"/>
          </a:p>
        </p:txBody>
      </p:sp>
      <p:sp>
        <p:nvSpPr>
          <p:cNvPr id="4" name="Slide Number Placeholder 3">
            <a:extLst>
              <a:ext uri="{FF2B5EF4-FFF2-40B4-BE49-F238E27FC236}">
                <a16:creationId xmlns:a16="http://schemas.microsoft.com/office/drawing/2014/main" id="{BBB8B00A-F9E3-4E1E-9404-34E06D97D93C}"/>
              </a:ext>
            </a:extLst>
          </p:cNvPr>
          <p:cNvSpPr>
            <a:spLocks noGrp="1"/>
          </p:cNvSpPr>
          <p:nvPr>
            <p:ph type="sldNum" sz="quarter" idx="12"/>
          </p:nvPr>
        </p:nvSpPr>
        <p:spPr/>
        <p:txBody>
          <a:bodyPr/>
          <a:lstStyle/>
          <a:p>
            <a:fld id="{B01D9778-10B4-40FB-B4E4-44FA89A86639}" type="slidenum">
              <a:rPr lang="en-US" smtClean="0"/>
              <a:pPr/>
              <a:t>7</a:t>
            </a:fld>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E43EF57D-8095-4577-A4C8-CF7A7CAF3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2323232"/>
            <a:ext cx="1835561" cy="3940249"/>
          </a:xfrm>
          <a:prstGeom prst="rect">
            <a:avLst/>
          </a:prstGeom>
        </p:spPr>
      </p:pic>
    </p:spTree>
    <p:extLst>
      <p:ext uri="{BB962C8B-B14F-4D97-AF65-F5344CB8AC3E}">
        <p14:creationId xmlns:p14="http://schemas.microsoft.com/office/powerpoint/2010/main" val="400278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AF1E9D-01AE-4850-B0CC-623E59490BAB}"/>
              </a:ext>
            </a:extLst>
          </p:cNvPr>
          <p:cNvSpPr>
            <a:spLocks noGrp="1"/>
          </p:cNvSpPr>
          <p:nvPr>
            <p:ph type="sldNum" sz="quarter" idx="12"/>
          </p:nvPr>
        </p:nvSpPr>
        <p:spPr/>
        <p:txBody>
          <a:bodyPr/>
          <a:lstStyle/>
          <a:p>
            <a:fld id="{B01D9778-10B4-40FB-B4E4-44FA89A86639}" type="slidenum">
              <a:rPr lang="en-US" smtClean="0"/>
              <a:pPr/>
              <a:t>8</a:t>
            </a:fld>
            <a:endParaRPr lang="en-US"/>
          </a:p>
        </p:txBody>
      </p:sp>
      <p:sp>
        <p:nvSpPr>
          <p:cNvPr id="7" name="Flowchart: Manual Operation 6">
            <a:extLst>
              <a:ext uri="{FF2B5EF4-FFF2-40B4-BE49-F238E27FC236}">
                <a16:creationId xmlns:a16="http://schemas.microsoft.com/office/drawing/2014/main" id="{1E18537B-505F-45BE-8D0B-9977381B6AB5}"/>
              </a:ext>
            </a:extLst>
          </p:cNvPr>
          <p:cNvSpPr/>
          <p:nvPr/>
        </p:nvSpPr>
        <p:spPr>
          <a:xfrm rot="16200000">
            <a:off x="3047909" y="2798795"/>
            <a:ext cx="1981200" cy="1066800"/>
          </a:xfrm>
          <a:prstGeom prst="flowChartManualOperation">
            <a:avLst/>
          </a:prstGeom>
          <a:ln w="38100">
            <a:solidFill>
              <a:srgbClr val="00B050"/>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en-US" dirty="0"/>
              <a:t>PANNs-Sound Classifier</a:t>
            </a:r>
          </a:p>
        </p:txBody>
      </p:sp>
      <p:cxnSp>
        <p:nvCxnSpPr>
          <p:cNvPr id="10" name="Straight Arrow Connector 9">
            <a:extLst>
              <a:ext uri="{FF2B5EF4-FFF2-40B4-BE49-F238E27FC236}">
                <a16:creationId xmlns:a16="http://schemas.microsoft.com/office/drawing/2014/main" id="{404AD472-C692-4EC9-8F1B-1011738DA930}"/>
              </a:ext>
            </a:extLst>
          </p:cNvPr>
          <p:cNvCxnSpPr>
            <a:cxnSpLocks/>
            <a:stCxn id="23" idx="3"/>
            <a:endCxn id="7" idx="0"/>
          </p:cNvCxnSpPr>
          <p:nvPr/>
        </p:nvCxnSpPr>
        <p:spPr>
          <a:xfrm>
            <a:off x="2590800" y="3325404"/>
            <a:ext cx="914309" cy="679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pic>
        <p:nvPicPr>
          <p:cNvPr id="15" name="Picture 2" descr="The Nature of Code">
            <a:extLst>
              <a:ext uri="{FF2B5EF4-FFF2-40B4-BE49-F238E27FC236}">
                <a16:creationId xmlns:a16="http://schemas.microsoft.com/office/drawing/2014/main" id="{3B200C18-9083-4AD0-8CAC-B391FF59C0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709" y="2036795"/>
            <a:ext cx="1730508" cy="114631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0CAE89C-78D0-49CD-A356-3AFCD19D866D}"/>
              </a:ext>
            </a:extLst>
          </p:cNvPr>
          <p:cNvSpPr txBox="1"/>
          <p:nvPr/>
        </p:nvSpPr>
        <p:spPr>
          <a:xfrm>
            <a:off x="5437163" y="1374327"/>
            <a:ext cx="2133600" cy="646331"/>
          </a:xfrm>
          <a:prstGeom prst="rect">
            <a:avLst/>
          </a:prstGeom>
          <a:noFill/>
        </p:spPr>
        <p:txBody>
          <a:bodyPr wrap="square" rtlCol="0">
            <a:spAutoFit/>
          </a:bodyPr>
          <a:lstStyle/>
          <a:p>
            <a:pPr algn="ctr"/>
            <a:r>
              <a:rPr lang="en-US" dirty="0"/>
              <a:t>Feature-Vector transition net</a:t>
            </a:r>
          </a:p>
        </p:txBody>
      </p:sp>
      <p:pic>
        <p:nvPicPr>
          <p:cNvPr id="23" name="Picture 2" descr="Print Your Favourite Song, Wall Hanging, Sound Waves, Sound Wave Art,  Soundwave, Soundwave Art, Wave Art Decor, Art Print, Wall Decor, Wave Art  N.01: Amazon.ca: Home &amp; Kitchen">
            <a:extLst>
              <a:ext uri="{FF2B5EF4-FFF2-40B4-BE49-F238E27FC236}">
                <a16:creationId xmlns:a16="http://schemas.microsoft.com/office/drawing/2014/main" id="{A8561445-BEFE-4F88-A0AF-702C6DB96DB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004" t="20600" r="8437" b="26913"/>
          <a:stretch/>
        </p:blipFill>
        <p:spPr bwMode="auto">
          <a:xfrm>
            <a:off x="990600" y="2948468"/>
            <a:ext cx="1600200" cy="753872"/>
          </a:xfrm>
          <a:prstGeom prst="rect">
            <a:avLst/>
          </a:prstGeom>
          <a:noFill/>
          <a:extLst>
            <a:ext uri="{909E8E84-426E-40DD-AFC4-6F175D3DCCD1}">
              <a14:hiddenFill xmlns:a14="http://schemas.microsoft.com/office/drawing/2010/main">
                <a:solidFill>
                  <a:srgbClr val="FFFFFF"/>
                </a:solidFill>
              </a14:hiddenFill>
            </a:ext>
          </a:extLst>
        </p:spPr>
      </p:pic>
      <p:sp>
        <p:nvSpPr>
          <p:cNvPr id="34" name="Flowchart: Manual Operation 33">
            <a:extLst>
              <a:ext uri="{FF2B5EF4-FFF2-40B4-BE49-F238E27FC236}">
                <a16:creationId xmlns:a16="http://schemas.microsoft.com/office/drawing/2014/main" id="{25BED6C6-A991-4D0A-88CC-975477CBF304}"/>
              </a:ext>
            </a:extLst>
          </p:cNvPr>
          <p:cNvSpPr/>
          <p:nvPr/>
        </p:nvSpPr>
        <p:spPr>
          <a:xfrm rot="5400000">
            <a:off x="7943855" y="2780202"/>
            <a:ext cx="1981200" cy="1066800"/>
          </a:xfrm>
          <a:prstGeom prst="flowChartManualOperation">
            <a:avLst/>
          </a:prstGeom>
          <a:ln w="38100">
            <a:solidFill>
              <a:srgbClr val="00B050"/>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dirty="0" err="1"/>
              <a:t>BigGAN</a:t>
            </a:r>
            <a:r>
              <a:rPr lang="en-US" dirty="0"/>
              <a:t> – image </a:t>
            </a:r>
            <a:r>
              <a:rPr lang="en-US" dirty="0" err="1"/>
              <a:t>genarator</a:t>
            </a:r>
            <a:endParaRPr lang="en-US" dirty="0"/>
          </a:p>
        </p:txBody>
      </p:sp>
      <p:cxnSp>
        <p:nvCxnSpPr>
          <p:cNvPr id="38" name="Connector: Elbow 37">
            <a:extLst>
              <a:ext uri="{FF2B5EF4-FFF2-40B4-BE49-F238E27FC236}">
                <a16:creationId xmlns:a16="http://schemas.microsoft.com/office/drawing/2014/main" id="{8B04BEE7-ACE2-47C2-8F36-2B46AD8E4368}"/>
              </a:ext>
            </a:extLst>
          </p:cNvPr>
          <p:cNvCxnSpPr>
            <a:cxnSpLocks/>
            <a:stCxn id="7" idx="2"/>
            <a:endCxn id="15" idx="1"/>
          </p:cNvCxnSpPr>
          <p:nvPr/>
        </p:nvCxnSpPr>
        <p:spPr>
          <a:xfrm flipV="1">
            <a:off x="4571909" y="2609950"/>
            <a:ext cx="1066800" cy="7222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5453EF36-E111-4B64-98E5-6ACCDECB5AAA}"/>
              </a:ext>
            </a:extLst>
          </p:cNvPr>
          <p:cNvCxnSpPr>
            <a:stCxn id="15" idx="3"/>
            <a:endCxn id="34" idx="2"/>
          </p:cNvCxnSpPr>
          <p:nvPr/>
        </p:nvCxnSpPr>
        <p:spPr>
          <a:xfrm>
            <a:off x="7369217" y="2609950"/>
            <a:ext cx="1031838" cy="703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6E243209-C80F-4E7D-91F3-44E99D1D6110}"/>
              </a:ext>
            </a:extLst>
          </p:cNvPr>
          <p:cNvCxnSpPr>
            <a:cxnSpLocks/>
            <a:stCxn id="7" idx="2"/>
          </p:cNvCxnSpPr>
          <p:nvPr/>
        </p:nvCxnSpPr>
        <p:spPr>
          <a:xfrm>
            <a:off x="4571909" y="3332195"/>
            <a:ext cx="1066800" cy="685800"/>
          </a:xfrm>
          <a:prstGeom prst="bentConnector3">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5DD0AB49-A246-414D-A022-29C611F80C6F}"/>
              </a:ext>
            </a:extLst>
          </p:cNvPr>
          <p:cNvCxnSpPr>
            <a:endCxn id="34" idx="2"/>
          </p:cNvCxnSpPr>
          <p:nvPr/>
        </p:nvCxnSpPr>
        <p:spPr>
          <a:xfrm flipV="1">
            <a:off x="5638709" y="3313602"/>
            <a:ext cx="2762346" cy="704393"/>
          </a:xfrm>
          <a:prstGeom prst="bentConnector3">
            <a:avLst>
              <a:gd name="adj1" fmla="val 81544"/>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F46CD0D-F695-4C0D-868E-960BF8B39EF7}"/>
              </a:ext>
            </a:extLst>
          </p:cNvPr>
          <p:cNvSpPr txBox="1"/>
          <p:nvPr/>
        </p:nvSpPr>
        <p:spPr>
          <a:xfrm>
            <a:off x="5782456" y="4050268"/>
            <a:ext cx="1443014" cy="369332"/>
          </a:xfrm>
          <a:prstGeom prst="rect">
            <a:avLst/>
          </a:prstGeom>
          <a:noFill/>
        </p:spPr>
        <p:txBody>
          <a:bodyPr wrap="square" rtlCol="0">
            <a:spAutoFit/>
          </a:bodyPr>
          <a:lstStyle/>
          <a:p>
            <a:r>
              <a:rPr lang="en-US" dirty="0" err="1"/>
              <a:t>BigGAN</a:t>
            </a:r>
            <a:r>
              <a:rPr lang="en-US" dirty="0"/>
              <a:t> Class</a:t>
            </a:r>
          </a:p>
        </p:txBody>
      </p:sp>
      <p:pic>
        <p:nvPicPr>
          <p:cNvPr id="58" name="Picture 57">
            <a:extLst>
              <a:ext uri="{FF2B5EF4-FFF2-40B4-BE49-F238E27FC236}">
                <a16:creationId xmlns:a16="http://schemas.microsoft.com/office/drawing/2014/main" id="{6EDBB182-913C-4938-8089-E77CC57C5AE3}"/>
              </a:ext>
            </a:extLst>
          </p:cNvPr>
          <p:cNvPicPr>
            <a:picLocks noChangeAspect="1"/>
          </p:cNvPicPr>
          <p:nvPr/>
        </p:nvPicPr>
        <p:blipFill rotWithShape="1">
          <a:blip r:embed="rId5"/>
          <a:srcRect r="41662"/>
          <a:stretch/>
        </p:blipFill>
        <p:spPr>
          <a:xfrm>
            <a:off x="1257849" y="4352263"/>
            <a:ext cx="852129" cy="2214563"/>
          </a:xfrm>
          <a:prstGeom prst="rect">
            <a:avLst/>
          </a:prstGeom>
        </p:spPr>
      </p:pic>
      <p:cxnSp>
        <p:nvCxnSpPr>
          <p:cNvPr id="66" name="Straight Arrow Connector 65">
            <a:extLst>
              <a:ext uri="{FF2B5EF4-FFF2-40B4-BE49-F238E27FC236}">
                <a16:creationId xmlns:a16="http://schemas.microsoft.com/office/drawing/2014/main" id="{326C655D-44F3-4389-9873-33F1758264C4}"/>
              </a:ext>
            </a:extLst>
          </p:cNvPr>
          <p:cNvCxnSpPr>
            <a:cxnSpLocks/>
            <a:stCxn id="34" idx="0"/>
            <a:endCxn id="119" idx="1"/>
          </p:cNvCxnSpPr>
          <p:nvPr/>
        </p:nvCxnSpPr>
        <p:spPr>
          <a:xfrm flipV="1">
            <a:off x="9467855" y="3306812"/>
            <a:ext cx="835336" cy="6790"/>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5243D330-41DA-4497-9094-9F5420520C3F}"/>
              </a:ext>
            </a:extLst>
          </p:cNvPr>
          <p:cNvCxnSpPr>
            <a:cxnSpLocks/>
            <a:stCxn id="58" idx="3"/>
            <a:endCxn id="72" idx="1"/>
          </p:cNvCxnSpPr>
          <p:nvPr/>
        </p:nvCxnSpPr>
        <p:spPr>
          <a:xfrm>
            <a:off x="2109978" y="5459545"/>
            <a:ext cx="8618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2" name="Picture 2" descr="The Nature of Code">
            <a:extLst>
              <a:ext uri="{FF2B5EF4-FFF2-40B4-BE49-F238E27FC236}">
                <a16:creationId xmlns:a16="http://schemas.microsoft.com/office/drawing/2014/main" id="{5853738C-1C01-4E9B-B33B-A9F2FCD392C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1800" y="5063828"/>
            <a:ext cx="1194775" cy="791434"/>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3FFA99B-63C7-491E-B8EF-FB15D5976271}"/>
              </a:ext>
            </a:extLst>
          </p:cNvPr>
          <p:cNvSpPr txBox="1"/>
          <p:nvPr/>
        </p:nvSpPr>
        <p:spPr>
          <a:xfrm>
            <a:off x="2445481" y="5937030"/>
            <a:ext cx="2133600" cy="646331"/>
          </a:xfrm>
          <a:prstGeom prst="rect">
            <a:avLst/>
          </a:prstGeom>
          <a:noFill/>
        </p:spPr>
        <p:txBody>
          <a:bodyPr wrap="square" rtlCol="0">
            <a:spAutoFit/>
          </a:bodyPr>
          <a:lstStyle/>
          <a:p>
            <a:pPr algn="ctr"/>
            <a:r>
              <a:rPr lang="en-US" dirty="0"/>
              <a:t>VGG – image classifier</a:t>
            </a:r>
          </a:p>
        </p:txBody>
      </p:sp>
      <p:cxnSp>
        <p:nvCxnSpPr>
          <p:cNvPr id="77" name="Straight Arrow Connector 76">
            <a:extLst>
              <a:ext uri="{FF2B5EF4-FFF2-40B4-BE49-F238E27FC236}">
                <a16:creationId xmlns:a16="http://schemas.microsoft.com/office/drawing/2014/main" id="{CD51BE1F-13F9-4593-A6CE-E8623EF7C7A9}"/>
              </a:ext>
            </a:extLst>
          </p:cNvPr>
          <p:cNvCxnSpPr>
            <a:cxnSpLocks/>
            <a:stCxn id="72" idx="3"/>
            <a:endCxn id="78" idx="1"/>
          </p:cNvCxnSpPr>
          <p:nvPr/>
        </p:nvCxnSpPr>
        <p:spPr>
          <a:xfrm>
            <a:off x="4166575" y="5459545"/>
            <a:ext cx="5051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4A0C4601-DBBA-4F20-915B-BB7A20015B0F}"/>
              </a:ext>
            </a:extLst>
          </p:cNvPr>
          <p:cNvSpPr/>
          <p:nvPr/>
        </p:nvSpPr>
        <p:spPr>
          <a:xfrm>
            <a:off x="4671763" y="4637878"/>
            <a:ext cx="756107" cy="1643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VGG</a:t>
            </a:r>
          </a:p>
          <a:p>
            <a:pPr algn="ctr"/>
            <a:r>
              <a:rPr lang="en-US" sz="1400" dirty="0"/>
              <a:t>Feature</a:t>
            </a:r>
          </a:p>
          <a:p>
            <a:pPr algn="ctr"/>
            <a:r>
              <a:rPr lang="en-US" sz="1400" dirty="0"/>
              <a:t>vector</a:t>
            </a:r>
          </a:p>
        </p:txBody>
      </p:sp>
      <p:pic>
        <p:nvPicPr>
          <p:cNvPr id="92" name="Picture 2" descr="The Nature of Code">
            <a:extLst>
              <a:ext uri="{FF2B5EF4-FFF2-40B4-BE49-F238E27FC236}">
                <a16:creationId xmlns:a16="http://schemas.microsoft.com/office/drawing/2014/main" id="{9398589F-34B2-4031-9721-5BCC6A4270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8711225" y="5063828"/>
            <a:ext cx="1194775" cy="791434"/>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a:extLst>
              <a:ext uri="{FF2B5EF4-FFF2-40B4-BE49-F238E27FC236}">
                <a16:creationId xmlns:a16="http://schemas.microsoft.com/office/drawing/2014/main" id="{575CBF49-A95A-4B4A-94B5-DAD15D2A7732}"/>
              </a:ext>
            </a:extLst>
          </p:cNvPr>
          <p:cNvSpPr/>
          <p:nvPr/>
        </p:nvSpPr>
        <p:spPr>
          <a:xfrm>
            <a:off x="7431104" y="4637878"/>
            <a:ext cx="756107" cy="1643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VGG</a:t>
            </a:r>
          </a:p>
          <a:p>
            <a:pPr algn="ctr"/>
            <a:r>
              <a:rPr lang="en-US" sz="1400" dirty="0"/>
              <a:t>Feature</a:t>
            </a:r>
          </a:p>
          <a:p>
            <a:pPr algn="ctr"/>
            <a:r>
              <a:rPr lang="en-US" sz="1400" dirty="0"/>
              <a:t>vector</a:t>
            </a:r>
          </a:p>
        </p:txBody>
      </p:sp>
      <p:cxnSp>
        <p:nvCxnSpPr>
          <p:cNvPr id="97" name="Connector: Elbow 96">
            <a:extLst>
              <a:ext uri="{FF2B5EF4-FFF2-40B4-BE49-F238E27FC236}">
                <a16:creationId xmlns:a16="http://schemas.microsoft.com/office/drawing/2014/main" id="{76AAD804-3231-4490-905A-BCCE5A3D33B0}"/>
              </a:ext>
            </a:extLst>
          </p:cNvPr>
          <p:cNvCxnSpPr>
            <a:cxnSpLocks/>
            <a:stCxn id="119" idx="2"/>
            <a:endCxn id="92" idx="1"/>
          </p:cNvCxnSpPr>
          <p:nvPr/>
        </p:nvCxnSpPr>
        <p:spPr>
          <a:xfrm rot="5400000">
            <a:off x="9503399" y="4180452"/>
            <a:ext cx="1681694" cy="8764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0CF1A496-2A9B-4423-9A16-7933B207846A}"/>
              </a:ext>
            </a:extLst>
          </p:cNvPr>
          <p:cNvCxnSpPr>
            <a:cxnSpLocks/>
            <a:stCxn id="92" idx="3"/>
            <a:endCxn id="94" idx="3"/>
          </p:cNvCxnSpPr>
          <p:nvPr/>
        </p:nvCxnSpPr>
        <p:spPr>
          <a:xfrm flipH="1">
            <a:off x="8187211" y="5459545"/>
            <a:ext cx="524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FF4EEC90-C34C-4EEC-9F62-FEA7B20415AE}"/>
              </a:ext>
            </a:extLst>
          </p:cNvPr>
          <p:cNvSpPr/>
          <p:nvPr/>
        </p:nvSpPr>
        <p:spPr>
          <a:xfrm>
            <a:off x="5914858" y="5099837"/>
            <a:ext cx="1048734" cy="71941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a:t>LOSS compute</a:t>
            </a:r>
          </a:p>
        </p:txBody>
      </p:sp>
      <p:cxnSp>
        <p:nvCxnSpPr>
          <p:cNvPr id="105" name="Straight Arrow Connector 104">
            <a:extLst>
              <a:ext uri="{FF2B5EF4-FFF2-40B4-BE49-F238E27FC236}">
                <a16:creationId xmlns:a16="http://schemas.microsoft.com/office/drawing/2014/main" id="{D31754A9-8B3C-4922-9508-EE04258DDE52}"/>
              </a:ext>
            </a:extLst>
          </p:cNvPr>
          <p:cNvCxnSpPr>
            <a:stCxn id="78" idx="3"/>
            <a:endCxn id="103" idx="1"/>
          </p:cNvCxnSpPr>
          <p:nvPr/>
        </p:nvCxnSpPr>
        <p:spPr>
          <a:xfrm flipV="1">
            <a:off x="5427870" y="5459544"/>
            <a:ext cx="4869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F2C97410-12CD-47DC-883E-4F0385BE138D}"/>
              </a:ext>
            </a:extLst>
          </p:cNvPr>
          <p:cNvCxnSpPr>
            <a:cxnSpLocks/>
            <a:stCxn id="94" idx="1"/>
            <a:endCxn id="103" idx="3"/>
          </p:cNvCxnSpPr>
          <p:nvPr/>
        </p:nvCxnSpPr>
        <p:spPr>
          <a:xfrm flipH="1" flipV="1">
            <a:off x="6963592" y="5459544"/>
            <a:ext cx="4675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379B2C53-923B-4624-BF8B-93551070A857}"/>
              </a:ext>
            </a:extLst>
          </p:cNvPr>
          <p:cNvSpPr txBox="1"/>
          <p:nvPr/>
        </p:nvSpPr>
        <p:spPr>
          <a:xfrm>
            <a:off x="622920" y="3828308"/>
            <a:ext cx="2133600" cy="369332"/>
          </a:xfrm>
          <a:prstGeom prst="rect">
            <a:avLst/>
          </a:prstGeom>
          <a:noFill/>
        </p:spPr>
        <p:txBody>
          <a:bodyPr wrap="square" rtlCol="0">
            <a:spAutoFit/>
          </a:bodyPr>
          <a:lstStyle/>
          <a:p>
            <a:pPr algn="ctr"/>
            <a:r>
              <a:rPr lang="en-US" dirty="0"/>
              <a:t>Sound-Object pairs</a:t>
            </a:r>
          </a:p>
        </p:txBody>
      </p:sp>
      <p:sp>
        <p:nvSpPr>
          <p:cNvPr id="118" name="Title 1">
            <a:extLst>
              <a:ext uri="{FF2B5EF4-FFF2-40B4-BE49-F238E27FC236}">
                <a16:creationId xmlns:a16="http://schemas.microsoft.com/office/drawing/2014/main" id="{C10C8C5A-70DF-4700-8BAF-327FA1B034B0}"/>
              </a:ext>
            </a:extLst>
          </p:cNvPr>
          <p:cNvSpPr>
            <a:spLocks noGrp="1"/>
          </p:cNvSpPr>
          <p:nvPr>
            <p:ph type="title"/>
          </p:nvPr>
        </p:nvSpPr>
        <p:spPr>
          <a:xfrm>
            <a:off x="609600" y="274638"/>
            <a:ext cx="10972800" cy="1143000"/>
          </a:xfrm>
        </p:spPr>
        <p:txBody>
          <a:bodyPr/>
          <a:lstStyle/>
          <a:p>
            <a:r>
              <a:rPr lang="en-US" dirty="0">
                <a:solidFill>
                  <a:srgbClr val="002060"/>
                </a:solidFill>
              </a:rPr>
              <a:t>Chosen solution</a:t>
            </a:r>
            <a:endParaRPr lang="he-IL" dirty="0">
              <a:solidFill>
                <a:srgbClr val="002060"/>
              </a:solidFill>
            </a:endParaRPr>
          </a:p>
        </p:txBody>
      </p:sp>
      <p:pic>
        <p:nvPicPr>
          <p:cNvPr id="119" name="Picture 118">
            <a:extLst>
              <a:ext uri="{FF2B5EF4-FFF2-40B4-BE49-F238E27FC236}">
                <a16:creationId xmlns:a16="http://schemas.microsoft.com/office/drawing/2014/main" id="{8D84C2FA-4371-479B-A30F-382C1F59594E}"/>
              </a:ext>
            </a:extLst>
          </p:cNvPr>
          <p:cNvPicPr>
            <a:picLocks noChangeAspect="1"/>
          </p:cNvPicPr>
          <p:nvPr/>
        </p:nvPicPr>
        <p:blipFill rotWithShape="1">
          <a:blip r:embed="rId7"/>
          <a:srcRect t="1724" r="2053"/>
          <a:stretch/>
        </p:blipFill>
        <p:spPr>
          <a:xfrm>
            <a:off x="10303191" y="2835773"/>
            <a:ext cx="958601" cy="942078"/>
          </a:xfrm>
          <a:prstGeom prst="rect">
            <a:avLst/>
          </a:prstGeom>
        </p:spPr>
      </p:pic>
      <p:sp>
        <p:nvSpPr>
          <p:cNvPr id="130" name="TextBox 129">
            <a:extLst>
              <a:ext uri="{FF2B5EF4-FFF2-40B4-BE49-F238E27FC236}">
                <a16:creationId xmlns:a16="http://schemas.microsoft.com/office/drawing/2014/main" id="{FEF86F6C-37DF-41C1-ACC3-00FDAAA4E569}"/>
              </a:ext>
            </a:extLst>
          </p:cNvPr>
          <p:cNvSpPr txBox="1"/>
          <p:nvPr/>
        </p:nvSpPr>
        <p:spPr>
          <a:xfrm>
            <a:off x="9695068" y="2338867"/>
            <a:ext cx="2133600" cy="369332"/>
          </a:xfrm>
          <a:prstGeom prst="rect">
            <a:avLst/>
          </a:prstGeom>
          <a:noFill/>
        </p:spPr>
        <p:txBody>
          <a:bodyPr wrap="square" rtlCol="0">
            <a:spAutoFit/>
          </a:bodyPr>
          <a:lstStyle/>
          <a:p>
            <a:pPr algn="ctr"/>
            <a:r>
              <a:rPr lang="en-US" dirty="0"/>
              <a:t>Generated Image</a:t>
            </a:r>
          </a:p>
        </p:txBody>
      </p:sp>
      <p:sp>
        <p:nvSpPr>
          <p:cNvPr id="137" name="TextBox 136">
            <a:extLst>
              <a:ext uri="{FF2B5EF4-FFF2-40B4-BE49-F238E27FC236}">
                <a16:creationId xmlns:a16="http://schemas.microsoft.com/office/drawing/2014/main" id="{9CDDECE1-3236-4AF9-A591-BFEAE7BB9FA8}"/>
              </a:ext>
            </a:extLst>
          </p:cNvPr>
          <p:cNvSpPr txBox="1"/>
          <p:nvPr/>
        </p:nvSpPr>
        <p:spPr>
          <a:xfrm>
            <a:off x="8241812" y="5927814"/>
            <a:ext cx="2133600" cy="646331"/>
          </a:xfrm>
          <a:prstGeom prst="rect">
            <a:avLst/>
          </a:prstGeom>
          <a:noFill/>
        </p:spPr>
        <p:txBody>
          <a:bodyPr wrap="square" rtlCol="0">
            <a:spAutoFit/>
          </a:bodyPr>
          <a:lstStyle/>
          <a:p>
            <a:pPr algn="ctr"/>
            <a:r>
              <a:rPr lang="en-US" dirty="0"/>
              <a:t>VGG – image classifier</a:t>
            </a:r>
          </a:p>
        </p:txBody>
      </p:sp>
    </p:spTree>
    <p:extLst>
      <p:ext uri="{BB962C8B-B14F-4D97-AF65-F5344CB8AC3E}">
        <p14:creationId xmlns:p14="http://schemas.microsoft.com/office/powerpoint/2010/main" val="197140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8CAEF59-EBCB-4C13-AE72-54FAF0A952E2}"/>
              </a:ext>
            </a:extLst>
          </p:cNvPr>
          <p:cNvSpPr>
            <a:spLocks noGrp="1"/>
          </p:cNvSpPr>
          <p:nvPr>
            <p:ph idx="1"/>
          </p:nvPr>
        </p:nvSpPr>
        <p:spPr>
          <a:xfrm>
            <a:off x="609600" y="1600201"/>
            <a:ext cx="10972800" cy="4525963"/>
          </a:xfrm>
        </p:spPr>
        <p:txBody>
          <a:bodyPr>
            <a:normAutofit/>
          </a:bodyPr>
          <a:lstStyle/>
          <a:p>
            <a:r>
              <a:rPr lang="en-US" dirty="0">
                <a:solidFill>
                  <a:srgbClr val="002060"/>
                </a:solidFill>
              </a:rPr>
              <a:t>Based on PANN</a:t>
            </a:r>
          </a:p>
          <a:p>
            <a:pPr lvl="1"/>
            <a:r>
              <a:rPr lang="en-US" dirty="0">
                <a:solidFill>
                  <a:srgbClr val="002060"/>
                </a:solidFill>
              </a:rPr>
              <a:t>New, state of the art audio classification net</a:t>
            </a:r>
          </a:p>
          <a:p>
            <a:pPr lvl="1"/>
            <a:r>
              <a:rPr lang="en-US" dirty="0">
                <a:solidFill>
                  <a:srgbClr val="002060"/>
                </a:solidFill>
              </a:rPr>
              <a:t>Fine-tuned to our database</a:t>
            </a:r>
          </a:p>
          <a:p>
            <a:pPr lvl="1"/>
            <a:r>
              <a:rPr lang="en-US" b="1" dirty="0">
                <a:solidFill>
                  <a:srgbClr val="002060"/>
                </a:solidFill>
              </a:rPr>
              <a:t>Very high accuracy</a:t>
            </a:r>
          </a:p>
          <a:p>
            <a:pPr lvl="1"/>
            <a:endParaRPr lang="he-IL" dirty="0">
              <a:solidFill>
                <a:srgbClr val="002060"/>
              </a:solidFill>
            </a:endParaRPr>
          </a:p>
        </p:txBody>
      </p:sp>
      <p:sp>
        <p:nvSpPr>
          <p:cNvPr id="4" name="Slide Number Placeholder 3">
            <a:extLst>
              <a:ext uri="{FF2B5EF4-FFF2-40B4-BE49-F238E27FC236}">
                <a16:creationId xmlns:a16="http://schemas.microsoft.com/office/drawing/2014/main" id="{5D0C15F8-DB1C-44B3-9312-855A0F46FA9B}"/>
              </a:ext>
            </a:extLst>
          </p:cNvPr>
          <p:cNvSpPr>
            <a:spLocks noGrp="1"/>
          </p:cNvSpPr>
          <p:nvPr>
            <p:ph type="sldNum" sz="quarter" idx="12"/>
          </p:nvPr>
        </p:nvSpPr>
        <p:spPr/>
        <p:txBody>
          <a:bodyPr/>
          <a:lstStyle/>
          <a:p>
            <a:fld id="{B01D9778-10B4-40FB-B4E4-44FA89A86639}" type="slidenum">
              <a:rPr lang="en-US" smtClean="0"/>
              <a:pPr/>
              <a:t>9</a:t>
            </a:fld>
            <a:endParaRPr lang="en-US"/>
          </a:p>
        </p:txBody>
      </p:sp>
      <p:grpSp>
        <p:nvGrpSpPr>
          <p:cNvPr id="9" name="Group 8">
            <a:extLst>
              <a:ext uri="{FF2B5EF4-FFF2-40B4-BE49-F238E27FC236}">
                <a16:creationId xmlns:a16="http://schemas.microsoft.com/office/drawing/2014/main" id="{09346565-4D38-4CCC-A6D8-2F30821BD973}"/>
              </a:ext>
            </a:extLst>
          </p:cNvPr>
          <p:cNvGrpSpPr/>
          <p:nvPr/>
        </p:nvGrpSpPr>
        <p:grpSpPr>
          <a:xfrm>
            <a:off x="7315200" y="3194098"/>
            <a:ext cx="3581309" cy="1981200"/>
            <a:chOff x="7239091" y="1981200"/>
            <a:chExt cx="3581309" cy="1981200"/>
          </a:xfrm>
        </p:grpSpPr>
        <p:sp>
          <p:nvSpPr>
            <p:cNvPr id="5" name="Flowchart: Manual Operation 4">
              <a:extLst>
                <a:ext uri="{FF2B5EF4-FFF2-40B4-BE49-F238E27FC236}">
                  <a16:creationId xmlns:a16="http://schemas.microsoft.com/office/drawing/2014/main" id="{8BCC5B46-E3FA-432F-ADF2-B69009F3AE33}"/>
                </a:ext>
              </a:extLst>
            </p:cNvPr>
            <p:cNvSpPr/>
            <p:nvPr/>
          </p:nvSpPr>
          <p:spPr>
            <a:xfrm rot="16200000">
              <a:off x="9296400" y="2438400"/>
              <a:ext cx="1981200" cy="1066800"/>
            </a:xfrm>
            <a:prstGeom prst="flowChartManualOperation">
              <a:avLst/>
            </a:prstGeom>
            <a:ln w="38100">
              <a:solidFill>
                <a:srgbClr val="00B050"/>
              </a:solidFill>
            </a:ln>
          </p:spPr>
          <p:style>
            <a:lnRef idx="2">
              <a:schemeClr val="dk1"/>
            </a:lnRef>
            <a:fillRef idx="1">
              <a:schemeClr val="lt1"/>
            </a:fillRef>
            <a:effectRef idx="0">
              <a:schemeClr val="dk1"/>
            </a:effectRef>
            <a:fontRef idx="minor">
              <a:schemeClr val="dk1"/>
            </a:fontRef>
          </p:style>
          <p:txBody>
            <a:bodyPr vert="vert" rtlCol="0" anchor="ctr"/>
            <a:lstStyle/>
            <a:p>
              <a:pPr algn="ctr"/>
              <a:r>
                <a:rPr lang="en-US" dirty="0"/>
                <a:t>Sound Classifier</a:t>
              </a:r>
            </a:p>
          </p:txBody>
        </p:sp>
        <p:cxnSp>
          <p:nvCxnSpPr>
            <p:cNvPr id="6" name="Straight Arrow Connector 5">
              <a:extLst>
                <a:ext uri="{FF2B5EF4-FFF2-40B4-BE49-F238E27FC236}">
                  <a16:creationId xmlns:a16="http://schemas.microsoft.com/office/drawing/2014/main" id="{6BB34A11-0FF1-4798-82F8-127E7B4E7494}"/>
                </a:ext>
              </a:extLst>
            </p:cNvPr>
            <p:cNvCxnSpPr>
              <a:cxnSpLocks/>
              <a:stCxn id="7" idx="3"/>
              <a:endCxn id="5" idx="0"/>
            </p:cNvCxnSpPr>
            <p:nvPr/>
          </p:nvCxnSpPr>
          <p:spPr>
            <a:xfrm>
              <a:off x="8839291" y="2965009"/>
              <a:ext cx="914309" cy="6791"/>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pic>
          <p:nvPicPr>
            <p:cNvPr id="7" name="Picture 2" descr="Print Your Favourite Song, Wall Hanging, Sound Waves, Sound Wave Art,  Soundwave, Soundwave Art, Wave Art Decor, Art Print, Wall Decor, Wave Art  N.01: Amazon.ca: Home &amp; Kitchen">
              <a:extLst>
                <a:ext uri="{FF2B5EF4-FFF2-40B4-BE49-F238E27FC236}">
                  <a16:creationId xmlns:a16="http://schemas.microsoft.com/office/drawing/2014/main" id="{1C5B51D1-9FD4-42FC-9B87-FFFA7244271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04" t="20600" r="8437" b="26913"/>
            <a:stretch/>
          </p:blipFill>
          <p:spPr bwMode="auto">
            <a:xfrm>
              <a:off x="7239091" y="2588073"/>
              <a:ext cx="1600200" cy="753872"/>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itle 1">
            <a:extLst>
              <a:ext uri="{FF2B5EF4-FFF2-40B4-BE49-F238E27FC236}">
                <a16:creationId xmlns:a16="http://schemas.microsoft.com/office/drawing/2014/main" id="{CD1AE7CC-C468-4C2B-8ECF-AA3CC6CA8CC8}"/>
              </a:ext>
            </a:extLst>
          </p:cNvPr>
          <p:cNvSpPr>
            <a:spLocks noGrp="1"/>
          </p:cNvSpPr>
          <p:nvPr>
            <p:ph type="title"/>
          </p:nvPr>
        </p:nvSpPr>
        <p:spPr>
          <a:xfrm>
            <a:off x="609600" y="274638"/>
            <a:ext cx="10972800" cy="1143000"/>
          </a:xfrm>
        </p:spPr>
        <p:txBody>
          <a:bodyPr>
            <a:normAutofit/>
          </a:bodyPr>
          <a:lstStyle/>
          <a:p>
            <a:r>
              <a:rPr lang="en-US" sz="4000" dirty="0">
                <a:solidFill>
                  <a:srgbClr val="002060"/>
                </a:solidFill>
              </a:rPr>
              <a:t>Sound classifier</a:t>
            </a:r>
            <a:endParaRPr lang="he-IL" sz="4000" dirty="0">
              <a:solidFill>
                <a:srgbClr val="002060"/>
              </a:solidFill>
            </a:endParaRPr>
          </a:p>
        </p:txBody>
      </p:sp>
    </p:spTree>
    <p:extLst>
      <p:ext uri="{BB962C8B-B14F-4D97-AF65-F5344CB8AC3E}">
        <p14:creationId xmlns:p14="http://schemas.microsoft.com/office/powerpoint/2010/main" val="2688161546"/>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43580</TotalTime>
  <Words>798</Words>
  <Application>Microsoft Office PowerPoint</Application>
  <PresentationFormat>Widescreen</PresentationFormat>
  <Paragraphs>169</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Midterm Presentation  SoundGAN</vt:lpstr>
      <vt:lpstr>Outline</vt:lpstr>
      <vt:lpstr>Project Goal</vt:lpstr>
      <vt:lpstr>Background</vt:lpstr>
      <vt:lpstr>Literature Survey</vt:lpstr>
      <vt:lpstr>Literature Survey</vt:lpstr>
      <vt:lpstr>Literature Survey</vt:lpstr>
      <vt:lpstr>Chosen solution</vt:lpstr>
      <vt:lpstr>Sound classifier</vt:lpstr>
      <vt:lpstr>Results</vt:lpstr>
      <vt:lpstr>Results</vt:lpstr>
      <vt:lpstr>Work So Far</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SIPL Presentation Template</dc:title>
  <dc:creator>yair@ee.technion.ac.il</dc:creator>
  <cp:lastModifiedBy>Yahav Vinokur</cp:lastModifiedBy>
  <cp:revision>655</cp:revision>
  <cp:lastPrinted>2014-09-21T12:04:19Z</cp:lastPrinted>
  <dcterms:created xsi:type="dcterms:W3CDTF">2012-05-28T18:42:10Z</dcterms:created>
  <dcterms:modified xsi:type="dcterms:W3CDTF">2021-01-13T15:59:29Z</dcterms:modified>
</cp:coreProperties>
</file>