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FC551E-C48B-4789-AA71-3CC3292032BF}">
  <a:tblStyle styleId="{61FC551E-C48B-4789-AA71-3CC3292032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E51C260-DE8E-4C69-B4B0-14DCC0B92AF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169c649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b169c649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169c649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169c649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169c649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169c649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b169c64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b169c64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b169c649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b169c649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b169c649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b169c649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169c649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169c649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169c649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b169c649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169c649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169c649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b169c64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b169c64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169c64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169c64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283904c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283904c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b169c64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b169c64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b169c649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b169c649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a4401bb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2a4401bb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169c64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169c64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83904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83904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169c64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169c64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169c64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169c64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169c64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169c64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169c649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b169c649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169c649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169c649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Rookies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Jisun Lee, Yi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</a:t>
            </a:r>
            <a:r>
              <a:rPr lang="en"/>
              <a:t>Order 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875"/>
            <a:ext cx="3745900" cy="37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300" y="1096975"/>
            <a:ext cx="3679700" cy="367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2"/>
          <p:cNvGraphicFramePr/>
          <p:nvPr/>
        </p:nvGraphicFramePr>
        <p:xfrm>
          <a:off x="3695650" y="19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{5E51C260-DE8E-4C69-B4B0-14DCC0B92AF9}</a:tableStyleId>
              </a:tblPr>
              <a:tblGrid>
                <a:gridCol w="819150"/>
                <a:gridCol w="8001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Q3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 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 Q1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Columns</a:t>
            </a:r>
            <a:endParaRPr/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952500" y="116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{61FC551E-C48B-4789-AA71-3CC3292032BF}</a:tableStyleId>
              </a:tblPr>
              <a:tblGrid>
                <a:gridCol w="1667225"/>
                <a:gridCol w="557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rule_180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FG% + 3P% + FT%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STL_TOV_ration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Steal to Turnover ratio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Double_time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 of </a:t>
                      </a:r>
                      <a:r>
                        <a:rPr lang="en"/>
                        <a:t>achieving</a:t>
                      </a:r>
                      <a:r>
                        <a:rPr lang="en"/>
                        <a:t> double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EEF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efficiency of a player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PTS + REB + AST + BLK - Missed FG - Missed FT - TOV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EEF_GPE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efficiency per game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EEF_MIN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efficiency per minute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0" y="572700"/>
            <a:ext cx="43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 one row as an example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855" y="0"/>
            <a:ext cx="2895146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4"/>
          <p:cNvGraphicFramePr/>
          <p:nvPr/>
        </p:nvGraphicFramePr>
        <p:xfrm>
          <a:off x="263575" y="97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{61FC551E-C48B-4789-AA71-3CC3292032BF}</a:tableStyleId>
              </a:tblPr>
              <a:tblGrid>
                <a:gridCol w="677325"/>
                <a:gridCol w="832550"/>
                <a:gridCol w="584225"/>
                <a:gridCol w="617700"/>
                <a:gridCol w="1606075"/>
                <a:gridCol w="1111875"/>
              </a:tblGrid>
              <a:tr h="5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Brandon Ingram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FTM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rule_180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131.7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GP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FTA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STL_TOV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MIN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FT%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double_time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PTS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OREB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EEF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FGM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DREB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EEF_GP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0.1219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FGA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4.7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REB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EEF_MIN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0.5319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FG%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AST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TARGET_5Yrs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3P Made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STL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4CCCC"/>
                          </a:highlight>
                        </a:rPr>
                        <a:t>Red = New Columns</a:t>
                      </a:r>
                      <a:endParaRPr sz="1000">
                        <a:highlight>
                          <a:srgbClr val="F4CCCC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2CC"/>
                          </a:highlight>
                        </a:rPr>
                        <a:t>Yellow = Three Order</a:t>
                      </a:r>
                      <a:endParaRPr sz="1000">
                        <a:highlight>
                          <a:srgbClr val="FFF2CC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C9DAF8"/>
                          </a:highlight>
                        </a:rPr>
                        <a:t>Blue = Two Order</a:t>
                      </a:r>
                      <a:endParaRPr sz="1000">
                        <a:highlight>
                          <a:srgbClr val="C9DAF8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Transparent = </a:t>
                      </a:r>
                      <a:r>
                        <a:rPr lang="en" sz="1000"/>
                        <a:t>Numeric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 hMerge="1"/>
              </a:tr>
              <a:tr h="30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3PA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BLK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 vMerge="1"/>
                <a:tc hMerge="1" vMerge="1"/>
              </a:tr>
              <a:tr h="30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3P%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Weka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260675" y="567050"/>
            <a:ext cx="868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Three types of data type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one selecting algorithm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1200">
                <a:solidFill>
                  <a:schemeClr val="dk1"/>
                </a:solidFill>
              </a:rPr>
              <a:t>InfoGainAttributeEval algorithm from Weka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50" y="1090550"/>
            <a:ext cx="1662041" cy="128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030" y="1090550"/>
            <a:ext cx="1662041" cy="12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2709" y="1090550"/>
            <a:ext cx="1662041" cy="12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5900" y="3098075"/>
            <a:ext cx="2598200" cy="18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260675" y="795650"/>
            <a:ext cx="86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Five different </a:t>
            </a:r>
            <a:r>
              <a:rPr lang="en"/>
              <a:t>groups of attribute selection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Picking from five sub attribute group, rather than picking from all attributes with five algorithms</a:t>
            </a:r>
            <a:endParaRPr/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952500" y="18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{61FC551E-C48B-4789-AA71-3CC3292032BF}</a:tableStyleId>
              </a:tblPr>
              <a:tblGrid>
                <a:gridCol w="440325"/>
                <a:gridCol w="2516825"/>
                <a:gridCol w="4281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Pick From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 Combination Result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 Attributes Only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EEF + PTS + FTM + EEF_MIN + FGA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Three Order Attributes Only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 + FTM + MIN + FG% + TOV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Order Attributes Only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 + BLK + DREB + OREB + STL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Order Attributes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 + FTM + OREB + MIN + FG%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Attributes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EEF + GP + FTM + PTS + FTA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 Programming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207800" y="859700"/>
            <a:ext cx="859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Split: train test split from total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Randomly 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501975" y="19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{61FC551E-C48B-4789-AA71-3CC3292032BF}</a:tableStyleId>
              </a:tblPr>
              <a:tblGrid>
                <a:gridCol w="1156800"/>
                <a:gridCol w="1156800"/>
                <a:gridCol w="1156800"/>
                <a:gridCol w="1156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 (37.3%)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322 (62.6%)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392 (39.2%)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607 (60.7%)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7" name="Google Shape;197;p29"/>
          <p:cNvSpPr/>
          <p:nvPr/>
        </p:nvSpPr>
        <p:spPr>
          <a:xfrm>
            <a:off x="5911050" y="2464350"/>
            <a:ext cx="7200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</a:t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7492350" y="3019325"/>
            <a:ext cx="7200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7492350" y="1779325"/>
            <a:ext cx="7200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cxnSp>
        <p:nvCxnSpPr>
          <p:cNvPr id="200" name="Google Shape;200;p29"/>
          <p:cNvCxnSpPr>
            <a:stCxn id="197" idx="3"/>
            <a:endCxn id="199" idx="1"/>
          </p:cNvCxnSpPr>
          <p:nvPr/>
        </p:nvCxnSpPr>
        <p:spPr>
          <a:xfrm flipH="1" rot="10800000">
            <a:off x="6631050" y="2049300"/>
            <a:ext cx="861300" cy="6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>
            <a:stCxn id="197" idx="3"/>
            <a:endCxn id="198" idx="1"/>
          </p:cNvCxnSpPr>
          <p:nvPr/>
        </p:nvCxnSpPr>
        <p:spPr>
          <a:xfrm>
            <a:off x="6631050" y="2734200"/>
            <a:ext cx="8613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 txBox="1"/>
          <p:nvPr/>
        </p:nvSpPr>
        <p:spPr>
          <a:xfrm>
            <a:off x="6710550" y="2049300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66%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6631050" y="2889000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</a:t>
            </a:r>
            <a:r>
              <a:rPr lang="en"/>
              <a:t>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2503750" y="2366925"/>
            <a:ext cx="7200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4085050" y="2921900"/>
            <a:ext cx="7200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85050" y="1681900"/>
            <a:ext cx="7200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cxnSp>
        <p:nvCxnSpPr>
          <p:cNvPr id="212" name="Google Shape;212;p30"/>
          <p:cNvCxnSpPr>
            <a:stCxn id="209" idx="3"/>
            <a:endCxn id="211" idx="1"/>
          </p:cNvCxnSpPr>
          <p:nvPr/>
        </p:nvCxnSpPr>
        <p:spPr>
          <a:xfrm flipH="1" rot="10800000">
            <a:off x="3223750" y="1951875"/>
            <a:ext cx="861300" cy="6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>
            <a:stCxn id="209" idx="3"/>
            <a:endCxn id="210" idx="1"/>
          </p:cNvCxnSpPr>
          <p:nvPr/>
        </p:nvCxnSpPr>
        <p:spPr>
          <a:xfrm>
            <a:off x="3223750" y="2636775"/>
            <a:ext cx="8613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0"/>
          <p:cNvSpPr txBox="1"/>
          <p:nvPr/>
        </p:nvSpPr>
        <p:spPr>
          <a:xfrm>
            <a:off x="2825500" y="18767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66%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2820075" y="2921900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34%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6629400" y="122500"/>
            <a:ext cx="1072800" cy="2099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A1Train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A2Train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A3Train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A4Train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A5Train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6629400" y="2791575"/>
            <a:ext cx="1072800" cy="2099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A5Test</a:t>
            </a:r>
            <a:endParaRPr/>
          </a:p>
        </p:txBody>
      </p:sp>
      <p:cxnSp>
        <p:nvCxnSpPr>
          <p:cNvPr id="218" name="Google Shape;218;p30"/>
          <p:cNvCxnSpPr>
            <a:stCxn id="211" idx="3"/>
            <a:endCxn id="216" idx="1"/>
          </p:cNvCxnSpPr>
          <p:nvPr/>
        </p:nvCxnSpPr>
        <p:spPr>
          <a:xfrm flipH="1" rot="10800000">
            <a:off x="4805050" y="1172050"/>
            <a:ext cx="18243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>
            <a:stCxn id="210" idx="3"/>
            <a:endCxn id="217" idx="1"/>
          </p:cNvCxnSpPr>
          <p:nvPr/>
        </p:nvCxnSpPr>
        <p:spPr>
          <a:xfrm>
            <a:off x="4805050" y="3191750"/>
            <a:ext cx="182430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0"/>
          <p:cNvSpPr txBox="1"/>
          <p:nvPr/>
        </p:nvSpPr>
        <p:spPr>
          <a:xfrm>
            <a:off x="3367150" y="2334175"/>
            <a:ext cx="50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based on the attribute groups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0" y="701388"/>
            <a:ext cx="859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Second Split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into five subsets based on the attribute groups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Algorithms</a:t>
            </a:r>
            <a:endParaRPr/>
          </a:p>
        </p:txBody>
      </p:sp>
      <p:sp>
        <p:nvSpPr>
          <p:cNvPr id="227" name="Google Shape;22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Weka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Introduction of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Mining Pipeline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Preprocessing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Attribute Selection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Split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 Algorithms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Model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Classification Methods	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836750"/>
            <a:ext cx="85206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Naive Bayes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Sophisticated classification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value of the feature is independent of another feature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Logistic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Estimate the parameters of a logistic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Finds the probability of success and failure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AdaBoost M1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Boost the performance of decision trees on binary classification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Combine weak base learners; combine strong base learners and provide a more accurate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Multilayer Perceptron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Utilizes a supervised learning technique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Distinguishes data that is no linearly separable.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most used supervised learning algorithm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Identify significant information from massive datasets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239" name="Google Shape;239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with Weka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224475" y="663350"/>
            <a:ext cx="877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Criteria: Precision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Tuples labeled as positive are actually positive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Invest on the right player in the rookie year if he has potential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 Model: </a:t>
            </a:r>
            <a:r>
              <a:rPr lang="en">
                <a:solidFill>
                  <a:schemeClr val="dk1"/>
                </a:solidFill>
              </a:rPr>
              <a:t>Naïve Bayes with EEF + GP + FTM + PTS + FTA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0" l="0" r="0" t="3846"/>
          <a:stretch/>
        </p:blipFill>
        <p:spPr>
          <a:xfrm>
            <a:off x="778575" y="1502475"/>
            <a:ext cx="2866200" cy="61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34"/>
          <p:cNvGraphicFramePr/>
          <p:nvPr/>
        </p:nvGraphicFramePr>
        <p:xfrm>
          <a:off x="778575" y="28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{61FC551E-C48B-4789-AA71-3CC3292032BF}</a:tableStyleId>
              </a:tblPr>
              <a:tblGrid>
                <a:gridCol w="1618250"/>
                <a:gridCol w="1618250"/>
                <a:gridCol w="1618250"/>
              </a:tblGrid>
              <a:tr h="3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Weighted Avg.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8" name="Google Shape;248;p34"/>
          <p:cNvSpPr txBox="1"/>
          <p:nvPr/>
        </p:nvSpPr>
        <p:spPr>
          <a:xfrm>
            <a:off x="5898350" y="3212700"/>
            <a:ext cx="269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Assume the team </a:t>
            </a:r>
            <a:r>
              <a:rPr lang="en" sz="1200"/>
              <a:t>owner cares whether a player could survive after five years of career.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https://data.world/exercises/logistic-regression-exercise-1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Name: Name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GP: Games Played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MIN: MInutes Played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PTS: Points Per Game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FGM: Field Goals Made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FGA: </a:t>
            </a:r>
            <a:r>
              <a:rPr lang="en">
                <a:solidFill>
                  <a:schemeClr val="dk1"/>
                </a:solidFill>
              </a:rPr>
              <a:t>Field Goals Attempts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FG%: Field Goals Percentage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3PM: 3 Point Made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3PA: 3 Point Attempts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3P%: 3 Point Percentage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FTM: Free Throw Made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FTA: Free Throw Attempts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FT%: Free Throw Percentage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OREB: Offensive Rebounds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DREB: Defensive Rebounds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REB: Rebounds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AST: Assists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STL: Steals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BLK: Blocks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TOV: Turn Overs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TARGET_5Yrs: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If career length &gt;= 5, outcome is 1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If career length &lt; 5, outcomes is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class attribute of the data: TARGET_5Yrs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Pipeline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Pipeline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83250" y="2362750"/>
            <a:ext cx="7200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1117500" y="2362750"/>
            <a:ext cx="11307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398200" y="2362750"/>
            <a:ext cx="11307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550450" y="1630325"/>
            <a:ext cx="11307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50450" y="3634750"/>
            <a:ext cx="11307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4834550" y="1630325"/>
            <a:ext cx="11307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Attr. Select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6292850" y="2014750"/>
            <a:ext cx="609300" cy="34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A5Train</a:t>
            </a:r>
            <a:endParaRPr sz="800"/>
          </a:p>
        </p:txBody>
      </p:sp>
      <p:sp>
        <p:nvSpPr>
          <p:cNvPr id="92" name="Google Shape;92;p18"/>
          <p:cNvSpPr/>
          <p:nvPr/>
        </p:nvSpPr>
        <p:spPr>
          <a:xfrm>
            <a:off x="6292850" y="1590050"/>
            <a:ext cx="609300" cy="34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A4Train</a:t>
            </a:r>
            <a:endParaRPr sz="800"/>
          </a:p>
        </p:txBody>
      </p:sp>
      <p:sp>
        <p:nvSpPr>
          <p:cNvPr id="93" name="Google Shape;93;p18"/>
          <p:cNvSpPr/>
          <p:nvPr/>
        </p:nvSpPr>
        <p:spPr>
          <a:xfrm>
            <a:off x="6292850" y="1125725"/>
            <a:ext cx="609300" cy="34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A3Train</a:t>
            </a:r>
            <a:endParaRPr sz="800"/>
          </a:p>
        </p:txBody>
      </p:sp>
      <p:sp>
        <p:nvSpPr>
          <p:cNvPr id="94" name="Google Shape;94;p18"/>
          <p:cNvSpPr/>
          <p:nvPr/>
        </p:nvSpPr>
        <p:spPr>
          <a:xfrm>
            <a:off x="6292850" y="695700"/>
            <a:ext cx="609300" cy="34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A2Train</a:t>
            </a:r>
            <a:endParaRPr sz="800"/>
          </a:p>
        </p:txBody>
      </p:sp>
      <p:sp>
        <p:nvSpPr>
          <p:cNvPr id="95" name="Google Shape;95;p18"/>
          <p:cNvSpPr/>
          <p:nvPr/>
        </p:nvSpPr>
        <p:spPr>
          <a:xfrm>
            <a:off x="6292850" y="265675"/>
            <a:ext cx="609300" cy="34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A1Train</a:t>
            </a:r>
            <a:endParaRPr sz="800"/>
          </a:p>
        </p:txBody>
      </p:sp>
      <p:sp>
        <p:nvSpPr>
          <p:cNvPr id="96" name="Google Shape;96;p18"/>
          <p:cNvSpPr/>
          <p:nvPr/>
        </p:nvSpPr>
        <p:spPr>
          <a:xfrm>
            <a:off x="7486250" y="934025"/>
            <a:ext cx="1130700" cy="539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452875" y="4365950"/>
            <a:ext cx="1257600" cy="34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  <p:cxnSp>
        <p:nvCxnSpPr>
          <p:cNvPr id="98" name="Google Shape;98;p18"/>
          <p:cNvCxnSpPr>
            <a:stCxn id="85" idx="3"/>
            <a:endCxn id="86" idx="1"/>
          </p:cNvCxnSpPr>
          <p:nvPr/>
        </p:nvCxnSpPr>
        <p:spPr>
          <a:xfrm>
            <a:off x="903250" y="2632600"/>
            <a:ext cx="2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86" idx="3"/>
            <a:endCxn id="87" idx="1"/>
          </p:cNvCxnSpPr>
          <p:nvPr/>
        </p:nvCxnSpPr>
        <p:spPr>
          <a:xfrm>
            <a:off x="2248200" y="2632600"/>
            <a:ext cx="15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endCxn id="89" idx="1"/>
          </p:cNvCxnSpPr>
          <p:nvPr/>
        </p:nvCxnSpPr>
        <p:spPr>
          <a:xfrm>
            <a:off x="2967550" y="2901700"/>
            <a:ext cx="5829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endCxn id="88" idx="1"/>
          </p:cNvCxnSpPr>
          <p:nvPr/>
        </p:nvCxnSpPr>
        <p:spPr>
          <a:xfrm flipH="1" rot="10800000">
            <a:off x="2963350" y="1900175"/>
            <a:ext cx="58710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endCxn id="90" idx="1"/>
          </p:cNvCxnSpPr>
          <p:nvPr/>
        </p:nvCxnSpPr>
        <p:spPr>
          <a:xfrm flipH="1" rot="10800000">
            <a:off x="4671950" y="1900175"/>
            <a:ext cx="162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endCxn id="91" idx="1"/>
          </p:cNvCxnSpPr>
          <p:nvPr/>
        </p:nvCxnSpPr>
        <p:spPr>
          <a:xfrm>
            <a:off x="5965250" y="1895050"/>
            <a:ext cx="32760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endCxn id="92" idx="1"/>
          </p:cNvCxnSpPr>
          <p:nvPr/>
        </p:nvCxnSpPr>
        <p:spPr>
          <a:xfrm flipH="1" rot="10800000">
            <a:off x="5955950" y="1764050"/>
            <a:ext cx="336900" cy="1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90" idx="3"/>
            <a:endCxn id="93" idx="1"/>
          </p:cNvCxnSpPr>
          <p:nvPr/>
        </p:nvCxnSpPr>
        <p:spPr>
          <a:xfrm flipH="1" rot="10800000">
            <a:off x="5965250" y="1299575"/>
            <a:ext cx="3276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90" idx="3"/>
            <a:endCxn id="94" idx="1"/>
          </p:cNvCxnSpPr>
          <p:nvPr/>
        </p:nvCxnSpPr>
        <p:spPr>
          <a:xfrm flipH="1" rot="10800000">
            <a:off x="5965250" y="869675"/>
            <a:ext cx="327600" cy="10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90" idx="3"/>
            <a:endCxn id="95" idx="1"/>
          </p:cNvCxnSpPr>
          <p:nvPr/>
        </p:nvCxnSpPr>
        <p:spPr>
          <a:xfrm flipH="1" rot="10800000">
            <a:off x="5965250" y="439775"/>
            <a:ext cx="327600" cy="14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95" idx="3"/>
            <a:endCxn id="96" idx="1"/>
          </p:cNvCxnSpPr>
          <p:nvPr/>
        </p:nvCxnSpPr>
        <p:spPr>
          <a:xfrm>
            <a:off x="6902150" y="439675"/>
            <a:ext cx="584100" cy="7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94" idx="3"/>
            <a:endCxn id="96" idx="1"/>
          </p:cNvCxnSpPr>
          <p:nvPr/>
        </p:nvCxnSpPr>
        <p:spPr>
          <a:xfrm>
            <a:off x="6902150" y="869700"/>
            <a:ext cx="5841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93" idx="3"/>
            <a:endCxn id="96" idx="1"/>
          </p:cNvCxnSpPr>
          <p:nvPr/>
        </p:nvCxnSpPr>
        <p:spPr>
          <a:xfrm flipH="1" rot="10800000">
            <a:off x="6902150" y="1204025"/>
            <a:ext cx="584100" cy="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92" idx="3"/>
            <a:endCxn id="96" idx="1"/>
          </p:cNvCxnSpPr>
          <p:nvPr/>
        </p:nvCxnSpPr>
        <p:spPr>
          <a:xfrm flipH="1" rot="10800000">
            <a:off x="6902150" y="1203950"/>
            <a:ext cx="5841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stCxn id="91" idx="3"/>
            <a:endCxn id="96" idx="1"/>
          </p:cNvCxnSpPr>
          <p:nvPr/>
        </p:nvCxnSpPr>
        <p:spPr>
          <a:xfrm flipH="1" rot="10800000">
            <a:off x="6902150" y="1203850"/>
            <a:ext cx="584100" cy="9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96" idx="2"/>
          </p:cNvCxnSpPr>
          <p:nvPr/>
        </p:nvCxnSpPr>
        <p:spPr>
          <a:xfrm flipH="1">
            <a:off x="7828400" y="1473725"/>
            <a:ext cx="223200" cy="18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stCxn id="89" idx="3"/>
          </p:cNvCxnSpPr>
          <p:nvPr/>
        </p:nvCxnSpPr>
        <p:spPr>
          <a:xfrm flipH="1" rot="10800000">
            <a:off x="4681150" y="3304000"/>
            <a:ext cx="31602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endCxn id="97" idx="0"/>
          </p:cNvCxnSpPr>
          <p:nvPr/>
        </p:nvCxnSpPr>
        <p:spPr>
          <a:xfrm>
            <a:off x="7828475" y="3299750"/>
            <a:ext cx="253200" cy="10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 Programming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572700"/>
            <a:ext cx="43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 one row as an example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855" y="0"/>
            <a:ext cx="2895146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263575" y="97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{61FC551E-C48B-4789-AA71-3CC3292032BF}</a:tableStyleId>
              </a:tblPr>
              <a:tblGrid>
                <a:gridCol w="910250"/>
                <a:gridCol w="1118800"/>
                <a:gridCol w="785125"/>
                <a:gridCol w="1494225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Brandon Ingram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FTM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GP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FTA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FT%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PTS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OREB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FGM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DREB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FGA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REB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FG%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34.7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AST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3P Made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STL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3PA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BLK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3P%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TOV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Google Shape;130;p20"/>
          <p:cNvGraphicFramePr/>
          <p:nvPr/>
        </p:nvGraphicFramePr>
        <p:xfrm>
          <a:off x="4693625" y="3846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{61FC551E-C48B-4789-AA71-3CC3292032BF}</a:tableStyleId>
              </a:tblPr>
              <a:tblGrid>
                <a:gridCol w="1433575"/>
              </a:tblGrid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TARGET_5Yrs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Order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25" y="1002288"/>
            <a:ext cx="3371375" cy="33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50" y="885425"/>
            <a:ext cx="3776400" cy="37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1"/>
          <p:cNvGraphicFramePr/>
          <p:nvPr/>
        </p:nvGraphicFramePr>
        <p:xfrm>
          <a:off x="3748088" y="202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{5E51C260-DE8E-4C69-B4B0-14DCC0B92AF9}</a:tableStyleId>
              </a:tblPr>
              <a:tblGrid>
                <a:gridCol w="885825"/>
                <a:gridCol w="762000"/>
              </a:tblGrid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Outstanding 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mean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 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