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62" r:id="rId14"/>
  </p:sldIdLst>
  <p:sldSz cx="12192000" cy="6858000"/>
  <p:notesSz cx="6858000" cy="9144000"/>
  <p:defaultTextStyle>
    <a:defPPr>
      <a:defRPr lang="ko-Kore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9"/>
    <p:restoredTop sz="94640"/>
  </p:normalViewPr>
  <p:slideViewPr>
    <p:cSldViewPr snapToGrid="0">
      <p:cViewPr varScale="1">
        <p:scale>
          <a:sx n="68" d="100"/>
          <a:sy n="68" d="100"/>
        </p:scale>
        <p:origin x="240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023ACB-BBE1-4264-B0B9-8E4D6F79FBC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668B09-55EE-44D2-B959-1C61900845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en-US" dirty="0"/>
            <a:t>Choose 10 TED Talks and download the transcripts into text file</a:t>
          </a:r>
          <a:endParaRPr lang="en-US" dirty="0"/>
        </a:p>
      </dgm:t>
    </dgm:pt>
    <dgm:pt modelId="{94E531F3-614D-4B1A-8557-74B1DF4C5CBA}" type="parTrans" cxnId="{452F7099-0F55-4C02-8390-6C2E1423577B}">
      <dgm:prSet/>
      <dgm:spPr/>
      <dgm:t>
        <a:bodyPr/>
        <a:lstStyle/>
        <a:p>
          <a:endParaRPr lang="en-US"/>
        </a:p>
      </dgm:t>
    </dgm:pt>
    <dgm:pt modelId="{5D36861A-6247-46D6-A6DA-D3E380FEA950}" type="sibTrans" cxnId="{452F7099-0F55-4C02-8390-6C2E1423577B}">
      <dgm:prSet/>
      <dgm:spPr/>
      <dgm:t>
        <a:bodyPr/>
        <a:lstStyle/>
        <a:p>
          <a:endParaRPr lang="en-US"/>
        </a:p>
      </dgm:t>
    </dgm:pt>
    <dgm:pt modelId="{3966A137-3318-444F-8A8F-8D3E40F4B3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en-US" dirty="0"/>
            <a:t>Use different types of summarization techniques (NLTK, </a:t>
          </a:r>
          <a:r>
            <a:rPr kumimoji="1" lang="en-US" dirty="0" err="1"/>
            <a:t>Gensim</a:t>
          </a:r>
          <a:r>
            <a:rPr kumimoji="1" lang="en-US" dirty="0"/>
            <a:t>, and </a:t>
          </a:r>
          <a:r>
            <a:rPr kumimoji="1" lang="en-US" dirty="0" err="1"/>
            <a:t>SpaCy</a:t>
          </a:r>
          <a:r>
            <a:rPr kumimoji="1" lang="en-US" dirty="0"/>
            <a:t>)</a:t>
          </a:r>
          <a:endParaRPr lang="en-US" dirty="0"/>
        </a:p>
      </dgm:t>
    </dgm:pt>
    <dgm:pt modelId="{3C9DEAC6-375C-48B8-8E8F-9FEBC4804AC5}" type="parTrans" cxnId="{7CE6A1D1-E79F-45A3-9665-43AE9993AF0E}">
      <dgm:prSet/>
      <dgm:spPr/>
      <dgm:t>
        <a:bodyPr/>
        <a:lstStyle/>
        <a:p>
          <a:endParaRPr lang="en-US"/>
        </a:p>
      </dgm:t>
    </dgm:pt>
    <dgm:pt modelId="{ECF75410-9DD3-4944-9C6F-112560D190DD}" type="sibTrans" cxnId="{7CE6A1D1-E79F-45A3-9665-43AE9993AF0E}">
      <dgm:prSet/>
      <dgm:spPr/>
      <dgm:t>
        <a:bodyPr/>
        <a:lstStyle/>
        <a:p>
          <a:endParaRPr lang="en-US"/>
        </a:p>
      </dgm:t>
    </dgm:pt>
    <dgm:pt modelId="{56FAD439-4DC5-4567-BE48-05197E20C91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en-US"/>
            <a:t>Read the 10 talks text files and analysis the files</a:t>
          </a:r>
          <a:endParaRPr lang="en-US"/>
        </a:p>
      </dgm:t>
    </dgm:pt>
    <dgm:pt modelId="{3330D7D1-6A65-4C78-930C-0110F1AE7A03}" type="parTrans" cxnId="{5D7631D7-2DE6-4BAB-B280-0948BB8461F0}">
      <dgm:prSet/>
      <dgm:spPr/>
      <dgm:t>
        <a:bodyPr/>
        <a:lstStyle/>
        <a:p>
          <a:endParaRPr lang="en-US"/>
        </a:p>
      </dgm:t>
    </dgm:pt>
    <dgm:pt modelId="{B898889A-6EF1-48DD-98E0-DAFE8E4CD14F}" type="sibTrans" cxnId="{5D7631D7-2DE6-4BAB-B280-0948BB8461F0}">
      <dgm:prSet/>
      <dgm:spPr/>
      <dgm:t>
        <a:bodyPr/>
        <a:lstStyle/>
        <a:p>
          <a:endParaRPr lang="en-US"/>
        </a:p>
      </dgm:t>
    </dgm:pt>
    <dgm:pt modelId="{883A07F6-10F7-49A3-8DE9-79DD7AF483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en-US"/>
            <a:t>Present the most frequently used terms and summary</a:t>
          </a:r>
          <a:endParaRPr lang="en-US"/>
        </a:p>
      </dgm:t>
    </dgm:pt>
    <dgm:pt modelId="{B01F7863-9388-4B42-B298-F072927F7CD2}" type="parTrans" cxnId="{97539EAE-43EA-4F24-A6BA-E6ECAA0D6B28}">
      <dgm:prSet/>
      <dgm:spPr/>
      <dgm:t>
        <a:bodyPr/>
        <a:lstStyle/>
        <a:p>
          <a:endParaRPr lang="en-US"/>
        </a:p>
      </dgm:t>
    </dgm:pt>
    <dgm:pt modelId="{BD2E4C35-0C52-4619-93B9-724400E8754B}" type="sibTrans" cxnId="{97539EAE-43EA-4F24-A6BA-E6ECAA0D6B28}">
      <dgm:prSet/>
      <dgm:spPr/>
      <dgm:t>
        <a:bodyPr/>
        <a:lstStyle/>
        <a:p>
          <a:endParaRPr lang="en-US"/>
        </a:p>
      </dgm:t>
    </dgm:pt>
    <dgm:pt modelId="{7BBF6815-4A06-4BC5-B149-E6482D5AF09C}" type="pres">
      <dgm:prSet presAssocID="{27023ACB-BBE1-4264-B0B9-8E4D6F79FBCF}" presName="root" presStyleCnt="0">
        <dgm:presLayoutVars>
          <dgm:dir/>
          <dgm:resizeHandles val="exact"/>
        </dgm:presLayoutVars>
      </dgm:prSet>
      <dgm:spPr/>
    </dgm:pt>
    <dgm:pt modelId="{76AEDBC2-B8A0-4B7D-B141-35D447D70503}" type="pres">
      <dgm:prSet presAssocID="{A8668B09-55EE-44D2-B959-1C61900845FC}" presName="compNode" presStyleCnt="0"/>
      <dgm:spPr/>
    </dgm:pt>
    <dgm:pt modelId="{0B034DD9-9A99-412B-B0DB-B8FCD403341D}" type="pres">
      <dgm:prSet presAssocID="{A8668B09-55EE-44D2-B959-1C61900845FC}" presName="iconBgRect" presStyleLbl="bgShp" presStyleIdx="0" presStyleCnt="4"/>
      <dgm:spPr/>
    </dgm:pt>
    <dgm:pt modelId="{8BA3516B-163A-4F7A-A6A8-A54BCDDAA576}" type="pres">
      <dgm:prSet presAssocID="{A8668B09-55EE-44D2-B959-1C61900845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다운로드"/>
        </a:ext>
      </dgm:extLst>
    </dgm:pt>
    <dgm:pt modelId="{AB9B68DD-0108-469F-8837-4BC59128A619}" type="pres">
      <dgm:prSet presAssocID="{A8668B09-55EE-44D2-B959-1C61900845FC}" presName="spaceRect" presStyleCnt="0"/>
      <dgm:spPr/>
    </dgm:pt>
    <dgm:pt modelId="{B959ED41-3C37-4BE8-890B-8D859E39EA9B}" type="pres">
      <dgm:prSet presAssocID="{A8668B09-55EE-44D2-B959-1C61900845FC}" presName="textRect" presStyleLbl="revTx" presStyleIdx="0" presStyleCnt="4">
        <dgm:presLayoutVars>
          <dgm:chMax val="1"/>
          <dgm:chPref val="1"/>
        </dgm:presLayoutVars>
      </dgm:prSet>
      <dgm:spPr/>
    </dgm:pt>
    <dgm:pt modelId="{D8CB5CB2-C6E0-4C03-9358-E334A03853DE}" type="pres">
      <dgm:prSet presAssocID="{5D36861A-6247-46D6-A6DA-D3E380FEA950}" presName="sibTrans" presStyleCnt="0"/>
      <dgm:spPr/>
    </dgm:pt>
    <dgm:pt modelId="{92096FFA-D8E8-4761-B61F-02FA98213089}" type="pres">
      <dgm:prSet presAssocID="{3966A137-3318-444F-8A8F-8D3E40F4B374}" presName="compNode" presStyleCnt="0"/>
      <dgm:spPr/>
    </dgm:pt>
    <dgm:pt modelId="{D90E1995-8EC5-44FB-901E-10DCB5CC1A17}" type="pres">
      <dgm:prSet presAssocID="{3966A137-3318-444F-8A8F-8D3E40F4B374}" presName="iconBgRect" presStyleLbl="bgShp" presStyleIdx="1" presStyleCnt="4"/>
      <dgm:spPr/>
    </dgm:pt>
    <dgm:pt modelId="{1ABCD489-1D46-4205-891A-B36F893C87F1}" type="pres">
      <dgm:prSet presAssocID="{3966A137-3318-444F-8A8F-8D3E40F4B37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779B5A6-323C-4E37-8852-6010629D8D51}" type="pres">
      <dgm:prSet presAssocID="{3966A137-3318-444F-8A8F-8D3E40F4B374}" presName="spaceRect" presStyleCnt="0"/>
      <dgm:spPr/>
    </dgm:pt>
    <dgm:pt modelId="{5AAB50FB-770A-41C1-8204-69E41C23641A}" type="pres">
      <dgm:prSet presAssocID="{3966A137-3318-444F-8A8F-8D3E40F4B374}" presName="textRect" presStyleLbl="revTx" presStyleIdx="1" presStyleCnt="4">
        <dgm:presLayoutVars>
          <dgm:chMax val="1"/>
          <dgm:chPref val="1"/>
        </dgm:presLayoutVars>
      </dgm:prSet>
      <dgm:spPr/>
    </dgm:pt>
    <dgm:pt modelId="{A7965940-DC08-4669-871A-10E4BEEF0D68}" type="pres">
      <dgm:prSet presAssocID="{ECF75410-9DD3-4944-9C6F-112560D190DD}" presName="sibTrans" presStyleCnt="0"/>
      <dgm:spPr/>
    </dgm:pt>
    <dgm:pt modelId="{814E8DB0-CDD8-44DF-9986-BF2999A632BE}" type="pres">
      <dgm:prSet presAssocID="{56FAD439-4DC5-4567-BE48-05197E20C91A}" presName="compNode" presStyleCnt="0"/>
      <dgm:spPr/>
    </dgm:pt>
    <dgm:pt modelId="{642F7411-8613-4A96-B0CC-CE4E23C05AC7}" type="pres">
      <dgm:prSet presAssocID="{56FAD439-4DC5-4567-BE48-05197E20C91A}" presName="iconBgRect" presStyleLbl="bgShp" presStyleIdx="2" presStyleCnt="4"/>
      <dgm:spPr/>
    </dgm:pt>
    <dgm:pt modelId="{6BAE13B6-4549-4579-AE29-D0949242C6B0}" type="pres">
      <dgm:prSet presAssocID="{56FAD439-4DC5-4567-BE48-05197E20C91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문서"/>
        </a:ext>
      </dgm:extLst>
    </dgm:pt>
    <dgm:pt modelId="{68B7E60E-33AE-43AC-BEBA-3DE6DDDF8EEA}" type="pres">
      <dgm:prSet presAssocID="{56FAD439-4DC5-4567-BE48-05197E20C91A}" presName="spaceRect" presStyleCnt="0"/>
      <dgm:spPr/>
    </dgm:pt>
    <dgm:pt modelId="{1332A255-83C8-44C2-8B70-7692752AA16E}" type="pres">
      <dgm:prSet presAssocID="{56FAD439-4DC5-4567-BE48-05197E20C91A}" presName="textRect" presStyleLbl="revTx" presStyleIdx="2" presStyleCnt="4">
        <dgm:presLayoutVars>
          <dgm:chMax val="1"/>
          <dgm:chPref val="1"/>
        </dgm:presLayoutVars>
      </dgm:prSet>
      <dgm:spPr/>
    </dgm:pt>
    <dgm:pt modelId="{BDC62363-40B7-4C70-B81B-9909DD08FF5E}" type="pres">
      <dgm:prSet presAssocID="{B898889A-6EF1-48DD-98E0-DAFE8E4CD14F}" presName="sibTrans" presStyleCnt="0"/>
      <dgm:spPr/>
    </dgm:pt>
    <dgm:pt modelId="{0D94ED5A-7CF0-4382-8385-0C9D37924DC2}" type="pres">
      <dgm:prSet presAssocID="{883A07F6-10F7-49A3-8DE9-79DD7AF48375}" presName="compNode" presStyleCnt="0"/>
      <dgm:spPr/>
    </dgm:pt>
    <dgm:pt modelId="{2EDB6F66-138A-4B19-B2F9-CF6763DF58E3}" type="pres">
      <dgm:prSet presAssocID="{883A07F6-10F7-49A3-8DE9-79DD7AF48375}" presName="iconBgRect" presStyleLbl="bgShp" presStyleIdx="3" presStyleCnt="4"/>
      <dgm:spPr/>
    </dgm:pt>
    <dgm:pt modelId="{621BF802-9DCC-40F7-BEAA-34CF73B52746}" type="pres">
      <dgm:prSet presAssocID="{883A07F6-10F7-49A3-8DE9-79DD7AF483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확인 표시"/>
        </a:ext>
      </dgm:extLst>
    </dgm:pt>
    <dgm:pt modelId="{0D23B7E4-6088-46AF-9E47-D267028F399E}" type="pres">
      <dgm:prSet presAssocID="{883A07F6-10F7-49A3-8DE9-79DD7AF48375}" presName="spaceRect" presStyleCnt="0"/>
      <dgm:spPr/>
    </dgm:pt>
    <dgm:pt modelId="{D156E0F7-1F5D-4E6E-AA51-A32B4F649B76}" type="pres">
      <dgm:prSet presAssocID="{883A07F6-10F7-49A3-8DE9-79DD7AF4837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7D98612-F0A1-4DC3-819C-3C831AEF9958}" type="presOf" srcId="{56FAD439-4DC5-4567-BE48-05197E20C91A}" destId="{1332A255-83C8-44C2-8B70-7692752AA16E}" srcOrd="0" destOrd="0" presId="urn:microsoft.com/office/officeart/2018/5/layout/IconCircleLabelList"/>
    <dgm:cxn modelId="{39870433-4F31-42BB-ACC1-5949A680A575}" type="presOf" srcId="{883A07F6-10F7-49A3-8DE9-79DD7AF48375}" destId="{D156E0F7-1F5D-4E6E-AA51-A32B4F649B76}" srcOrd="0" destOrd="0" presId="urn:microsoft.com/office/officeart/2018/5/layout/IconCircleLabelList"/>
    <dgm:cxn modelId="{15BA627B-A5B5-47AB-8B3D-E46A1C77B67F}" type="presOf" srcId="{A8668B09-55EE-44D2-B959-1C61900845FC}" destId="{B959ED41-3C37-4BE8-890B-8D859E39EA9B}" srcOrd="0" destOrd="0" presId="urn:microsoft.com/office/officeart/2018/5/layout/IconCircleLabelList"/>
    <dgm:cxn modelId="{452F7099-0F55-4C02-8390-6C2E1423577B}" srcId="{27023ACB-BBE1-4264-B0B9-8E4D6F79FBCF}" destId="{A8668B09-55EE-44D2-B959-1C61900845FC}" srcOrd="0" destOrd="0" parTransId="{94E531F3-614D-4B1A-8557-74B1DF4C5CBA}" sibTransId="{5D36861A-6247-46D6-A6DA-D3E380FEA950}"/>
    <dgm:cxn modelId="{97539EAE-43EA-4F24-A6BA-E6ECAA0D6B28}" srcId="{27023ACB-BBE1-4264-B0B9-8E4D6F79FBCF}" destId="{883A07F6-10F7-49A3-8DE9-79DD7AF48375}" srcOrd="3" destOrd="0" parTransId="{B01F7863-9388-4B42-B298-F072927F7CD2}" sibTransId="{BD2E4C35-0C52-4619-93B9-724400E8754B}"/>
    <dgm:cxn modelId="{D6404FAF-3404-45C5-8FE2-5151B93C39F0}" type="presOf" srcId="{27023ACB-BBE1-4264-B0B9-8E4D6F79FBCF}" destId="{7BBF6815-4A06-4BC5-B149-E6482D5AF09C}" srcOrd="0" destOrd="0" presId="urn:microsoft.com/office/officeart/2018/5/layout/IconCircleLabelList"/>
    <dgm:cxn modelId="{7CE6A1D1-E79F-45A3-9665-43AE9993AF0E}" srcId="{27023ACB-BBE1-4264-B0B9-8E4D6F79FBCF}" destId="{3966A137-3318-444F-8A8F-8D3E40F4B374}" srcOrd="1" destOrd="0" parTransId="{3C9DEAC6-375C-48B8-8E8F-9FEBC4804AC5}" sibTransId="{ECF75410-9DD3-4944-9C6F-112560D190DD}"/>
    <dgm:cxn modelId="{F6EAAED4-49C5-4585-BEB1-D8810125EC81}" type="presOf" srcId="{3966A137-3318-444F-8A8F-8D3E40F4B374}" destId="{5AAB50FB-770A-41C1-8204-69E41C23641A}" srcOrd="0" destOrd="0" presId="urn:microsoft.com/office/officeart/2018/5/layout/IconCircleLabelList"/>
    <dgm:cxn modelId="{5D7631D7-2DE6-4BAB-B280-0948BB8461F0}" srcId="{27023ACB-BBE1-4264-B0B9-8E4D6F79FBCF}" destId="{56FAD439-4DC5-4567-BE48-05197E20C91A}" srcOrd="2" destOrd="0" parTransId="{3330D7D1-6A65-4C78-930C-0110F1AE7A03}" sibTransId="{B898889A-6EF1-48DD-98E0-DAFE8E4CD14F}"/>
    <dgm:cxn modelId="{B7ABBF0A-DA49-4F84-AB43-7E232E069775}" type="presParOf" srcId="{7BBF6815-4A06-4BC5-B149-E6482D5AF09C}" destId="{76AEDBC2-B8A0-4B7D-B141-35D447D70503}" srcOrd="0" destOrd="0" presId="urn:microsoft.com/office/officeart/2018/5/layout/IconCircleLabelList"/>
    <dgm:cxn modelId="{839A56EB-B0CF-4246-885A-17AA424F017B}" type="presParOf" srcId="{76AEDBC2-B8A0-4B7D-B141-35D447D70503}" destId="{0B034DD9-9A99-412B-B0DB-B8FCD403341D}" srcOrd="0" destOrd="0" presId="urn:microsoft.com/office/officeart/2018/5/layout/IconCircleLabelList"/>
    <dgm:cxn modelId="{C26D17F0-A241-447C-8010-B033C983C54F}" type="presParOf" srcId="{76AEDBC2-B8A0-4B7D-B141-35D447D70503}" destId="{8BA3516B-163A-4F7A-A6A8-A54BCDDAA576}" srcOrd="1" destOrd="0" presId="urn:microsoft.com/office/officeart/2018/5/layout/IconCircleLabelList"/>
    <dgm:cxn modelId="{CD16544A-2835-402B-8866-F5D80E5B2EE8}" type="presParOf" srcId="{76AEDBC2-B8A0-4B7D-B141-35D447D70503}" destId="{AB9B68DD-0108-469F-8837-4BC59128A619}" srcOrd="2" destOrd="0" presId="urn:microsoft.com/office/officeart/2018/5/layout/IconCircleLabelList"/>
    <dgm:cxn modelId="{28498BB2-CFD3-4C8B-B59B-CA5AD7A72159}" type="presParOf" srcId="{76AEDBC2-B8A0-4B7D-B141-35D447D70503}" destId="{B959ED41-3C37-4BE8-890B-8D859E39EA9B}" srcOrd="3" destOrd="0" presId="urn:microsoft.com/office/officeart/2018/5/layout/IconCircleLabelList"/>
    <dgm:cxn modelId="{148501CC-F71D-432D-88EF-ED37D3862BBA}" type="presParOf" srcId="{7BBF6815-4A06-4BC5-B149-E6482D5AF09C}" destId="{D8CB5CB2-C6E0-4C03-9358-E334A03853DE}" srcOrd="1" destOrd="0" presId="urn:microsoft.com/office/officeart/2018/5/layout/IconCircleLabelList"/>
    <dgm:cxn modelId="{8CF98E52-6B12-485B-940C-FE52C32312E7}" type="presParOf" srcId="{7BBF6815-4A06-4BC5-B149-E6482D5AF09C}" destId="{92096FFA-D8E8-4761-B61F-02FA98213089}" srcOrd="2" destOrd="0" presId="urn:microsoft.com/office/officeart/2018/5/layout/IconCircleLabelList"/>
    <dgm:cxn modelId="{9C530EDF-42C2-4820-A0B9-5C14C45C8E99}" type="presParOf" srcId="{92096FFA-D8E8-4761-B61F-02FA98213089}" destId="{D90E1995-8EC5-44FB-901E-10DCB5CC1A17}" srcOrd="0" destOrd="0" presId="urn:microsoft.com/office/officeart/2018/5/layout/IconCircleLabelList"/>
    <dgm:cxn modelId="{789F8938-F7E9-43EC-8CE0-A5A5A37C526C}" type="presParOf" srcId="{92096FFA-D8E8-4761-B61F-02FA98213089}" destId="{1ABCD489-1D46-4205-891A-B36F893C87F1}" srcOrd="1" destOrd="0" presId="urn:microsoft.com/office/officeart/2018/5/layout/IconCircleLabelList"/>
    <dgm:cxn modelId="{E98E0A26-F956-4F97-8B40-322E71A0F775}" type="presParOf" srcId="{92096FFA-D8E8-4761-B61F-02FA98213089}" destId="{C779B5A6-323C-4E37-8852-6010629D8D51}" srcOrd="2" destOrd="0" presId="urn:microsoft.com/office/officeart/2018/5/layout/IconCircleLabelList"/>
    <dgm:cxn modelId="{150B1A5B-BAEB-418F-979D-C78F615A16DF}" type="presParOf" srcId="{92096FFA-D8E8-4761-B61F-02FA98213089}" destId="{5AAB50FB-770A-41C1-8204-69E41C23641A}" srcOrd="3" destOrd="0" presId="urn:microsoft.com/office/officeart/2018/5/layout/IconCircleLabelList"/>
    <dgm:cxn modelId="{F49B91D2-39C2-461E-9EBA-9EAA942BABE1}" type="presParOf" srcId="{7BBF6815-4A06-4BC5-B149-E6482D5AF09C}" destId="{A7965940-DC08-4669-871A-10E4BEEF0D68}" srcOrd="3" destOrd="0" presId="urn:microsoft.com/office/officeart/2018/5/layout/IconCircleLabelList"/>
    <dgm:cxn modelId="{CAB8BFE6-8B16-4851-826A-B87DE3D02B2D}" type="presParOf" srcId="{7BBF6815-4A06-4BC5-B149-E6482D5AF09C}" destId="{814E8DB0-CDD8-44DF-9986-BF2999A632BE}" srcOrd="4" destOrd="0" presId="urn:microsoft.com/office/officeart/2018/5/layout/IconCircleLabelList"/>
    <dgm:cxn modelId="{CD7FB38F-1E05-4798-8106-384D082680B6}" type="presParOf" srcId="{814E8DB0-CDD8-44DF-9986-BF2999A632BE}" destId="{642F7411-8613-4A96-B0CC-CE4E23C05AC7}" srcOrd="0" destOrd="0" presId="urn:microsoft.com/office/officeart/2018/5/layout/IconCircleLabelList"/>
    <dgm:cxn modelId="{09BCFA23-DC11-47FA-BAE0-255B270F7276}" type="presParOf" srcId="{814E8DB0-CDD8-44DF-9986-BF2999A632BE}" destId="{6BAE13B6-4549-4579-AE29-D0949242C6B0}" srcOrd="1" destOrd="0" presId="urn:microsoft.com/office/officeart/2018/5/layout/IconCircleLabelList"/>
    <dgm:cxn modelId="{E798FDC6-B308-4A0A-AC0B-94BE19D4CB16}" type="presParOf" srcId="{814E8DB0-CDD8-44DF-9986-BF2999A632BE}" destId="{68B7E60E-33AE-43AC-BEBA-3DE6DDDF8EEA}" srcOrd="2" destOrd="0" presId="urn:microsoft.com/office/officeart/2018/5/layout/IconCircleLabelList"/>
    <dgm:cxn modelId="{ECDD4CA7-2A1F-4443-9D3A-E59FBCF6E0D3}" type="presParOf" srcId="{814E8DB0-CDD8-44DF-9986-BF2999A632BE}" destId="{1332A255-83C8-44C2-8B70-7692752AA16E}" srcOrd="3" destOrd="0" presId="urn:microsoft.com/office/officeart/2018/5/layout/IconCircleLabelList"/>
    <dgm:cxn modelId="{EFE38BFF-FBC3-4E23-8C14-8647A3397F37}" type="presParOf" srcId="{7BBF6815-4A06-4BC5-B149-E6482D5AF09C}" destId="{BDC62363-40B7-4C70-B81B-9909DD08FF5E}" srcOrd="5" destOrd="0" presId="urn:microsoft.com/office/officeart/2018/5/layout/IconCircleLabelList"/>
    <dgm:cxn modelId="{92731D02-7325-43D6-BA74-176C0EF7FE57}" type="presParOf" srcId="{7BBF6815-4A06-4BC5-B149-E6482D5AF09C}" destId="{0D94ED5A-7CF0-4382-8385-0C9D37924DC2}" srcOrd="6" destOrd="0" presId="urn:microsoft.com/office/officeart/2018/5/layout/IconCircleLabelList"/>
    <dgm:cxn modelId="{BE530F9F-6F31-4812-9DCE-957A7E235D50}" type="presParOf" srcId="{0D94ED5A-7CF0-4382-8385-0C9D37924DC2}" destId="{2EDB6F66-138A-4B19-B2F9-CF6763DF58E3}" srcOrd="0" destOrd="0" presId="urn:microsoft.com/office/officeart/2018/5/layout/IconCircleLabelList"/>
    <dgm:cxn modelId="{340440BD-352D-4639-A129-16E7399ED1F9}" type="presParOf" srcId="{0D94ED5A-7CF0-4382-8385-0C9D37924DC2}" destId="{621BF802-9DCC-40F7-BEAA-34CF73B52746}" srcOrd="1" destOrd="0" presId="urn:microsoft.com/office/officeart/2018/5/layout/IconCircleLabelList"/>
    <dgm:cxn modelId="{3EAA4575-3A28-44BC-91A9-EA728AD44BDB}" type="presParOf" srcId="{0D94ED5A-7CF0-4382-8385-0C9D37924DC2}" destId="{0D23B7E4-6088-46AF-9E47-D267028F399E}" srcOrd="2" destOrd="0" presId="urn:microsoft.com/office/officeart/2018/5/layout/IconCircleLabelList"/>
    <dgm:cxn modelId="{6F2C07F7-62B4-497D-8977-934E8C969E76}" type="presParOf" srcId="{0D94ED5A-7CF0-4382-8385-0C9D37924DC2}" destId="{D156E0F7-1F5D-4E6E-AA51-A32B4F649B7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34DD9-9A99-412B-B0DB-B8FCD403341D}">
      <dsp:nvSpPr>
        <dsp:cNvPr id="0" name=""/>
        <dsp:cNvSpPr/>
      </dsp:nvSpPr>
      <dsp:spPr>
        <a:xfrm>
          <a:off x="1201863" y="11137"/>
          <a:ext cx="1261785" cy="12617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3516B-163A-4F7A-A6A8-A54BCDDAA576}">
      <dsp:nvSpPr>
        <dsp:cNvPr id="0" name=""/>
        <dsp:cNvSpPr/>
      </dsp:nvSpPr>
      <dsp:spPr>
        <a:xfrm>
          <a:off x="1470768" y="280042"/>
          <a:ext cx="723975" cy="7239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9ED41-3C37-4BE8-890B-8D859E39EA9B}">
      <dsp:nvSpPr>
        <dsp:cNvPr id="0" name=""/>
        <dsp:cNvSpPr/>
      </dsp:nvSpPr>
      <dsp:spPr>
        <a:xfrm>
          <a:off x="798506" y="1665937"/>
          <a:ext cx="20685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100" kern="1200" dirty="0"/>
            <a:t>Choose 10 TED Talks and download the transcripts into text file</a:t>
          </a:r>
          <a:endParaRPr lang="en-US" sz="1100" kern="1200" dirty="0"/>
        </a:p>
      </dsp:txBody>
      <dsp:txXfrm>
        <a:off x="798506" y="1665937"/>
        <a:ext cx="2068500" cy="742500"/>
      </dsp:txXfrm>
    </dsp:sp>
    <dsp:sp modelId="{D90E1995-8EC5-44FB-901E-10DCB5CC1A17}">
      <dsp:nvSpPr>
        <dsp:cNvPr id="0" name=""/>
        <dsp:cNvSpPr/>
      </dsp:nvSpPr>
      <dsp:spPr>
        <a:xfrm>
          <a:off x="3632351" y="11137"/>
          <a:ext cx="1261785" cy="12617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CD489-1D46-4205-891A-B36F893C87F1}">
      <dsp:nvSpPr>
        <dsp:cNvPr id="0" name=""/>
        <dsp:cNvSpPr/>
      </dsp:nvSpPr>
      <dsp:spPr>
        <a:xfrm>
          <a:off x="3901256" y="280042"/>
          <a:ext cx="723975" cy="7239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B50FB-770A-41C1-8204-69E41C23641A}">
      <dsp:nvSpPr>
        <dsp:cNvPr id="0" name=""/>
        <dsp:cNvSpPr/>
      </dsp:nvSpPr>
      <dsp:spPr>
        <a:xfrm>
          <a:off x="3228993" y="1665937"/>
          <a:ext cx="20685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100" kern="1200" dirty="0"/>
            <a:t>Use different types of summarization techniques (NLTK, </a:t>
          </a:r>
          <a:r>
            <a:rPr kumimoji="1" lang="en-US" sz="1100" kern="1200" dirty="0" err="1"/>
            <a:t>Gensim</a:t>
          </a:r>
          <a:r>
            <a:rPr kumimoji="1" lang="en-US" sz="1100" kern="1200" dirty="0"/>
            <a:t>, and </a:t>
          </a:r>
          <a:r>
            <a:rPr kumimoji="1" lang="en-US" sz="1100" kern="1200" dirty="0" err="1"/>
            <a:t>SpaCy</a:t>
          </a:r>
          <a:r>
            <a:rPr kumimoji="1" lang="en-US" sz="1100" kern="1200" dirty="0"/>
            <a:t>)</a:t>
          </a:r>
          <a:endParaRPr lang="en-US" sz="1100" kern="1200" dirty="0"/>
        </a:p>
      </dsp:txBody>
      <dsp:txXfrm>
        <a:off x="3228993" y="1665937"/>
        <a:ext cx="2068500" cy="742500"/>
      </dsp:txXfrm>
    </dsp:sp>
    <dsp:sp modelId="{642F7411-8613-4A96-B0CC-CE4E23C05AC7}">
      <dsp:nvSpPr>
        <dsp:cNvPr id="0" name=""/>
        <dsp:cNvSpPr/>
      </dsp:nvSpPr>
      <dsp:spPr>
        <a:xfrm>
          <a:off x="1201863" y="2925562"/>
          <a:ext cx="1261785" cy="12617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AE13B6-4549-4579-AE29-D0949242C6B0}">
      <dsp:nvSpPr>
        <dsp:cNvPr id="0" name=""/>
        <dsp:cNvSpPr/>
      </dsp:nvSpPr>
      <dsp:spPr>
        <a:xfrm>
          <a:off x="1470768" y="3194467"/>
          <a:ext cx="723975" cy="7239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2A255-83C8-44C2-8B70-7692752AA16E}">
      <dsp:nvSpPr>
        <dsp:cNvPr id="0" name=""/>
        <dsp:cNvSpPr/>
      </dsp:nvSpPr>
      <dsp:spPr>
        <a:xfrm>
          <a:off x="798506" y="4580362"/>
          <a:ext cx="20685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100" kern="1200"/>
            <a:t>Read the 10 talks text files and analysis the files</a:t>
          </a:r>
          <a:endParaRPr lang="en-US" sz="1100" kern="1200"/>
        </a:p>
      </dsp:txBody>
      <dsp:txXfrm>
        <a:off x="798506" y="4580362"/>
        <a:ext cx="2068500" cy="742500"/>
      </dsp:txXfrm>
    </dsp:sp>
    <dsp:sp modelId="{2EDB6F66-138A-4B19-B2F9-CF6763DF58E3}">
      <dsp:nvSpPr>
        <dsp:cNvPr id="0" name=""/>
        <dsp:cNvSpPr/>
      </dsp:nvSpPr>
      <dsp:spPr>
        <a:xfrm>
          <a:off x="3632351" y="2925562"/>
          <a:ext cx="1261785" cy="12617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1BF802-9DCC-40F7-BEAA-34CF73B52746}">
      <dsp:nvSpPr>
        <dsp:cNvPr id="0" name=""/>
        <dsp:cNvSpPr/>
      </dsp:nvSpPr>
      <dsp:spPr>
        <a:xfrm>
          <a:off x="3901256" y="3194467"/>
          <a:ext cx="723975" cy="7239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6E0F7-1F5D-4E6E-AA51-A32B4F649B76}">
      <dsp:nvSpPr>
        <dsp:cNvPr id="0" name=""/>
        <dsp:cNvSpPr/>
      </dsp:nvSpPr>
      <dsp:spPr>
        <a:xfrm>
          <a:off x="3228993" y="4580362"/>
          <a:ext cx="20685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100" kern="1200"/>
            <a:t>Present the most frequently used terms and summary</a:t>
          </a:r>
          <a:endParaRPr lang="en-US" sz="1100" kern="1200"/>
        </a:p>
      </dsp:txBody>
      <dsp:txXfrm>
        <a:off x="3228993" y="4580362"/>
        <a:ext cx="2068500" cy="74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9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2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7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7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9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6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87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2400" kern="1200" spc="1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2000" kern="1200" spc="1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800" kern="1200" spc="1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gensim/" TargetMode="External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lpython.com/natural-language-processing-spacy-pyth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ed.com/talk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0E20F3-444B-205E-F91F-1B3637A20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ore-US" sz="4400" dirty="0"/>
              <a:t>Text Summarization using Python</a:t>
            </a:r>
            <a:endParaRPr kumimoji="1" lang="ko-Kore-US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31059A-DF0A-F8C2-3D74-5B10A9AC5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9" y="4571999"/>
            <a:ext cx="4571999" cy="1524000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ore-US" dirty="0" err="1"/>
              <a:t>Jisun</a:t>
            </a:r>
            <a:r>
              <a:rPr kumimoji="1" lang="en-US" altLang="ko-Kore-US" dirty="0"/>
              <a:t> Lee (U37416487)</a:t>
            </a:r>
          </a:p>
          <a:p>
            <a:pPr algn="l"/>
            <a:r>
              <a:rPr kumimoji="1" lang="en-US" altLang="ko-Kore-US" dirty="0"/>
              <a:t>CS 688 Project</a:t>
            </a:r>
            <a:endParaRPr kumimoji="1" lang="ko-Kore-US" altLang="en-US" dirty="0"/>
          </a:p>
        </p:txBody>
      </p:sp>
      <p:pic>
        <p:nvPicPr>
          <p:cNvPr id="4" name="Picture 3" descr="Craft alphabet on a black surface">
            <a:extLst>
              <a:ext uri="{FF2B5EF4-FFF2-40B4-BE49-F238E27FC236}">
                <a16:creationId xmlns:a16="http://schemas.microsoft.com/office/drawing/2014/main" id="{1BBD42BE-6AB3-1369-68B5-699A7F5D4D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68" r="18560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063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0E131-B8E1-8AAA-FC2B-8BA6743A1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</a:pPr>
            <a:r>
              <a:rPr lang="en-US" altLang="ko-Kore-US" sz="2000" dirty="0"/>
              <a:t>Top 10 Frequent Words</a:t>
            </a:r>
          </a:p>
          <a:p>
            <a:pPr>
              <a:lnSpc>
                <a:spcPct val="102000"/>
              </a:lnSpc>
            </a:pPr>
            <a:r>
              <a:rPr lang="en-US" altLang="ko-Kore-US" sz="2000" dirty="0"/>
              <a:t>NLTK - ['I', 'fs', '</a:t>
            </a:r>
            <a:r>
              <a:rPr lang="en-US" altLang="ko-Kore-US" sz="2000" dirty="0" err="1"/>
              <a:t>AppleTypeServices</a:t>
            </a:r>
            <a:r>
              <a:rPr lang="en-US" altLang="ko-Kore-US" sz="2000" dirty="0"/>
              <a:t>', '</a:t>
            </a:r>
            <a:r>
              <a:rPr lang="en-US" altLang="ko-Kore-US" sz="2000" dirty="0" err="1"/>
              <a:t>cb</a:t>
            </a:r>
            <a:r>
              <a:rPr lang="en-US" altLang="ko-Kore-US" sz="2000" dirty="0"/>
              <a:t>', 'HIV', 'people', '</a:t>
            </a:r>
            <a:r>
              <a:rPr lang="en-US" altLang="ko-Kore-US" sz="2000" dirty="0" err="1"/>
              <a:t>AppleTypeServicesF</a:t>
            </a:r>
            <a:r>
              <a:rPr lang="en-US" altLang="ko-Kore-US" sz="2000" dirty="0"/>
              <a:t>', 'Now', 'stigma', 'And’] </a:t>
            </a:r>
          </a:p>
          <a:p>
            <a:pPr>
              <a:lnSpc>
                <a:spcPct val="102000"/>
              </a:lnSpc>
            </a:pPr>
            <a:r>
              <a:rPr lang="en-US" altLang="ko-Kore-US" sz="2000" dirty="0" err="1"/>
              <a:t>Gensim</a:t>
            </a:r>
            <a:r>
              <a:rPr lang="en-US" altLang="ko-Kore-US" sz="2000" dirty="0"/>
              <a:t> - ['on', 'afraid', 'me', 'through', 'was', 'people', 'wanted', 'please', 'blue', 'green’] </a:t>
            </a:r>
          </a:p>
          <a:p>
            <a:pPr>
              <a:lnSpc>
                <a:spcPct val="102000"/>
              </a:lnSpc>
            </a:pPr>
            <a:r>
              <a:rPr lang="en-US" altLang="ko-Kore-US" sz="2000" dirty="0" err="1"/>
              <a:t>spaCy</a:t>
            </a:r>
            <a:r>
              <a:rPr lang="en-US" altLang="ko-Kore-US" sz="2000" dirty="0"/>
              <a:t> - ['HIV', 'people', '\\</a:t>
            </a:r>
            <a:r>
              <a:rPr lang="en-US" altLang="ko-Kore-US" sz="2000" dirty="0" err="1"/>
              <a:t>AppleTypeServices</a:t>
            </a:r>
            <a:r>
              <a:rPr lang="en-US" altLang="ko-Kore-US" sz="2000" dirty="0"/>
              <a:t>', '\\cb1', 'stigma', 'living', '\\fs32', 'felt', 'wanted', 'way']</a:t>
            </a:r>
            <a:endParaRPr kumimoji="1" lang="ko-Kore-US" altLang="en-US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37DB-B8AD-ECFA-685F-35C4A7E2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kumimoji="1" lang="en-US" altLang="ko-Kore-US" sz="3200"/>
              <a:t>Result of Talk5</a:t>
            </a:r>
            <a:endParaRPr kumimoji="1" lang="ko-Kore-US" altLang="en-US" sz="320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5334DB5-4D72-54DF-350D-3C3EFBE66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54" r="28116" b="-1"/>
          <a:stretch/>
        </p:blipFill>
        <p:spPr>
          <a:xfrm>
            <a:off x="6858001" y="539786"/>
            <a:ext cx="5100010" cy="59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9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0B157-BFA5-9CAB-143D-DED5E4DE7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</a:pPr>
            <a:r>
              <a:rPr lang="en-US" altLang="ko-Kore-US" sz="2000"/>
              <a:t>Top 10 Frequent Words</a:t>
            </a:r>
          </a:p>
          <a:p>
            <a:pPr>
              <a:lnSpc>
                <a:spcPct val="102000"/>
              </a:lnSpc>
            </a:pPr>
            <a:r>
              <a:rPr lang="en-US" altLang="ko-Kore-US" sz="2000"/>
              <a:t>NLTK - ['fs', 'AppleTypeServices', 'cb', 'AppleTypeServicesF', 'I', 'And', 'work', 'one', 'But', 'team']</a:t>
            </a:r>
          </a:p>
          <a:p>
            <a:pPr>
              <a:lnSpc>
                <a:spcPct val="102000"/>
              </a:lnSpc>
            </a:pPr>
            <a:r>
              <a:rPr lang="en-US" altLang="ko-Kore-US" sz="2000"/>
              <a:t>Gensim - ['blue', 'red', 'and', 'we', 'on', 'results', 'cssrgb', 'it', 'me', 'who']</a:t>
            </a:r>
          </a:p>
          <a:p>
            <a:pPr>
              <a:lnSpc>
                <a:spcPct val="102000"/>
              </a:lnSpc>
            </a:pPr>
            <a:r>
              <a:rPr lang="en-US" altLang="ko-Kore-US" sz="2000"/>
              <a:t>spaCy - [['\\AppleTypeServices', '\\cb1', '\\fs32', '\\fs28', 'work', 'team', 'know', 'need', 'Laughter', 'leader']</a:t>
            </a:r>
            <a:endParaRPr kumimoji="1" lang="ko-Kore-US" altLang="en-US" sz="20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83D90D-76E6-1BC5-FC5A-E4BC3724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kumimoji="1" lang="en-US" altLang="ko-Kore-US" sz="3200"/>
              <a:t>Result of Talk10</a:t>
            </a:r>
            <a:endParaRPr kumimoji="1" lang="ko-Kore-US" altLang="en-US" sz="320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43C1111-1DD6-4330-FD30-3A56E6986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83" r="29488" b="-1"/>
          <a:stretch/>
        </p:blipFill>
        <p:spPr>
          <a:xfrm>
            <a:off x="248393" y="162791"/>
            <a:ext cx="5599215" cy="653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29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C1510-B830-69B0-9649-5BBF95CF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US" dirty="0"/>
              <a:t>Conclusion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07403-981C-2705-D1A3-85BB95A2B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US" dirty="0"/>
              <a:t>Compared NLTK with other tools, it divides more sentences, but the length of the sentence is short. </a:t>
            </a:r>
          </a:p>
          <a:p>
            <a:r>
              <a:rPr kumimoji="1" lang="en-US" altLang="ko-Kore-US" dirty="0"/>
              <a:t>Although </a:t>
            </a:r>
            <a:r>
              <a:rPr kumimoji="1" lang="en-US" altLang="ko-Kore-US" dirty="0" err="1"/>
              <a:t>Gensim</a:t>
            </a:r>
            <a:r>
              <a:rPr kumimoji="1" lang="en-US" altLang="ko-Kore-US" dirty="0"/>
              <a:t> is the shortest code, it has the longest summary and wordy.</a:t>
            </a:r>
          </a:p>
          <a:p>
            <a:r>
              <a:rPr kumimoji="1" lang="en-US" altLang="ko-Kore-US" dirty="0" err="1"/>
              <a:t>spaCy</a:t>
            </a:r>
            <a:r>
              <a:rPr kumimoji="1" lang="en-US" altLang="ko-Kore-US" dirty="0"/>
              <a:t> can reassemble the article and make new sentence. Comparing with </a:t>
            </a:r>
            <a:r>
              <a:rPr kumimoji="1" lang="en-US" altLang="ko-Kore-US" dirty="0" err="1"/>
              <a:t>Gensim</a:t>
            </a:r>
            <a:r>
              <a:rPr kumimoji="1" lang="en-US" altLang="ko-Kore-US" dirty="0"/>
              <a:t>, </a:t>
            </a:r>
            <a:r>
              <a:rPr kumimoji="1" lang="en-US" altLang="ko-Kore-US" dirty="0" err="1"/>
              <a:t>spaCy</a:t>
            </a:r>
            <a:r>
              <a:rPr kumimoji="1" lang="en-US" altLang="ko-Kore-US" dirty="0"/>
              <a:t> has more detail.</a:t>
            </a:r>
            <a:endParaRPr kumimoji="1" lang="ko-Kore-US" altLang="en-US" dirty="0"/>
          </a:p>
        </p:txBody>
      </p:sp>
    </p:spTree>
    <p:extLst>
      <p:ext uri="{BB962C8B-B14F-4D97-AF65-F5344CB8AC3E}">
        <p14:creationId xmlns:p14="http://schemas.microsoft.com/office/powerpoint/2010/main" val="35795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CC4BD-0B18-50BD-83AC-6D911345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US" dirty="0"/>
              <a:t>Reference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C09A1-B94E-F2ED-36E5-539289002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US" dirty="0">
                <a:hlinkClick r:id="rId2"/>
              </a:rPr>
              <a:t>https://www.nltk.org</a:t>
            </a:r>
            <a:endParaRPr kumimoji="1" lang="en-US" altLang="ko-Kore-US" dirty="0"/>
          </a:p>
          <a:p>
            <a:r>
              <a:rPr kumimoji="1" lang="en-US" altLang="ko-Kore-US" dirty="0">
                <a:hlinkClick r:id="rId3"/>
              </a:rPr>
              <a:t>https://pypi.org/project/gensim/</a:t>
            </a:r>
            <a:endParaRPr kumimoji="1" lang="en-US" altLang="ko-Kore-US" dirty="0"/>
          </a:p>
          <a:p>
            <a:r>
              <a:rPr kumimoji="1" lang="en-US" altLang="ko-Kore-US" dirty="0">
                <a:hlinkClick r:id="rId4"/>
              </a:rPr>
              <a:t>https://realpython.com/natural-language-processing-spacy-python/</a:t>
            </a:r>
            <a:endParaRPr kumimoji="1" lang="en-US" altLang="ko-Kore-US" dirty="0"/>
          </a:p>
          <a:p>
            <a:pPr marL="0" indent="0">
              <a:buNone/>
            </a:pPr>
            <a:endParaRPr kumimoji="1" lang="en-US" altLang="ko-Kore-US" dirty="0"/>
          </a:p>
          <a:p>
            <a:endParaRPr kumimoji="1" lang="ko-Kore-US" altLang="en-US" dirty="0"/>
          </a:p>
        </p:txBody>
      </p:sp>
    </p:spTree>
    <p:extLst>
      <p:ext uri="{BB962C8B-B14F-4D97-AF65-F5344CB8AC3E}">
        <p14:creationId xmlns:p14="http://schemas.microsoft.com/office/powerpoint/2010/main" val="297386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8572FD-7687-8126-7C2E-788DA500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79" y="666750"/>
            <a:ext cx="4889620" cy="2286000"/>
          </a:xfrm>
        </p:spPr>
        <p:txBody>
          <a:bodyPr anchor="b">
            <a:normAutofit/>
          </a:bodyPr>
          <a:lstStyle/>
          <a:p>
            <a:r>
              <a:rPr kumimoji="1" lang="en-US" altLang="ko-Kore-US" sz="3200" dirty="0">
                <a:solidFill>
                  <a:srgbClr val="FFFFFF"/>
                </a:solidFill>
              </a:rPr>
              <a:t>The Process Of Project</a:t>
            </a:r>
            <a:endParaRPr kumimoji="1" lang="ko-Kore-US" altLang="en-US" sz="3200" dirty="0">
              <a:solidFill>
                <a:srgbClr val="FFFF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891ABC-E4C6-B6A5-6982-001C3A826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79" y="3048000"/>
            <a:ext cx="5200745" cy="3454509"/>
          </a:xfrm>
          <a:prstGeom prst="rect">
            <a:avLst/>
          </a:prstGeom>
        </p:spPr>
      </p:pic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46B77503-8517-E53A-C34A-B117E7C16E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566669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164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B6CE7-A2E6-5396-4B9B-F80525B3E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</a:pPr>
            <a:r>
              <a:rPr kumimoji="1" lang="en-US" altLang="ko-Kore-US" sz="2000" dirty="0"/>
              <a:t>Website:</a:t>
            </a:r>
          </a:p>
          <a:p>
            <a:pPr lvl="1">
              <a:lnSpc>
                <a:spcPct val="102000"/>
              </a:lnSpc>
            </a:pPr>
            <a:r>
              <a:rPr kumimoji="1" lang="en-US" altLang="ko-Kore-US" dirty="0">
                <a:hlinkClick r:id="rId2"/>
              </a:rPr>
              <a:t>https://www.ted.com/talks</a:t>
            </a:r>
            <a:endParaRPr kumimoji="1" lang="en-US" altLang="ko-Kore-US" dirty="0"/>
          </a:p>
          <a:p>
            <a:pPr>
              <a:lnSpc>
                <a:spcPct val="102000"/>
              </a:lnSpc>
            </a:pPr>
            <a:r>
              <a:rPr kumimoji="1" lang="en-US" altLang="ko-Kore-US" sz="2000" dirty="0"/>
              <a:t>Collect the data with Duration of the talk</a:t>
            </a:r>
          </a:p>
          <a:p>
            <a:pPr>
              <a:lnSpc>
                <a:spcPct val="102000"/>
              </a:lnSpc>
            </a:pPr>
            <a:r>
              <a:rPr kumimoji="1" lang="en-US" altLang="ko-Kore-US" sz="2000" dirty="0"/>
              <a:t>Durations:</a:t>
            </a:r>
          </a:p>
          <a:p>
            <a:pPr lvl="1">
              <a:lnSpc>
                <a:spcPct val="102000"/>
              </a:lnSpc>
            </a:pPr>
            <a:r>
              <a:rPr kumimoji="1" lang="en-US" altLang="ko-Kore-US" dirty="0"/>
              <a:t>0-6 minutes</a:t>
            </a:r>
          </a:p>
          <a:p>
            <a:pPr lvl="1">
              <a:lnSpc>
                <a:spcPct val="102000"/>
              </a:lnSpc>
            </a:pPr>
            <a:r>
              <a:rPr kumimoji="1" lang="en-US" altLang="ko-Kore-US" dirty="0"/>
              <a:t>6-12 minutes</a:t>
            </a:r>
          </a:p>
          <a:p>
            <a:pPr lvl="1">
              <a:lnSpc>
                <a:spcPct val="102000"/>
              </a:lnSpc>
            </a:pPr>
            <a:r>
              <a:rPr kumimoji="1" lang="en-US" altLang="ko-Kore-US" dirty="0"/>
              <a:t>12-18 minutes</a:t>
            </a:r>
          </a:p>
          <a:p>
            <a:pPr>
              <a:lnSpc>
                <a:spcPct val="102000"/>
              </a:lnSpc>
            </a:pPr>
            <a:r>
              <a:rPr kumimoji="1" lang="en-US" altLang="ko-Kore-US" sz="2000" dirty="0"/>
              <a:t>Copy and Paste the Transcripts into text file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13E3A1-2875-EC67-7BD0-46BFCA823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kumimoji="1" lang="en-US" altLang="ko-Kore-US" sz="3200" dirty="0"/>
              <a:t>Collect The Data</a:t>
            </a:r>
            <a:endParaRPr kumimoji="1" lang="ko-Kore-US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1ADF97-EF99-BB5E-E259-1D1BAD4FF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776" y="1852697"/>
            <a:ext cx="6385118" cy="327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5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17816-14B8-FCF8-11A4-4BE832E7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kumimoji="1" lang="en-US" altLang="ko-Kore-US" dirty="0"/>
              <a:t>Python Summarization Tools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F841B-D2A4-FB4D-114A-E6016C1B0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19958"/>
            <a:ext cx="10668000" cy="5223742"/>
          </a:xfrm>
        </p:spPr>
        <p:txBody>
          <a:bodyPr/>
          <a:lstStyle/>
          <a:p>
            <a:r>
              <a:rPr kumimoji="1" lang="en-US" altLang="ko-Kore-US" sz="1800" dirty="0">
                <a:solidFill>
                  <a:schemeClr val="tx1"/>
                </a:solidFill>
              </a:rPr>
              <a:t>NLTK</a:t>
            </a:r>
          </a:p>
          <a:p>
            <a:pPr lvl="1"/>
            <a:r>
              <a:rPr lang="en-US" altLang="ko-Kore-US" sz="1800" i="0" u="none" strike="noStrike" dirty="0">
                <a:solidFill>
                  <a:schemeClr val="tx1"/>
                </a:solidFill>
                <a:effectLst/>
              </a:rPr>
              <a:t>leading platform for building Python programs to work with human language data. </a:t>
            </a:r>
          </a:p>
          <a:p>
            <a:pPr lvl="1"/>
            <a:r>
              <a:rPr kumimoji="1" lang="en-US" altLang="ko-Kore-US" sz="1800" dirty="0">
                <a:solidFill>
                  <a:schemeClr val="tx1"/>
                </a:solidFill>
              </a:rPr>
              <a:t>Pre-processing capabilities such as identify </a:t>
            </a:r>
            <a:r>
              <a:rPr kumimoji="1" lang="en-US" altLang="ko-Kore-US" sz="1800" dirty="0" err="1">
                <a:solidFill>
                  <a:schemeClr val="tx1"/>
                </a:solidFill>
              </a:rPr>
              <a:t>stopwords</a:t>
            </a:r>
            <a:r>
              <a:rPr kumimoji="1" lang="en-US" altLang="ko-Kore-US" sz="1800" dirty="0">
                <a:solidFill>
                  <a:schemeClr val="tx1"/>
                </a:solidFill>
              </a:rPr>
              <a:t>, remove punctuation, etc.</a:t>
            </a:r>
          </a:p>
          <a:p>
            <a:pPr lvl="1"/>
            <a:r>
              <a:rPr kumimoji="1" lang="en-US" altLang="ko-Kore-US" sz="1800" dirty="0">
                <a:solidFill>
                  <a:schemeClr val="tx1"/>
                </a:solidFill>
              </a:rPr>
              <a:t>Cannot identify if a word is a verb, adjective, or noun</a:t>
            </a:r>
          </a:p>
          <a:p>
            <a:r>
              <a:rPr kumimoji="1" lang="en-US" altLang="ko-Kore-US" sz="1800" dirty="0" err="1">
                <a:solidFill>
                  <a:schemeClr val="tx1"/>
                </a:solidFill>
              </a:rPr>
              <a:t>Gensim</a:t>
            </a:r>
            <a:endParaRPr kumimoji="1" lang="en-US" altLang="ko-Kore-US" sz="1800" dirty="0">
              <a:solidFill>
                <a:schemeClr val="tx1"/>
              </a:solidFill>
            </a:endParaRPr>
          </a:p>
          <a:p>
            <a:pPr lvl="1"/>
            <a:r>
              <a:rPr lang="en-US" altLang="ko-Kore-US" sz="1800" i="0" u="none" strike="noStrike" dirty="0">
                <a:solidFill>
                  <a:schemeClr val="tx1"/>
                </a:solidFill>
                <a:effectLst/>
              </a:rPr>
              <a:t> Python library for </a:t>
            </a:r>
            <a:r>
              <a:rPr lang="en-US" altLang="ko-Kore-US" sz="1800" i="1" u="none" strike="noStrike" dirty="0">
                <a:solidFill>
                  <a:schemeClr val="tx1"/>
                </a:solidFill>
                <a:effectLst/>
              </a:rPr>
              <a:t>topic modelling</a:t>
            </a:r>
            <a:r>
              <a:rPr lang="en-US" altLang="ko-Kore-US" sz="1800" i="0" u="none" strike="noStrike" dirty="0">
                <a:solidFill>
                  <a:schemeClr val="tx1"/>
                </a:solidFill>
                <a:effectLst/>
              </a:rPr>
              <a:t>, </a:t>
            </a:r>
            <a:r>
              <a:rPr lang="en-US" altLang="ko-Kore-US" sz="1800" i="1" u="none" strike="noStrike" dirty="0">
                <a:solidFill>
                  <a:schemeClr val="tx1"/>
                </a:solidFill>
                <a:effectLst/>
              </a:rPr>
              <a:t>document indexing</a:t>
            </a:r>
            <a:r>
              <a:rPr lang="en-US" altLang="ko-Kore-US" sz="1800" i="0" u="none" strike="noStrike" dirty="0">
                <a:solidFill>
                  <a:schemeClr val="tx1"/>
                </a:solidFill>
                <a:effectLst/>
              </a:rPr>
              <a:t> and </a:t>
            </a:r>
            <a:r>
              <a:rPr lang="en-US" altLang="ko-Kore-US" sz="1800" i="1" u="none" strike="noStrike" dirty="0">
                <a:solidFill>
                  <a:schemeClr val="tx1"/>
                </a:solidFill>
                <a:effectLst/>
              </a:rPr>
              <a:t>similarity retrieval</a:t>
            </a:r>
            <a:r>
              <a:rPr lang="en-US" altLang="ko-Kore-US" sz="1800" i="0" u="none" strike="noStrike" dirty="0">
                <a:solidFill>
                  <a:schemeClr val="tx1"/>
                </a:solidFill>
                <a:effectLst/>
              </a:rPr>
              <a:t> with large corpora.</a:t>
            </a:r>
          </a:p>
          <a:p>
            <a:pPr lvl="1"/>
            <a:r>
              <a:rPr kumimoji="1" lang="en-US" altLang="ko-Kore-US" sz="1800" dirty="0">
                <a:solidFill>
                  <a:schemeClr val="tx1"/>
                </a:solidFill>
              </a:rPr>
              <a:t>Represents documents </a:t>
            </a:r>
            <a:r>
              <a:rPr kumimoji="1" lang="en-US" altLang="ko-Kore-US" sz="1800">
                <a:solidFill>
                  <a:schemeClr val="tx1"/>
                </a:solidFill>
              </a:rPr>
              <a:t>as semantic </a:t>
            </a:r>
            <a:r>
              <a:rPr kumimoji="1" lang="en-US" altLang="ko-Kore-US" sz="1800" dirty="0">
                <a:solidFill>
                  <a:schemeClr val="tx1"/>
                </a:solidFill>
              </a:rPr>
              <a:t>vectors</a:t>
            </a:r>
          </a:p>
          <a:p>
            <a:pPr lvl="1"/>
            <a:r>
              <a:rPr kumimoji="1" lang="en-US" altLang="ko-Kore-US" sz="1800" dirty="0">
                <a:solidFill>
                  <a:schemeClr val="tx1"/>
                </a:solidFill>
              </a:rPr>
              <a:t>Provides automatic text summarization</a:t>
            </a:r>
          </a:p>
          <a:p>
            <a:r>
              <a:rPr kumimoji="1" lang="en-US" altLang="ko-Kore-US" sz="1800" dirty="0" err="1">
                <a:solidFill>
                  <a:schemeClr val="tx1"/>
                </a:solidFill>
              </a:rPr>
              <a:t>spaCy</a:t>
            </a:r>
            <a:endParaRPr kumimoji="1" lang="en-US" altLang="ko-Kore-US" sz="1800" dirty="0">
              <a:solidFill>
                <a:schemeClr val="tx1"/>
              </a:solidFill>
            </a:endParaRPr>
          </a:p>
          <a:p>
            <a:pPr lvl="1"/>
            <a:r>
              <a:rPr lang="en-US" altLang="ko-Kore-US" sz="1800" i="0" u="none" strike="noStrike" dirty="0">
                <a:solidFill>
                  <a:schemeClr val="tx1"/>
                </a:solidFill>
                <a:effectLst/>
              </a:rPr>
              <a:t>free and open-source library for Natural Language Processing (NLP) in Python with a lot of in-built capabilities.</a:t>
            </a:r>
          </a:p>
          <a:p>
            <a:pPr lvl="1"/>
            <a:r>
              <a:rPr kumimoji="1" lang="en-US" altLang="ko-Kore-US" sz="1800" dirty="0">
                <a:solidFill>
                  <a:schemeClr val="tx1"/>
                </a:solidFill>
              </a:rPr>
              <a:t>Can identify if a word is a verb, adjective, or noun</a:t>
            </a:r>
          </a:p>
          <a:p>
            <a:pPr lvl="1"/>
            <a:r>
              <a:rPr kumimoji="1" lang="en-US" altLang="ko-Kore-US" sz="1800" dirty="0">
                <a:solidFill>
                  <a:schemeClr val="tx1"/>
                </a:solidFill>
              </a:rPr>
              <a:t>In text summarization, </a:t>
            </a:r>
            <a:r>
              <a:rPr kumimoji="1" lang="en-US" altLang="ko-Kore-US" sz="1800" dirty="0" err="1">
                <a:solidFill>
                  <a:schemeClr val="tx1"/>
                </a:solidFill>
              </a:rPr>
              <a:t>spaCy</a:t>
            </a:r>
            <a:r>
              <a:rPr kumimoji="1" lang="en-US" altLang="ko-Kore-US" sz="1800" dirty="0">
                <a:solidFill>
                  <a:schemeClr val="tx1"/>
                </a:solidFill>
              </a:rPr>
              <a:t> performs better than </a:t>
            </a:r>
            <a:r>
              <a:rPr kumimoji="1" lang="en-US" altLang="ko-Kore-US" sz="1800" dirty="0" err="1">
                <a:solidFill>
                  <a:schemeClr val="tx1"/>
                </a:solidFill>
              </a:rPr>
              <a:t>Gensim</a:t>
            </a:r>
            <a:r>
              <a:rPr kumimoji="1" lang="en-US" altLang="ko-Kore-US" sz="1800" dirty="0">
                <a:solidFill>
                  <a:schemeClr val="tx1"/>
                </a:solidFill>
              </a:rPr>
              <a:t>.</a:t>
            </a:r>
          </a:p>
          <a:p>
            <a:endParaRPr kumimoji="1" lang="ko-Kore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27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1B631-9B4F-526E-C1B0-60F19DBB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US" dirty="0"/>
              <a:t>Packages Setting</a:t>
            </a:r>
            <a:endParaRPr kumimoji="1" lang="ko-Kore-US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44BB383-4649-8515-A131-23240D9F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8" y="5334000"/>
            <a:ext cx="3762375" cy="762000"/>
          </a:xfrm>
          <a:prstGeom prst="rect">
            <a:avLst/>
          </a:prstGeom>
        </p:spPr>
      </p:pic>
      <p:pic>
        <p:nvPicPr>
          <p:cNvPr id="11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285BA67E-668B-1255-BF3C-3AC8ECF86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1998" y="2108200"/>
            <a:ext cx="9198341" cy="2921000"/>
          </a:xfrm>
        </p:spPr>
      </p:pic>
    </p:spTree>
    <p:extLst>
      <p:ext uri="{BB962C8B-B14F-4D97-AF65-F5344CB8AC3E}">
        <p14:creationId xmlns:p14="http://schemas.microsoft.com/office/powerpoint/2010/main" val="250185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F10B7-1F52-31A9-B92E-1CA55510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19" y="513949"/>
            <a:ext cx="10668000" cy="1524000"/>
          </a:xfrm>
        </p:spPr>
        <p:txBody>
          <a:bodyPr/>
          <a:lstStyle/>
          <a:p>
            <a:r>
              <a:rPr kumimoji="1" lang="en-US" altLang="ko-Kore-US" dirty="0"/>
              <a:t>NLTK Code</a:t>
            </a:r>
            <a:endParaRPr kumimoji="1" lang="ko-Kore-US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86A05B-46D6-9698-A28B-BC034856E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119" y="2037949"/>
            <a:ext cx="5151119" cy="3810001"/>
          </a:xfrm>
        </p:spPr>
        <p:txBody>
          <a:bodyPr/>
          <a:lstStyle/>
          <a:p>
            <a:r>
              <a:rPr lang="en-US" altLang="ko-Kore-US" dirty="0"/>
              <a:t>Frequent Words</a:t>
            </a:r>
          </a:p>
          <a:p>
            <a:endParaRPr lang="ko-Kore-US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7CA7DB-9EC3-4DAE-09ED-9DC7F63F6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037949"/>
            <a:ext cx="5151121" cy="3810001"/>
          </a:xfrm>
        </p:spPr>
        <p:txBody>
          <a:bodyPr/>
          <a:lstStyle/>
          <a:p>
            <a:r>
              <a:rPr lang="en-US" altLang="ko-Kore-US" dirty="0"/>
              <a:t>Summarization</a:t>
            </a:r>
            <a:endParaRPr lang="ko-Kore-US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FE877297-DCEB-833F-DDCE-DF17B9A81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9" y="2548165"/>
            <a:ext cx="5151119" cy="3105766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848D1DE1-C405-C7E8-EBE9-4942A41D2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41457"/>
            <a:ext cx="5886245" cy="289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4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A67F1-A52E-42D8-A219-2EEC684D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19" y="335411"/>
            <a:ext cx="10668000" cy="1524000"/>
          </a:xfrm>
        </p:spPr>
        <p:txBody>
          <a:bodyPr/>
          <a:lstStyle/>
          <a:p>
            <a:r>
              <a:rPr kumimoji="1" lang="en-US" altLang="ko-Kore-US" dirty="0" err="1"/>
              <a:t>Gensim</a:t>
            </a:r>
            <a:r>
              <a:rPr kumimoji="1" lang="en-US" altLang="ko-Kore-US" dirty="0"/>
              <a:t> Code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7C7AB3-94A0-9E20-27DA-2E8831D35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119" y="1681842"/>
            <a:ext cx="5151119" cy="3810001"/>
          </a:xfrm>
        </p:spPr>
        <p:txBody>
          <a:bodyPr/>
          <a:lstStyle/>
          <a:p>
            <a:r>
              <a:rPr lang="en-US" altLang="ko-Kore-US" dirty="0"/>
              <a:t>Frequent Words &amp; Summarization</a:t>
            </a:r>
          </a:p>
          <a:p>
            <a:endParaRPr kumimoji="1" lang="ko-Kore-US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993D83D-1CBD-76DF-0860-3AF93E118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9" y="2269842"/>
            <a:ext cx="9701350" cy="422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7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F10B7-1F52-31A9-B92E-1CA55510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19" y="513949"/>
            <a:ext cx="10668000" cy="1524000"/>
          </a:xfrm>
        </p:spPr>
        <p:txBody>
          <a:bodyPr/>
          <a:lstStyle/>
          <a:p>
            <a:r>
              <a:rPr kumimoji="1" lang="en-US" altLang="ko-Kore-US" dirty="0" err="1"/>
              <a:t>spaCy</a:t>
            </a:r>
            <a:r>
              <a:rPr kumimoji="1" lang="en-US" altLang="ko-Kore-US" dirty="0"/>
              <a:t> Code</a:t>
            </a:r>
            <a:endParaRPr kumimoji="1" lang="ko-Kore-US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86A05B-46D6-9698-A28B-BC034856E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119" y="2037949"/>
            <a:ext cx="5151119" cy="3810001"/>
          </a:xfrm>
        </p:spPr>
        <p:txBody>
          <a:bodyPr/>
          <a:lstStyle/>
          <a:p>
            <a:r>
              <a:rPr lang="en-US" altLang="ko-Kore-US" dirty="0"/>
              <a:t>Frequent Words</a:t>
            </a:r>
          </a:p>
          <a:p>
            <a:endParaRPr lang="ko-Kore-US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7CA7DB-9EC3-4DAE-09ED-9DC7F63F6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037949"/>
            <a:ext cx="5151121" cy="3810001"/>
          </a:xfrm>
        </p:spPr>
        <p:txBody>
          <a:bodyPr/>
          <a:lstStyle/>
          <a:p>
            <a:r>
              <a:rPr lang="en-US" altLang="ko-Kore-US" dirty="0"/>
              <a:t>Summarization</a:t>
            </a:r>
            <a:endParaRPr lang="ko-Kore-US" altLang="en-US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8E9F121E-2631-7D7D-62DB-00590881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9" y="2567720"/>
            <a:ext cx="5151119" cy="3280229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AC06A244-193B-30D5-923D-0E1200312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84048"/>
            <a:ext cx="5727639" cy="22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4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0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AFD9B49-AA91-7839-668C-A29030971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</a:pPr>
            <a:r>
              <a:rPr lang="en-US" altLang="ko-Kore-US" sz="2000" dirty="0"/>
              <a:t>Top 10 Frequent Words</a:t>
            </a:r>
          </a:p>
          <a:p>
            <a:pPr>
              <a:lnSpc>
                <a:spcPct val="102000"/>
              </a:lnSpc>
            </a:pPr>
            <a:r>
              <a:rPr lang="en-US" altLang="ko-Kore-US" sz="2000" dirty="0"/>
              <a:t>NLTK - ['fs</a:t>
            </a:r>
            <a:r>
              <a:rPr lang="en-US" altLang="ko-Kore-US" sz="2000"/>
              <a:t>', 'AppleTypeServices', 'cb', 'AppleTypeServicesF', </a:t>
            </a:r>
            <a:r>
              <a:rPr lang="en-US" altLang="ko-Kore-US" sz="2000" dirty="0"/>
              <a:t>'I', 'AI', 'And', 'think', 'objective', 'going'] </a:t>
            </a:r>
          </a:p>
          <a:p>
            <a:pPr>
              <a:lnSpc>
                <a:spcPct val="102000"/>
              </a:lnSpc>
            </a:pPr>
            <a:r>
              <a:rPr lang="en-US" altLang="ko-Kore-US" sz="2000"/>
              <a:t>Gensim </a:t>
            </a:r>
            <a:r>
              <a:rPr lang="en-US" altLang="ko-Kore-US" sz="2000" dirty="0"/>
              <a:t>- ['don', 'know', 'blue', 'green', 'red', 'should', 'he</a:t>
            </a:r>
            <a:r>
              <a:rPr lang="en-US" altLang="ko-Kore-US" sz="2000"/>
              <a:t>', 'cssrgb', </a:t>
            </a:r>
            <a:r>
              <a:rPr lang="en-US" altLang="ko-Kore-US" sz="2000" dirty="0"/>
              <a:t>'and', 'are']</a:t>
            </a:r>
          </a:p>
          <a:p>
            <a:pPr>
              <a:lnSpc>
                <a:spcPct val="102000"/>
              </a:lnSpc>
            </a:pPr>
            <a:r>
              <a:rPr lang="en-US" altLang="ko-Kore-US" sz="2000"/>
              <a:t>spaCy - ['\\AppleTypeServices', </a:t>
            </a:r>
            <a:r>
              <a:rPr lang="en-US" altLang="ko-Kore-US" sz="2000" dirty="0"/>
              <a:t>'\\cb1', 'AI', 'think', 't', 'going', 'objective', "don\\'92", "that\\'92s", 'humans']</a:t>
            </a:r>
            <a:endParaRPr lang="ko-Kore-US" altLang="en-US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291E1B-1E86-0B0E-641D-6D6F9431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kumimoji="1" lang="en-US" altLang="ko-Kore-US" sz="3200" dirty="0"/>
              <a:t>Result of Talk1</a:t>
            </a:r>
            <a:endParaRPr kumimoji="1" lang="ko-Kore-US" altLang="en-US" sz="32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1A9EED9-6C85-34B1-B58E-EB486FD64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20" r="30048" b="-1"/>
          <a:stretch/>
        </p:blipFill>
        <p:spPr>
          <a:xfrm>
            <a:off x="6659176" y="771525"/>
            <a:ext cx="5334000" cy="576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3515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549</Words>
  <Application>Microsoft Macintosh PowerPoint</Application>
  <PresentationFormat>와이드스크린</PresentationFormat>
  <Paragraphs>62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Malgun Gothic</vt:lpstr>
      <vt:lpstr>Malgun Gothic Semilight</vt:lpstr>
      <vt:lpstr>Arial</vt:lpstr>
      <vt:lpstr>Avenir Next LT Pro</vt:lpstr>
      <vt:lpstr>Avenir Next LT Pro Light</vt:lpstr>
      <vt:lpstr>PebbleVTI</vt:lpstr>
      <vt:lpstr>Text Summarization using Python</vt:lpstr>
      <vt:lpstr>The Process Of Project</vt:lpstr>
      <vt:lpstr>Collect The Data</vt:lpstr>
      <vt:lpstr>Python Summarization Tools</vt:lpstr>
      <vt:lpstr>Packages Setting</vt:lpstr>
      <vt:lpstr>NLTK Code</vt:lpstr>
      <vt:lpstr>Gensim Code</vt:lpstr>
      <vt:lpstr>spaCy Code</vt:lpstr>
      <vt:lpstr>Result of Talk1</vt:lpstr>
      <vt:lpstr>Result of Talk5</vt:lpstr>
      <vt:lpstr>Result of Talk10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Summarization using Python</dc:title>
  <dc:creator>Lee, Ji Sun</dc:creator>
  <cp:lastModifiedBy>Lee, Ji Sun</cp:lastModifiedBy>
  <cp:revision>2</cp:revision>
  <dcterms:created xsi:type="dcterms:W3CDTF">2022-12-08T02:16:47Z</dcterms:created>
  <dcterms:modified xsi:type="dcterms:W3CDTF">2022-12-08T15:24:04Z</dcterms:modified>
</cp:coreProperties>
</file>