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57" r:id="rId3"/>
    <p:sldId id="256" r:id="rId4"/>
    <p:sldId id="268" r:id="rId5"/>
    <p:sldId id="280" r:id="rId6"/>
    <p:sldId id="281" r:id="rId7"/>
    <p:sldId id="272" r:id="rId8"/>
    <p:sldId id="279" r:id="rId9"/>
    <p:sldId id="269" r:id="rId10"/>
    <p:sldId id="278" r:id="rId11"/>
    <p:sldId id="285" r:id="rId12"/>
    <p:sldId id="277" r:id="rId13"/>
    <p:sldId id="283" r:id="rId14"/>
    <p:sldId id="284" r:id="rId15"/>
    <p:sldId id="282" r:id="rId16"/>
    <p:sldId id="276" r:id="rId17"/>
    <p:sldId id="26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F7B"/>
    <a:srgbClr val="31859C"/>
    <a:srgbClr val="FFF30D"/>
    <a:srgbClr val="438CCA"/>
    <a:srgbClr val="04589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83255" autoAdjust="0"/>
  </p:normalViewPr>
  <p:slideViewPr>
    <p:cSldViewPr>
      <p:cViewPr varScale="1">
        <p:scale>
          <a:sx n="114" d="100"/>
          <a:sy n="114" d="100"/>
        </p:scale>
        <p:origin x="11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B75A3-A1A7-4DA4-B04A-E12A7132F11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55C14-A9B4-4FAC-A14F-8270C5BB65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34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09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87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690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:</a:t>
            </a:r>
            <a:r>
              <a:rPr lang="en-US" altLang="ko-KR" baseline="0" dirty="0"/>
              <a:t> </a:t>
            </a:r>
            <a:r>
              <a:rPr lang="ko-KR" altLang="en-US" baseline="0" dirty="0"/>
              <a:t>비밀번호 생성은 쉬우나 생성한 비밀번호를 어떻게 </a:t>
            </a:r>
            <a:r>
              <a:rPr lang="ko-KR" altLang="en-US" baseline="0" dirty="0" err="1"/>
              <a:t>라즈베리파이에</a:t>
            </a:r>
            <a:r>
              <a:rPr lang="ko-KR" altLang="en-US" baseline="0" dirty="0"/>
              <a:t> 전달 </a:t>
            </a:r>
            <a:r>
              <a:rPr lang="ko-KR" altLang="en-US" baseline="0" dirty="0" err="1"/>
              <a:t>할지가</a:t>
            </a:r>
            <a:r>
              <a:rPr lang="ko-KR" altLang="en-US" baseline="0" dirty="0"/>
              <a:t> 문제</a:t>
            </a:r>
            <a:endParaRPr lang="en-US" altLang="ko-KR" baseline="0" dirty="0"/>
          </a:p>
          <a:p>
            <a:r>
              <a:rPr lang="ko-KR" altLang="en-US" baseline="0" dirty="0"/>
              <a:t>그래서 </a:t>
            </a:r>
            <a:r>
              <a:rPr lang="ko-KR" altLang="en-US" baseline="0" dirty="0" err="1"/>
              <a:t>라즈베리파이에</a:t>
            </a:r>
            <a:r>
              <a:rPr lang="ko-KR" altLang="en-US" baseline="0" dirty="0"/>
              <a:t> 비밀번호 생성하는 소스를 써서 </a:t>
            </a:r>
            <a:r>
              <a:rPr lang="ko-KR" altLang="en-US" baseline="0" dirty="0" err="1"/>
              <a:t>앱으로</a:t>
            </a:r>
            <a:r>
              <a:rPr lang="ko-KR" altLang="en-US" baseline="0" dirty="0"/>
              <a:t> 전송되게 할 것인지 핸드폰에서 전송할지 아직 정하지 못하였음</a:t>
            </a:r>
            <a:endParaRPr lang="en-US" altLang="ko-KR" baseline="0" dirty="0"/>
          </a:p>
          <a:p>
            <a:r>
              <a:rPr lang="ko-KR" altLang="en-US" baseline="0" dirty="0"/>
              <a:t>실현 </a:t>
            </a:r>
            <a:r>
              <a:rPr lang="ko-KR" altLang="en-US" baseline="0" dirty="0" err="1"/>
              <a:t>가능한것을</a:t>
            </a:r>
            <a:r>
              <a:rPr lang="ko-KR" altLang="en-US" baseline="0" dirty="0"/>
              <a:t> 할 예정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159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회용 비밀번호 생성 버튼을 누르면 텍스트 </a:t>
            </a:r>
            <a:r>
              <a:rPr lang="ko-KR" altLang="en-US" dirty="0" err="1"/>
              <a:t>뷰</a:t>
            </a:r>
            <a:r>
              <a:rPr lang="ko-KR" altLang="en-US" dirty="0"/>
              <a:t> 창에 비밀번호가 랜덤으로 생성된다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비밀번호는 버튼 한번 누를 때 마다 한번만 생성됨 </a:t>
            </a:r>
            <a:r>
              <a:rPr lang="en-US" altLang="ko-KR" baseline="0" dirty="0"/>
              <a:t>– </a:t>
            </a:r>
            <a:r>
              <a:rPr lang="ko-KR" altLang="en-US" baseline="0" dirty="0"/>
              <a:t>중복 생성 안됨</a:t>
            </a:r>
            <a:endParaRPr lang="en-US" altLang="ko-KR" baseline="0" dirty="0"/>
          </a:p>
          <a:p>
            <a:r>
              <a:rPr lang="ko-KR" altLang="en-US" baseline="0" dirty="0"/>
              <a:t>화면을 가로로 돌리면 다시 초기화 </a:t>
            </a:r>
            <a:r>
              <a:rPr lang="ko-KR" altLang="en-US" baseline="0" dirty="0" err="1"/>
              <a:t>되는문제가</a:t>
            </a:r>
            <a:r>
              <a:rPr lang="ko-KR" altLang="en-US" baseline="0" dirty="0"/>
              <a:t> 있어서 화면을 세로 고정으로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1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회용 비밀번호 생성 버튼을 누르면 오른쪽 화면같이 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511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회용 비밀번호 생성 버튼을 누르면 텍스트 </a:t>
            </a:r>
            <a:r>
              <a:rPr lang="ko-KR" altLang="en-US" dirty="0" err="1"/>
              <a:t>뷰</a:t>
            </a:r>
            <a:r>
              <a:rPr lang="ko-KR" altLang="en-US" dirty="0"/>
              <a:t> 창에 비밀번호가 랜덤으로 생성된다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r>
              <a:rPr lang="ko-KR" altLang="en-US" baseline="0" dirty="0"/>
              <a:t>비밀번호는 버튼 한번 누를 때 마다 한번만 생성됨 </a:t>
            </a:r>
            <a:r>
              <a:rPr lang="en-US" altLang="ko-KR" baseline="0" dirty="0"/>
              <a:t>– </a:t>
            </a:r>
            <a:r>
              <a:rPr lang="ko-KR" altLang="en-US" baseline="0" dirty="0"/>
              <a:t>중복 생성 안됨</a:t>
            </a:r>
            <a:endParaRPr lang="en-US" altLang="ko-KR" baseline="0" dirty="0"/>
          </a:p>
          <a:p>
            <a:r>
              <a:rPr lang="ko-KR" altLang="en-US" baseline="0" dirty="0"/>
              <a:t>화면을 가로로 돌리면 다시 초기화 </a:t>
            </a:r>
            <a:r>
              <a:rPr lang="ko-KR" altLang="en-US" baseline="0" dirty="0" err="1"/>
              <a:t>되는문제가</a:t>
            </a:r>
            <a:r>
              <a:rPr lang="ko-KR" altLang="en-US" baseline="0" dirty="0"/>
              <a:t> 있어서 화면을 세로 고정으로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868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0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87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96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 그림에 대한 설명 </a:t>
            </a:r>
            <a:r>
              <a:rPr lang="en-US" altLang="ko-KR" dirty="0"/>
              <a:t>:  </a:t>
            </a:r>
            <a:r>
              <a:rPr lang="ko-KR" altLang="en-US" dirty="0"/>
              <a:t>브라우저가 웹 서버에서 불려진 파일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영상</a:t>
            </a:r>
            <a:r>
              <a:rPr lang="en-US" altLang="ko-KR" dirty="0"/>
              <a:t>,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필요해 할 때</a:t>
            </a:r>
            <a:r>
              <a:rPr lang="en-US" altLang="ko-KR" dirty="0"/>
              <a:t>, </a:t>
            </a:r>
            <a:r>
              <a:rPr lang="ko-KR" altLang="en-US" dirty="0"/>
              <a:t>브라우저가 </a:t>
            </a:r>
            <a:r>
              <a:rPr lang="en-US" altLang="ko-KR" dirty="0"/>
              <a:t>HTTP</a:t>
            </a:r>
            <a:r>
              <a:rPr lang="ko-KR" altLang="en-US" dirty="0"/>
              <a:t>를 통해 파일 요청함</a:t>
            </a:r>
            <a:endParaRPr lang="en-US" altLang="ko-KR" dirty="0"/>
          </a:p>
          <a:p>
            <a:r>
              <a:rPr lang="en-US" altLang="ko-KR" dirty="0"/>
              <a:t>	              </a:t>
            </a:r>
            <a:r>
              <a:rPr lang="ko-KR" altLang="en-US" dirty="0"/>
              <a:t>요청이 올바른 웹 서버</a:t>
            </a:r>
            <a:r>
              <a:rPr lang="en-US" altLang="ko-KR" dirty="0"/>
              <a:t>(</a:t>
            </a:r>
            <a:r>
              <a:rPr lang="ko-KR" altLang="en-US" dirty="0"/>
              <a:t>여기서 웹 서버는 </a:t>
            </a:r>
            <a:r>
              <a:rPr lang="en-US" altLang="ko-KR" dirty="0"/>
              <a:t>2</a:t>
            </a:r>
            <a:r>
              <a:rPr lang="ko-KR" altLang="en-US" dirty="0"/>
              <a:t>번의 설명같은 하드웨어의 개념</a:t>
            </a:r>
            <a:r>
              <a:rPr lang="en-US" altLang="ko-KR" dirty="0"/>
              <a:t>)</a:t>
            </a:r>
            <a:r>
              <a:rPr lang="ko-KR" altLang="en-US" dirty="0"/>
              <a:t>에 도달하면</a:t>
            </a:r>
            <a:r>
              <a:rPr lang="en-US" altLang="ko-KR" dirty="0"/>
              <a:t>, HTTP </a:t>
            </a:r>
            <a:r>
              <a:rPr lang="ko-KR" altLang="en-US" dirty="0"/>
              <a:t>서버는 요청한</a:t>
            </a:r>
            <a:endParaRPr lang="en-US" altLang="ko-KR" dirty="0"/>
          </a:p>
          <a:p>
            <a:r>
              <a:rPr lang="en-US" altLang="ko-KR" dirty="0"/>
              <a:t>	              </a:t>
            </a:r>
            <a:r>
              <a:rPr lang="ko-KR" altLang="en-US" dirty="0"/>
              <a:t>문서 </a:t>
            </a:r>
            <a:r>
              <a:rPr lang="en-US" altLang="ko-KR" dirty="0"/>
              <a:t>HTTP </a:t>
            </a:r>
            <a:r>
              <a:rPr lang="ko-KR" altLang="en-US" dirty="0"/>
              <a:t>이용해 보내줌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12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아파치는 웹서버에 관련된 여러 소프트웨어가 존재하지만 </a:t>
            </a:r>
            <a:r>
              <a:rPr lang="ko-KR" altLang="en-US" dirty="0" err="1"/>
              <a:t>그중에서</a:t>
            </a:r>
            <a:r>
              <a:rPr lang="ko-KR" altLang="en-US" dirty="0"/>
              <a:t> 이용률일 높은 </a:t>
            </a:r>
            <a:r>
              <a:rPr lang="ko-KR" altLang="en-US" dirty="0" err="1"/>
              <a:t>프로그램이여서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골랏으영ㅎㅎ</a:t>
            </a:r>
            <a:r>
              <a:rPr lang="en-US" altLang="ko-KR" dirty="0"/>
              <a:t>… </a:t>
            </a:r>
            <a:r>
              <a:rPr lang="ko-KR" altLang="en-US" dirty="0"/>
              <a:t>맘에 </a:t>
            </a:r>
            <a:r>
              <a:rPr lang="ko-KR" altLang="en-US" dirty="0" err="1"/>
              <a:t>안들면</a:t>
            </a:r>
            <a:r>
              <a:rPr lang="ko-KR" altLang="en-US" dirty="0"/>
              <a:t> </a:t>
            </a:r>
            <a:r>
              <a:rPr lang="ko-KR" altLang="en-US" dirty="0" err="1"/>
              <a:t>딴걸루해두되용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385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04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22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60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55C14-A9B4-4FAC-A14F-8270C5BB65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419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E1B8-842A-455D-A3C6-C372FFE0202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E1B8-842A-455D-A3C6-C372FFE02023}" type="datetimeFigureOut">
              <a:rPr lang="ko-KR" altLang="en-US" smtClean="0"/>
              <a:t>2018-04-08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80E26-12B2-41C5-8E80-402920DD18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779912" y="1428736"/>
            <a:ext cx="4292550" cy="3962414"/>
          </a:xfrm>
          <a:prstGeom prst="rect">
            <a:avLst/>
          </a:prstGeom>
          <a:noFill/>
          <a:ln w="38100">
            <a:solidFill>
              <a:srgbClr val="438C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143768" y="2247900"/>
            <a:ext cx="1357322" cy="2343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33866" y="2627855"/>
            <a:ext cx="34676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dirty="0">
                <a:solidFill>
                  <a:srgbClr val="438CCA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2018 </a:t>
            </a:r>
            <a:r>
              <a:rPr lang="en-US" altLang="ko-KR" sz="2400" dirty="0">
                <a:solidFill>
                  <a:srgbClr val="438CCA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1</a:t>
            </a:r>
            <a:r>
              <a:rPr lang="ko-KR" altLang="en-US" sz="2400" dirty="0">
                <a:solidFill>
                  <a:srgbClr val="438CCA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학기</a:t>
            </a:r>
            <a:endParaRPr lang="en-US" altLang="ko-KR" sz="3200" dirty="0">
              <a:solidFill>
                <a:srgbClr val="438CCA"/>
              </a:solidFill>
              <a:latin typeface="바탕" panose="02030600000101010101" pitchFamily="18" charset="-127"/>
              <a:ea typeface="나눔스퀘어OTF ExtraBold" pitchFamily="34" charset="-127"/>
            </a:endParaRPr>
          </a:p>
          <a:p>
            <a:pPr algn="r"/>
            <a:r>
              <a:rPr lang="ko-KR" altLang="en-US" sz="3200" dirty="0">
                <a:solidFill>
                  <a:srgbClr val="438CCA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종합설계프로젝트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7040" y="3861048"/>
            <a:ext cx="2775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90" dirty="0" err="1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하랑</a:t>
            </a:r>
            <a:r>
              <a:rPr lang="en-US" altLang="ko-KR" sz="1400" spc="-90" dirty="0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:</a:t>
            </a:r>
            <a:r>
              <a:rPr lang="ko-KR" altLang="en-US" sz="1400" spc="-90" dirty="0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함께 사는 세상에서 높은 사람</a:t>
            </a:r>
            <a:endParaRPr lang="en-US" altLang="ko-KR" sz="1400" spc="-90" dirty="0">
              <a:solidFill>
                <a:srgbClr val="969696"/>
              </a:solidFill>
              <a:latin typeface="바탕" panose="02030600000101010101" pitchFamily="18" charset="-127"/>
              <a:ea typeface="나눔스퀘어OTF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C66AE-0325-414C-BE93-AADF8D967B0D}"/>
              </a:ext>
            </a:extLst>
          </p:cNvPr>
          <p:cNvSpPr txBox="1"/>
          <p:nvPr/>
        </p:nvSpPr>
        <p:spPr>
          <a:xfrm>
            <a:off x="6991960" y="4168825"/>
            <a:ext cx="1900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90" dirty="0" err="1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송아현</a:t>
            </a:r>
            <a:r>
              <a:rPr lang="en-US" altLang="ko-KR" sz="1400" spc="-90" dirty="0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  </a:t>
            </a:r>
            <a:r>
              <a:rPr lang="ko-KR" altLang="en-US" sz="1400" spc="-90" dirty="0" err="1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양세림</a:t>
            </a:r>
            <a:r>
              <a:rPr lang="ko-KR" altLang="en-US" sz="1400" spc="-90" dirty="0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  </a:t>
            </a:r>
            <a:r>
              <a:rPr lang="ko-KR" altLang="en-US" sz="1400" spc="-90" dirty="0" err="1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rPr>
              <a:t>윤여원</a:t>
            </a:r>
            <a:endParaRPr lang="ko-KR" altLang="en-US" sz="1400" spc="-90" dirty="0">
              <a:solidFill>
                <a:srgbClr val="969696"/>
              </a:solidFill>
              <a:latin typeface="바탕" panose="02030600000101010101" pitchFamily="18" charset="-127"/>
              <a:ea typeface="나눔스퀘어OTF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C83531C-9E0D-4475-BC45-C48E4BD4D47F}"/>
              </a:ext>
            </a:extLst>
          </p:cNvPr>
          <p:cNvGrpSpPr/>
          <p:nvPr/>
        </p:nvGrpSpPr>
        <p:grpSpPr>
          <a:xfrm>
            <a:off x="1071538" y="244985"/>
            <a:ext cx="3452339" cy="5842957"/>
            <a:chOff x="1066169" y="260648"/>
            <a:chExt cx="3452339" cy="5842957"/>
          </a:xfrm>
        </p:grpSpPr>
        <p:sp>
          <p:nvSpPr>
            <p:cNvPr id="5" name="직사각형 4"/>
            <p:cNvSpPr/>
            <p:nvPr/>
          </p:nvSpPr>
          <p:spPr>
            <a:xfrm rot="21324070">
              <a:off x="1066169" y="801706"/>
              <a:ext cx="3452339" cy="53018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BC12493-6627-456E-AD08-22DA88616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08007">
              <a:off x="1164388" y="1057942"/>
              <a:ext cx="3230717" cy="4307623"/>
            </a:xfrm>
            <a:prstGeom prst="rect">
              <a:avLst/>
            </a:prstGeom>
          </p:spPr>
        </p:pic>
        <p:pic>
          <p:nvPicPr>
            <p:cNvPr id="3076" name="Picture 4" descr="클립 아이콘에 대한 이미지 검색결과">
              <a:extLst>
                <a:ext uri="{FF2B5EF4-FFF2-40B4-BE49-F238E27FC236}">
                  <a16:creationId xmlns:a16="http://schemas.microsoft.com/office/drawing/2014/main" id="{34E295D6-BC27-4D40-8FB7-1544A4CE51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69333" r="90667">
                          <a14:foregroundMark x1="69778" y1="40222" x2="69333" y2="82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333" r="6667"/>
            <a:stretch/>
          </p:blipFill>
          <p:spPr bwMode="auto">
            <a:xfrm rot="2103317" flipH="1">
              <a:off x="2614427" y="260648"/>
              <a:ext cx="350900" cy="1353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D09A9B2-91B8-4962-B028-35863E88F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383" y="191911"/>
            <a:ext cx="926977" cy="1266635"/>
          </a:xfrm>
          <a:prstGeom prst="rect">
            <a:avLst/>
          </a:prstGeom>
        </p:spPr>
      </p:pic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2431971" y="-2302103"/>
            <a:ext cx="778098" cy="56420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703460" y="283353"/>
            <a:ext cx="3473067" cy="452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" dirty="0" err="1">
                <a:solidFill>
                  <a:schemeClr val="bg1"/>
                </a:solidFill>
                <a:latin typeface="바탕" panose="02030600000101010101" pitchFamily="18" charset="-127"/>
                <a:ea typeface="나눔스퀘어OTF"/>
              </a:rPr>
              <a:t>라즈베리파이</a:t>
            </a: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/>
              </a:rPr>
              <a:t> 카메라 사진 촬영</a:t>
            </a:r>
            <a:endParaRPr lang="en-US" altLang="ko-KR" b="1" spc="30" dirty="0">
              <a:solidFill>
                <a:schemeClr val="bg1"/>
              </a:solidFill>
              <a:latin typeface="바탕" panose="02030600000101010101" pitchFamily="18" charset="-127"/>
              <a:ea typeface="나눔스퀘어OTF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540738" y="407471"/>
            <a:ext cx="5400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188640" y="36638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3BEFFF9-576D-4624-909B-2F0395300E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943" y="1160863"/>
            <a:ext cx="4224469" cy="23762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9DFD25A-101F-4D64-806B-3B42F7A8CC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6" y="1160863"/>
            <a:ext cx="4224469" cy="23762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BDC81EA-2F19-4F4E-929A-41DB7C89401A}"/>
              </a:ext>
            </a:extLst>
          </p:cNvPr>
          <p:cNvSpPr txBox="1"/>
          <p:nvPr/>
        </p:nvSpPr>
        <p:spPr>
          <a:xfrm>
            <a:off x="1972570" y="4550772"/>
            <a:ext cx="44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raspistill</a:t>
            </a:r>
            <a:r>
              <a:rPr lang="en-US" altLang="ko-KR" dirty="0"/>
              <a:t> // </a:t>
            </a:r>
            <a:r>
              <a:rPr lang="ko-KR" altLang="en-US" dirty="0"/>
              <a:t>사진촬영 명령어</a:t>
            </a:r>
            <a:r>
              <a:rPr lang="en-US" altLang="ko-KR" dirty="0"/>
              <a:t>(5</a:t>
            </a:r>
            <a:r>
              <a:rPr lang="ko-KR" altLang="en-US" dirty="0"/>
              <a:t>초 뒤 촬영</a:t>
            </a:r>
            <a:r>
              <a:rPr lang="en-US" altLang="ko-KR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55A5A-D557-4579-A9BF-55FC5F9C5226}"/>
              </a:ext>
            </a:extLst>
          </p:cNvPr>
          <p:cNvSpPr txBox="1"/>
          <p:nvPr/>
        </p:nvSpPr>
        <p:spPr>
          <a:xfrm>
            <a:off x="1972570" y="3846702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raspi</a:t>
            </a:r>
            <a:r>
              <a:rPr lang="en-US" altLang="ko-KR" dirty="0"/>
              <a:t>-config //</a:t>
            </a:r>
            <a:r>
              <a:rPr lang="ko-KR" altLang="en-US" dirty="0"/>
              <a:t>카메라 </a:t>
            </a:r>
            <a:r>
              <a:rPr lang="en-US" altLang="ko-KR" dirty="0"/>
              <a:t>enable</a:t>
            </a:r>
            <a:r>
              <a:rPr lang="ko-KR" altLang="en-US" dirty="0"/>
              <a:t>로 설정 </a:t>
            </a:r>
            <a:r>
              <a:rPr lang="ko-KR" altLang="en-US" dirty="0" err="1"/>
              <a:t>해줌</a:t>
            </a:r>
            <a:r>
              <a:rPr lang="en-US" altLang="ko-KR" dirty="0"/>
              <a:t>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B20513-2865-4279-BEB4-E758551CD5D0}"/>
              </a:ext>
            </a:extLst>
          </p:cNvPr>
          <p:cNvSpPr txBox="1"/>
          <p:nvPr/>
        </p:nvSpPr>
        <p:spPr>
          <a:xfrm>
            <a:off x="1972570" y="5079203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raspistill</a:t>
            </a:r>
            <a:r>
              <a:rPr lang="en-US" altLang="ko-KR" dirty="0"/>
              <a:t>  -o exam.jpg // </a:t>
            </a:r>
            <a:r>
              <a:rPr lang="ko-KR" altLang="en-US" dirty="0"/>
              <a:t>파일명 지정과 사진촬영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51AAA5-CFF7-4F1E-B213-0A41F7FC7DB9}"/>
              </a:ext>
            </a:extLst>
          </p:cNvPr>
          <p:cNvSpPr txBox="1"/>
          <p:nvPr/>
        </p:nvSpPr>
        <p:spPr>
          <a:xfrm>
            <a:off x="1972570" y="5607634"/>
            <a:ext cx="524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raspivid</a:t>
            </a:r>
            <a:r>
              <a:rPr lang="en-US" altLang="ko-KR" dirty="0"/>
              <a:t> // </a:t>
            </a:r>
            <a:r>
              <a:rPr lang="ko-KR" altLang="en-US" dirty="0"/>
              <a:t>동영상 촬영 명령어 </a:t>
            </a:r>
            <a:r>
              <a:rPr lang="en-US" altLang="ko-KR" dirty="0"/>
              <a:t>(</a:t>
            </a:r>
            <a:r>
              <a:rPr lang="ko-KR" altLang="en-US" dirty="0"/>
              <a:t>기본값 </a:t>
            </a:r>
            <a:r>
              <a:rPr lang="en-US" altLang="ko-KR" dirty="0"/>
              <a:t>5</a:t>
            </a:r>
            <a:r>
              <a:rPr lang="ko-KR" altLang="en-US" dirty="0"/>
              <a:t>초 촬영</a:t>
            </a:r>
            <a:r>
              <a:rPr lang="en-US" altLang="ko-KR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0452DB-F28D-45D6-96C4-FF3B452DA563}"/>
              </a:ext>
            </a:extLst>
          </p:cNvPr>
          <p:cNvSpPr txBox="1"/>
          <p:nvPr/>
        </p:nvSpPr>
        <p:spPr>
          <a:xfrm>
            <a:off x="1972570" y="6136065"/>
            <a:ext cx="511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raspivid</a:t>
            </a:r>
            <a:r>
              <a:rPr lang="en-US" altLang="ko-KR" dirty="0"/>
              <a:t> –t 1000 // </a:t>
            </a:r>
            <a:r>
              <a:rPr lang="ko-KR" altLang="en-US" dirty="0"/>
              <a:t>시간 지정 가능</a:t>
            </a:r>
            <a:r>
              <a:rPr lang="en-US" altLang="ko-KR" dirty="0"/>
              <a:t>, (10</a:t>
            </a:r>
            <a:r>
              <a:rPr lang="ko-KR" altLang="en-US" dirty="0"/>
              <a:t>초 촬영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050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9DBFF79-A41E-4EE1-B78E-55D4F3DE1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383" y="191911"/>
            <a:ext cx="926977" cy="1266635"/>
          </a:xfrm>
          <a:prstGeom prst="rect">
            <a:avLst/>
          </a:prstGeom>
        </p:spPr>
      </p:pic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2431971" y="-2302103"/>
            <a:ext cx="778098" cy="56420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703460" y="283353"/>
            <a:ext cx="3473067" cy="452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" dirty="0" err="1">
                <a:solidFill>
                  <a:schemeClr val="bg1"/>
                </a:solidFill>
                <a:latin typeface="바탕" panose="02030600000101010101" pitchFamily="18" charset="-127"/>
                <a:ea typeface="나눔스퀘어OTF"/>
              </a:rPr>
              <a:t>라즈베리파이</a:t>
            </a: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/>
              </a:rPr>
              <a:t> 카메라 사진 촬영</a:t>
            </a:r>
            <a:endParaRPr lang="en-US" altLang="ko-KR" b="1" spc="30" dirty="0">
              <a:solidFill>
                <a:schemeClr val="bg1"/>
              </a:solidFill>
              <a:latin typeface="바탕" panose="02030600000101010101" pitchFamily="18" charset="-127"/>
              <a:ea typeface="나눔스퀘어OTF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540738" y="407471"/>
            <a:ext cx="5400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188640" y="36638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6A681BE-47FF-4EF8-A45D-41AAB8E9AE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948" y="1375373"/>
            <a:ext cx="4224469" cy="23762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D2420C0-73F3-4ED7-96D4-59F6FC3AEE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85" y="1375373"/>
            <a:ext cx="4224469" cy="23762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E54DD46-C3C7-46C9-91F2-A93A30EED3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74" y="1771033"/>
            <a:ext cx="7042147" cy="396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6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3372311" y="-3215809"/>
            <a:ext cx="778098" cy="75227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937946" y="309987"/>
            <a:ext cx="18671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소스코드 </a:t>
            </a:r>
            <a:r>
              <a:rPr lang="en-US" altLang="ko-KR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- </a:t>
            </a: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메인</a:t>
            </a:r>
            <a:endParaRPr lang="en-US" altLang="ko-KR" b="1" spc="30" dirty="0">
              <a:solidFill>
                <a:schemeClr val="bg1"/>
              </a:solidFill>
              <a:latin typeface="바탕" panose="02030600000101010101" pitchFamily="18" charset="-127"/>
              <a:ea typeface="나눔스퀘어OTF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720984" y="434105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251520" y="3930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1268760"/>
            <a:ext cx="8261350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966883"/>
            <a:ext cx="3457575" cy="575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642FB1-9478-455F-A829-9743FE5DCC66}"/>
              </a:ext>
            </a:extLst>
          </p:cNvPr>
          <p:cNvSpPr txBox="1"/>
          <p:nvPr/>
        </p:nvSpPr>
        <p:spPr>
          <a:xfrm>
            <a:off x="4355976" y="2534707"/>
            <a:ext cx="19127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// portrait(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세로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화면으로 고정</a:t>
            </a:r>
          </a:p>
        </p:txBody>
      </p:sp>
    </p:spTree>
    <p:extLst>
      <p:ext uri="{BB962C8B-B14F-4D97-AF65-F5344CB8AC3E}">
        <p14:creationId xmlns:p14="http://schemas.microsoft.com/office/powerpoint/2010/main" val="233067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3372311" y="-3215809"/>
            <a:ext cx="778098" cy="75227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937946" y="309987"/>
            <a:ext cx="23269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소스코드 </a:t>
            </a:r>
            <a:r>
              <a:rPr lang="en-US" altLang="ko-KR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- </a:t>
            </a: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비밀번호</a:t>
            </a:r>
            <a:endParaRPr lang="en-US" altLang="ko-KR" b="1" spc="30" dirty="0">
              <a:solidFill>
                <a:schemeClr val="bg1"/>
              </a:solidFill>
              <a:latin typeface="바탕" panose="02030600000101010101" pitchFamily="18" charset="-127"/>
              <a:ea typeface="나눔스퀘어OTF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720984" y="434105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251520" y="3930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9" y="751138"/>
            <a:ext cx="6457950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9" y="5157192"/>
            <a:ext cx="75819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277" y="934601"/>
            <a:ext cx="3476625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1.66667E-6 -0.283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3372311" y="-3215809"/>
            <a:ext cx="778098" cy="75227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937946" y="309987"/>
            <a:ext cx="20832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소스코드 </a:t>
            </a:r>
            <a:r>
              <a:rPr lang="en-US" altLang="ko-KR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- CCTV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720984" y="434105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251520" y="3930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64008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796" y="966900"/>
            <a:ext cx="3457575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57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3372311" y="-3215809"/>
            <a:ext cx="778098" cy="75227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937946" y="309987"/>
            <a:ext cx="2593659" cy="452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안드로이드 실행화면 </a:t>
            </a:r>
            <a:r>
              <a:rPr lang="en-US" altLang="ko-KR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720984" y="434105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251520" y="3930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93" y="1229735"/>
            <a:ext cx="2916324" cy="51845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075" y="1229735"/>
            <a:ext cx="2916325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1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3372311" y="-3215809"/>
            <a:ext cx="778098" cy="752272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937946" y="309987"/>
            <a:ext cx="2593659" cy="452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안드로이드 실행화면 </a:t>
            </a:r>
            <a:r>
              <a:rPr lang="en-US" altLang="ko-KR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720984" y="434105"/>
            <a:ext cx="7200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251520" y="3930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984" y="1109492"/>
            <a:ext cx="2965408" cy="527183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92" y="1109492"/>
            <a:ext cx="2965408" cy="527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57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6200000">
            <a:off x="6604103" y="1956172"/>
            <a:ext cx="2138641" cy="29411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72264" y="2965084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438CCA"/>
                </a:solidFill>
              </a:rPr>
              <a:t>03</a:t>
            </a:r>
            <a:endParaRPr lang="ko-KR" altLang="en-US" sz="5400" b="1" dirty="0">
              <a:solidFill>
                <a:srgbClr val="438CCA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714480" y="3039100"/>
            <a:ext cx="3102740" cy="775299"/>
            <a:chOff x="1714480" y="3010891"/>
            <a:chExt cx="3102740" cy="775299"/>
          </a:xfrm>
        </p:grpSpPr>
        <p:sp>
          <p:nvSpPr>
            <p:cNvPr id="8" name="TextBox 7"/>
            <p:cNvSpPr txBox="1"/>
            <p:nvPr/>
          </p:nvSpPr>
          <p:spPr>
            <a:xfrm>
              <a:off x="2942989" y="3010891"/>
              <a:ext cx="18742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질의 응답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14480" y="3509191"/>
              <a:ext cx="1847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200" spc="50" dirty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44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683568" y="1700808"/>
            <a:ext cx="6892251" cy="3661464"/>
            <a:chOff x="587245" y="1714488"/>
            <a:chExt cx="6892251" cy="3661464"/>
          </a:xfrm>
        </p:grpSpPr>
        <p:sp>
          <p:nvSpPr>
            <p:cNvPr id="9" name="TextBox 8"/>
            <p:cNvSpPr txBox="1"/>
            <p:nvPr/>
          </p:nvSpPr>
          <p:spPr>
            <a:xfrm>
              <a:off x="587245" y="2525042"/>
              <a:ext cx="24400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rPr>
                <a:t>팀 소개 </a:t>
              </a:r>
              <a:r>
                <a:rPr lang="en-US" altLang="ko-KR" sz="20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rPr>
                <a:t>&amp; </a:t>
              </a:r>
              <a:r>
                <a:rPr lang="ko-KR" altLang="en-US" sz="20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rPr>
                <a:t>역할분담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04788" y="2526433"/>
              <a:ext cx="1274708" cy="482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rPr>
                <a:t>진행 과정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77302" y="2803476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ko-KR" altLang="en-US" sz="800" spc="30" dirty="0">
                <a:solidFill>
                  <a:srgbClr val="969696"/>
                </a:solidFill>
                <a:latin typeface="바탕" panose="02030600000101010101" pitchFamily="18" charset="-127"/>
                <a:ea typeface="나눔스퀘어OTF" pitchFamily="34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2714612" y="1714488"/>
              <a:ext cx="3661464" cy="3661464"/>
              <a:chOff x="2714612" y="1714488"/>
              <a:chExt cx="3661464" cy="3661464"/>
            </a:xfrm>
          </p:grpSpPr>
          <p:pic>
            <p:nvPicPr>
              <p:cNvPr id="7" name="그림 6" descr="01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4612" y="1714488"/>
                <a:ext cx="3661464" cy="3661464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811808" y="3217399"/>
                <a:ext cx="146706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sz="1400" spc="-15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2018 1</a:t>
                </a:r>
                <a:r>
                  <a:rPr lang="ko-KR" altLang="en-US" sz="1400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학기</a:t>
                </a:r>
                <a:endParaRPr lang="en-US" altLang="ko-KR" sz="1400" spc="-1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400" spc="-1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종합설계프로젝트</a:t>
                </a:r>
                <a:endParaRPr lang="ko-KR" altLang="en-US" sz="1400" spc="-150" dirty="0">
                  <a:solidFill>
                    <a:srgbClr val="04589F"/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70851" y="2409486"/>
                <a:ext cx="540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="1" dirty="0">
                    <a:solidFill>
                      <a:srgbClr val="438CCA"/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01</a:t>
                </a:r>
                <a:endParaRPr lang="ko-KR" altLang="en-US" sz="24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572132" y="2409486"/>
                <a:ext cx="540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="1" dirty="0">
                    <a:solidFill>
                      <a:srgbClr val="438CCA"/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02</a:t>
                </a:r>
                <a:endParaRPr lang="ko-KR" altLang="en-US" sz="24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005687" y="4074624"/>
                <a:ext cx="540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="1" dirty="0">
                    <a:solidFill>
                      <a:srgbClr val="438CCA"/>
                    </a:solidFill>
                    <a:latin typeface="바탕" panose="02030600000101010101" pitchFamily="18" charset="-127"/>
                    <a:ea typeface="나눔스퀘어OTF ExtraBold" pitchFamily="34" charset="-127"/>
                  </a:rPr>
                  <a:t>03</a:t>
                </a:r>
                <a:endParaRPr lang="ko-KR" altLang="en-US" sz="2400" b="1" dirty="0">
                  <a:solidFill>
                    <a:srgbClr val="438CCA"/>
                  </a:solidFill>
                  <a:latin typeface="바탕" panose="02030600000101010101" pitchFamily="18" charset="-127"/>
                  <a:ea typeface="나눔스퀘어OTF ExtraBold" pitchFamily="34" charset="-127"/>
                </a:endParaRP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73DD84A-7FD7-4F61-9697-AE84C57BD159}"/>
              </a:ext>
            </a:extLst>
          </p:cNvPr>
          <p:cNvSpPr txBox="1"/>
          <p:nvPr/>
        </p:nvSpPr>
        <p:spPr>
          <a:xfrm>
            <a:off x="1808066" y="4203776"/>
            <a:ext cx="1293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438CCA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질의 응답</a:t>
            </a:r>
          </a:p>
        </p:txBody>
      </p:sp>
      <p:sp>
        <p:nvSpPr>
          <p:cNvPr id="23" name="하트 22">
            <a:extLst>
              <a:ext uri="{FF2B5EF4-FFF2-40B4-BE49-F238E27FC236}">
                <a16:creationId xmlns:a16="http://schemas.microsoft.com/office/drawing/2014/main" id="{FCBA97F1-A2AB-43F1-8BEA-3C24986D3A68}"/>
              </a:ext>
            </a:extLst>
          </p:cNvPr>
          <p:cNvSpPr/>
          <p:nvPr/>
        </p:nvSpPr>
        <p:spPr>
          <a:xfrm>
            <a:off x="5748976" y="4251620"/>
            <a:ext cx="368020" cy="368020"/>
          </a:xfrm>
          <a:prstGeom prst="hear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73625" y="2960774"/>
            <a:ext cx="2401619" cy="1141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a typeface="나눔스퀘어OTF"/>
              </a:rPr>
              <a:t>웹서버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나눔스퀘어OTF"/>
            </a:endParaRPr>
          </a:p>
          <a:p>
            <a:pPr marL="171450" indent="-1714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a typeface="나눔스퀘어OTF"/>
              </a:rPr>
              <a:t>디스플레이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a typeface="나눔스퀘어OTF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a typeface="나눔스퀘어OTF"/>
              </a:rPr>
              <a:t>파이 카메라 연결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a typeface="나눔스퀘어OTF"/>
            </a:endParaRPr>
          </a:p>
          <a:p>
            <a:pPr marL="171450" indent="-1714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a typeface="나눔스퀘어OTF"/>
              </a:rPr>
              <a:t>안드로이드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6200000">
            <a:off x="6604103" y="1956172"/>
            <a:ext cx="2138641" cy="29411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72264" y="2965084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438CCA"/>
                </a:solidFill>
              </a:rPr>
              <a:t>01</a:t>
            </a:r>
            <a:endParaRPr lang="ko-KR" altLang="en-US" sz="5400" b="1" dirty="0">
              <a:solidFill>
                <a:srgbClr val="438CCA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138228" y="2940165"/>
            <a:ext cx="3613490" cy="1594580"/>
            <a:chOff x="2138228" y="2911956"/>
            <a:chExt cx="3613490" cy="1594580"/>
          </a:xfrm>
        </p:grpSpPr>
        <p:sp>
          <p:nvSpPr>
            <p:cNvPr id="8" name="TextBox 7"/>
            <p:cNvSpPr txBox="1"/>
            <p:nvPr/>
          </p:nvSpPr>
          <p:spPr>
            <a:xfrm>
              <a:off x="2138228" y="2911956"/>
              <a:ext cx="36134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팀 소개 </a:t>
              </a:r>
              <a:r>
                <a:rPr lang="en-US" altLang="ko-KR" sz="3200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&amp; </a:t>
              </a:r>
              <a:r>
                <a:rPr lang="ko-KR" altLang="en-US" sz="3200" spc="-150" dirty="0">
                  <a:solidFill>
                    <a:schemeClr val="bg1"/>
                  </a:solidFill>
                  <a:latin typeface="나눔스퀘어OTF ExtraBold" pitchFamily="34" charset="-127"/>
                  <a:ea typeface="나눔스퀘어OTF ExtraBold" pitchFamily="34" charset="-127"/>
                </a:rPr>
                <a:t>역할분담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87824" y="3860205"/>
              <a:ext cx="18501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spc="50" dirty="0" err="1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송아현</a:t>
              </a:r>
              <a:r>
                <a:rPr lang="ko-KR" altLang="en-US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 </a:t>
              </a:r>
              <a:r>
                <a:rPr lang="en-US" altLang="ko-KR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: </a:t>
              </a:r>
              <a:r>
                <a:rPr lang="ko-KR" altLang="en-US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팀장</a:t>
              </a:r>
              <a:r>
                <a:rPr lang="en-US" altLang="ko-KR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, </a:t>
              </a:r>
              <a:r>
                <a:rPr lang="ko-KR" altLang="en-US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웹서버 </a:t>
              </a:r>
              <a:endParaRPr lang="en-US" altLang="ko-KR" sz="1200" spc="50" dirty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endParaRPr>
            </a:p>
            <a:p>
              <a:r>
                <a:rPr lang="ko-KR" altLang="en-US" sz="1200" spc="50" dirty="0" err="1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양세림</a:t>
              </a:r>
              <a:r>
                <a:rPr lang="ko-KR" altLang="en-US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 </a:t>
              </a:r>
              <a:r>
                <a:rPr lang="en-US" altLang="ko-KR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: </a:t>
              </a:r>
              <a:r>
                <a:rPr lang="ko-KR" altLang="en-US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어플리케이션</a:t>
              </a:r>
              <a:endParaRPr lang="en-US" altLang="ko-KR" sz="1200" spc="50" dirty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endParaRPr>
            </a:p>
            <a:p>
              <a:r>
                <a:rPr lang="ko-KR" altLang="en-US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윤여원 </a:t>
              </a:r>
              <a:r>
                <a:rPr lang="en-US" altLang="ko-KR" sz="1200" spc="50" dirty="0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: </a:t>
              </a:r>
              <a:r>
                <a:rPr lang="ko-KR" altLang="en-US" sz="1200" spc="50" dirty="0" err="1">
                  <a:solidFill>
                    <a:schemeClr val="bg1"/>
                  </a:solidFill>
                  <a:latin typeface="나눔스퀘어OTF" pitchFamily="34" charset="-127"/>
                  <a:ea typeface="나눔스퀘어OTF" pitchFamily="34" charset="-127"/>
                </a:rPr>
                <a:t>라즈베리파이</a:t>
              </a:r>
              <a:endParaRPr lang="en-US" altLang="ko-KR" sz="1200" spc="50" dirty="0">
                <a:solidFill>
                  <a:schemeClr val="bg1"/>
                </a:solidFill>
                <a:latin typeface="나눔스퀘어OTF" pitchFamily="34" charset="-127"/>
                <a:ea typeface="나눔스퀘어OTF" pitchFamily="34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7C3E999-E57F-44C9-8604-5B51B83049B7}"/>
              </a:ext>
            </a:extLst>
          </p:cNvPr>
          <p:cNvSpPr txBox="1"/>
          <p:nvPr/>
        </p:nvSpPr>
        <p:spPr>
          <a:xfrm>
            <a:off x="2557253" y="3543015"/>
            <a:ext cx="2775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pc="-90" dirty="0" err="1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하랑</a:t>
            </a:r>
            <a:r>
              <a:rPr lang="en-US" altLang="ko-KR" sz="1400" b="1" spc="-9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:</a:t>
            </a:r>
            <a:r>
              <a:rPr lang="ko-KR" altLang="en-US" sz="1400" b="1" spc="-9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함께 사는 세상에서 높은 사람</a:t>
            </a:r>
            <a:endParaRPr lang="en-US" altLang="ko-KR" sz="1400" b="1" spc="-90" dirty="0">
              <a:solidFill>
                <a:schemeClr val="bg1"/>
              </a:solidFill>
              <a:latin typeface="바탕" panose="02030600000101010101" pitchFamily="18" charset="-127"/>
              <a:ea typeface="나눔스퀘어OTF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양쪽 모서리가 둥근 사각형 4"/>
          <p:cNvSpPr/>
          <p:nvPr/>
        </p:nvSpPr>
        <p:spPr>
          <a:xfrm rot="16200000">
            <a:off x="6604103" y="1956172"/>
            <a:ext cx="2138641" cy="294115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572264" y="2965084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438CCA"/>
                </a:solidFill>
              </a:rPr>
              <a:t>02</a:t>
            </a:r>
            <a:endParaRPr lang="ko-KR" altLang="en-US" sz="5400" b="1" dirty="0">
              <a:solidFill>
                <a:srgbClr val="438CC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6065" y="2679368"/>
            <a:ext cx="1962397" cy="716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바탕" panose="02030600000101010101" pitchFamily="18" charset="-127"/>
                <a:ea typeface="나눔스퀘어OTF ExtraBold" pitchFamily="34" charset="-127"/>
              </a:rPr>
              <a:t>진행 과정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3728" y="3462603"/>
            <a:ext cx="2739853" cy="1316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ea typeface="나눔스퀘어OTF"/>
              </a:rPr>
              <a:t>웹서버</a:t>
            </a:r>
            <a:endParaRPr lang="en-US" altLang="ko-KR" sz="1400" dirty="0">
              <a:solidFill>
                <a:schemeClr val="bg1"/>
              </a:solidFill>
              <a:ea typeface="나눔스퀘어OTF"/>
            </a:endParaRPr>
          </a:p>
          <a:p>
            <a:pPr marL="171450" indent="-1714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ea typeface="나눔스퀘어OTF"/>
              </a:rPr>
              <a:t>디스플레이</a:t>
            </a:r>
            <a:r>
              <a:rPr lang="en-US" altLang="ko-KR" sz="1400" dirty="0">
                <a:solidFill>
                  <a:schemeClr val="bg1"/>
                </a:solidFill>
                <a:ea typeface="나눔스퀘어OTF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ea typeface="나눔스퀘어OTF"/>
              </a:rPr>
              <a:t>파이 카메라 연결</a:t>
            </a:r>
            <a:endParaRPr lang="en-US" altLang="ko-KR" sz="1400" dirty="0">
              <a:solidFill>
                <a:schemeClr val="bg1"/>
              </a:solidFill>
              <a:ea typeface="나눔스퀘어OTF"/>
            </a:endParaRPr>
          </a:p>
          <a:p>
            <a:pPr marL="171450" indent="-1714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400" dirty="0">
                <a:solidFill>
                  <a:schemeClr val="bg1"/>
                </a:solidFill>
                <a:ea typeface="나눔스퀘어OTF"/>
              </a:rPr>
              <a:t>안드로이드</a:t>
            </a:r>
          </a:p>
        </p:txBody>
      </p:sp>
    </p:spTree>
    <p:extLst>
      <p:ext uri="{BB962C8B-B14F-4D97-AF65-F5344CB8AC3E}">
        <p14:creationId xmlns:p14="http://schemas.microsoft.com/office/powerpoint/2010/main" val="60075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2431971" y="-2302103"/>
            <a:ext cx="778098" cy="56420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703460" y="283353"/>
            <a:ext cx="2463175" cy="452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웹 서버</a:t>
            </a:r>
            <a:r>
              <a:rPr lang="en-US" altLang="ko-KR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(Web Server)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540738" y="407471"/>
            <a:ext cx="5400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188640" y="36638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B88AED-9261-4D0D-94BE-003650B25000}"/>
              </a:ext>
            </a:extLst>
          </p:cNvPr>
          <p:cNvSpPr txBox="1"/>
          <p:nvPr/>
        </p:nvSpPr>
        <p:spPr>
          <a:xfrm>
            <a:off x="452761" y="1340528"/>
            <a:ext cx="7596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>
                <a:solidFill>
                  <a:srgbClr val="FF0000"/>
                </a:solidFill>
              </a:rPr>
              <a:t>웹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브라우저와 같은 클라이언트로부터 </a:t>
            </a:r>
            <a:r>
              <a:rPr lang="en-US" altLang="ko-KR" sz="1600" b="1" dirty="0">
                <a:solidFill>
                  <a:srgbClr val="FF0000"/>
                </a:solidFill>
              </a:rPr>
              <a:t>HTTP </a:t>
            </a:r>
            <a:r>
              <a:rPr lang="ko-KR" altLang="en-US" sz="1600" b="1" dirty="0">
                <a:solidFill>
                  <a:srgbClr val="FF0000"/>
                </a:solidFill>
              </a:rPr>
              <a:t>요청을 받아들이고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    HTML </a:t>
            </a:r>
            <a:r>
              <a:rPr lang="ko-KR" altLang="en-US" sz="1600" b="1" dirty="0">
                <a:solidFill>
                  <a:srgbClr val="FF0000"/>
                </a:solidFill>
              </a:rPr>
              <a:t>문서와 같은 웹 페이지를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반환하는 컴퓨터 프로그램</a:t>
            </a:r>
            <a:r>
              <a:rPr lang="en-US" altLang="ko-KR" sz="1600" b="1" dirty="0">
                <a:solidFill>
                  <a:srgbClr val="FF0000"/>
                </a:solidFill>
              </a:rPr>
              <a:t> (</a:t>
            </a:r>
            <a:r>
              <a:rPr lang="ko-KR" altLang="en-US" sz="1600" b="1" dirty="0">
                <a:solidFill>
                  <a:srgbClr val="FF0000"/>
                </a:solidFill>
              </a:rPr>
              <a:t>소프트웨어 측면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위의 기능을 제공하는 컴퓨터 프로그램을 실행하는 컴퓨터 </a:t>
            </a:r>
            <a:r>
              <a:rPr lang="en-US" altLang="ko-KR" sz="1600" dirty="0"/>
              <a:t>(</a:t>
            </a:r>
            <a:r>
              <a:rPr lang="ko-KR" altLang="en-US" sz="1600" dirty="0"/>
              <a:t>하드웨어 측면</a:t>
            </a:r>
            <a:r>
              <a:rPr lang="en-US" altLang="ko-KR" sz="1600" dirty="0"/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FDB4222-C43A-4F6B-A5A5-FC35F7FA3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212976"/>
            <a:ext cx="76581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9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2431971" y="-2302103"/>
            <a:ext cx="778098" cy="56420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703460" y="283353"/>
            <a:ext cx="3480761" cy="452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아파치</a:t>
            </a:r>
            <a:r>
              <a:rPr lang="en-US" altLang="ko-KR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(Apache HTTP Server)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540738" y="407471"/>
            <a:ext cx="5400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188640" y="36638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69C20-35F6-4D00-BE8B-AA294E9C7263}"/>
              </a:ext>
            </a:extLst>
          </p:cNvPr>
          <p:cNvSpPr txBox="1"/>
          <p:nvPr/>
        </p:nvSpPr>
        <p:spPr>
          <a:xfrm>
            <a:off x="452761" y="1340528"/>
            <a:ext cx="78822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오픈 소스 소프트웨어 그룹인 아파치 소프트웨어 재단에서 만드는 웹 서버 프로그램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리눅스를 베이스로 만들어진 프로그램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여러 프로그래밍 언어</a:t>
            </a:r>
            <a:r>
              <a:rPr lang="en-US" altLang="ko-KR" sz="1600" dirty="0"/>
              <a:t>, DBMS </a:t>
            </a:r>
            <a:r>
              <a:rPr lang="ko-KR" altLang="en-US" sz="1600" dirty="0"/>
              <a:t>사용 가능</a:t>
            </a:r>
            <a:endParaRPr lang="en-US" altLang="ko-KR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D4E6658-80B7-4F4C-B240-412A894F19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9" t="12649" r="3453" b="3851"/>
          <a:stretch/>
        </p:blipFill>
        <p:spPr>
          <a:xfrm>
            <a:off x="5983183" y="4161031"/>
            <a:ext cx="2351864" cy="11960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76F9966-3DB9-4D70-BD00-92F7146D0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44" y="3284984"/>
            <a:ext cx="4995868" cy="264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4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2431971" y="-2302103"/>
            <a:ext cx="778098" cy="56420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703460" y="283353"/>
            <a:ext cx="3481081" cy="452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웹 서버</a:t>
            </a:r>
            <a:r>
              <a:rPr lang="en-US" altLang="ko-KR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(Web Server) </a:t>
            </a: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참고자료</a:t>
            </a:r>
            <a:endParaRPr lang="en-US" altLang="ko-KR" b="1" spc="30" dirty="0">
              <a:solidFill>
                <a:schemeClr val="bg1"/>
              </a:solidFill>
              <a:latin typeface="바탕" panose="02030600000101010101" pitchFamily="18" charset="-127"/>
              <a:ea typeface="나눔스퀘어OTF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540738" y="407471"/>
            <a:ext cx="5400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188640" y="36638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4EF0F20-6D10-42EC-9875-F848D5EC9390}"/>
              </a:ext>
            </a:extLst>
          </p:cNvPr>
          <p:cNvGrpSpPr/>
          <p:nvPr/>
        </p:nvGrpSpPr>
        <p:grpSpPr>
          <a:xfrm>
            <a:off x="323528" y="2924944"/>
            <a:ext cx="4025461" cy="1158597"/>
            <a:chOff x="2339752" y="1610977"/>
            <a:chExt cx="4025461" cy="11585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E18409-02D3-41E3-BA5D-65FAC4F1E293}"/>
                </a:ext>
              </a:extLst>
            </p:cNvPr>
            <p:cNvSpPr txBox="1"/>
            <p:nvPr/>
          </p:nvSpPr>
          <p:spPr>
            <a:xfrm>
              <a:off x="2339752" y="1628800"/>
              <a:ext cx="4025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웹서버를 이용해 디스플레이를 구현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02D542-1817-459A-A218-B38A2F5CFD22}"/>
                </a:ext>
              </a:extLst>
            </p:cNvPr>
            <p:cNvSpPr txBox="1"/>
            <p:nvPr/>
          </p:nvSpPr>
          <p:spPr>
            <a:xfrm>
              <a:off x="3560395" y="2400242"/>
              <a:ext cx="2558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잠금 장치의 패턴</a:t>
              </a:r>
              <a:r>
                <a:rPr lang="en-US" altLang="ko-KR" dirty="0"/>
                <a:t>, </a:t>
              </a:r>
              <a:r>
                <a:rPr lang="ko-KR" altLang="en-US" dirty="0"/>
                <a:t>숫자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3F35C7B-E5B3-47FE-BAFA-68FF12A177DF}"/>
                </a:ext>
              </a:extLst>
            </p:cNvPr>
            <p:cNvSpPr/>
            <p:nvPr/>
          </p:nvSpPr>
          <p:spPr>
            <a:xfrm>
              <a:off x="4146349" y="1610977"/>
              <a:ext cx="1286064" cy="369332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494449-89E5-47C5-93FB-3F97E56EA8B5}"/>
                </a:ext>
              </a:extLst>
            </p:cNvPr>
            <p:cNvCxnSpPr>
              <a:stCxn id="11" idx="4"/>
            </p:cNvCxnSpPr>
            <p:nvPr/>
          </p:nvCxnSpPr>
          <p:spPr>
            <a:xfrm flipH="1">
              <a:off x="4784531" y="1980309"/>
              <a:ext cx="4850" cy="4405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A2620A6B-4B45-402F-B772-030A9F3A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91238"/>
            <a:ext cx="3775059" cy="30417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DE03928-118D-4ED6-A8E7-5A987644FC05}"/>
              </a:ext>
            </a:extLst>
          </p:cNvPr>
          <p:cNvSpPr txBox="1"/>
          <p:nvPr/>
        </p:nvSpPr>
        <p:spPr>
          <a:xfrm>
            <a:off x="1907704" y="5235070"/>
            <a:ext cx="571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참고자료 </a:t>
            </a:r>
            <a:r>
              <a:rPr lang="en-US" altLang="ko-KR" dirty="0"/>
              <a:t>: https://opentutorials.org/course/228/6040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46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2431971" y="-2302103"/>
            <a:ext cx="778098" cy="56420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703460" y="283353"/>
            <a:ext cx="888705" cy="452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" dirty="0" err="1">
                <a:solidFill>
                  <a:schemeClr val="bg1"/>
                </a:solidFill>
                <a:latin typeface="바탕" panose="02030600000101010101" pitchFamily="18" charset="-127"/>
                <a:ea typeface="나눔스퀘어OTF" pitchFamily="34" charset="-127"/>
              </a:rPr>
              <a:t>궁금점</a:t>
            </a:r>
            <a:endParaRPr lang="en-US" altLang="ko-KR" b="1" spc="30" dirty="0">
              <a:solidFill>
                <a:schemeClr val="bg1"/>
              </a:solidFill>
              <a:latin typeface="바탕" panose="02030600000101010101" pitchFamily="18" charset="-127"/>
              <a:ea typeface="나눔스퀘어OTF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540738" y="407471"/>
            <a:ext cx="5400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188640" y="36638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2445EE4-C94F-4D6B-9450-9139BC30BDD5}"/>
              </a:ext>
            </a:extLst>
          </p:cNvPr>
          <p:cNvGrpSpPr/>
          <p:nvPr/>
        </p:nvGrpSpPr>
        <p:grpSpPr>
          <a:xfrm>
            <a:off x="559041" y="3324442"/>
            <a:ext cx="2160240" cy="1224136"/>
            <a:chOff x="550517" y="2816932"/>
            <a:chExt cx="2160240" cy="12241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79944D1-E89A-4505-A17E-A3BE1EA92ECC}"/>
                </a:ext>
              </a:extLst>
            </p:cNvPr>
            <p:cNvSpPr/>
            <p:nvPr/>
          </p:nvSpPr>
          <p:spPr>
            <a:xfrm>
              <a:off x="550517" y="2816932"/>
              <a:ext cx="2160240" cy="122413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C6F776C-C7DB-4D98-BA43-163D3E60DE75}"/>
                </a:ext>
              </a:extLst>
            </p:cNvPr>
            <p:cNvSpPr txBox="1"/>
            <p:nvPr/>
          </p:nvSpPr>
          <p:spPr>
            <a:xfrm>
              <a:off x="1241863" y="3136612"/>
              <a:ext cx="7232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서버</a:t>
              </a:r>
              <a:endParaRPr lang="en-US" altLang="ko-KR" dirty="0"/>
            </a:p>
            <a:p>
              <a:pPr algn="ctr"/>
              <a:r>
                <a:rPr lang="ko-KR" altLang="en-US" sz="1400" dirty="0"/>
                <a:t>노트북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51F5DC-9A72-46CF-AE04-06EC520B2A75}"/>
              </a:ext>
            </a:extLst>
          </p:cNvPr>
          <p:cNvGrpSpPr/>
          <p:nvPr/>
        </p:nvGrpSpPr>
        <p:grpSpPr>
          <a:xfrm>
            <a:off x="6121335" y="3992801"/>
            <a:ext cx="1890646" cy="1224136"/>
            <a:chOff x="1556882" y="3397641"/>
            <a:chExt cx="1890646" cy="86409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706FCF-AD5B-470D-874F-4B9D2D61BD69}"/>
                </a:ext>
              </a:extLst>
            </p:cNvPr>
            <p:cNvSpPr/>
            <p:nvPr/>
          </p:nvSpPr>
          <p:spPr>
            <a:xfrm>
              <a:off x="1556882" y="3397641"/>
              <a:ext cx="1890646" cy="8640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5FA457-D4C6-437F-88AB-CEE2237EFA08}"/>
                </a:ext>
              </a:extLst>
            </p:cNvPr>
            <p:cNvSpPr txBox="1"/>
            <p:nvPr/>
          </p:nvSpPr>
          <p:spPr>
            <a:xfrm>
              <a:off x="1728596" y="3645024"/>
              <a:ext cx="1547219" cy="412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클라이언트 </a:t>
              </a:r>
              <a:r>
                <a:rPr lang="en-US" altLang="ko-KR" dirty="0"/>
                <a:t>2</a:t>
              </a:r>
            </a:p>
            <a:p>
              <a:pPr algn="ctr"/>
              <a:r>
                <a:rPr lang="ko-KR" altLang="en-US" sz="1400" dirty="0"/>
                <a:t>터치패드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33ADD90-51A8-4F44-B165-4EC6AAA0E55D}"/>
              </a:ext>
            </a:extLst>
          </p:cNvPr>
          <p:cNvGrpSpPr/>
          <p:nvPr/>
        </p:nvGrpSpPr>
        <p:grpSpPr>
          <a:xfrm>
            <a:off x="6111868" y="2500536"/>
            <a:ext cx="1900113" cy="1224136"/>
            <a:chOff x="6166394" y="2627146"/>
            <a:chExt cx="1900113" cy="122413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F1E602D-CDD5-4D7E-94B2-54EBA5E70A59}"/>
                </a:ext>
              </a:extLst>
            </p:cNvPr>
            <p:cNvSpPr/>
            <p:nvPr/>
          </p:nvSpPr>
          <p:spPr>
            <a:xfrm>
              <a:off x="6166394" y="2627146"/>
              <a:ext cx="1900113" cy="12241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898BB6-3541-4ED7-A7FD-9CD7C8405512}"/>
                </a:ext>
              </a:extLst>
            </p:cNvPr>
            <p:cNvSpPr txBox="1"/>
            <p:nvPr/>
          </p:nvSpPr>
          <p:spPr>
            <a:xfrm>
              <a:off x="6347575" y="2946826"/>
              <a:ext cx="1547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클라이언트 </a:t>
              </a:r>
              <a:r>
                <a:rPr lang="en-US" altLang="ko-KR" dirty="0"/>
                <a:t>1</a:t>
              </a:r>
            </a:p>
            <a:p>
              <a:pPr algn="ctr"/>
              <a:r>
                <a:rPr lang="ko-KR" altLang="en-US" sz="1400" dirty="0"/>
                <a:t>핸드폰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F5571B0-5F8B-443E-9B2A-D026053C5649}"/>
              </a:ext>
            </a:extLst>
          </p:cNvPr>
          <p:cNvGrpSpPr/>
          <p:nvPr/>
        </p:nvGrpSpPr>
        <p:grpSpPr>
          <a:xfrm>
            <a:off x="3851920" y="3296729"/>
            <a:ext cx="1253869" cy="1308140"/>
            <a:chOff x="3837052" y="3360076"/>
            <a:chExt cx="1253869" cy="130814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320E125-971B-4988-8E08-827F3A0C0FC3}"/>
                </a:ext>
              </a:extLst>
            </p:cNvPr>
            <p:cNvGrpSpPr/>
            <p:nvPr/>
          </p:nvGrpSpPr>
          <p:grpSpPr>
            <a:xfrm>
              <a:off x="3923928" y="3360076"/>
              <a:ext cx="1080120" cy="1008112"/>
              <a:chOff x="3934211" y="2564904"/>
              <a:chExt cx="1080120" cy="1008112"/>
            </a:xfrm>
          </p:grpSpPr>
          <p:sp>
            <p:nvSpPr>
              <p:cNvPr id="23" name="오각형 22">
                <a:extLst>
                  <a:ext uri="{FF2B5EF4-FFF2-40B4-BE49-F238E27FC236}">
                    <a16:creationId xmlns:a16="http://schemas.microsoft.com/office/drawing/2014/main" id="{1DC88FEC-F272-45D5-B2BC-B321C1C6889B}"/>
                  </a:ext>
                </a:extLst>
              </p:cNvPr>
              <p:cNvSpPr/>
              <p:nvPr/>
            </p:nvSpPr>
            <p:spPr>
              <a:xfrm>
                <a:off x="3934211" y="2564904"/>
                <a:ext cx="1080120" cy="1008112"/>
              </a:xfrm>
              <a:prstGeom prst="pentago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EE8F4C-8AC9-4A14-B8F8-1C97287B2770}"/>
                  </a:ext>
                </a:extLst>
              </p:cNvPr>
              <p:cNvSpPr txBox="1"/>
              <p:nvPr/>
            </p:nvSpPr>
            <p:spPr>
              <a:xfrm>
                <a:off x="4035689" y="291565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공유기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910DA5-55AE-4780-9203-13BBD3F10514}"/>
                </a:ext>
              </a:extLst>
            </p:cNvPr>
            <p:cNvSpPr txBox="1"/>
            <p:nvPr/>
          </p:nvSpPr>
          <p:spPr>
            <a:xfrm>
              <a:off x="3837052" y="4360439"/>
              <a:ext cx="1253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(</a:t>
              </a:r>
              <a:r>
                <a:rPr lang="ko-KR" altLang="en-US" sz="1400" dirty="0"/>
                <a:t>전달 매개체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243A659-ED07-4722-86CF-AEE664F0C5C8}"/>
              </a:ext>
            </a:extLst>
          </p:cNvPr>
          <p:cNvCxnSpPr/>
          <p:nvPr/>
        </p:nvCxnSpPr>
        <p:spPr>
          <a:xfrm>
            <a:off x="2821020" y="3832143"/>
            <a:ext cx="8868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4DAE9AA-34C0-45AB-A52B-4C915EA64D29}"/>
              </a:ext>
            </a:extLst>
          </p:cNvPr>
          <p:cNvGrpSpPr/>
          <p:nvPr/>
        </p:nvGrpSpPr>
        <p:grpSpPr>
          <a:xfrm>
            <a:off x="5020423" y="3215061"/>
            <a:ext cx="988363" cy="379859"/>
            <a:chOff x="4917437" y="3236840"/>
            <a:chExt cx="988363" cy="379859"/>
          </a:xfrm>
        </p:grpSpPr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FE835F4-5F63-4552-B996-3F5FEFA88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8916" y="3236840"/>
              <a:ext cx="886884" cy="33630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38FDFC-035A-4A43-B564-DF66ED0F73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437" y="3310707"/>
              <a:ext cx="806956" cy="30599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C31CD21-0DDD-4DCE-85CB-CDA1964D8C05}"/>
              </a:ext>
            </a:extLst>
          </p:cNvPr>
          <p:cNvGrpSpPr/>
          <p:nvPr/>
        </p:nvGrpSpPr>
        <p:grpSpPr>
          <a:xfrm flipV="1">
            <a:off x="5056277" y="4181406"/>
            <a:ext cx="929199" cy="539147"/>
            <a:chOff x="4917437" y="3236840"/>
            <a:chExt cx="988363" cy="379859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A1F15F46-4710-4A2F-84C3-6AA3F166D2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8916" y="3236840"/>
              <a:ext cx="886884" cy="33630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1C2FB607-96D9-4F69-BB0C-C399980A7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437" y="3310707"/>
              <a:ext cx="806956" cy="305992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C0C7F75-35B8-4AC8-B89E-B3A75A8090CA}"/>
              </a:ext>
            </a:extLst>
          </p:cNvPr>
          <p:cNvSpPr txBox="1"/>
          <p:nvPr/>
        </p:nvSpPr>
        <p:spPr>
          <a:xfrm>
            <a:off x="4663438" y="2054996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사진</a:t>
            </a:r>
            <a:r>
              <a:rPr lang="en-US" altLang="ko-KR" dirty="0"/>
              <a:t>, </a:t>
            </a:r>
            <a:r>
              <a:rPr lang="ko-KR" altLang="en-US" dirty="0"/>
              <a:t>일회용 비밀번호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289B28-515D-4B00-BEB3-46F222F28884}"/>
              </a:ext>
            </a:extLst>
          </p:cNvPr>
          <p:cNvSpPr txBox="1"/>
          <p:nvPr/>
        </p:nvSpPr>
        <p:spPr>
          <a:xfrm>
            <a:off x="4663438" y="5387414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패턴 화면</a:t>
            </a:r>
            <a:r>
              <a:rPr lang="en-US" altLang="ko-KR" dirty="0"/>
              <a:t>, </a:t>
            </a:r>
            <a:r>
              <a:rPr lang="ko-KR" altLang="en-US" dirty="0"/>
              <a:t>숫자 화면</a:t>
            </a:r>
          </a:p>
        </p:txBody>
      </p:sp>
    </p:spTree>
    <p:extLst>
      <p:ext uri="{BB962C8B-B14F-4D97-AF65-F5344CB8AC3E}">
        <p14:creationId xmlns:p14="http://schemas.microsoft.com/office/powerpoint/2010/main" val="302943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4">
            <a:extLst>
              <a:ext uri="{FF2B5EF4-FFF2-40B4-BE49-F238E27FC236}">
                <a16:creationId xmlns:a16="http://schemas.microsoft.com/office/drawing/2014/main" id="{F71B20D2-BD81-45B9-AABB-5550E91FEF9B}"/>
              </a:ext>
            </a:extLst>
          </p:cNvPr>
          <p:cNvSpPr/>
          <p:nvPr/>
        </p:nvSpPr>
        <p:spPr>
          <a:xfrm rot="5400000">
            <a:off x="2431971" y="-2302103"/>
            <a:ext cx="778098" cy="56420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38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36826-934B-4586-9600-5F903FA6A0F7}"/>
              </a:ext>
            </a:extLst>
          </p:cNvPr>
          <p:cNvSpPr txBox="1"/>
          <p:nvPr/>
        </p:nvSpPr>
        <p:spPr>
          <a:xfrm>
            <a:off x="703460" y="283353"/>
            <a:ext cx="3393878" cy="452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spc="30" dirty="0" err="1">
                <a:solidFill>
                  <a:schemeClr val="bg1"/>
                </a:solidFill>
                <a:latin typeface="바탕" panose="02030600000101010101" pitchFamily="18" charset="-127"/>
                <a:ea typeface="나눔스퀘어OTF"/>
              </a:rPr>
              <a:t>라즈베리파이</a:t>
            </a:r>
            <a:r>
              <a:rPr lang="ko-KR" altLang="en-US" b="1" spc="30" dirty="0">
                <a:solidFill>
                  <a:schemeClr val="bg1"/>
                </a:solidFill>
                <a:latin typeface="바탕" panose="02030600000101010101" pitchFamily="18" charset="-127"/>
                <a:ea typeface="나눔스퀘어OTF"/>
              </a:rPr>
              <a:t> 디스플레이 연결</a:t>
            </a:r>
            <a:endParaRPr lang="en-US" altLang="ko-KR" b="1" spc="30" dirty="0">
              <a:solidFill>
                <a:schemeClr val="bg1"/>
              </a:solidFill>
              <a:latin typeface="바탕" panose="02030600000101010101" pitchFamily="18" charset="-127"/>
              <a:ea typeface="나눔스퀘어OTF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4EE4A-C2BD-422C-97F6-DF954D6D0CC6}"/>
              </a:ext>
            </a:extLst>
          </p:cNvPr>
          <p:cNvSpPr/>
          <p:nvPr/>
        </p:nvSpPr>
        <p:spPr>
          <a:xfrm>
            <a:off x="540738" y="407471"/>
            <a:ext cx="5400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18A7C-FD08-46CE-9C4A-E0584061EFFB}"/>
              </a:ext>
            </a:extLst>
          </p:cNvPr>
          <p:cNvSpPr txBox="1"/>
          <p:nvPr/>
        </p:nvSpPr>
        <p:spPr>
          <a:xfrm>
            <a:off x="188640" y="366389"/>
            <a:ext cx="54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22C90C-7C54-4C25-8369-CF719C208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383" y="191911"/>
            <a:ext cx="926977" cy="12666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50370B-E299-4B9C-B429-F7DB173CA8D4}"/>
              </a:ext>
            </a:extLst>
          </p:cNvPr>
          <p:cNvSpPr txBox="1"/>
          <p:nvPr/>
        </p:nvSpPr>
        <p:spPr>
          <a:xfrm>
            <a:off x="328991" y="1625576"/>
            <a:ext cx="4984057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 err="1">
                <a:ea typeface="나눔스퀘어OTF"/>
              </a:rPr>
              <a:t>라즈베리</a:t>
            </a:r>
            <a:r>
              <a:rPr lang="ko-KR" altLang="en-US" b="1" dirty="0">
                <a:ea typeface="나눔스퀘어OTF"/>
              </a:rPr>
              <a:t> 파이와 디스플레이 연결 </a:t>
            </a:r>
            <a:r>
              <a:rPr lang="en-US" altLang="ko-KR" b="1" dirty="0">
                <a:ea typeface="나눔스퀘어OTF"/>
              </a:rPr>
              <a:t>– </a:t>
            </a:r>
            <a:r>
              <a:rPr lang="ko-KR" altLang="en-US" b="1" dirty="0">
                <a:ea typeface="나눔스퀘어OTF"/>
              </a:rPr>
              <a:t>재 연결</a:t>
            </a:r>
            <a:endParaRPr lang="en-US" altLang="ko-KR" b="1" dirty="0">
              <a:ea typeface="나눔스퀘어OTF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b="1" dirty="0">
                <a:ea typeface="나눔스퀘어OTF"/>
              </a:rPr>
              <a:t>자판설정과 한글 폰트 설치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ACD8BDF-6652-4FE9-8968-BC952FFCDE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43" y="3212976"/>
            <a:ext cx="5374913" cy="302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77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474</Words>
  <Application>Microsoft Office PowerPoint</Application>
  <PresentationFormat>화면 슬라이드 쇼(4:3)</PresentationFormat>
  <Paragraphs>114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나눔스퀘어OTF</vt:lpstr>
      <vt:lpstr>나눔스퀘어OTF ExtraBold</vt:lpstr>
      <vt:lpstr>맑은 고딕</vt:lpstr>
      <vt:lpstr>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20180301</dc:title>
  <dc:subject>PPT템플릿</dc:subject>
  <dc:creator>갱아</dc:creator>
  <dc:description>오프라인, 개인 용도로만 사용 가능, 재배포나 상업적 용도는 불가능</dc:description>
  <cp:lastModifiedBy>윤여원</cp:lastModifiedBy>
  <cp:revision>77</cp:revision>
  <dcterms:created xsi:type="dcterms:W3CDTF">2018-02-28T14:13:45Z</dcterms:created>
  <dcterms:modified xsi:type="dcterms:W3CDTF">2018-04-08T10:20:21Z</dcterms:modified>
</cp:coreProperties>
</file>