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386" r:id="rId2"/>
    <p:sldId id="413" r:id="rId3"/>
    <p:sldId id="417" r:id="rId4"/>
    <p:sldId id="415" r:id="rId5"/>
    <p:sldId id="416" r:id="rId6"/>
    <p:sldId id="409" r:id="rId7"/>
    <p:sldId id="418" r:id="rId8"/>
    <p:sldId id="419" r:id="rId9"/>
    <p:sldId id="420" r:id="rId10"/>
    <p:sldId id="412" r:id="rId11"/>
  </p:sldIdLst>
  <p:sldSz cx="9144000" cy="5143500" type="screen16x9"/>
  <p:notesSz cx="6858000" cy="9144000"/>
  <p:embeddedFontLst>
    <p:embeddedFont>
      <p:font typeface="나눔고딕 ExtraBold" charset="-127"/>
      <p:bold r:id="rId13"/>
    </p:embeddedFont>
    <p:embeddedFont>
      <p:font typeface="맑은 고딕" pitchFamily="50" charset="-127"/>
      <p:regular r:id="rId14"/>
      <p:bold r:id="rId15"/>
    </p:embeddedFont>
    <p:embeddedFont>
      <p:font typeface="배달의민족 한나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A8"/>
    <a:srgbClr val="E6E6E6"/>
    <a:srgbClr val="1E28EA"/>
    <a:srgbClr val="DEDEDE"/>
    <a:srgbClr val="E4E4E4"/>
    <a:srgbClr val="D9D9D9"/>
    <a:srgbClr val="DCDCDC"/>
    <a:srgbClr val="595959"/>
    <a:srgbClr val="47B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7" autoAdjust="0"/>
    <p:restoredTop sz="94660"/>
  </p:normalViewPr>
  <p:slideViewPr>
    <p:cSldViewPr>
      <p:cViewPr varScale="1">
        <p:scale>
          <a:sx n="118" d="100"/>
          <a:sy n="118" d="100"/>
        </p:scale>
        <p:origin x="-96" y="-3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720B3-CF30-433D-AB73-B1AC0AC2BF96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F548D-BC30-46C6-B239-4E5E8EF6E5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1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8E0E-E987-4689-ADD6-5E33FD4B63A7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7490-57AF-46E0-B770-EDC8B7C6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36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8E0E-E987-4689-ADD6-5E33FD4B63A7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7490-57AF-46E0-B770-EDC8B7C6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14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8E0E-E987-4689-ADD6-5E33FD4B63A7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7490-57AF-46E0-B770-EDC8B7C6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55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8E0E-E987-4689-ADD6-5E33FD4B63A7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7490-57AF-46E0-B770-EDC8B7C6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62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8E0E-E987-4689-ADD6-5E33FD4B63A7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7490-57AF-46E0-B770-EDC8B7C6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92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8E0E-E987-4689-ADD6-5E33FD4B63A7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7490-57AF-46E0-B770-EDC8B7C6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8E0E-E987-4689-ADD6-5E33FD4B63A7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7490-57AF-46E0-B770-EDC8B7C6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80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8E0E-E987-4689-ADD6-5E33FD4B63A7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7490-57AF-46E0-B770-EDC8B7C6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26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8E0E-E987-4689-ADD6-5E33FD4B63A7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7490-57AF-46E0-B770-EDC8B7C6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05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8E0E-E987-4689-ADD6-5E33FD4B63A7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7490-57AF-46E0-B770-EDC8B7C6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56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8E0E-E987-4689-ADD6-5E33FD4B63A7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7490-57AF-46E0-B770-EDC8B7C6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22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A8E0E-E987-4689-ADD6-5E33FD4B63A7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7490-57AF-46E0-B770-EDC8B7C6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2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06CD1E-7F19-40E7-9B02-7F091102AAE4}"/>
              </a:ext>
            </a:extLst>
          </p:cNvPr>
          <p:cNvSpPr/>
          <p:nvPr/>
        </p:nvSpPr>
        <p:spPr>
          <a:xfrm>
            <a:off x="-29745" y="-5730"/>
            <a:ext cx="7884368" cy="5149230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496A094F-B552-4544-8AA1-65F7979B4ACD}"/>
              </a:ext>
            </a:extLst>
          </p:cNvPr>
          <p:cNvGrpSpPr/>
          <p:nvPr/>
        </p:nvGrpSpPr>
        <p:grpSpPr>
          <a:xfrm>
            <a:off x="1181260" y="555526"/>
            <a:ext cx="5131420" cy="1107996"/>
            <a:chOff x="3213604" y="2093386"/>
            <a:chExt cx="3250115" cy="1107996"/>
          </a:xfrm>
        </p:grpSpPr>
        <p:cxnSp>
          <p:nvCxnSpPr>
            <p:cNvPr id="36" name="직선 연결선 35">
              <a:extLst>
                <a:ext uri="{FF2B5EF4-FFF2-40B4-BE49-F238E27FC236}">
                  <a16:creationId xmlns="" xmlns:a16="http://schemas.microsoft.com/office/drawing/2014/main" id="{D7FD60E2-349E-4773-972A-519104359A22}"/>
                </a:ext>
              </a:extLst>
            </p:cNvPr>
            <p:cNvCxnSpPr>
              <a:cxnSpLocks/>
            </p:cNvCxnSpPr>
            <p:nvPr/>
          </p:nvCxnSpPr>
          <p:spPr>
            <a:xfrm>
              <a:off x="3347864" y="3075806"/>
              <a:ext cx="311585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D45133E3-EA75-4AD3-B80E-D7ABDA48F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604" y="2093386"/>
              <a:ext cx="3187863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endParaRPr lang="en-US" altLang="ko-KR" sz="6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004048" y="2715766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팀원</a:t>
            </a: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권용현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김동영 </a:t>
            </a:r>
            <a:endParaRPr lang="en-US" altLang="ko-KR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김민승 김재현 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55776" y="1014726"/>
            <a:ext cx="5122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아이디어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설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계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776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06CD1E-7F19-40E7-9B02-7F091102AAE4}"/>
              </a:ext>
            </a:extLst>
          </p:cNvPr>
          <p:cNvSpPr/>
          <p:nvPr/>
        </p:nvSpPr>
        <p:spPr>
          <a:xfrm>
            <a:off x="-31770" y="-8595"/>
            <a:ext cx="7884368" cy="5149230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496A094F-B552-4544-8AA1-65F7979B4ACD}"/>
              </a:ext>
            </a:extLst>
          </p:cNvPr>
          <p:cNvGrpSpPr/>
          <p:nvPr/>
        </p:nvGrpSpPr>
        <p:grpSpPr>
          <a:xfrm>
            <a:off x="1691680" y="1831144"/>
            <a:ext cx="6304663" cy="1107996"/>
            <a:chOff x="3058854" y="2093386"/>
            <a:chExt cx="4314217" cy="1107996"/>
          </a:xfrm>
        </p:grpSpPr>
        <p:cxnSp>
          <p:nvCxnSpPr>
            <p:cNvPr id="36" name="직선 연결선 35">
              <a:extLst>
                <a:ext uri="{FF2B5EF4-FFF2-40B4-BE49-F238E27FC236}">
                  <a16:creationId xmlns="" xmlns:a16="http://schemas.microsoft.com/office/drawing/2014/main" id="{D7FD60E2-349E-4773-972A-519104359A22}"/>
                </a:ext>
              </a:extLst>
            </p:cNvPr>
            <p:cNvCxnSpPr>
              <a:cxnSpLocks/>
            </p:cNvCxnSpPr>
            <p:nvPr/>
          </p:nvCxnSpPr>
          <p:spPr>
            <a:xfrm>
              <a:off x="3347864" y="3075806"/>
              <a:ext cx="247999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D45133E3-EA75-4AD3-B80E-D7ABDA48F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854" y="2093386"/>
              <a:ext cx="2907186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endParaRPr lang="en-US" altLang="ko-KR" sz="6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나눔고딕 ExtraBold" pitchFamily="50" charset="-127"/>
              </a:endParaRPr>
            </a:p>
          </p:txBody>
        </p:sp>
        <p:sp>
          <p:nvSpPr>
            <p:cNvPr id="39" name="TextBox 25">
              <a:extLst>
                <a:ext uri="{FF2B5EF4-FFF2-40B4-BE49-F238E27FC236}">
                  <a16:creationId xmlns="" xmlns:a16="http://schemas.microsoft.com/office/drawing/2014/main" id="{1E679193-815A-4A83-8F8F-D3A6F19EA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9526" y="2429474"/>
              <a:ext cx="322354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altLang="ko-KR" sz="320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ea"/>
                </a:rPr>
                <a:t>Q&amp;A</a:t>
              </a:r>
              <a:endParaRPr lang="en-US" altLang="ko-K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배달의민족 한나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167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06CD1E-7F19-40E7-9B02-7F091102AAE4}"/>
              </a:ext>
            </a:extLst>
          </p:cNvPr>
          <p:cNvSpPr/>
          <p:nvPr/>
        </p:nvSpPr>
        <p:spPr>
          <a:xfrm>
            <a:off x="0" y="0"/>
            <a:ext cx="7884368" cy="5149230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496A094F-B552-4544-8AA1-65F7979B4ACD}"/>
              </a:ext>
            </a:extLst>
          </p:cNvPr>
          <p:cNvGrpSpPr/>
          <p:nvPr/>
        </p:nvGrpSpPr>
        <p:grpSpPr>
          <a:xfrm>
            <a:off x="1691681" y="2012022"/>
            <a:ext cx="5770395" cy="1107996"/>
            <a:chOff x="3054211" y="2093386"/>
            <a:chExt cx="3581043" cy="1107996"/>
          </a:xfrm>
        </p:grpSpPr>
        <p:cxnSp>
          <p:nvCxnSpPr>
            <p:cNvPr id="36" name="직선 연결선 35">
              <a:extLst>
                <a:ext uri="{FF2B5EF4-FFF2-40B4-BE49-F238E27FC236}">
                  <a16:creationId xmlns="" xmlns:a16="http://schemas.microsoft.com/office/drawing/2014/main" id="{D7FD60E2-349E-4773-972A-519104359A22}"/>
                </a:ext>
              </a:extLst>
            </p:cNvPr>
            <p:cNvCxnSpPr>
              <a:cxnSpLocks/>
            </p:cNvCxnSpPr>
            <p:nvPr/>
          </p:nvCxnSpPr>
          <p:spPr>
            <a:xfrm>
              <a:off x="3347864" y="3075806"/>
              <a:ext cx="311585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D45133E3-EA75-4AD3-B80E-D7ABDA48F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4211" y="2093386"/>
              <a:ext cx="3506649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endParaRPr lang="en-US" altLang="ko-KR" sz="6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나눔고딕 ExtraBold" pitchFamily="50" charset="-127"/>
              </a:endParaRPr>
            </a:p>
          </p:txBody>
        </p:sp>
        <p:sp>
          <p:nvSpPr>
            <p:cNvPr id="39" name="TextBox 25">
              <a:extLst>
                <a:ext uri="{FF2B5EF4-FFF2-40B4-BE49-F238E27FC236}">
                  <a16:creationId xmlns="" xmlns:a16="http://schemas.microsoft.com/office/drawing/2014/main" id="{1E679193-815A-4A83-8F8F-D3A6F19EA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1709" y="2429475"/>
              <a:ext cx="322354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ko-KR" altLang="en-US" sz="320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ea"/>
                </a:rPr>
                <a:t>   장애인 주차 구역 관리기</a:t>
              </a:r>
              <a:endParaRPr lang="en-US" altLang="ko-K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배달의민족 한나" pitchFamily="2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267744" y="2177241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장애인 주차 구역에 불법 주차를 막기 위한 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0112" y="3013600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Beacon(</a:t>
            </a:r>
            <a:r>
              <a:rPr lang="ko-KR" altLang="en-US" sz="1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비콘</a:t>
            </a:r>
            <a:r>
              <a:rPr lang="en-US" altLang="ko-K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이용 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473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06CD1E-7F19-40E7-9B02-7F091102AAE4}"/>
              </a:ext>
            </a:extLst>
          </p:cNvPr>
          <p:cNvSpPr/>
          <p:nvPr/>
        </p:nvSpPr>
        <p:spPr>
          <a:xfrm>
            <a:off x="0" y="0"/>
            <a:ext cx="1732526" cy="5143500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ADD512BA-1718-4FD7-9195-68119941A00C}"/>
              </a:ext>
            </a:extLst>
          </p:cNvPr>
          <p:cNvCxnSpPr>
            <a:cxnSpLocks/>
          </p:cNvCxnSpPr>
          <p:nvPr/>
        </p:nvCxnSpPr>
        <p:spPr>
          <a:xfrm>
            <a:off x="232009" y="236354"/>
            <a:ext cx="13156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D7FD60E2-349E-4773-972A-519104359A22}"/>
              </a:ext>
            </a:extLst>
          </p:cNvPr>
          <p:cNvCxnSpPr>
            <a:cxnSpLocks/>
          </p:cNvCxnSpPr>
          <p:nvPr/>
        </p:nvCxnSpPr>
        <p:spPr>
          <a:xfrm>
            <a:off x="232009" y="915566"/>
            <a:ext cx="13156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D45133E3-EA75-4AD3-B80E-D7ABDA48F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66799"/>
            <a:ext cx="13681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C89251F2-CBD3-47C7-9F98-A5BF34022AAD}"/>
              </a:ext>
            </a:extLst>
          </p:cNvPr>
          <p:cNvSpPr/>
          <p:nvPr/>
        </p:nvSpPr>
        <p:spPr>
          <a:xfrm>
            <a:off x="1917191" y="166799"/>
            <a:ext cx="6994800" cy="4781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888" y="481514"/>
            <a:ext cx="11209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구상</a:t>
            </a:r>
            <a:endParaRPr lang="ko-KR" altLang="en-US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382197" y="701566"/>
            <a:ext cx="1943100" cy="904875"/>
            <a:chOff x="4544576" y="1357550"/>
            <a:chExt cx="1943100" cy="904875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5063688" y="838438"/>
              <a:ext cx="904875" cy="1943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4786910" y="1662068"/>
              <a:ext cx="9324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/>
                <a:t>일반 차량</a:t>
              </a:r>
              <a:endParaRPr lang="ko-KR" altLang="en-US" sz="1100" b="1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2512074" y="1799488"/>
            <a:ext cx="5910910" cy="2500453"/>
            <a:chOff x="2519418" y="2174607"/>
            <a:chExt cx="5910910" cy="2500453"/>
          </a:xfrm>
        </p:grpSpPr>
        <p:sp>
          <p:nvSpPr>
            <p:cNvPr id="41" name="직사각형 40"/>
            <p:cNvSpPr/>
            <p:nvPr/>
          </p:nvSpPr>
          <p:spPr>
            <a:xfrm>
              <a:off x="5467932" y="2283718"/>
              <a:ext cx="990000" cy="23901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2519418" y="2174607"/>
              <a:ext cx="991275" cy="2500453"/>
              <a:chOff x="3860335" y="2852248"/>
              <a:chExt cx="991275" cy="1661270"/>
            </a:xfrm>
          </p:grpSpPr>
          <p:pic>
            <p:nvPicPr>
              <p:cNvPr id="63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0335" y="2923105"/>
                <a:ext cx="991275" cy="15904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4" name="직사각형 63"/>
              <p:cNvSpPr/>
              <p:nvPr/>
            </p:nvSpPr>
            <p:spPr>
              <a:xfrm>
                <a:off x="3860336" y="2852248"/>
                <a:ext cx="965964" cy="7330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4563578" y="2925554"/>
                <a:ext cx="288032" cy="2880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FF0000"/>
                    </a:solidFill>
                  </a:rPr>
                  <a:t>X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3485382" y="2174607"/>
              <a:ext cx="991275" cy="2500453"/>
              <a:chOff x="3860335" y="2852248"/>
              <a:chExt cx="991275" cy="1661270"/>
            </a:xfrm>
          </p:grpSpPr>
          <p:pic>
            <p:nvPicPr>
              <p:cNvPr id="60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0335" y="2923105"/>
                <a:ext cx="991275" cy="15904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1" name="직사각형 60"/>
              <p:cNvSpPr/>
              <p:nvPr/>
            </p:nvSpPr>
            <p:spPr>
              <a:xfrm>
                <a:off x="3860336" y="2852248"/>
                <a:ext cx="990872" cy="7330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4563578" y="2925554"/>
                <a:ext cx="288032" cy="2880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FF0000"/>
                    </a:solidFill>
                  </a:rPr>
                  <a:t>X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5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6657" y="2281257"/>
              <a:ext cx="991275" cy="2393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6" name="직사각형 55"/>
            <p:cNvSpPr/>
            <p:nvPr/>
          </p:nvSpPr>
          <p:spPr>
            <a:xfrm>
              <a:off x="4476256" y="2174608"/>
              <a:ext cx="991274" cy="10664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450328" y="2283718"/>
              <a:ext cx="990000" cy="23901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440328" y="2283718"/>
              <a:ext cx="990000" cy="23901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179900" y="2284944"/>
              <a:ext cx="288032" cy="4335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X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753EF4BC-BED2-4BFB-9D3B-15A49F477167}"/>
              </a:ext>
            </a:extLst>
          </p:cNvPr>
          <p:cNvSpPr txBox="1"/>
          <p:nvPr/>
        </p:nvSpPr>
        <p:spPr>
          <a:xfrm>
            <a:off x="179512" y="1923678"/>
            <a:ext cx="14401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j-lt"/>
              </a:rPr>
              <a:t>1.</a:t>
            </a:r>
            <a:r>
              <a:rPr lang="ko-KR" altLang="en-US" sz="900" b="1" dirty="0" smtClean="0">
                <a:solidFill>
                  <a:schemeClr val="bg1"/>
                </a:solidFill>
                <a:latin typeface="+mj-lt"/>
              </a:rPr>
              <a:t>  프로젝트 구상</a:t>
            </a: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2. </a:t>
            </a:r>
            <a:r>
              <a:rPr lang="ko-KR" altLang="en-US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구현 순서</a:t>
            </a: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endParaRPr lang="en-US" altLang="ko-KR" sz="900" b="1" dirty="0" smtClean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</a:rPr>
              <a:t>3.  </a:t>
            </a:r>
            <a:r>
              <a:rPr lang="ko-KR" altLang="en-US" sz="900" b="1" dirty="0">
                <a:solidFill>
                  <a:schemeClr val="bg1">
                    <a:lumMod val="65000"/>
                  </a:schemeClr>
                </a:solidFill>
              </a:rPr>
              <a:t>필요 물품</a:t>
            </a:r>
            <a:endParaRPr lang="en-US" altLang="ko-KR" sz="9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223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06CD1E-7F19-40E7-9B02-7F091102AAE4}"/>
              </a:ext>
            </a:extLst>
          </p:cNvPr>
          <p:cNvSpPr/>
          <p:nvPr/>
        </p:nvSpPr>
        <p:spPr>
          <a:xfrm>
            <a:off x="0" y="0"/>
            <a:ext cx="1732526" cy="5143500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ADD512BA-1718-4FD7-9195-68119941A00C}"/>
              </a:ext>
            </a:extLst>
          </p:cNvPr>
          <p:cNvCxnSpPr>
            <a:cxnSpLocks/>
          </p:cNvCxnSpPr>
          <p:nvPr/>
        </p:nvCxnSpPr>
        <p:spPr>
          <a:xfrm>
            <a:off x="232009" y="236354"/>
            <a:ext cx="13156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D7FD60E2-349E-4773-972A-519104359A22}"/>
              </a:ext>
            </a:extLst>
          </p:cNvPr>
          <p:cNvCxnSpPr>
            <a:cxnSpLocks/>
          </p:cNvCxnSpPr>
          <p:nvPr/>
        </p:nvCxnSpPr>
        <p:spPr>
          <a:xfrm>
            <a:off x="232009" y="915566"/>
            <a:ext cx="13156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D45133E3-EA75-4AD3-B80E-D7ABDA48F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66799"/>
            <a:ext cx="13681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C89251F2-CBD3-47C7-9F98-A5BF34022AAD}"/>
              </a:ext>
            </a:extLst>
          </p:cNvPr>
          <p:cNvSpPr/>
          <p:nvPr/>
        </p:nvSpPr>
        <p:spPr>
          <a:xfrm>
            <a:off x="1917191" y="166799"/>
            <a:ext cx="6994800" cy="4781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888" y="481514"/>
            <a:ext cx="11209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구상</a:t>
            </a:r>
            <a:endParaRPr lang="ko-KR" altLang="en-US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2382197" y="701566"/>
            <a:ext cx="1943100" cy="904875"/>
            <a:chOff x="4544576" y="1357550"/>
            <a:chExt cx="1943100" cy="904875"/>
          </a:xfrm>
        </p:grpSpPr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5063688" y="838438"/>
              <a:ext cx="904875" cy="1943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TextBox 60"/>
            <p:cNvSpPr txBox="1"/>
            <p:nvPr/>
          </p:nvSpPr>
          <p:spPr>
            <a:xfrm>
              <a:off x="4786910" y="1662068"/>
              <a:ext cx="9324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/>
                <a:t>장애인 차량</a:t>
              </a:r>
              <a:endParaRPr lang="ko-KR" altLang="en-US" sz="1100" b="1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2512074" y="1788370"/>
            <a:ext cx="5910910" cy="2511572"/>
            <a:chOff x="2519418" y="2163489"/>
            <a:chExt cx="5910910" cy="2511572"/>
          </a:xfrm>
        </p:grpSpPr>
        <p:sp>
          <p:nvSpPr>
            <p:cNvPr id="63" name="직사각형 62"/>
            <p:cNvSpPr/>
            <p:nvPr/>
          </p:nvSpPr>
          <p:spPr>
            <a:xfrm>
              <a:off x="5467932" y="2283718"/>
              <a:ext cx="990000" cy="23901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2519418" y="2163489"/>
              <a:ext cx="991275" cy="2511572"/>
              <a:chOff x="3860335" y="2844861"/>
              <a:chExt cx="991275" cy="1668657"/>
            </a:xfrm>
          </p:grpSpPr>
          <p:pic>
            <p:nvPicPr>
              <p:cNvPr id="77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0335" y="2923105"/>
                <a:ext cx="991275" cy="15904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직사각형 77"/>
              <p:cNvSpPr/>
              <p:nvPr/>
            </p:nvSpPr>
            <p:spPr>
              <a:xfrm>
                <a:off x="4707594" y="2844861"/>
                <a:ext cx="143613" cy="7824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563578" y="2925554"/>
                <a:ext cx="288032" cy="2880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FF0000"/>
                    </a:solidFill>
                  </a:rPr>
                  <a:t>O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3485382" y="2163489"/>
              <a:ext cx="991275" cy="2511572"/>
              <a:chOff x="3860335" y="2844861"/>
              <a:chExt cx="991275" cy="1668657"/>
            </a:xfrm>
          </p:grpSpPr>
          <p:pic>
            <p:nvPicPr>
              <p:cNvPr id="74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0335" y="2923105"/>
                <a:ext cx="991275" cy="15904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5" name="직사각형 74"/>
              <p:cNvSpPr/>
              <p:nvPr/>
            </p:nvSpPr>
            <p:spPr>
              <a:xfrm>
                <a:off x="4707594" y="2844861"/>
                <a:ext cx="143613" cy="7824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4563578" y="2925554"/>
                <a:ext cx="288032" cy="2880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FF0000"/>
                    </a:solidFill>
                  </a:rPr>
                  <a:t>O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6657" y="2281257"/>
              <a:ext cx="991275" cy="2393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직사각형 66"/>
            <p:cNvSpPr/>
            <p:nvPr/>
          </p:nvSpPr>
          <p:spPr>
            <a:xfrm>
              <a:off x="5323916" y="2174608"/>
              <a:ext cx="143613" cy="11776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450328" y="2283718"/>
              <a:ext cx="990000" cy="23901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7440328" y="2283718"/>
              <a:ext cx="990000" cy="23901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179900" y="2284944"/>
              <a:ext cx="288032" cy="4335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O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753EF4BC-BED2-4BFB-9D3B-15A49F477167}"/>
              </a:ext>
            </a:extLst>
          </p:cNvPr>
          <p:cNvSpPr txBox="1"/>
          <p:nvPr/>
        </p:nvSpPr>
        <p:spPr>
          <a:xfrm>
            <a:off x="179512" y="1923678"/>
            <a:ext cx="14401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j-lt"/>
              </a:rPr>
              <a:t>1.</a:t>
            </a:r>
            <a:r>
              <a:rPr lang="ko-KR" altLang="en-US" sz="900" b="1" dirty="0" smtClean="0">
                <a:solidFill>
                  <a:schemeClr val="bg1"/>
                </a:solidFill>
                <a:latin typeface="+mj-lt"/>
              </a:rPr>
              <a:t>  프로젝트 구상</a:t>
            </a: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2. </a:t>
            </a:r>
            <a:r>
              <a:rPr lang="ko-KR" altLang="en-US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구현 순서</a:t>
            </a: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endParaRPr lang="en-US" altLang="ko-KR" sz="900" b="1" dirty="0" smtClean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</a:rPr>
              <a:t>3.  </a:t>
            </a:r>
            <a:r>
              <a:rPr lang="ko-KR" altLang="en-US" sz="900" b="1" dirty="0">
                <a:solidFill>
                  <a:schemeClr val="bg1">
                    <a:lumMod val="65000"/>
                  </a:schemeClr>
                </a:solidFill>
              </a:rPr>
              <a:t>필요 물품</a:t>
            </a:r>
            <a:endParaRPr lang="en-US" altLang="ko-KR" sz="9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716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06CD1E-7F19-40E7-9B02-7F091102AAE4}"/>
              </a:ext>
            </a:extLst>
          </p:cNvPr>
          <p:cNvSpPr/>
          <p:nvPr/>
        </p:nvSpPr>
        <p:spPr>
          <a:xfrm>
            <a:off x="0" y="0"/>
            <a:ext cx="1732526" cy="5143500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ADD512BA-1718-4FD7-9195-68119941A00C}"/>
              </a:ext>
            </a:extLst>
          </p:cNvPr>
          <p:cNvCxnSpPr>
            <a:cxnSpLocks/>
          </p:cNvCxnSpPr>
          <p:nvPr/>
        </p:nvCxnSpPr>
        <p:spPr>
          <a:xfrm>
            <a:off x="232009" y="236354"/>
            <a:ext cx="13156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D7FD60E2-349E-4773-972A-519104359A22}"/>
              </a:ext>
            </a:extLst>
          </p:cNvPr>
          <p:cNvCxnSpPr>
            <a:cxnSpLocks/>
          </p:cNvCxnSpPr>
          <p:nvPr/>
        </p:nvCxnSpPr>
        <p:spPr>
          <a:xfrm>
            <a:off x="232009" y="915566"/>
            <a:ext cx="13156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D45133E3-EA75-4AD3-B80E-D7ABDA48F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66799"/>
            <a:ext cx="13681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C89251F2-CBD3-47C7-9F98-A5BF34022AAD}"/>
              </a:ext>
            </a:extLst>
          </p:cNvPr>
          <p:cNvSpPr/>
          <p:nvPr/>
        </p:nvSpPr>
        <p:spPr>
          <a:xfrm>
            <a:off x="1917191" y="166799"/>
            <a:ext cx="6994800" cy="4781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888" y="481514"/>
            <a:ext cx="11209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구상</a:t>
            </a:r>
            <a:endParaRPr lang="ko-KR" altLang="en-US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2382197" y="701566"/>
            <a:ext cx="1943100" cy="904875"/>
            <a:chOff x="4544576" y="1357550"/>
            <a:chExt cx="1943100" cy="904875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5063688" y="838438"/>
              <a:ext cx="904875" cy="1943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4786910" y="1662068"/>
              <a:ext cx="9324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/>
                <a:t>장애인 차량</a:t>
              </a:r>
              <a:endParaRPr lang="ko-KR" altLang="en-US" sz="1100" b="1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512074" y="1788370"/>
            <a:ext cx="5910910" cy="2511572"/>
            <a:chOff x="2519418" y="2163489"/>
            <a:chExt cx="5910910" cy="2511572"/>
          </a:xfrm>
        </p:grpSpPr>
        <p:sp>
          <p:nvSpPr>
            <p:cNvPr id="16" name="직사각형 15"/>
            <p:cNvSpPr/>
            <p:nvPr/>
          </p:nvSpPr>
          <p:spPr>
            <a:xfrm>
              <a:off x="5467932" y="2283718"/>
              <a:ext cx="990000" cy="23901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2519418" y="2163489"/>
              <a:ext cx="991275" cy="2511572"/>
              <a:chOff x="3860335" y="2844861"/>
              <a:chExt cx="991275" cy="1668657"/>
            </a:xfrm>
          </p:grpSpPr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0335" y="2923105"/>
                <a:ext cx="991275" cy="15904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4" name="직사각형 33"/>
              <p:cNvSpPr/>
              <p:nvPr/>
            </p:nvSpPr>
            <p:spPr>
              <a:xfrm>
                <a:off x="4707594" y="2844861"/>
                <a:ext cx="143613" cy="7824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4563578" y="2925554"/>
                <a:ext cx="288032" cy="2880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FF0000"/>
                    </a:solidFill>
                  </a:rPr>
                  <a:t>O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3485382" y="2163489"/>
              <a:ext cx="991275" cy="2511572"/>
              <a:chOff x="3860335" y="2844861"/>
              <a:chExt cx="991275" cy="1668657"/>
            </a:xfrm>
          </p:grpSpPr>
          <p:pic>
            <p:nvPicPr>
              <p:cNvPr id="44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0335" y="2923105"/>
                <a:ext cx="991275" cy="15904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5" name="직사각형 44"/>
              <p:cNvSpPr/>
              <p:nvPr/>
            </p:nvSpPr>
            <p:spPr>
              <a:xfrm>
                <a:off x="4707594" y="2844861"/>
                <a:ext cx="143613" cy="7824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4563578" y="2925554"/>
                <a:ext cx="288032" cy="2880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FF0000"/>
                    </a:solidFill>
                  </a:rPr>
                  <a:t>O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4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6657" y="2281257"/>
              <a:ext cx="991275" cy="2393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직사각형 48"/>
            <p:cNvSpPr/>
            <p:nvPr/>
          </p:nvSpPr>
          <p:spPr>
            <a:xfrm>
              <a:off x="5323916" y="2174608"/>
              <a:ext cx="143613" cy="11776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450328" y="2283718"/>
              <a:ext cx="990000" cy="23901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440328" y="2283718"/>
              <a:ext cx="990000" cy="23901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7" name="그룹 36"/>
            <p:cNvGrpSpPr/>
            <p:nvPr/>
          </p:nvGrpSpPr>
          <p:grpSpPr>
            <a:xfrm rot="16200000">
              <a:off x="3972855" y="3194115"/>
              <a:ext cx="2275780" cy="607694"/>
              <a:chOff x="1928525" y="1072275"/>
              <a:chExt cx="1815208" cy="737711"/>
            </a:xfrm>
          </p:grpSpPr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2467273" y="533527"/>
                <a:ext cx="737711" cy="1815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2182094" y="1310324"/>
                <a:ext cx="761015" cy="26161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ko-KR" altLang="en-US" sz="1000" b="1" dirty="0" smtClean="0"/>
                  <a:t>장애인차량</a:t>
                </a:r>
                <a:endParaRPr lang="ko-KR" altLang="en-US" sz="1000" b="1" dirty="0"/>
              </a:p>
            </p:txBody>
          </p:sp>
        </p:grpSp>
        <p:sp>
          <p:nvSpPr>
            <p:cNvPr id="50" name="직사각형 49"/>
            <p:cNvSpPr/>
            <p:nvPr/>
          </p:nvSpPr>
          <p:spPr>
            <a:xfrm>
              <a:off x="5179900" y="2284944"/>
              <a:ext cx="288032" cy="4335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X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753EF4BC-BED2-4BFB-9D3B-15A49F477167}"/>
              </a:ext>
            </a:extLst>
          </p:cNvPr>
          <p:cNvSpPr txBox="1"/>
          <p:nvPr/>
        </p:nvSpPr>
        <p:spPr>
          <a:xfrm>
            <a:off x="179512" y="1923678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j-lt"/>
              </a:rPr>
              <a:t>1.</a:t>
            </a:r>
            <a:r>
              <a:rPr lang="ko-KR" altLang="en-US" sz="900" b="1" dirty="0" smtClean="0">
                <a:solidFill>
                  <a:schemeClr val="bg1"/>
                </a:solidFill>
                <a:latin typeface="+mj-lt"/>
              </a:rPr>
              <a:t>  프로젝트 구상</a:t>
            </a: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2. </a:t>
            </a:r>
            <a:r>
              <a:rPr lang="ko-KR" altLang="en-US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구현 순서</a:t>
            </a:r>
            <a:endParaRPr lang="en-US" altLang="ko-KR" sz="900" b="1" dirty="0" smtClean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endParaRPr lang="en-US" altLang="ko-KR" sz="900" b="1" dirty="0" smtClean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r>
              <a:rPr lang="en-US" altLang="ko-KR" sz="9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3.  </a:t>
            </a:r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필요 물품</a:t>
            </a: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endParaRPr lang="en-US" altLang="ko-KR" sz="9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16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06CD1E-7F19-40E7-9B02-7F091102AAE4}"/>
              </a:ext>
            </a:extLst>
          </p:cNvPr>
          <p:cNvSpPr/>
          <p:nvPr/>
        </p:nvSpPr>
        <p:spPr>
          <a:xfrm>
            <a:off x="0" y="0"/>
            <a:ext cx="1732526" cy="5143500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ADD512BA-1718-4FD7-9195-68119941A00C}"/>
              </a:ext>
            </a:extLst>
          </p:cNvPr>
          <p:cNvCxnSpPr>
            <a:cxnSpLocks/>
          </p:cNvCxnSpPr>
          <p:nvPr/>
        </p:nvCxnSpPr>
        <p:spPr>
          <a:xfrm>
            <a:off x="232009" y="236354"/>
            <a:ext cx="13156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D7FD60E2-349E-4773-972A-519104359A22}"/>
              </a:ext>
            </a:extLst>
          </p:cNvPr>
          <p:cNvCxnSpPr>
            <a:cxnSpLocks/>
          </p:cNvCxnSpPr>
          <p:nvPr/>
        </p:nvCxnSpPr>
        <p:spPr>
          <a:xfrm>
            <a:off x="232009" y="915566"/>
            <a:ext cx="13156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D45133E3-EA75-4AD3-B80E-D7ABDA48F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66799"/>
            <a:ext cx="13681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44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C89251F2-CBD3-47C7-9F98-A5BF34022AAD}"/>
              </a:ext>
            </a:extLst>
          </p:cNvPr>
          <p:cNvSpPr/>
          <p:nvPr/>
        </p:nvSpPr>
        <p:spPr>
          <a:xfrm>
            <a:off x="1917191" y="166800"/>
            <a:ext cx="6994800" cy="4781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888" y="481514"/>
            <a:ext cx="112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구현 순서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53EF4BC-BED2-4BFB-9D3B-15A49F477167}"/>
              </a:ext>
            </a:extLst>
          </p:cNvPr>
          <p:cNvSpPr txBox="1"/>
          <p:nvPr/>
        </p:nvSpPr>
        <p:spPr>
          <a:xfrm>
            <a:off x="179512" y="1923678"/>
            <a:ext cx="14401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1.</a:t>
            </a:r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 프로젝트 구상</a:t>
            </a: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altLang="ko-KR" sz="900" b="1" dirty="0">
                <a:solidFill>
                  <a:schemeClr val="bg1"/>
                </a:solidFill>
                <a:latin typeface="+mj-lt"/>
              </a:rPr>
              <a:t>2. </a:t>
            </a:r>
            <a:r>
              <a:rPr lang="ko-KR" altLang="en-US" sz="9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900" b="1" dirty="0" smtClean="0">
                <a:solidFill>
                  <a:schemeClr val="bg1"/>
                </a:solidFill>
                <a:latin typeface="+mj-lt"/>
              </a:rPr>
              <a:t>구현 순서</a:t>
            </a: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endParaRPr lang="en-US" altLang="ko-KR" sz="900" b="1" dirty="0" smtClean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</a:rPr>
              <a:t>3.  </a:t>
            </a:r>
            <a:r>
              <a:rPr lang="ko-KR" altLang="en-US" sz="900" b="1" dirty="0">
                <a:solidFill>
                  <a:schemeClr val="bg1">
                    <a:lumMod val="65000"/>
                  </a:schemeClr>
                </a:solidFill>
              </a:rPr>
              <a:t>필요 </a:t>
            </a:r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물품</a:t>
            </a:r>
            <a:endParaRPr lang="en-US" altLang="ko-KR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63379" y="1025095"/>
            <a:ext cx="6102424" cy="36004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아두이노와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블루투스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모듈을 활용한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비콘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만들기 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63379" y="1853187"/>
            <a:ext cx="610242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2. </a:t>
            </a:r>
            <a:r>
              <a:rPr lang="ko-KR" altLang="en-US" sz="1400" b="1" dirty="0">
                <a:solidFill>
                  <a:schemeClr val="tx1"/>
                </a:solidFill>
              </a:rPr>
              <a:t>차단기 만들기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ko-KR" altLang="en-US" sz="1400" b="1" dirty="0" err="1">
                <a:solidFill>
                  <a:schemeClr val="tx1"/>
                </a:solidFill>
              </a:rPr>
              <a:t>비콘과</a:t>
            </a:r>
            <a:r>
              <a:rPr lang="ko-KR" altLang="en-US" sz="1400" b="1" dirty="0">
                <a:solidFill>
                  <a:schemeClr val="tx1"/>
                </a:solidFill>
              </a:rPr>
              <a:t> 연동하여 장애인 등록 차량인지 아닌지를 구별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63379" y="2679762"/>
            <a:ext cx="610242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3.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거리센서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적외선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&amp;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초음파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를 </a:t>
            </a:r>
            <a:r>
              <a:rPr lang="ko-KR" altLang="en-US" sz="1400" b="1" dirty="0">
                <a:solidFill>
                  <a:schemeClr val="tx1"/>
                </a:solidFill>
              </a:rPr>
              <a:t>이용한 주차 유무를 확인 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65131" y="3507854"/>
            <a:ext cx="610242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4. </a:t>
            </a:r>
            <a:r>
              <a:rPr lang="ko-KR" altLang="en-US" sz="1400" b="1" dirty="0">
                <a:solidFill>
                  <a:schemeClr val="tx1"/>
                </a:solidFill>
              </a:rPr>
              <a:t>네트워크를 이용한 주차장 현황 확인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2"/>
            <a:endCxn id="14" idx="0"/>
          </p:cNvCxnSpPr>
          <p:nvPr/>
        </p:nvCxnSpPr>
        <p:spPr>
          <a:xfrm>
            <a:off x="5414591" y="1385135"/>
            <a:ext cx="0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4" idx="2"/>
            <a:endCxn id="15" idx="0"/>
          </p:cNvCxnSpPr>
          <p:nvPr/>
        </p:nvCxnSpPr>
        <p:spPr>
          <a:xfrm>
            <a:off x="5414591" y="2213227"/>
            <a:ext cx="0" cy="46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5" idx="2"/>
            <a:endCxn id="16" idx="0"/>
          </p:cNvCxnSpPr>
          <p:nvPr/>
        </p:nvCxnSpPr>
        <p:spPr>
          <a:xfrm>
            <a:off x="5414591" y="3039802"/>
            <a:ext cx="1752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26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06CD1E-7F19-40E7-9B02-7F091102AAE4}"/>
              </a:ext>
            </a:extLst>
          </p:cNvPr>
          <p:cNvSpPr/>
          <p:nvPr/>
        </p:nvSpPr>
        <p:spPr>
          <a:xfrm>
            <a:off x="0" y="0"/>
            <a:ext cx="1732526" cy="5143500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ADD512BA-1718-4FD7-9195-68119941A00C}"/>
              </a:ext>
            </a:extLst>
          </p:cNvPr>
          <p:cNvCxnSpPr>
            <a:cxnSpLocks/>
          </p:cNvCxnSpPr>
          <p:nvPr/>
        </p:nvCxnSpPr>
        <p:spPr>
          <a:xfrm>
            <a:off x="232009" y="236354"/>
            <a:ext cx="13156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D7FD60E2-349E-4773-972A-519104359A22}"/>
              </a:ext>
            </a:extLst>
          </p:cNvPr>
          <p:cNvCxnSpPr>
            <a:cxnSpLocks/>
          </p:cNvCxnSpPr>
          <p:nvPr/>
        </p:nvCxnSpPr>
        <p:spPr>
          <a:xfrm>
            <a:off x="232009" y="915566"/>
            <a:ext cx="13156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D45133E3-EA75-4AD3-B80E-D7ABDA48F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66799"/>
            <a:ext cx="13681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44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C89251F2-CBD3-47C7-9F98-A5BF34022AAD}"/>
              </a:ext>
            </a:extLst>
          </p:cNvPr>
          <p:cNvSpPr/>
          <p:nvPr/>
        </p:nvSpPr>
        <p:spPr>
          <a:xfrm>
            <a:off x="1917191" y="166800"/>
            <a:ext cx="6994800" cy="4781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888" y="481514"/>
            <a:ext cx="112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필요 물품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53EF4BC-BED2-4BFB-9D3B-15A49F477167}"/>
              </a:ext>
            </a:extLst>
          </p:cNvPr>
          <p:cNvSpPr txBox="1"/>
          <p:nvPr/>
        </p:nvSpPr>
        <p:spPr>
          <a:xfrm>
            <a:off x="179512" y="1923678"/>
            <a:ext cx="14401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1.</a:t>
            </a:r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 프로젝트 구상</a:t>
            </a: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2. </a:t>
            </a:r>
            <a:r>
              <a:rPr lang="ko-KR" altLang="en-US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구현 순서</a:t>
            </a: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endParaRPr lang="en-US" altLang="ko-KR" sz="900" b="1" dirty="0" smtClean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r>
              <a:rPr lang="en-US" altLang="ko-KR" sz="900" b="1" dirty="0">
                <a:solidFill>
                  <a:schemeClr val="bg1"/>
                </a:solidFill>
              </a:rPr>
              <a:t>3.  </a:t>
            </a:r>
            <a:r>
              <a:rPr lang="ko-KR" altLang="en-US" sz="900" b="1" dirty="0">
                <a:solidFill>
                  <a:schemeClr val="bg1"/>
                </a:solidFill>
              </a:rPr>
              <a:t>필요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물품</a:t>
            </a:r>
            <a:endParaRPr lang="en-US" altLang="ko-KR" sz="900" b="1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578" y="196156"/>
            <a:ext cx="2448272" cy="166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22850" y="281459"/>
            <a:ext cx="4225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HM-10 </a:t>
            </a:r>
            <a:r>
              <a:rPr lang="ko-KR" altLang="en-US" sz="1600" b="1" dirty="0" err="1"/>
              <a:t>블루투스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4.0 </a:t>
            </a:r>
            <a:r>
              <a:rPr lang="ko-KR" altLang="en-US" sz="1600" b="1" dirty="0"/>
              <a:t>모듈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마스터</a:t>
            </a:r>
            <a:r>
              <a:rPr lang="en-US" altLang="ko-KR" sz="1600" b="1" dirty="0"/>
              <a:t>/</a:t>
            </a:r>
            <a:r>
              <a:rPr lang="ko-KR" altLang="en-US" sz="1600" b="1" dirty="0" err="1"/>
              <a:t>슬레이브</a:t>
            </a:r>
            <a:r>
              <a:rPr lang="ko-KR" altLang="en-US" sz="1600" b="1" dirty="0"/>
              <a:t> 명령어로 </a:t>
            </a:r>
            <a:r>
              <a:rPr lang="ko-KR" altLang="en-US" sz="1600" b="1" dirty="0" smtClean="0"/>
              <a:t>변경가능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(13000</a:t>
            </a:r>
            <a:r>
              <a:rPr lang="ko-KR" altLang="en-US" sz="1600" b="1" dirty="0" smtClean="0"/>
              <a:t>원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578" y="1880416"/>
            <a:ext cx="2448272" cy="1411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522850" y="1836114"/>
            <a:ext cx="4329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아두이노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/>
              <a:t>우노</a:t>
            </a:r>
            <a:r>
              <a:rPr lang="ko-KR" altLang="en-US" sz="1600" b="1" dirty="0"/>
              <a:t> </a:t>
            </a:r>
            <a:r>
              <a:rPr lang="en-US" altLang="ko-KR" sz="1600" b="1" dirty="0" smtClean="0"/>
              <a:t>R3(17000</a:t>
            </a:r>
            <a:r>
              <a:rPr lang="ko-KR" altLang="en-US" sz="1600" b="1" dirty="0" smtClean="0"/>
              <a:t>원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742" y="3136342"/>
            <a:ext cx="2525266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644008" y="3579862"/>
            <a:ext cx="420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아두이노</a:t>
            </a:r>
            <a:r>
              <a:rPr lang="ko-KR" altLang="en-US" sz="1600" b="1" dirty="0"/>
              <a:t> 초음파센서 </a:t>
            </a:r>
            <a:r>
              <a:rPr lang="en-US" altLang="ko-KR" sz="1600" b="1" dirty="0"/>
              <a:t>HY-SRF05 (5</a:t>
            </a:r>
            <a:r>
              <a:rPr lang="ko-KR" altLang="en-US" sz="1600" b="1" dirty="0"/>
              <a:t>핀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모듈 </a:t>
            </a:r>
            <a:r>
              <a:rPr lang="en-US" altLang="ko-KR" sz="1600" b="1" dirty="0" smtClean="0"/>
              <a:t>(1500</a:t>
            </a:r>
            <a:r>
              <a:rPr lang="ko-KR" altLang="en-US" sz="1600" b="1" dirty="0" smtClean="0"/>
              <a:t>원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4651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06CD1E-7F19-40E7-9B02-7F091102AAE4}"/>
              </a:ext>
            </a:extLst>
          </p:cNvPr>
          <p:cNvSpPr/>
          <p:nvPr/>
        </p:nvSpPr>
        <p:spPr>
          <a:xfrm>
            <a:off x="0" y="0"/>
            <a:ext cx="1732526" cy="5143500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ADD512BA-1718-4FD7-9195-68119941A00C}"/>
              </a:ext>
            </a:extLst>
          </p:cNvPr>
          <p:cNvCxnSpPr>
            <a:cxnSpLocks/>
          </p:cNvCxnSpPr>
          <p:nvPr/>
        </p:nvCxnSpPr>
        <p:spPr>
          <a:xfrm>
            <a:off x="232009" y="236354"/>
            <a:ext cx="13156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D7FD60E2-349E-4773-972A-519104359A22}"/>
              </a:ext>
            </a:extLst>
          </p:cNvPr>
          <p:cNvCxnSpPr>
            <a:cxnSpLocks/>
          </p:cNvCxnSpPr>
          <p:nvPr/>
        </p:nvCxnSpPr>
        <p:spPr>
          <a:xfrm>
            <a:off x="232009" y="915566"/>
            <a:ext cx="13156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D45133E3-EA75-4AD3-B80E-D7ABDA48F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66799"/>
            <a:ext cx="13681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44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C89251F2-CBD3-47C7-9F98-A5BF34022AAD}"/>
              </a:ext>
            </a:extLst>
          </p:cNvPr>
          <p:cNvSpPr/>
          <p:nvPr/>
        </p:nvSpPr>
        <p:spPr>
          <a:xfrm>
            <a:off x="1917191" y="166800"/>
            <a:ext cx="6994800" cy="4781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888" y="481514"/>
            <a:ext cx="112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필요 물품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53EF4BC-BED2-4BFB-9D3B-15A49F477167}"/>
              </a:ext>
            </a:extLst>
          </p:cNvPr>
          <p:cNvSpPr txBox="1"/>
          <p:nvPr/>
        </p:nvSpPr>
        <p:spPr>
          <a:xfrm>
            <a:off x="179512" y="1923678"/>
            <a:ext cx="14401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1.</a:t>
            </a:r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 프로젝트 구상</a:t>
            </a: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2. </a:t>
            </a:r>
            <a:r>
              <a:rPr lang="ko-KR" altLang="en-US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구현 순서</a:t>
            </a: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endParaRPr lang="en-US" altLang="ko-KR" sz="900" b="1" dirty="0" smtClean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r>
              <a:rPr lang="en-US" altLang="ko-KR" sz="900" b="1" dirty="0">
                <a:solidFill>
                  <a:schemeClr val="bg1"/>
                </a:solidFill>
              </a:rPr>
              <a:t>3.  </a:t>
            </a:r>
            <a:r>
              <a:rPr lang="ko-KR" altLang="en-US" sz="900" b="1" dirty="0">
                <a:solidFill>
                  <a:schemeClr val="bg1"/>
                </a:solidFill>
              </a:rPr>
              <a:t>필요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물품</a:t>
            </a:r>
            <a:endParaRPr lang="en-US" altLang="ko-KR" sz="900" b="1" dirty="0">
              <a:solidFill>
                <a:schemeClr val="bg1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375" y="232598"/>
            <a:ext cx="2569362" cy="159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499992" y="281459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적외선 거리 센서 </a:t>
            </a:r>
            <a:r>
              <a:rPr lang="en-US" altLang="ko-KR" sz="1600" b="1" dirty="0" smtClean="0"/>
              <a:t>(14,850</a:t>
            </a:r>
            <a:r>
              <a:rPr lang="ko-KR" altLang="en-US" sz="1600" b="1" dirty="0" smtClean="0"/>
              <a:t>원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706" y="1826750"/>
            <a:ext cx="2471617" cy="1609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510323" y="1826750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라즈베리파이</a:t>
            </a:r>
            <a:r>
              <a:rPr lang="en-US" altLang="ko-KR" sz="1600" b="1" dirty="0"/>
              <a:t>3 </a:t>
            </a:r>
            <a:r>
              <a:rPr lang="ko-KR" altLang="en-US" sz="1600" b="1" dirty="0" err="1"/>
              <a:t>스타터키트</a:t>
            </a:r>
            <a:r>
              <a:rPr lang="ko-KR" altLang="en-US" sz="1600" b="1" dirty="0"/>
              <a:t> 정품보드 케이스 </a:t>
            </a:r>
            <a:r>
              <a:rPr lang="ko-KR" altLang="en-US" sz="1600" b="1" dirty="0" smtClean="0"/>
              <a:t>카메라</a:t>
            </a:r>
            <a:r>
              <a:rPr lang="en-US" altLang="ko-KR" sz="1600" b="1" dirty="0" smtClean="0"/>
              <a:t>(46,000</a:t>
            </a:r>
            <a:r>
              <a:rPr lang="ko-KR" altLang="en-US" sz="1600" b="1" dirty="0" smtClean="0"/>
              <a:t>원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pic>
        <p:nvPicPr>
          <p:cNvPr id="19" name="Picture 4" descr="C:\Users\User\Desktop\타요버스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706" y="3507854"/>
            <a:ext cx="2461286" cy="129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510323" y="3468313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모형 자동차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가격 미정</a:t>
            </a:r>
            <a:r>
              <a:rPr lang="en-US" altLang="ko-KR" sz="1600" b="1" dirty="0" smtClean="0"/>
              <a:t>)</a:t>
            </a:r>
            <a:r>
              <a:rPr lang="ko-KR" altLang="en-US" sz="1600" b="1" dirty="0" smtClean="0"/>
              <a:t> 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9381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06CD1E-7F19-40E7-9B02-7F091102AAE4}"/>
              </a:ext>
            </a:extLst>
          </p:cNvPr>
          <p:cNvSpPr/>
          <p:nvPr/>
        </p:nvSpPr>
        <p:spPr>
          <a:xfrm>
            <a:off x="0" y="0"/>
            <a:ext cx="1732526" cy="5143500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ADD512BA-1718-4FD7-9195-68119941A00C}"/>
              </a:ext>
            </a:extLst>
          </p:cNvPr>
          <p:cNvCxnSpPr>
            <a:cxnSpLocks/>
          </p:cNvCxnSpPr>
          <p:nvPr/>
        </p:nvCxnSpPr>
        <p:spPr>
          <a:xfrm>
            <a:off x="232009" y="236354"/>
            <a:ext cx="13156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D7FD60E2-349E-4773-972A-519104359A22}"/>
              </a:ext>
            </a:extLst>
          </p:cNvPr>
          <p:cNvCxnSpPr>
            <a:cxnSpLocks/>
          </p:cNvCxnSpPr>
          <p:nvPr/>
        </p:nvCxnSpPr>
        <p:spPr>
          <a:xfrm>
            <a:off x="232009" y="915566"/>
            <a:ext cx="13156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D45133E3-EA75-4AD3-B80E-D7ABDA48F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66799"/>
            <a:ext cx="13681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44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C89251F2-CBD3-47C7-9F98-A5BF34022AAD}"/>
              </a:ext>
            </a:extLst>
          </p:cNvPr>
          <p:cNvSpPr/>
          <p:nvPr/>
        </p:nvSpPr>
        <p:spPr>
          <a:xfrm>
            <a:off x="1917191" y="166800"/>
            <a:ext cx="6994800" cy="4781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888" y="481514"/>
            <a:ext cx="112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필요 물품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53EF4BC-BED2-4BFB-9D3B-15A49F477167}"/>
              </a:ext>
            </a:extLst>
          </p:cNvPr>
          <p:cNvSpPr txBox="1"/>
          <p:nvPr/>
        </p:nvSpPr>
        <p:spPr>
          <a:xfrm>
            <a:off x="179512" y="1923678"/>
            <a:ext cx="14401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1.</a:t>
            </a:r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 프로젝트 구상</a:t>
            </a: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2. </a:t>
            </a:r>
            <a:r>
              <a:rPr lang="ko-KR" altLang="en-US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구현 순서</a:t>
            </a: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endParaRPr lang="en-US" altLang="ko-KR" sz="900" b="1" dirty="0" smtClean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r>
              <a:rPr lang="en-US" altLang="ko-KR" sz="900" b="1" dirty="0">
                <a:solidFill>
                  <a:schemeClr val="bg1"/>
                </a:solidFill>
              </a:rPr>
              <a:t>3.  </a:t>
            </a:r>
            <a:r>
              <a:rPr lang="ko-KR" altLang="en-US" sz="900" b="1" dirty="0">
                <a:solidFill>
                  <a:schemeClr val="bg1"/>
                </a:solidFill>
              </a:rPr>
              <a:t>필요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물품</a:t>
            </a:r>
            <a:endParaRPr lang="en-US" altLang="ko-KR" sz="9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99992" y="281459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차단기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만들 예정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8854"/>
            <a:ext cx="2359149" cy="1634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332289"/>
            <a:ext cx="2448272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499992" y="2402473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모터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차단기 여닫기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0180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4565</TotalTime>
  <Words>198</Words>
  <Application>Microsoft Office PowerPoint</Application>
  <PresentationFormat>화면 슬라이드 쇼(16:9)</PresentationFormat>
  <Paragraphs>62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Arial</vt:lpstr>
      <vt:lpstr>나눔고딕 ExtraBold</vt:lpstr>
      <vt:lpstr>맑은 고딕</vt:lpstr>
      <vt:lpstr>배달의민족 한나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박명철</dc:creator>
  <cp:lastModifiedBy>User</cp:lastModifiedBy>
  <cp:revision>322</cp:revision>
  <dcterms:created xsi:type="dcterms:W3CDTF">2015-08-25T11:20:08Z</dcterms:created>
  <dcterms:modified xsi:type="dcterms:W3CDTF">2018-03-09T11:48:39Z</dcterms:modified>
</cp:coreProperties>
</file>