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9" r:id="rId2"/>
    <p:sldId id="369" r:id="rId3"/>
    <p:sldId id="377" r:id="rId4"/>
    <p:sldId id="390" r:id="rId5"/>
    <p:sldId id="389" r:id="rId6"/>
    <p:sldId id="391" r:id="rId7"/>
    <p:sldId id="394" r:id="rId8"/>
    <p:sldId id="397" r:id="rId9"/>
    <p:sldId id="387" r:id="rId10"/>
    <p:sldId id="392" r:id="rId11"/>
    <p:sldId id="396" r:id="rId12"/>
    <p:sldId id="399" r:id="rId13"/>
    <p:sldId id="395" r:id="rId14"/>
  </p:sldIdLst>
  <p:sldSz cx="9906000" cy="6858000" type="A4"/>
  <p:notesSz cx="6864350" cy="9996488"/>
  <p:defaultTextStyle>
    <a:defPPr>
      <a:defRPr lang="en-US"/>
    </a:defPPr>
    <a:lvl1pPr algn="l" rtl="0" fontAlgn="base" latinLnBrk="1">
      <a:lnSpc>
        <a:spcPct val="1200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lnSpc>
        <a:spcPct val="1200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lnSpc>
        <a:spcPct val="1200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lnSpc>
        <a:spcPct val="1200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lnSpc>
        <a:spcPct val="1200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4044">
          <p15:clr>
            <a:srgbClr val="A4A3A4"/>
          </p15:clr>
        </p15:guide>
        <p15:guide id="4" pos="3120">
          <p15:clr>
            <a:srgbClr val="A4A3A4"/>
          </p15:clr>
        </p15:guide>
        <p15:guide id="5" pos="761">
          <p15:clr>
            <a:srgbClr val="A4A3A4"/>
          </p15:clr>
        </p15:guide>
        <p15:guide id="6" pos="5480">
          <p15:clr>
            <a:srgbClr val="A4A3A4"/>
          </p15:clr>
        </p15:guide>
        <p15:guide id="7" pos="1024">
          <p15:clr>
            <a:srgbClr val="A4A3A4"/>
          </p15:clr>
        </p15:guide>
        <p15:guide id="8" pos="5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B"/>
    <a:srgbClr val="5F5F5F"/>
    <a:srgbClr val="808080"/>
    <a:srgbClr val="0E4078"/>
    <a:srgbClr val="0E4B78"/>
    <a:srgbClr val="0F4D7D"/>
    <a:srgbClr val="005AB4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0" autoAdjust="0"/>
    <p:restoredTop sz="96832" autoAdjust="0"/>
  </p:normalViewPr>
  <p:slideViewPr>
    <p:cSldViewPr>
      <p:cViewPr varScale="1">
        <p:scale>
          <a:sx n="108" d="100"/>
          <a:sy n="108" d="100"/>
        </p:scale>
        <p:origin x="126" y="126"/>
      </p:cViewPr>
      <p:guideLst>
        <p:guide orient="horz" pos="2160"/>
        <p:guide orient="horz" pos="402"/>
        <p:guide orient="horz" pos="4044"/>
        <p:guide pos="3120"/>
        <p:guide pos="761"/>
        <p:guide pos="5480"/>
        <p:guide pos="1024"/>
        <p:guide pos="5217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0"/>
            <a:ext cx="297338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3375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48213"/>
            <a:ext cx="5492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838"/>
            <a:ext cx="2973388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9494838"/>
            <a:ext cx="2973388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FC2B24-0E40-4A13-B9F5-5131B415F4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33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704850" y="2133600"/>
            <a:ext cx="84963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72000" rIns="0" bIns="0"/>
          <a:lstStyle/>
          <a:p>
            <a:endParaRPr lang="ko-KR" alt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836613"/>
            <a:ext cx="835342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wrap="none" lIns="72000" tIns="0" rIns="72000" bIns="0" anchor="t"/>
          <a:lstStyle>
            <a:lvl1pPr>
              <a:lnSpc>
                <a:spcPct val="120000"/>
              </a:lnSpc>
              <a:defRPr sz="2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767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76288" y="2205038"/>
            <a:ext cx="8351837" cy="647700"/>
          </a:xfrm>
        </p:spPr>
        <p:txBody>
          <a:bodyPr wrap="none" lIns="72000" tIns="72000" rIns="72000" bIns="72000"/>
          <a:lstStyle>
            <a:lvl1pPr marL="47625" indent="0">
              <a:lnSpc>
                <a:spcPct val="120000"/>
              </a:lnSpc>
              <a:buFont typeface="Wingdings" pitchFamily="2" charset="2"/>
              <a:buNone/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8130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A843-2A39-4AE1-B819-A2F3AA892D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4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2975" y="260350"/>
            <a:ext cx="2339975" cy="6192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867525" cy="6192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3111B-19BB-41A1-937D-252265881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8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4BAD-CA4A-403D-B20D-ACF1E3FE0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2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B7D2-55FB-4C58-B180-E104787CE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5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765175"/>
            <a:ext cx="460375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65175"/>
            <a:ext cx="460375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E4647-E7EC-4F70-9245-2C335A9C8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8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4AA93-23FF-4670-ABCB-D47C1258A8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29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E8312-F56A-41DD-A4DA-7DC68EFF70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79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93519-A1F2-47EF-A256-DE2E2523BA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69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C378-5D6B-45E0-A719-6A46AEB365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7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DC7A1-B367-4F01-B226-5660944A47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2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260350"/>
            <a:ext cx="8928100" cy="431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54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vert="horz" wrap="square" lIns="180000" tIns="45720" rIns="18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765175"/>
            <a:ext cx="93599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453188"/>
            <a:ext cx="3136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/>
            </a:lvl1pPr>
          </a:lstStyle>
          <a:p>
            <a:pPr>
              <a:defRPr/>
            </a:pPr>
            <a:r>
              <a:rPr lang="ko-KR" altLang="en-US"/>
              <a:t>기업지원 관리시스템</a:t>
            </a:r>
            <a:endParaRPr lang="en-US" altLang="ko-KR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9488" y="6453188"/>
            <a:ext cx="2311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9D2DF21-9329-4B51-9465-6CC65CA78C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Line 21"/>
          <p:cNvSpPr>
            <a:spLocks noChangeShapeType="1"/>
          </p:cNvSpPr>
          <p:nvPr userDrawn="1"/>
        </p:nvSpPr>
        <p:spPr bwMode="auto">
          <a:xfrm>
            <a:off x="273050" y="64531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72000" rIns="0" bIns="0"/>
          <a:lstStyle/>
          <a:p>
            <a:endParaRPr lang="ko-KR" altLang="en-US"/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>
            <a:off x="273050" y="260350"/>
            <a:ext cx="431800" cy="431800"/>
          </a:xfrm>
          <a:prstGeom prst="rect">
            <a:avLst/>
          </a:prstGeom>
          <a:gradFill rotWithShape="1">
            <a:gsLst>
              <a:gs pos="0">
                <a:srgbClr val="4B79BD"/>
              </a:gs>
              <a:gs pos="100000">
                <a:srgbClr val="37588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4B79B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54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lIns="0" tIns="0" rIns="0" bIns="360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80975" indent="-13335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Wingdings" pitchFamily="2" charset="2"/>
        <a:buChar char="§"/>
        <a:defRPr kumimoji="1" sz="11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2563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292929"/>
        </a:buClr>
        <a:buAutoNum type="arabicPeriod"/>
        <a:defRPr kumimoji="1" sz="900">
          <a:solidFill>
            <a:schemeClr val="tx1"/>
          </a:solidFill>
          <a:latin typeface="+mn-lt"/>
          <a:ea typeface="+mn-ea"/>
        </a:defRPr>
      </a:lvl2pPr>
      <a:lvl3pPr marL="895350" indent="-173038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292929"/>
        </a:buClr>
        <a:buAutoNum type="arabicParenR"/>
        <a:defRPr kumimoji="1" sz="900">
          <a:solidFill>
            <a:schemeClr val="tx1"/>
          </a:solidFill>
          <a:latin typeface="+mn-lt"/>
          <a:ea typeface="+mn-ea"/>
        </a:defRPr>
      </a:lvl3pPr>
      <a:lvl4pPr marL="1162050" indent="-87313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4pPr>
      <a:lvl5pPr marL="1438275" indent="-9525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5pPr>
      <a:lvl6pPr marL="1895475" indent="-95250" algn="l" rtl="0" fontAlgn="base" latinLnBrk="1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6pPr>
      <a:lvl7pPr marL="2352675" indent="-95250" algn="l" rtl="0" fontAlgn="base" latinLnBrk="1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7pPr>
      <a:lvl8pPr marL="2809875" indent="-95250" algn="l" rtl="0" fontAlgn="base" latinLnBrk="1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8pPr>
      <a:lvl9pPr marL="3267075" indent="-95250" algn="l" rtl="0" fontAlgn="base" latinLnBrk="1">
        <a:lnSpc>
          <a:spcPct val="130000"/>
        </a:lnSpc>
        <a:spcBef>
          <a:spcPct val="20000"/>
        </a:spcBef>
        <a:spcAft>
          <a:spcPct val="0"/>
        </a:spcAft>
        <a:buClr>
          <a:srgbClr val="1C1C1C"/>
        </a:buClr>
        <a:buFont typeface="굴림" pitchFamily="50" charset="-127"/>
        <a:buChar char="∙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pstone.hallym.ac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ko-KR" altLang="en-US" dirty="0" smtClean="0"/>
              <a:t>캡스톤디자인 전산시스템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과제접수 학생 매뉴얼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B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99CC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72000" rIns="0" bIns="0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5085184"/>
            <a:ext cx="4090054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9" y="1703229"/>
            <a:ext cx="3393794" cy="4352493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실습비 실행 </a:t>
            </a:r>
            <a:r>
              <a:rPr lang="ko-KR" altLang="en-US" dirty="0" err="1" smtClean="0"/>
              <a:t>예산서</a:t>
            </a:r>
            <a:r>
              <a:rPr lang="en-US" altLang="ko-KR" dirty="0" smtClean="0"/>
              <a:t> (5/6)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503481" y="2589912"/>
            <a:ext cx="2038289" cy="29993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880992" y="3573015"/>
            <a:ext cx="3581758" cy="2016223"/>
          </a:xfrm>
          <a:prstGeom prst="wedgeRectCallout">
            <a:avLst>
              <a:gd name="adj1" fmla="val -65800"/>
              <a:gd name="adj2" fmla="val -46843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산출 내역 입력</a:t>
            </a:r>
            <a:endParaRPr lang="en-US" altLang="ko-KR" sz="1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☞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인문사회계열 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팀 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200,000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원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내에서 예산 배정 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    (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회의비는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50%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인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100,000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원까지 배정 가능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>
              <a:defRPr/>
            </a:pP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☞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이공계열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팀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500,000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원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내에서 예산 배정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    (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회의비는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20%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인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100,000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원까지 배정 가능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588605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모든 내용을 모두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빠짐없이 작성해야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예산의 경우 </a:t>
            </a:r>
            <a:r>
              <a:rPr lang="ko-KR" altLang="en-US" sz="1200" dirty="0" err="1" smtClean="0">
                <a:latin typeface="+mj-ea"/>
                <a:ea typeface="+mj-ea"/>
              </a:rPr>
              <a:t>컴마</a:t>
            </a:r>
            <a:r>
              <a:rPr lang="ko-KR" altLang="en-US" sz="1200" dirty="0" smtClean="0">
                <a:latin typeface="+mj-ea"/>
                <a:ea typeface="+mj-ea"/>
              </a:rPr>
              <a:t> 구분없이 숫자만 입력합니다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ko-KR" altLang="en-US" sz="1200" dirty="0" smtClean="0">
                <a:latin typeface="+mj-ea"/>
                <a:ea typeface="+mj-ea"/>
              </a:rPr>
              <a:t>올바른 </a:t>
            </a:r>
            <a:r>
              <a:rPr lang="ko-KR" altLang="en-US" sz="1200" dirty="0" err="1" smtClean="0">
                <a:latin typeface="+mj-ea"/>
                <a:ea typeface="+mj-ea"/>
              </a:rPr>
              <a:t>작성예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: 100000 / </a:t>
            </a:r>
            <a:r>
              <a:rPr lang="ko-KR" altLang="en-US" sz="1200" dirty="0" smtClean="0">
                <a:latin typeface="+mj-ea"/>
                <a:ea typeface="+mj-ea"/>
              </a:rPr>
              <a:t>잘못된 </a:t>
            </a:r>
            <a:r>
              <a:rPr lang="ko-KR" altLang="en-US" sz="1200" dirty="0" err="1" smtClean="0">
                <a:latin typeface="+mj-ea"/>
                <a:ea typeface="+mj-ea"/>
              </a:rPr>
              <a:t>작성예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: 1,000)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928664" y="2589913"/>
            <a:ext cx="524874" cy="29993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304816" y="5727200"/>
            <a:ext cx="1296144" cy="504056"/>
          </a:xfrm>
          <a:prstGeom prst="wedgeRectCallout">
            <a:avLst>
              <a:gd name="adj1" fmla="val -4434"/>
              <a:gd name="adj2" fmla="val -77734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컴마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구분없이 숫자만 입력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3093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3" y="2321431"/>
            <a:ext cx="5787776" cy="838675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(6/6)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289544" y="2661419"/>
            <a:ext cx="504056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588605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모든 내용을 작성 후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저장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버튼을 클릭합니다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저장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버튼 클릭 후 </a:t>
            </a:r>
            <a:r>
              <a:rPr lang="en-US" altLang="ko-KR" sz="1200" dirty="0" smtClean="0">
                <a:latin typeface="+mj-ea"/>
                <a:ea typeface="+mj-ea"/>
              </a:rPr>
              <a:t>“</a:t>
            </a:r>
            <a:r>
              <a:rPr lang="ko-KR" altLang="en-US" sz="1200" dirty="0" smtClean="0">
                <a:latin typeface="+mj-ea"/>
                <a:ea typeface="+mj-ea"/>
              </a:rPr>
              <a:t>저장하였습니다</a:t>
            </a:r>
            <a:r>
              <a:rPr lang="en-US" altLang="ko-KR" sz="1200" dirty="0" smtClean="0">
                <a:latin typeface="+mj-ea"/>
                <a:ea typeface="+mj-ea"/>
              </a:rPr>
              <a:t>“ </a:t>
            </a:r>
            <a:r>
              <a:rPr lang="ko-KR" altLang="en-US" sz="1200" dirty="0" smtClean="0">
                <a:latin typeface="+mj-ea"/>
                <a:ea typeface="+mj-ea"/>
              </a:rPr>
              <a:t>메시지가 나오면 과제계획서 접수가 완료됩니다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55" y="4293096"/>
            <a:ext cx="1339741" cy="110674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 bwMode="auto">
          <a:xfrm rot="5400000">
            <a:off x="3156830" y="3377790"/>
            <a:ext cx="833393" cy="432048"/>
          </a:xfrm>
          <a:prstGeom prst="rightArrow">
            <a:avLst/>
          </a:prstGeom>
          <a:solidFill>
            <a:srgbClr val="0070C0"/>
          </a:solidFill>
          <a:ln w="3175" cap="flat" cmpd="sng" algn="ctr">
            <a:solidFill>
              <a:srgbClr val="99CC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4512551" y="4653136"/>
            <a:ext cx="3680809" cy="1368152"/>
          </a:xfrm>
          <a:prstGeom prst="wedgeRectCallout">
            <a:avLst>
              <a:gd name="adj1" fmla="val -57621"/>
              <a:gd name="adj2" fmla="val -37596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첨부할 이미지의 용량이 많은 경우 등록 시간이 다소 소요될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 클릭 후 저장이 완료되었다는 메시지가 나올때까지 대기하셔야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주의사항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과제계획서 작성시 첨부파일 전체 용량이 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10M 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이상 초과시 등록되지 않습니다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2852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28820"/>
            <a:ext cx="7387604" cy="2703461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접수내역 및 변경신청 조회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1031803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108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접수는 대표학생만 작성합니다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팀원인 경우 접수하지 않습니다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캡스톤디자인 신청서 출력은 </a:t>
            </a:r>
            <a:r>
              <a:rPr lang="ko-KR" altLang="en-US" sz="1200" b="1" dirty="0" err="1" smtClean="0">
                <a:latin typeface="+mj-ea"/>
                <a:ea typeface="+mj-ea"/>
              </a:rPr>
              <a:t>과제명의</a:t>
            </a:r>
            <a:r>
              <a:rPr lang="ko-KR" altLang="en-US" sz="1200" b="1" dirty="0" smtClean="0">
                <a:latin typeface="+mj-ea"/>
                <a:ea typeface="+mj-ea"/>
              </a:rPr>
              <a:t> 제목을 클릭하여 인쇄</a:t>
            </a:r>
            <a:r>
              <a:rPr lang="ko-KR" altLang="en-US" sz="1200" dirty="0" smtClean="0">
                <a:latin typeface="+mj-ea"/>
                <a:ea typeface="+mj-ea"/>
              </a:rPr>
              <a:t>를 할 수 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과제 </a:t>
            </a:r>
            <a:r>
              <a:rPr lang="ko-KR" altLang="en-US" sz="1200" dirty="0" err="1" smtClean="0">
                <a:latin typeface="+mj-ea"/>
                <a:ea typeface="+mj-ea"/>
              </a:rPr>
              <a:t>접수전에</a:t>
            </a:r>
            <a:r>
              <a:rPr lang="ko-KR" altLang="en-US" sz="1200" dirty="0" smtClean="0">
                <a:latin typeface="+mj-ea"/>
                <a:ea typeface="+mj-ea"/>
              </a:rPr>
              <a:t> 접수기간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유의사항 등을 확인한 후 접수하시기 바랍니다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접수완료 후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조회가 가능합니다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ko-KR" altLang="en-US" sz="1200" dirty="0" smtClean="0">
                <a:latin typeface="+mj-ea"/>
                <a:ea typeface="+mj-ea"/>
              </a:rPr>
              <a:t>접수기간내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수정가능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2880008" y="3093786"/>
            <a:ext cx="1186036" cy="2879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529064" y="5035252"/>
            <a:ext cx="2096551" cy="892369"/>
          </a:xfrm>
          <a:prstGeom prst="wedgeRectCallout">
            <a:avLst>
              <a:gd name="adj1" fmla="val 13765"/>
              <a:gd name="adj2" fmla="val -75366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상태가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접수완료</a:t>
            </a:r>
            <a:r>
              <a:rPr lang="en-US" altLang="ko-KR" sz="11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반려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시에만 수정이 가능합니다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상태가 승인일 경우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변경요청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을 작성해야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44012" y="4653136"/>
            <a:ext cx="1008336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52800" y="4653136"/>
            <a:ext cx="1800200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856656" y="5013176"/>
            <a:ext cx="2520280" cy="450489"/>
          </a:xfrm>
          <a:prstGeom prst="wedgeRectCallout">
            <a:avLst>
              <a:gd name="adj1" fmla="val 17480"/>
              <a:gd name="adj2" fmla="val -68851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과제명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클릭시 조회 및 인쇄를 할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3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82" y="2065293"/>
            <a:ext cx="3149696" cy="3396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5" y="2288905"/>
            <a:ext cx="4167212" cy="1517494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접수내역 및 변경신청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위임장 출력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810204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108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위임장은 과제접수 후 출력이 가능합니다</a:t>
            </a:r>
            <a:r>
              <a:rPr lang="en-US" altLang="ko-KR" sz="1200" dirty="0" smtClean="0">
                <a:latin typeface="+mj-ea"/>
                <a:ea typeface="+mj-ea"/>
              </a:rPr>
              <a:t>. ([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</a:t>
            </a:r>
            <a:r>
              <a:rPr lang="ko-KR" altLang="en-US" sz="1200" dirty="0" smtClean="0">
                <a:latin typeface="+mj-ea"/>
                <a:ea typeface="+mj-ea"/>
              </a:rPr>
              <a:t> 메뉴에서 출력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위임장을 출력하여 지도교</a:t>
            </a:r>
            <a:r>
              <a:rPr lang="ko-KR" altLang="en-US" sz="1200" dirty="0">
                <a:latin typeface="+mj-ea"/>
                <a:ea typeface="+mj-ea"/>
              </a:rPr>
              <a:t>수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대표학생의 직인이나 서명 후 사업단에 제출합니다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ko-KR" altLang="en-US" sz="1200" dirty="0" err="1" smtClean="0">
                <a:latin typeface="+mj-ea"/>
                <a:ea typeface="+mj-ea"/>
              </a:rPr>
              <a:t>산학협력관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3</a:t>
            </a:r>
            <a:r>
              <a:rPr lang="ko-KR" altLang="en-US" sz="1200" dirty="0" smtClean="0">
                <a:latin typeface="+mj-ea"/>
                <a:ea typeface="+mj-ea"/>
              </a:rPr>
              <a:t>층 </a:t>
            </a:r>
            <a:r>
              <a:rPr lang="en-US" altLang="ko-KR" sz="1200" dirty="0" smtClean="0">
                <a:latin typeface="+mj-ea"/>
                <a:ea typeface="+mj-ea"/>
              </a:rPr>
              <a:t>22305</a:t>
            </a:r>
            <a:r>
              <a:rPr lang="ko-KR" altLang="en-US" sz="1200" dirty="0" smtClean="0">
                <a:latin typeface="+mj-ea"/>
                <a:ea typeface="+mj-ea"/>
              </a:rPr>
              <a:t>호 </a:t>
            </a:r>
            <a:r>
              <a:rPr lang="en-US" altLang="ko-KR" sz="1200" dirty="0" smtClean="0">
                <a:latin typeface="+mj-ea"/>
                <a:ea typeface="+mj-ea"/>
              </a:rPr>
              <a:t>LINC+</a:t>
            </a:r>
            <a:r>
              <a:rPr lang="ko-KR" altLang="en-US" sz="1200" dirty="0" smtClean="0">
                <a:latin typeface="+mj-ea"/>
                <a:ea typeface="+mj-ea"/>
              </a:rPr>
              <a:t>사업단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지도교수님</a:t>
            </a:r>
            <a:r>
              <a:rPr lang="ko-KR" altLang="en-US" sz="1200" dirty="0">
                <a:latin typeface="+mj-ea"/>
                <a:ea typeface="+mj-ea"/>
              </a:rPr>
              <a:t>이 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분 이상 있는 경우 </a:t>
            </a:r>
            <a:r>
              <a:rPr lang="ko-KR" altLang="en-US" sz="1200" dirty="0">
                <a:latin typeface="+mj-ea"/>
                <a:ea typeface="+mj-ea"/>
              </a:rPr>
              <a:t>각 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부씩 총 </a:t>
            </a:r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부를 출력해야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4213783" y="3536632"/>
            <a:ext cx="262394" cy="1439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315956" y="3791159"/>
            <a:ext cx="1277004" cy="263053"/>
          </a:xfrm>
          <a:prstGeom prst="wedgeRectCallout">
            <a:avLst>
              <a:gd name="adj1" fmla="val 23997"/>
              <a:gd name="adj2" fmla="val -84459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인쇄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 클릭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3766" y="5303521"/>
            <a:ext cx="246781" cy="1119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5036765" y="3140621"/>
            <a:ext cx="833393" cy="432048"/>
          </a:xfrm>
          <a:prstGeom prst="rightArrow">
            <a:avLst/>
          </a:prstGeom>
          <a:solidFill>
            <a:srgbClr val="0070C0"/>
          </a:solidFill>
          <a:ln w="3175" cap="flat" cmpd="sng" algn="ctr">
            <a:solidFill>
              <a:srgbClr val="99CC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42308" y="5558760"/>
            <a:ext cx="1246996" cy="278519"/>
          </a:xfrm>
          <a:prstGeom prst="wedgeRectCallout">
            <a:avLst>
              <a:gd name="adj1" fmla="val 23997"/>
              <a:gd name="adj2" fmla="val -84459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인쇄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 클릭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16" name="직사각형 15"/>
          <p:cNvSpPr/>
          <p:nvPr/>
        </p:nvSpPr>
        <p:spPr>
          <a:xfrm flipH="1" flipV="1">
            <a:off x="6059248" y="4683351"/>
            <a:ext cx="2926200" cy="477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 flipH="1" flipV="1">
            <a:off x="8029898" y="3636555"/>
            <a:ext cx="671713" cy="324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748630" y="3644502"/>
            <a:ext cx="1130272" cy="422940"/>
          </a:xfrm>
          <a:prstGeom prst="wedgeRectCallout">
            <a:avLst>
              <a:gd name="adj1" fmla="val 63105"/>
              <a:gd name="adj2" fmla="val -10590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출력 후 </a:t>
            </a: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팀대표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지도교수 서명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4736976" y="4799321"/>
            <a:ext cx="1133182" cy="662290"/>
          </a:xfrm>
          <a:prstGeom prst="wedgeRectCallout">
            <a:avLst>
              <a:gd name="adj1" fmla="val 63105"/>
              <a:gd name="adj2" fmla="val -10590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출력 후 </a:t>
            </a: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팀대표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지도교수 서명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또는 도장 날인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779" y="2607947"/>
            <a:ext cx="726877" cy="2879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487934" y="4073168"/>
            <a:ext cx="9145016" cy="12170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36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신청절차</a:t>
            </a:r>
            <a:r>
              <a:rPr lang="en-US" altLang="ko-KR" sz="1200" b="1" dirty="0" smtClean="0">
                <a:latin typeface="+mj-ea"/>
                <a:ea typeface="+mj-ea"/>
              </a:rPr>
              <a:t/>
            </a:r>
            <a:br>
              <a:rPr lang="en-US" altLang="ko-KR" sz="1200" b="1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en-US" altLang="ko-KR" sz="1200" dirty="0" smtClean="0">
                <a:latin typeface="+mj-ea"/>
                <a:ea typeface="+mj-ea"/>
              </a:rPr>
              <a:t>1</a:t>
            </a:r>
            <a:r>
              <a:rPr lang="ko-KR" altLang="en-US" sz="1200" dirty="0" smtClean="0">
                <a:latin typeface="+mj-ea"/>
                <a:ea typeface="+mj-ea"/>
              </a:rPr>
              <a:t>단계 </a:t>
            </a:r>
            <a:r>
              <a:rPr lang="en-US" altLang="ko-KR" sz="1200" dirty="0" smtClean="0">
                <a:latin typeface="+mj-ea"/>
                <a:ea typeface="+mj-ea"/>
              </a:rPr>
              <a:t>: [</a:t>
            </a:r>
            <a:r>
              <a:rPr lang="ko-KR" altLang="en-US" sz="1200" dirty="0" smtClean="0">
                <a:latin typeface="+mj-ea"/>
                <a:ea typeface="+mj-ea"/>
              </a:rPr>
              <a:t>캡스톤디자인 접수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</a:t>
            </a:r>
            <a:r>
              <a:rPr lang="en-US" altLang="ko-KR" sz="1200" dirty="0" smtClean="0">
                <a:latin typeface="+mj-ea"/>
                <a:ea typeface="+mj-ea"/>
              </a:rPr>
              <a:t> [</a:t>
            </a:r>
            <a:r>
              <a:rPr lang="ko-KR" altLang="en-US" sz="1200" dirty="0" smtClean="0">
                <a:latin typeface="+mj-ea"/>
                <a:ea typeface="+mj-ea"/>
              </a:rPr>
              <a:t>신청서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버튼을 클릭하여 캡스톤디자인 신청서 접수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 - 2</a:t>
            </a:r>
            <a:r>
              <a:rPr lang="ko-KR" altLang="en-US" sz="1200" dirty="0" smtClean="0">
                <a:latin typeface="+mj-ea"/>
                <a:ea typeface="+mj-ea"/>
              </a:rPr>
              <a:t>단계 </a:t>
            </a:r>
            <a:r>
              <a:rPr lang="en-US" altLang="ko-KR" sz="1200" dirty="0" smtClean="0">
                <a:latin typeface="+mj-ea"/>
                <a:ea typeface="+mj-ea"/>
              </a:rPr>
              <a:t>: 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제출한 내용 확인 후 수정사항 발생시 신청서 수정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단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상태가 접수완료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반려인 경우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 - 3</a:t>
            </a:r>
            <a:r>
              <a:rPr lang="ko-KR" altLang="en-US" sz="1200" dirty="0" smtClean="0">
                <a:latin typeface="+mj-ea"/>
                <a:ea typeface="+mj-ea"/>
              </a:rPr>
              <a:t>단계 </a:t>
            </a:r>
            <a:r>
              <a:rPr lang="en-US" altLang="ko-KR" sz="1200" dirty="0" smtClean="0">
                <a:latin typeface="+mj-ea"/>
                <a:ea typeface="+mj-ea"/>
              </a:rPr>
              <a:t>: 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승인 확인 후 캡스톤디자인 프로젝트 신청서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위임장 출력하여 지도교수에게 제출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 - 4</a:t>
            </a:r>
            <a:r>
              <a:rPr lang="ko-KR" altLang="en-US" sz="1200" dirty="0" smtClean="0">
                <a:latin typeface="+mj-ea"/>
                <a:ea typeface="+mj-ea"/>
              </a:rPr>
              <a:t>단계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신청서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위임장에 도장 날인 또는 서명을 받아 사업단에 </a:t>
            </a:r>
            <a:r>
              <a:rPr lang="ko-KR" altLang="en-US" sz="1200" dirty="0" smtClean="0">
                <a:latin typeface="+mj-ea"/>
                <a:ea typeface="+mj-ea"/>
              </a:rPr>
              <a:t>제출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04850" y="260350"/>
            <a:ext cx="8928100" cy="431800"/>
          </a:xfrm>
        </p:spPr>
        <p:txBody>
          <a:bodyPr/>
          <a:lstStyle/>
          <a:p>
            <a:r>
              <a:rPr lang="ko-KR" altLang="en-US" dirty="0" smtClean="0"/>
              <a:t>캡스톤디자인 관</a:t>
            </a:r>
            <a:r>
              <a:rPr lang="ko-KR" altLang="en-US" dirty="0"/>
              <a:t>련</a:t>
            </a:r>
            <a:r>
              <a:rPr lang="ko-KR" altLang="en-US" dirty="0" smtClean="0"/>
              <a:t> </a:t>
            </a:r>
            <a:r>
              <a:rPr lang="ko-KR" altLang="en-US" dirty="0" smtClean="0"/>
              <a:t>안내사항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한림대 홈페이지 하단의 사업단</a:t>
            </a:r>
            <a:r>
              <a:rPr lang="en-US" altLang="ko-KR" sz="1400" dirty="0" smtClean="0">
                <a:solidFill>
                  <a:srgbClr val="FF0000"/>
                </a:solidFill>
              </a:rPr>
              <a:t>LINK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LINC+</a:t>
            </a:r>
            <a:r>
              <a:rPr lang="ko-KR" altLang="en-US" sz="1400" dirty="0" smtClean="0">
                <a:solidFill>
                  <a:srgbClr val="FF0000"/>
                </a:solidFill>
              </a:rPr>
              <a:t>사업단으로 접속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08" y="885287"/>
            <a:ext cx="4563142" cy="29608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5529064" y="2708920"/>
            <a:ext cx="720080" cy="1382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2717" y="386954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LINC+</a:t>
            </a:r>
            <a:r>
              <a:rPr lang="ko-KR" altLang="en-US" b="1" dirty="0" smtClean="0"/>
              <a:t>사업단홈페이지 화면 </a:t>
            </a:r>
            <a:r>
              <a:rPr lang="en-US" altLang="ko-KR" b="1" dirty="0" smtClean="0"/>
              <a:t>&gt; </a:t>
            </a:r>
            <a:endParaRPr lang="ko-KR" altLang="en-US" b="1" dirty="0"/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487934" y="962589"/>
            <a:ext cx="4457128" cy="298984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36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b="1" dirty="0">
                <a:latin typeface="+mj-ea"/>
              </a:rPr>
              <a:t>캡스톤디자인 프로젝트 신청서 작성 절차</a:t>
            </a:r>
            <a:r>
              <a:rPr lang="en-US" altLang="ko-KR" sz="1200" b="1" dirty="0">
                <a:latin typeface="+mj-ea"/>
              </a:rPr>
              <a:t/>
            </a:r>
            <a:br>
              <a:rPr lang="en-US" altLang="ko-KR" sz="1200" b="1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  - </a:t>
            </a:r>
            <a:r>
              <a:rPr lang="ko-KR" altLang="en-US" sz="1200" b="1" dirty="0">
                <a:latin typeface="+mj-ea"/>
              </a:rPr>
              <a:t>홈페이지 접속 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en-US" altLang="ko-KR" sz="1200" b="1" dirty="0">
                <a:latin typeface="+mj-ea"/>
                <a:hlinkClick r:id="rId3"/>
              </a:rPr>
              <a:t>http://capstone.hallym.ac.kr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접속</a:t>
            </a:r>
            <a:endParaRPr lang="en-US" altLang="ko-KR" sz="1200" b="1" dirty="0" smtClean="0">
              <a:latin typeface="+mj-ea"/>
            </a:endParaRPr>
          </a:p>
          <a:p>
            <a:pPr>
              <a:defRPr/>
            </a:pPr>
            <a:endParaRPr lang="en-US" altLang="ko-KR" sz="1200" b="1" dirty="0" smtClean="0">
              <a:latin typeface="+mj-ea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altLang="ko-KR" sz="1200" b="1" dirty="0">
              <a:latin typeface="+mj-ea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b="1" dirty="0" err="1">
                <a:latin typeface="+mj-ea"/>
              </a:rPr>
              <a:t>신청시</a:t>
            </a:r>
            <a:r>
              <a:rPr lang="ko-KR" altLang="en-US" sz="1200" b="1" dirty="0">
                <a:latin typeface="+mj-ea"/>
              </a:rPr>
              <a:t> 주의사항</a:t>
            </a:r>
            <a:r>
              <a:rPr lang="en-US" altLang="ko-KR" sz="1200" b="1" dirty="0">
                <a:latin typeface="+mj-ea"/>
              </a:rPr>
              <a:t/>
            </a:r>
            <a:br>
              <a:rPr lang="en-US" altLang="ko-KR" sz="1200" b="1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dirty="0" err="1">
                <a:latin typeface="+mj-ea"/>
              </a:rPr>
              <a:t>회원가입시</a:t>
            </a:r>
            <a:r>
              <a:rPr lang="ko-KR" altLang="en-US" sz="1200" b="1" dirty="0">
                <a:latin typeface="+mj-ea"/>
              </a:rPr>
              <a:t> 아이디는 반드시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</a:rPr>
              <a:t>학번</a:t>
            </a:r>
            <a:r>
              <a:rPr lang="ko-KR" altLang="en-US" sz="1200" b="1" dirty="0">
                <a:latin typeface="+mj-ea"/>
              </a:rPr>
              <a:t>으로 하며 과제를 접수할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</a:rPr>
              <a:t>대표학생만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</a:rPr>
              <a:t> 가입</a:t>
            </a:r>
            <a:r>
              <a:rPr lang="ko-KR" altLang="en-US" sz="1200" b="1" dirty="0">
                <a:latin typeface="+mj-ea"/>
              </a:rPr>
              <a:t>합니다</a:t>
            </a:r>
            <a:r>
              <a:rPr lang="en-US" altLang="ko-KR" sz="1200" b="1" dirty="0">
                <a:latin typeface="+mj-ea"/>
              </a:rPr>
              <a:t>.</a:t>
            </a:r>
            <a:br>
              <a:rPr lang="en-US" altLang="ko-KR" sz="1200" b="1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dirty="0">
                <a:latin typeface="+mj-ea"/>
              </a:rPr>
              <a:t>과제는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</a:rPr>
              <a:t>대표학생이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</a:rPr>
              <a:t> 캡스톤디자인 신청서를 작성</a:t>
            </a:r>
            <a:r>
              <a:rPr lang="ko-KR" altLang="en-US" sz="1200" b="1" dirty="0">
                <a:latin typeface="+mj-ea"/>
              </a:rPr>
              <a:t>하십시오</a:t>
            </a:r>
            <a:r>
              <a:rPr lang="en-US" altLang="ko-KR" sz="1200" b="1" dirty="0">
                <a:latin typeface="+mj-ea"/>
              </a:rPr>
              <a:t>.  </a:t>
            </a:r>
            <a:br>
              <a:rPr lang="en-US" altLang="ko-KR" sz="1200" b="1" dirty="0">
                <a:latin typeface="+mj-ea"/>
              </a:rPr>
            </a:br>
            <a:r>
              <a:rPr lang="en-US" altLang="ko-KR" sz="1200" b="1" dirty="0">
                <a:latin typeface="+mj-ea"/>
              </a:rPr>
              <a:t> - </a:t>
            </a:r>
            <a:r>
              <a:rPr lang="ko-KR" altLang="en-US" sz="1200" b="1" u="sng" dirty="0">
                <a:latin typeface="+mj-ea"/>
              </a:rPr>
              <a:t>과제를 접수하기 전에  지도교수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대학원생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산업체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 </a:t>
            </a:r>
            <a:r>
              <a:rPr lang="en-US" altLang="ko-KR" sz="1200" b="1" dirty="0" smtClean="0">
                <a:latin typeface="+mj-ea"/>
                <a:sym typeface="Wingdings" pitchFamily="2" charset="2"/>
              </a:rPr>
              <a:t> </a:t>
            </a:r>
            <a:r>
              <a:rPr lang="ko-KR" altLang="en-US" sz="1200" b="1" dirty="0">
                <a:latin typeface="+mj-ea"/>
                <a:sym typeface="Wingdings" pitchFamily="2" charset="2"/>
              </a:rPr>
              <a:t>회원가입  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 </a:t>
            </a:r>
            <a:r>
              <a:rPr lang="ko-KR" altLang="en-US" sz="1200" b="1" dirty="0">
                <a:latin typeface="+mj-ea"/>
                <a:sym typeface="Wingdings" pitchFamily="2" charset="2"/>
              </a:rPr>
              <a:t>로그인  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 [</a:t>
            </a:r>
            <a:r>
              <a:rPr lang="ko-KR" altLang="en-US" sz="1200" b="1" dirty="0">
                <a:latin typeface="+mj-ea"/>
                <a:sym typeface="Wingdings" pitchFamily="2" charset="2"/>
              </a:rPr>
              <a:t>캡스톤디자인 접수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] </a:t>
            </a:r>
            <a:r>
              <a:rPr lang="ko-KR" altLang="en-US" sz="1200" b="1" dirty="0">
                <a:latin typeface="+mj-ea"/>
                <a:sym typeface="Wingdings" pitchFamily="2" charset="2"/>
              </a:rPr>
              <a:t>메뉴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 </a:t>
            </a:r>
            <a:r>
              <a:rPr lang="ko-KR" altLang="en-US" sz="1200" b="1" dirty="0">
                <a:latin typeface="+mj-ea"/>
                <a:sym typeface="Wingdings" pitchFamily="2" charset="2"/>
              </a:rPr>
              <a:t>클릭  </a:t>
            </a:r>
            <a:r>
              <a:rPr lang="en-US" altLang="ko-KR" sz="1200" b="1" dirty="0">
                <a:latin typeface="+mj-ea"/>
                <a:sym typeface="Wingdings" pitchFamily="2" charset="2"/>
              </a:rPr>
              <a:t> </a:t>
            </a:r>
            <a:br>
              <a:rPr lang="en-US" altLang="ko-KR" sz="1200" b="1" dirty="0">
                <a:latin typeface="+mj-ea"/>
                <a:sym typeface="Wingdings" pitchFamily="2" charset="2"/>
              </a:rPr>
            </a:br>
            <a:r>
              <a:rPr lang="en-US" altLang="ko-KR" sz="1200" b="1" u="sng" dirty="0" smtClean="0">
                <a:latin typeface="+mj-ea"/>
              </a:rPr>
              <a:t> </a:t>
            </a:r>
            <a:r>
              <a:rPr lang="ko-KR" altLang="en-US" sz="1200" b="1" u="sng" dirty="0">
                <a:latin typeface="+mj-ea"/>
              </a:rPr>
              <a:t>학부생의 정보</a:t>
            </a:r>
            <a:r>
              <a:rPr lang="en-US" altLang="ko-KR" sz="1200" b="1" u="sng" dirty="0">
                <a:latin typeface="+mj-ea"/>
              </a:rPr>
              <a:t>(</a:t>
            </a:r>
            <a:r>
              <a:rPr lang="ko-KR" altLang="en-US" sz="1200" b="1" u="sng" dirty="0">
                <a:latin typeface="+mj-ea"/>
              </a:rPr>
              <a:t>학과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학년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학기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휴대폰</a:t>
            </a:r>
            <a:r>
              <a:rPr lang="en-US" altLang="ko-KR" sz="1200" b="1" u="sng" dirty="0">
                <a:latin typeface="+mj-ea"/>
              </a:rPr>
              <a:t>, </a:t>
            </a:r>
            <a:r>
              <a:rPr lang="ko-KR" altLang="en-US" sz="1200" b="1" u="sng" dirty="0">
                <a:latin typeface="+mj-ea"/>
              </a:rPr>
              <a:t>이메일</a:t>
            </a:r>
            <a:r>
              <a:rPr lang="en-US" altLang="ko-KR" sz="1200" b="1" u="sng" dirty="0">
                <a:latin typeface="+mj-ea"/>
              </a:rPr>
              <a:t> </a:t>
            </a:r>
            <a:r>
              <a:rPr lang="ko-KR" altLang="en-US" sz="1200" b="1" u="sng" dirty="0">
                <a:latin typeface="+mj-ea"/>
              </a:rPr>
              <a:t>등</a:t>
            </a:r>
            <a:r>
              <a:rPr lang="en-US" altLang="ko-KR" sz="1200" b="1" u="sng" dirty="0">
                <a:latin typeface="+mj-ea"/>
              </a:rPr>
              <a:t>)</a:t>
            </a:r>
            <a:r>
              <a:rPr lang="ko-KR" altLang="en-US" sz="1200" b="1" u="sng" dirty="0">
                <a:latin typeface="+mj-ea"/>
              </a:rPr>
              <a:t>를 미리 숙지</a:t>
            </a:r>
            <a:r>
              <a:rPr lang="ko-KR" altLang="en-US" sz="1200" b="1" dirty="0">
                <a:latin typeface="+mj-ea"/>
              </a:rPr>
              <a:t>하십시오</a:t>
            </a:r>
            <a:r>
              <a:rPr lang="en-US" altLang="ko-KR" sz="1200" b="1" dirty="0">
                <a:latin typeface="+mj-ea"/>
              </a:rPr>
              <a:t>.</a:t>
            </a:r>
            <a:r>
              <a:rPr lang="en-US" altLang="ko-KR" sz="1200" dirty="0">
                <a:latin typeface="+mj-ea"/>
              </a:rPr>
              <a:t/>
            </a:r>
            <a:br>
              <a:rPr lang="en-US" altLang="ko-KR" sz="1200" dirty="0">
                <a:latin typeface="+mj-ea"/>
              </a:rPr>
            </a:br>
            <a:endParaRPr lang="en-US" altLang="ko-KR" sz="1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3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2397870"/>
            <a:ext cx="5196466" cy="2598444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화면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49457" y="3794246"/>
            <a:ext cx="663424" cy="2666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6695782" y="2803301"/>
            <a:ext cx="2520280" cy="1124266"/>
          </a:xfrm>
          <a:prstGeom prst="wedgeRectCallout">
            <a:avLst>
              <a:gd name="adj1" fmla="val -55472"/>
              <a:gd name="adj2" fmla="val -7810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로그인 후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관리시스템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메뉴를 클릭하여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관리시스템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페이지로 이동합니다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 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관리시스템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메뉴에서는 과제접수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과제비관리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결과보고서 제출 등의 업무를 수행합니다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1031803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대표학생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팀장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은 </a:t>
            </a:r>
            <a:r>
              <a:rPr lang="ko-KR" altLang="en-US" sz="1200" dirty="0">
                <a:latin typeface="+mj-ea"/>
                <a:ea typeface="+mj-ea"/>
              </a:rPr>
              <a:t>회원가입을 신규로 하여야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홈페이지 주소 </a:t>
            </a:r>
            <a:r>
              <a:rPr lang="en-US" altLang="ko-KR" sz="1200" dirty="0" smtClean="0">
                <a:latin typeface="+mj-ea"/>
                <a:ea typeface="+mj-ea"/>
              </a:rPr>
              <a:t>: http://capstone.hallym.ac.kr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회원가입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버튼을 클릭하</a:t>
            </a:r>
            <a:r>
              <a:rPr lang="ko-KR" altLang="en-US" sz="1200" dirty="0">
                <a:latin typeface="+mj-ea"/>
                <a:ea typeface="+mj-ea"/>
              </a:rPr>
              <a:t>여 </a:t>
            </a:r>
            <a:r>
              <a:rPr lang="ko-KR" altLang="en-US" sz="1200" dirty="0" smtClean="0">
                <a:latin typeface="+mj-ea"/>
                <a:ea typeface="+mj-ea"/>
              </a:rPr>
              <a:t>회원을 가입합니다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j-ea"/>
                <a:ea typeface="+mj-ea"/>
              </a:rPr>
              <a:t>아이디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비밀번호 분실시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아이디</a:t>
            </a:r>
            <a:r>
              <a:rPr lang="en-US" altLang="ko-KR" sz="1200" dirty="0" smtClean="0">
                <a:latin typeface="+mj-ea"/>
                <a:ea typeface="+mj-ea"/>
              </a:rPr>
              <a:t>/</a:t>
            </a:r>
            <a:r>
              <a:rPr lang="ko-KR" altLang="en-US" sz="1200" dirty="0" smtClean="0">
                <a:latin typeface="+mj-ea"/>
                <a:ea typeface="+mj-ea"/>
              </a:rPr>
              <a:t>비밀번호 찾기</a:t>
            </a:r>
            <a:r>
              <a:rPr lang="en-US" altLang="ko-KR" sz="1200" dirty="0" smtClean="0">
                <a:latin typeface="+mj-ea"/>
                <a:ea typeface="+mj-ea"/>
              </a:rPr>
              <a:t>]</a:t>
            </a:r>
            <a:r>
              <a:rPr lang="ko-KR" altLang="en-US" sz="1200" dirty="0" smtClean="0">
                <a:latin typeface="+mj-ea"/>
                <a:ea typeface="+mj-ea"/>
              </a:rPr>
              <a:t> 버튼을 클릭하여 아이디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비밀번호를 </a:t>
            </a:r>
            <a:r>
              <a:rPr lang="ko-KR" altLang="en-US" sz="1200" dirty="0">
                <a:latin typeface="+mj-ea"/>
                <a:ea typeface="+mj-ea"/>
              </a:rPr>
              <a:t>찾을 수 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592960" y="4344936"/>
            <a:ext cx="3189006" cy="335741"/>
          </a:xfrm>
          <a:prstGeom prst="wedgeRectCallout">
            <a:avLst>
              <a:gd name="adj1" fmla="val -29981"/>
              <a:gd name="adj2" fmla="val -131244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버튼을 클릭하여 회원가입을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315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0" y="2387213"/>
            <a:ext cx="5832872" cy="3388778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810204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108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회원가입은 대표학생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팀장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만 가입을 합니다</a:t>
            </a:r>
            <a:r>
              <a:rPr lang="en-US" altLang="ko-KR" sz="1200" dirty="0" smtClean="0">
                <a:latin typeface="+mj-ea"/>
                <a:ea typeface="+mj-ea"/>
              </a:rPr>
              <a:t>. (</a:t>
            </a:r>
            <a:r>
              <a:rPr lang="ko-KR" altLang="en-US" sz="1200" dirty="0" smtClean="0">
                <a:latin typeface="+mj-ea"/>
                <a:ea typeface="+mj-ea"/>
              </a:rPr>
              <a:t>팀원은 가입을 하지 않습니다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가입시 학생회원 선택  </a:t>
            </a:r>
            <a:r>
              <a:rPr lang="en-US" altLang="ko-KR" sz="1200" dirty="0" smtClean="0">
                <a:latin typeface="+mj-ea"/>
                <a:ea typeface="+mj-ea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itchFamily="2" charset="2"/>
              </a:rPr>
              <a:t>회원가입 순서로 진행됩니다</a:t>
            </a:r>
            <a:r>
              <a:rPr lang="en-US" altLang="ko-KR" sz="1200" dirty="0" smtClean="0">
                <a:latin typeface="+mj-ea"/>
                <a:ea typeface="+mj-ea"/>
                <a:sym typeface="Wingdings" pitchFamily="2" charset="2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회원가입시 아이디는 반드시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학번</a:t>
            </a:r>
            <a:r>
              <a:rPr lang="ko-KR" altLang="en-US" sz="1200" dirty="0" smtClean="0">
                <a:latin typeface="+mj-ea"/>
                <a:ea typeface="+mj-ea"/>
              </a:rPr>
              <a:t>을 사용하여야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7" name="사각형 설명선 16"/>
          <p:cNvSpPr/>
          <p:nvPr/>
        </p:nvSpPr>
        <p:spPr>
          <a:xfrm>
            <a:off x="5961112" y="3156589"/>
            <a:ext cx="3100325" cy="1694389"/>
          </a:xfrm>
          <a:prstGeom prst="wedgeRectCallout">
            <a:avLst>
              <a:gd name="adj1" fmla="val -57134"/>
              <a:gd name="adj2" fmla="val 26302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반드시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학번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을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아이디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로 사용하여야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※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학번과 성명을 잘못 기입하지 않도록 주의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!! </a:t>
            </a:r>
          </a:p>
          <a:p>
            <a:pPr>
              <a:defRPr/>
            </a:pPr>
            <a:endParaRPr lang="en-US" altLang="ko-KR" sz="11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회원가입 완료 후 홈페이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지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우측 상단의</a:t>
            </a: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메뉴를 클릭하여 로그인 할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85120" y="3686066"/>
            <a:ext cx="3687960" cy="21191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93048" y="4003784"/>
            <a:ext cx="628698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학번 입력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66428"/>
            <a:ext cx="5504627" cy="2874235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588605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108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신규 회원가입 완료 후 로그인 합니다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로그인 후 우측 상단의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캡스톤디자인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메뉴를 클릭합니다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아이디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비밀번호 분실시 아이디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비밀번호 찾기 기능을 이용하여 찾을 </a:t>
            </a:r>
            <a:r>
              <a:rPr lang="ko-KR" altLang="en-US" sz="1200" dirty="0">
                <a:latin typeface="+mj-ea"/>
                <a:ea typeface="+mj-ea"/>
              </a:rPr>
              <a:t>수 </a:t>
            </a:r>
            <a:r>
              <a:rPr lang="ko-KR" altLang="en-US" sz="1200" dirty="0" smtClean="0">
                <a:latin typeface="+mj-ea"/>
                <a:ea typeface="+mj-ea"/>
              </a:rPr>
              <a:t>있습니다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3944888" y="4005064"/>
            <a:ext cx="1363507" cy="387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745993" y="3440040"/>
            <a:ext cx="2807407" cy="853056"/>
          </a:xfrm>
          <a:prstGeom prst="wedgeRectCallout">
            <a:avLst>
              <a:gd name="adj1" fmla="val -33150"/>
              <a:gd name="adj2" fmla="val -109824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아이디와 비밀번호를 입력한 후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[Login]</a:t>
            </a:r>
          </a:p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을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클릭하여 로그인합니다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로그인 완료 후 우측 상단의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캡스톤디자인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메뉴를 클릭합니다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0893" y="2155554"/>
            <a:ext cx="384315" cy="1213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4" name="아래쪽 화살표 3"/>
          <p:cNvSpPr/>
          <p:nvPr/>
        </p:nvSpPr>
        <p:spPr bwMode="auto">
          <a:xfrm rot="13697776">
            <a:off x="5501553" y="1987668"/>
            <a:ext cx="488880" cy="2379842"/>
          </a:xfrm>
          <a:prstGeom prst="downArrow">
            <a:avLst/>
          </a:prstGeom>
          <a:solidFill>
            <a:srgbClr val="00B050"/>
          </a:solidFill>
          <a:ln w="3175" cap="flat" cmpd="sng" algn="ctr">
            <a:solidFill>
              <a:srgbClr val="99CC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2523532"/>
            <a:ext cx="7316521" cy="2731593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1/6)</a:t>
            </a:r>
            <a:endParaRPr lang="ko-KR" altLang="en-US" dirty="0" smtClean="0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1031803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108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접수는 대표학생만 작성합니다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팀원인 경우 접수하지 않습니다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위임장은 과제접수 후 출력이 가능합니다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과제 접수전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ko-KR" altLang="en-US" sz="1200" dirty="0" smtClean="0">
                <a:latin typeface="+mj-ea"/>
                <a:ea typeface="+mj-ea"/>
              </a:rPr>
              <a:t>접수기간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유의사항 등을 확인한 후 접수하시기 바랍니다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접수완</a:t>
            </a:r>
            <a:r>
              <a:rPr lang="ko-KR" altLang="en-US" sz="1200" dirty="0">
                <a:latin typeface="+mj-ea"/>
                <a:ea typeface="+mj-ea"/>
              </a:rPr>
              <a:t>료 </a:t>
            </a:r>
            <a:r>
              <a:rPr lang="ko-KR" altLang="en-US" sz="1200" dirty="0" smtClean="0">
                <a:latin typeface="+mj-ea"/>
                <a:ea typeface="+mj-ea"/>
              </a:rPr>
              <a:t>후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접수내역 및 변경신청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조회가 가능합니다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424608" y="3156332"/>
            <a:ext cx="966807" cy="2879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132328" y="5034270"/>
            <a:ext cx="2242882" cy="546591"/>
          </a:xfrm>
          <a:prstGeom prst="wedgeRectCallout">
            <a:avLst>
              <a:gd name="adj1" fmla="val 8441"/>
              <a:gd name="adj2" fmla="val -70291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신청서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버튼을 클릭하여 신청서 작성 화면으로 이동합니다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53769" y="4725144"/>
            <a:ext cx="437175" cy="183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1304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28800"/>
            <a:ext cx="4640869" cy="4451446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프로젝트 신청서</a:t>
            </a:r>
            <a:r>
              <a:rPr lang="en-US" altLang="ko-KR" dirty="0" smtClean="0"/>
              <a:t> (2/6)</a:t>
            </a:r>
            <a:endParaRPr lang="ko-KR" altLang="en-US" dirty="0" smtClean="0"/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367005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프로젝트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캡스톤디자인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신청서를 접수를 하기 위해서는 과제 수행 동의서에 동의를 체크해야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545" y="3325755"/>
            <a:ext cx="2664296" cy="3137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54177" y="3383029"/>
            <a:ext cx="3622901" cy="313731"/>
          </a:xfrm>
          <a:prstGeom prst="wedgeRectCallout">
            <a:avLst>
              <a:gd name="adj1" fmla="val -56738"/>
              <a:gd name="adj2" fmla="val -19908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동의에 체크 한 후 과제계획서 및 본문을 작성합니다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4376937" y="5408252"/>
            <a:ext cx="974772" cy="2764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633489" y="5371708"/>
            <a:ext cx="3667125" cy="503238"/>
          </a:xfrm>
          <a:prstGeom prst="wedgeRectCallout">
            <a:avLst>
              <a:gd name="adj1" fmla="val -56738"/>
              <a:gd name="adj2" fmla="val -19908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지도교수님이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분 이상인 경우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버튼을 클릭하여 인원을 추가할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459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7" y="2257683"/>
            <a:ext cx="5878884" cy="3403565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프로젝트 신청서</a:t>
            </a:r>
            <a:r>
              <a:rPr lang="en-US" altLang="ko-KR" dirty="0" smtClean="0"/>
              <a:t> (3/6)</a:t>
            </a:r>
            <a:endParaRPr lang="ko-KR" altLang="en-US" dirty="0" smtClean="0"/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272480" y="859720"/>
            <a:ext cx="8723571" cy="810204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산업체에는 캡스톤디자인에 산업체가 참여하는 경우에만 해당 내용을 작성합니다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산업체 참여시 </a:t>
            </a: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err="1" smtClean="0">
                <a:latin typeface="+mj-ea"/>
                <a:ea typeface="+mj-ea"/>
              </a:rPr>
              <a:t>관련서식</a:t>
            </a:r>
            <a:r>
              <a:rPr lang="en-US" altLang="ko-KR" sz="1200" dirty="0" smtClean="0">
                <a:latin typeface="+mj-ea"/>
                <a:ea typeface="+mj-ea"/>
              </a:rPr>
              <a:t>]</a:t>
            </a:r>
            <a:r>
              <a:rPr lang="ko-KR" altLang="en-US" sz="1200" dirty="0" smtClean="0">
                <a:latin typeface="+mj-ea"/>
                <a:ea typeface="+mj-ea"/>
              </a:rPr>
              <a:t>을 다운로드 후 해당 내용 기입 및 서명을 받아 스캔한 파일을 첨부해야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b="1" dirty="0" smtClean="0">
                <a:latin typeface="+mj-ea"/>
                <a:ea typeface="+mj-ea"/>
              </a:rPr>
              <a:t>팀 대표는 팀원의 학과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학년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학기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학번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성명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휴대폰 번호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이메일 등을 미리 숙지하여 작성하십시오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3624" y="2288163"/>
            <a:ext cx="5823551" cy="12848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681192" y="2537498"/>
            <a:ext cx="2160240" cy="675478"/>
          </a:xfrm>
          <a:prstGeom prst="wedgeRectCallout">
            <a:avLst>
              <a:gd name="adj1" fmla="val -56738"/>
              <a:gd name="adj2" fmla="val -19908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캡스톤디자인에 산업체가 참여하는 경우 작성합니다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산업체 </a:t>
            </a: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미참여시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공란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713623" y="3656257"/>
            <a:ext cx="5823551" cy="13569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6712003" y="3956969"/>
            <a:ext cx="2345453" cy="1518445"/>
          </a:xfrm>
          <a:prstGeom prst="wedgeRectCallout">
            <a:avLst>
              <a:gd name="adj1" fmla="val -62902"/>
              <a:gd name="adj2" fmla="val -38023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팀원이 </a:t>
            </a: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여러명인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경우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버튼을 클릭하여 인원을 추가할 수 있습니다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endParaRPr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※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팀원의 학번과 성명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소속학과가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 틀리지 않도록 주의하여 작성 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!!!!! 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</p:spTree>
    <p:extLst>
      <p:ext uri="{BB962C8B-B14F-4D97-AF65-F5344CB8AC3E}">
        <p14:creationId xmlns:p14="http://schemas.microsoft.com/office/powerpoint/2010/main" val="14020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0" y="2122189"/>
            <a:ext cx="3781747" cy="4013626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캡스톤디자인 접수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프로젝트 실행 계획서</a:t>
            </a:r>
            <a:r>
              <a:rPr lang="en-US" altLang="ko-KR" dirty="0" smtClean="0"/>
              <a:t> (4/6)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5352" y="2137429"/>
            <a:ext cx="1758528" cy="215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2864768" y="2063576"/>
            <a:ext cx="3960440" cy="527616"/>
          </a:xfrm>
          <a:prstGeom prst="wedgeRectCallout">
            <a:avLst>
              <a:gd name="adj1" fmla="val -55889"/>
              <a:gd name="adj2" fmla="val -20265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프로젝트 신청서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프로젝트 실행 계획서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실습비 </a:t>
            </a:r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실행예산서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등을 모두 작성을 해야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60512" y="903387"/>
            <a:ext cx="8723571" cy="810204"/>
          </a:xfrm>
          <a:prstGeom prst="rect">
            <a:avLst/>
          </a:prstGeom>
          <a:solidFill>
            <a:srgbClr val="EDFFB9"/>
          </a:solidFill>
          <a:ln w="6350" algn="ctr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rgbClr val="DDDDDD">
                <a:alpha val="50000"/>
              </a:srgbClr>
            </a:outerShdw>
          </a:effectLst>
        </p:spPr>
        <p:txBody>
          <a:bodyPr wrap="square" lIns="72000" tIns="72000" rIns="72000" bIns="72000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해당 내용을 모두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빠짐없이 작성해야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접수가 완료된 후라도 관리자가 승인하기전까지는 수정이 가능합니다</a:t>
            </a:r>
            <a:r>
              <a:rPr lang="en-US" altLang="ko-KR" sz="1200" dirty="0" smtClean="0">
                <a:latin typeface="+mj-ea"/>
                <a:ea typeface="+mj-ea"/>
              </a:rPr>
              <a:t>. ([</a:t>
            </a:r>
            <a:r>
              <a:rPr lang="ko-KR" altLang="en-US" sz="1200" dirty="0" smtClean="0">
                <a:latin typeface="+mj-ea"/>
                <a:ea typeface="+mj-ea"/>
              </a:rPr>
              <a:t>접수 내역 조회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메뉴에서 수정 가능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산업체 참여시 관련서식을 작성 및 서명 후 스캔파일을 첨부해야 합니</a:t>
            </a:r>
            <a:r>
              <a:rPr lang="ko-KR" altLang="en-US" sz="1200" dirty="0">
                <a:latin typeface="+mj-ea"/>
                <a:ea typeface="+mj-ea"/>
              </a:rPr>
              <a:t>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7438" y="2905081"/>
            <a:ext cx="2835482" cy="418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521257" y="3014269"/>
            <a:ext cx="3667125" cy="503238"/>
          </a:xfrm>
          <a:prstGeom prst="wedgeRectCallout">
            <a:avLst>
              <a:gd name="adj1" fmla="val -56738"/>
              <a:gd name="adj2" fmla="val -19908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실행 계획서 등의 내용은 최소 </a:t>
            </a:r>
            <a:r>
              <a:rPr lang="en-US" altLang="ko-KR" sz="1100" b="1" dirty="0" smtClean="0">
                <a:solidFill>
                  <a:schemeClr val="tx1"/>
                </a:solidFill>
                <a:latin typeface="+mj-ea"/>
                <a:ea typeface="+mj-ea"/>
              </a:rPr>
              <a:t>500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자 이상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으로 작성을 해야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7329488" y="6453188"/>
            <a:ext cx="2311400" cy="260350"/>
          </a:xfrm>
        </p:spPr>
        <p:txBody>
          <a:bodyPr/>
          <a:lstStyle/>
          <a:p>
            <a:pPr>
              <a:defRPr/>
            </a:pPr>
            <a:fld id="{9A0D4BAD-CA4A-403D-B20D-ACF1E3FE037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757271" y="5051276"/>
            <a:ext cx="3707035" cy="6636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4736977" y="5311107"/>
            <a:ext cx="3312368" cy="494157"/>
          </a:xfrm>
          <a:prstGeom prst="wedgeRectCallout">
            <a:avLst>
              <a:gd name="adj1" fmla="val -56738"/>
              <a:gd name="adj2" fmla="val -19908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추진 일정이 여러 개인 경우 우측의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버튼을 이용하여 작성합니다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72480" y="6461814"/>
            <a:ext cx="2520280" cy="260350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latin typeface="+mj-ea"/>
                <a:ea typeface="+mj-ea"/>
              </a:rPr>
              <a:t>캡스톤디자인 전산시스템 학생 매뉴얼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2416" y="3393328"/>
            <a:ext cx="1606368" cy="5276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2006107" y="4010869"/>
            <a:ext cx="3234925" cy="714408"/>
          </a:xfrm>
          <a:prstGeom prst="wedgeRectCallout">
            <a:avLst>
              <a:gd name="adj1" fmla="val -26188"/>
              <a:gd name="adj2" fmla="val -65635"/>
            </a:avLst>
          </a:prstGeom>
          <a:solidFill>
            <a:srgbClr val="FFCC99"/>
          </a:solidFill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첨부파일은 각종 이미지나 관련 파일을 첨부할 수 있으며 최대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개의 파일까지 첨부가 가능합니다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 smtClean="0">
                <a:solidFill>
                  <a:srgbClr val="FF0000"/>
                </a:solidFill>
                <a:latin typeface="+mj-ea"/>
                <a:ea typeface="+mj-ea"/>
              </a:rPr>
              <a:t>업로드시</a:t>
            </a:r>
            <a:r>
              <a:rPr lang="ko-KR" altLang="en-US" sz="1100" dirty="0" smtClean="0">
                <a:solidFill>
                  <a:srgbClr val="FF0000"/>
                </a:solidFill>
                <a:latin typeface="+mj-ea"/>
                <a:ea typeface="+mj-ea"/>
              </a:rPr>
              <a:t> 이미지 용량에 주의</a:t>
            </a:r>
            <a:r>
              <a:rPr lang="en-US" altLang="ko-KR" sz="11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5606" y="3413276"/>
            <a:ext cx="590226" cy="172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첨부파일 제목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8265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DFFB9"/>
        </a:solidFill>
        <a:ln w="3175" cap="flat" cmpd="sng" algn="ctr">
          <a:solidFill>
            <a:srgbClr val="99CC00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8000" tIns="7200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DFFB9"/>
        </a:solidFill>
        <a:ln w="3175" cap="flat" cmpd="sng" algn="ctr">
          <a:solidFill>
            <a:srgbClr val="99CC00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8000" tIns="7200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22555</TotalTime>
  <Words>824</Words>
  <Application>Microsoft Office PowerPoint</Application>
  <PresentationFormat>A4 용지(210x297mm)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Tahoma</vt:lpstr>
      <vt:lpstr>Wingdings</vt:lpstr>
      <vt:lpstr>기본 디자인</vt:lpstr>
      <vt:lpstr>캡스톤디자인 전산시스템 과제접수 학생 매뉴얼</vt:lpstr>
      <vt:lpstr>캡스톤디자인 관련 안내사항 (한림대 홈페이지 하단의 사업단LINK에서 LINC+사업단으로 접속)</vt:lpstr>
      <vt:lpstr>홈페이지 화면 </vt:lpstr>
      <vt:lpstr>회원가입</vt:lpstr>
      <vt:lpstr>로그인</vt:lpstr>
      <vt:lpstr>캡스톤디자인 접수 (1/6)</vt:lpstr>
      <vt:lpstr>캡스톤디자인 접수 &gt; 프로젝트 신청서 (2/6)</vt:lpstr>
      <vt:lpstr>캡스톤디자인 접수 &gt; 프로젝트 신청서 (3/6)</vt:lpstr>
      <vt:lpstr>캡스톤디자인 접수 &gt; 프로젝트 실행 계획서 (4/6)</vt:lpstr>
      <vt:lpstr>캡스톤디자인 접수 &gt; 실습비 실행 예산서 (5/6)</vt:lpstr>
      <vt:lpstr>캡스톤디자인 접수 &gt; 저장 (6/6)</vt:lpstr>
      <vt:lpstr>접수내역 및 변경신청 조회</vt:lpstr>
      <vt:lpstr>접수내역 및 변경신청 &gt; 위임장 출력</vt:lpstr>
    </vt:vector>
  </TitlesOfParts>
  <Company>(주)오엑스솔루션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교과과정 지원시스템 학생용 매뉴얼</dc:title>
  <dc:creator>(주)오엑스솔루션</dc:creator>
  <cp:lastModifiedBy>LINCPLUS</cp:lastModifiedBy>
  <cp:revision>854</cp:revision>
  <cp:lastPrinted>2015-06-09T04:37:24Z</cp:lastPrinted>
  <dcterms:created xsi:type="dcterms:W3CDTF">2007-03-06T11:21:17Z</dcterms:created>
  <dcterms:modified xsi:type="dcterms:W3CDTF">2018-03-20T13:00:19Z</dcterms:modified>
</cp:coreProperties>
</file>