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316" r:id="rId4"/>
    <p:sldId id="318" r:id="rId5"/>
    <p:sldId id="334" r:id="rId6"/>
    <p:sldId id="332" r:id="rId7"/>
    <p:sldId id="331" r:id="rId8"/>
    <p:sldId id="319" r:id="rId9"/>
    <p:sldId id="330" r:id="rId10"/>
    <p:sldId id="328" r:id="rId11"/>
    <p:sldId id="320" r:id="rId12"/>
    <p:sldId id="325" r:id="rId13"/>
    <p:sldId id="326" r:id="rId14"/>
    <p:sldId id="321" r:id="rId15"/>
    <p:sldId id="329" r:id="rId16"/>
    <p:sldId id="322" r:id="rId17"/>
    <p:sldId id="323" r:id="rId18"/>
    <p:sldId id="324" r:id="rId19"/>
    <p:sldId id="269" r:id="rId20"/>
  </p:sldIdLst>
  <p:sldSz cx="9144000" cy="6858000" type="screen4x3"/>
  <p:notesSz cx="6858000" cy="9144000"/>
  <p:embeddedFontLst>
    <p:embeddedFont>
      <p:font typeface="맑은 고딕" pitchFamily="50" charset="-127"/>
      <p:regular r:id="rId22"/>
      <p:bold r:id="rId23"/>
    </p:embeddedFont>
    <p:embeddedFont>
      <p:font typeface="메이플스토리" charset="-127"/>
      <p:regular r:id="rId24"/>
      <p:bold r:id="rId25"/>
    </p:embeddedFont>
    <p:embeddedFont>
      <p:font typeface="맑은 고딕 Semilight" pitchFamily="50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F4B5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60745" autoAdjust="0"/>
  </p:normalViewPr>
  <p:slideViewPr>
    <p:cSldViewPr>
      <p:cViewPr varScale="1">
        <p:scale>
          <a:sx n="54" d="100"/>
          <a:sy n="54" d="100"/>
        </p:scale>
        <p:origin x="-68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36644-8261-4593-B2C5-F78B4DA723F0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F5E2E-F4E4-421A-957D-43E7E62055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75335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>
                <a:effectLst/>
              </a:rPr>
              <a:t>위대한 아이디어를 생각해 내고 실제로 그것을 실현시키는 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F5E2E-F4E4-421A-957D-43E7E62055C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28049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기본적으로 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빛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표현할 것입니다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비는 펌프로 밑의 물을 끌어올려 물방울을 떨어뜨려 비가 내리는 효과를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줄것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이고요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구름 낀 날씨는 소형 가습기를 사용하여 구름형태를 만들어줍니다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 밖에 빛으로 천둥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화창함 등을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 LED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이용하여 표현해 줍니다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F5E2E-F4E4-421A-957D-43E7E62055C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61223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기본적으로 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빛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표현할 것입니다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비는 펌프로 밑의 물을 끌어올려 물방울을 떨어뜨려 비가 내리는 효과를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줄것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이고요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구름 낀 날씨는 소형 가습기를 사용하여 구름형태를 만들어줍니다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 밖에 빛으로 천둥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화창함 등을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 LED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이용하여 표현해 줍니다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F5E2E-F4E4-421A-957D-43E7E62055C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61223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기본적으로 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빛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표현할 것입니다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비는 펌프로 밑의 물을 끌어올려 물방울을 떨어뜨려 비가 내리는 효과를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줄것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이고요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구름 낀 날씨는 소형 가습기를 사용하여 구름형태를 만들어줍니다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 밖에 빛으로 천둥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화창함 등을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 LED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이용하여 표현해 줍니다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F5E2E-F4E4-421A-957D-43E7E62055C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61223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기본적으로 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빛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표현할 것입니다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비는 펌프로 밑의 물을 끌어올려 물방울을 떨어뜨려 비가 내리는 효과를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줄것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이고요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구름 낀 날씨는 소형 가습기를 사용하여 구름형태를 만들어줍니다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 밖에 빛으로 천둥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화창함 등을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 LED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이용하여 표현해 줍니다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F5E2E-F4E4-421A-957D-43E7E62055C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61223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기본적으로 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빛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표현할 것입니다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비는 펌프로 밑의 물을 끌어올려 물방울을 떨어뜨려 비가 내리는 효과를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줄것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이고요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구름 낀 날씨는 소형 가습기를 사용하여 구름형태를 만들어줍니다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 밖에 빛으로 천둥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화창함 등을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 LED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이용하여 표현해 줍니다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F5E2E-F4E4-421A-957D-43E7E62055C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61223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기본적으로 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빛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표현할 것입니다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비는 펌프로 밑의 물을 끌어올려 물방울을 떨어뜨려 비가 내리는 효과를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줄것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이고요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구름 낀 날씨는 소형 가습기를 사용하여 구름형태를 만들어줍니다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 밖에 빛으로 천둥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화창함 등을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 LED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이용하여 표현해 줍니다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F5E2E-F4E4-421A-957D-43E7E62055C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61223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기본적으로 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빛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표현할 것입니다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비는 펌프로 밑의 물을 끌어올려 물방울을 떨어뜨려 비가 내리는 효과를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줄것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이고요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구름 낀 날씨는 소형 가습기를 사용하여 구름형태를 만들어줍니다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 밖에 빛으로 천둥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화창함 등을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 LED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이용하여 표현해 줍니다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F5E2E-F4E4-421A-957D-43E7E62055C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61223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기본적으로 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빛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표현할 것입니다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비는 펌프로 밑의 물을 끌어올려 물방울을 떨어뜨려 비가 내리는 효과를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줄것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이고요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구름 낀 날씨는 소형 가습기를 사용하여 구름형태를 만들어줍니다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 밖에 빛으로 천둥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화창함 등을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 LED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이용하여 표현해 줍니다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F5E2E-F4E4-421A-957D-43E7E62055C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61223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기본적으로 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빛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표현할 것입니다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비는 펌프로 밑의 물을 끌어올려 물방울을 떨어뜨려 비가 내리는 효과를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줄것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이고요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구름 낀 날씨는 소형 가습기를 사용하여 구름형태를 만들어줍니다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 밖에 빛으로 천둥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화창함 등을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 LED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이용하여 표현해 줍니다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F5E2E-F4E4-421A-957D-43E7E62055C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612235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F5E2E-F4E4-421A-957D-43E7E62055C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7372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Tempescope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기기를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기반으로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weather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cube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만들계획입니다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Tempescope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한마디로 날씨를 품은 기계로 일본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엔지니어가 디자인한 제품입니다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F5E2E-F4E4-421A-957D-43E7E62055C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96978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기본적으로 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빛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표현할 것입니다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비는 펌프로 밑의 물을 끌어올려 물방울을 떨어뜨려 비가 내리는 효과를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줄것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이고요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구름 낀 날씨는 소형 가습기를 사용하여 구름형태를 만들어줍니다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 밖에 빛으로 천둥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화창함 등을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 LED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이용하여 표현해 줍니다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F5E2E-F4E4-421A-957D-43E7E62055C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61223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기본적으로 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빛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표현할 것입니다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비는 펌프로 밑의 물을 끌어올려 물방울을 떨어뜨려 비가 내리는 효과를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줄것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이고요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구름 낀 날씨는 소형 가습기를 사용하여 구름형태를 만들어줍니다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 밖에 빛으로 천둥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화창함 등을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 LED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이용하여 표현해 줍니다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F5E2E-F4E4-421A-957D-43E7E62055C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61223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기본적으로 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빛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표현할 것입니다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비는 펌프로 밑의 물을 끌어올려 물방울을 떨어뜨려 비가 내리는 효과를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줄것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이고요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구름 낀 날씨는 소형 가습기를 사용하여 구름형태를 만들어줍니다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 밖에 빛으로 천둥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화창함 등을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 LED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이용하여 표현해 줍니다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F5E2E-F4E4-421A-957D-43E7E62055C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61223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기본적으로 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빛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표현할 것입니다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비는 펌프로 밑의 물을 끌어올려 물방울을 떨어뜨려 비가 내리는 효과를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줄것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이고요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구름 낀 날씨는 소형 가습기를 사용하여 구름형태를 만들어줍니다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 밖에 빛으로 천둥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화창함 등을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 LED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이용하여 표현해 줍니다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F5E2E-F4E4-421A-957D-43E7E62055C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61223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기본적으로 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빛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표현할 것입니다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비는 펌프로 밑의 물을 끌어올려 물방울을 떨어뜨려 비가 내리는 효과를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줄것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이고요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구름 낀 날씨는 소형 가습기를 사용하여 구름형태를 만들어줍니다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 밖에 빛으로 천둥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화창함 등을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 LED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이용하여 표현해 줍니다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F5E2E-F4E4-421A-957D-43E7E62055C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61223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기본적으로 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빛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표현할 것입니다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비는 펌프로 밑의 물을 끌어올려 물방울을 떨어뜨려 비가 내리는 효과를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줄것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이고요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구름 낀 날씨는 소형 가습기를 사용하여 구름형태를 만들어줍니다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 밖에 빛으로 천둥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화창함 등을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 LED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이용하여 표현해 줍니다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F5E2E-F4E4-421A-957D-43E7E62055C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61223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기본적으로 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빛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표현할 것입니다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비는 펌프로 밑의 물을 끌어올려 물방울을 떨어뜨려 비가 내리는 효과를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줄것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이고요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구름 낀 날씨는 소형 가습기를 사용하여 구름형태를 만들어줍니다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 밖에 빛으로 천둥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화창함 등을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 LED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이용하여 표현해 줍니다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F5E2E-F4E4-421A-957D-43E7E62055C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61223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68E0-9274-4E78-BEF8-68E63DA4C233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3D32-A6A7-4ADA-B60A-9B5D3ED98B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48389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68E0-9274-4E78-BEF8-68E63DA4C233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3D32-A6A7-4ADA-B60A-9B5D3ED98B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1166483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68E0-9274-4E78-BEF8-68E63DA4C233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3D32-A6A7-4ADA-B60A-9B5D3ED98B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4072338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68E0-9274-4E78-BEF8-68E63DA4C233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3D32-A6A7-4ADA-B60A-9B5D3ED98B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49909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68E0-9274-4E78-BEF8-68E63DA4C233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3D32-A6A7-4ADA-B60A-9B5D3ED98B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3941387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68E0-9274-4E78-BEF8-68E63DA4C233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3D32-A6A7-4ADA-B60A-9B5D3ED98B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9774018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68E0-9274-4E78-BEF8-68E63DA4C233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3D32-A6A7-4ADA-B60A-9B5D3ED98B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5548612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68E0-9274-4E78-BEF8-68E63DA4C233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3D32-A6A7-4ADA-B60A-9B5D3ED98B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5095186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68E0-9274-4E78-BEF8-68E63DA4C233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3D32-A6A7-4ADA-B60A-9B5D3ED98B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8271445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68E0-9274-4E78-BEF8-68E63DA4C233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3D32-A6A7-4ADA-B60A-9B5D3ED98B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9553879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68E0-9274-4E78-BEF8-68E63DA4C233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3D32-A6A7-4ADA-B60A-9B5D3ED98B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7333794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A68E0-9274-4E78-BEF8-68E63DA4C233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13D32-A6A7-4ADA-B60A-9B5D3ED98B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6279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leeje\Desktop\KakaoTalk_Video_20180424_1850_05_534.mp4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0932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07588" y="609526"/>
            <a:ext cx="7128792" cy="156966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메이플스토리" charset="-127"/>
                <a:ea typeface="메이플스토리" charset="-127"/>
              </a:rPr>
              <a:t>How do you come up with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메이플스토리" charset="-127"/>
                <a:ea typeface="메이플스토리" charset="-127"/>
              </a:rPr>
              <a:t>great ideas and then make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메이플스토리" charset="-127"/>
                <a:ea typeface="메이플스토리" charset="-127"/>
              </a:rPr>
              <a:t>them happen?</a:t>
            </a:r>
            <a:endParaRPr lang="ko-KR" altLang="en-US" sz="3200" b="1" spc="300" dirty="0">
              <a:solidFill>
                <a:schemeClr val="bg1"/>
              </a:solidFill>
              <a:latin typeface="메이플스토리" charset="-127"/>
              <a:ea typeface="메이플스토리" charset="-127"/>
            </a:endParaRPr>
          </a:p>
        </p:txBody>
      </p:sp>
      <p:sp>
        <p:nvSpPr>
          <p:cNvPr id="22" name="1/2 액자 21"/>
          <p:cNvSpPr/>
          <p:nvPr/>
        </p:nvSpPr>
        <p:spPr>
          <a:xfrm>
            <a:off x="463572" y="472480"/>
            <a:ext cx="508028" cy="580256"/>
          </a:xfrm>
          <a:prstGeom prst="halfFrame">
            <a:avLst>
              <a:gd name="adj1" fmla="val 9373"/>
              <a:gd name="adj2" fmla="val 10229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79220" y="6269250"/>
            <a:ext cx="6764780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컴퓨터공학과</a:t>
            </a:r>
            <a:r>
              <a:rPr lang="en-US" altLang="ko-KR" sz="2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/</a:t>
            </a:r>
            <a:r>
              <a:rPr lang="ko-KR" altLang="en-US" sz="2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김민정</a:t>
            </a:r>
            <a:r>
              <a:rPr lang="en-US" altLang="ko-KR" sz="2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/</a:t>
            </a:r>
            <a:r>
              <a:rPr lang="ko-KR" altLang="en-US" sz="2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김태훈</a:t>
            </a:r>
            <a:r>
              <a:rPr lang="en-US" altLang="ko-KR" sz="2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/</a:t>
            </a:r>
            <a:r>
              <a:rPr lang="ko-KR" altLang="en-US" sz="2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이지은</a:t>
            </a:r>
            <a:r>
              <a:rPr lang="en-US" altLang="ko-KR" sz="2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/</a:t>
            </a:r>
            <a:r>
              <a:rPr lang="ko-KR" altLang="en-US" sz="2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현동아 </a:t>
            </a:r>
            <a:endParaRPr lang="ko-KR" altLang="en-US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pic>
        <p:nvPicPr>
          <p:cNvPr id="94" name="Picture 3" descr="C:\Users\Owner\Desktop\1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893839">
            <a:off x="7160705" y="3982960"/>
            <a:ext cx="1683878" cy="1817823"/>
          </a:xfrm>
          <a:prstGeom prst="rect">
            <a:avLst/>
          </a:prstGeom>
          <a:noFill/>
        </p:spPr>
      </p:pic>
      <p:pic>
        <p:nvPicPr>
          <p:cNvPr id="95" name="Picture 3" descr="C:\Users\Owner\Desktop\1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076258">
            <a:off x="5383691" y="2719074"/>
            <a:ext cx="2816811" cy="30408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07660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4"/>
          <p:cNvGrpSpPr/>
          <p:nvPr/>
        </p:nvGrpSpPr>
        <p:grpSpPr>
          <a:xfrm rot="10800000">
            <a:off x="-1662" y="6415811"/>
            <a:ext cx="9145662" cy="120616"/>
            <a:chOff x="-1662" y="610969"/>
            <a:chExt cx="8076274" cy="44176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6" name="직사각형 65"/>
            <p:cNvSpPr/>
            <p:nvPr/>
          </p:nvSpPr>
          <p:spPr>
            <a:xfrm flipV="1">
              <a:off x="0" y="610969"/>
              <a:ext cx="8074612" cy="9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flipV="1">
              <a:off x="0" y="760985"/>
              <a:ext cx="4968552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 flipV="1">
              <a:off x="0" y="893001"/>
              <a:ext cx="3888432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 flipV="1">
              <a:off x="-1662" y="1007017"/>
              <a:ext cx="295399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-1662" y="932120"/>
            <a:ext cx="9145662" cy="120616"/>
            <a:chOff x="-1662" y="610969"/>
            <a:chExt cx="8076274" cy="44176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" name="직사각형 15"/>
            <p:cNvSpPr/>
            <p:nvPr/>
          </p:nvSpPr>
          <p:spPr>
            <a:xfrm flipV="1">
              <a:off x="0" y="610969"/>
              <a:ext cx="8074612" cy="9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flipV="1">
              <a:off x="0" y="760985"/>
              <a:ext cx="4968552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 flipV="1">
              <a:off x="0" y="893001"/>
              <a:ext cx="3888432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flipV="1">
              <a:off x="-1662" y="1007017"/>
              <a:ext cx="295399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타원 19"/>
          <p:cNvSpPr/>
          <p:nvPr/>
        </p:nvSpPr>
        <p:spPr>
          <a:xfrm>
            <a:off x="323528" y="476672"/>
            <a:ext cx="123443" cy="12344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67544" y="1484784"/>
            <a:ext cx="8064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android.os.AsyncTask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android.util.Log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org.json.JSONException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org.json.JSONObject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java.io.BufferedReader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java.io.InputStreamReader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java.net.HttpURLConnection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java.net.URL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java.text.DateFormat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java.util.Date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java.util.Locale</a:t>
            </a:r>
            <a:r>
              <a:rPr lang="en-US" altLang="ko-KR" dirty="0" smtClean="0"/>
              <a:t>;</a:t>
            </a:r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260648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Weather.java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355642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4"/>
          <p:cNvGrpSpPr/>
          <p:nvPr/>
        </p:nvGrpSpPr>
        <p:grpSpPr>
          <a:xfrm rot="10800000">
            <a:off x="-1662" y="6415811"/>
            <a:ext cx="9145662" cy="120616"/>
            <a:chOff x="-1662" y="610969"/>
            <a:chExt cx="8076274" cy="44176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6" name="직사각형 65"/>
            <p:cNvSpPr/>
            <p:nvPr/>
          </p:nvSpPr>
          <p:spPr>
            <a:xfrm flipV="1">
              <a:off x="0" y="610969"/>
              <a:ext cx="8074612" cy="9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flipV="1">
              <a:off x="0" y="760985"/>
              <a:ext cx="4968552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 flipV="1">
              <a:off x="0" y="893001"/>
              <a:ext cx="3888432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 flipV="1">
              <a:off x="-1662" y="1007017"/>
              <a:ext cx="295399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-1662" y="932120"/>
            <a:ext cx="9145662" cy="120616"/>
            <a:chOff x="-1662" y="610969"/>
            <a:chExt cx="8076274" cy="44176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" name="직사각형 15"/>
            <p:cNvSpPr/>
            <p:nvPr/>
          </p:nvSpPr>
          <p:spPr>
            <a:xfrm flipV="1">
              <a:off x="0" y="610969"/>
              <a:ext cx="8074612" cy="9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flipV="1">
              <a:off x="0" y="760985"/>
              <a:ext cx="4968552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 flipV="1">
              <a:off x="0" y="893001"/>
              <a:ext cx="3888432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flipV="1">
              <a:off x="-1662" y="1007017"/>
              <a:ext cx="295399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5536" y="1484784"/>
            <a:ext cx="8424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public class weather {</a:t>
            </a:r>
          </a:p>
          <a:p>
            <a:r>
              <a:rPr lang="en-US" altLang="ko-KR" dirty="0" smtClean="0"/>
              <a:t>    private static final String OPEN_WEATHER_MAP_URL =                "http://api.openweathermap.org/data/2.5/weather?lat=%s&amp;lon=%s&amp;units=metric";  </a:t>
            </a:r>
            <a:r>
              <a:rPr lang="en-US" altLang="ko-KR" dirty="0" smtClean="0">
                <a:solidFill>
                  <a:schemeClr val="accent1"/>
                </a:solidFill>
              </a:rPr>
              <a:t>//</a:t>
            </a:r>
            <a:r>
              <a:rPr lang="en-US" altLang="ko-KR" dirty="0" err="1" smtClean="0">
                <a:solidFill>
                  <a:schemeClr val="accent1"/>
                </a:solidFill>
              </a:rPr>
              <a:t>url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    private static final String OPEN_WEATHER_MAP_API = </a:t>
            </a:r>
          </a:p>
          <a:p>
            <a:r>
              <a:rPr lang="en-US" altLang="ko-KR" dirty="0" smtClean="0"/>
              <a:t>                "70b9642cec0afd458b10d3914b597364";  </a:t>
            </a:r>
            <a:r>
              <a:rPr lang="en-US" altLang="ko-KR" dirty="0" smtClean="0">
                <a:solidFill>
                  <a:schemeClr val="accent1"/>
                </a:solidFill>
              </a:rPr>
              <a:t>//</a:t>
            </a:r>
            <a:r>
              <a:rPr lang="ko-KR" altLang="en-US" dirty="0" smtClean="0">
                <a:solidFill>
                  <a:schemeClr val="accent1"/>
                </a:solidFill>
              </a:rPr>
              <a:t>자신의 </a:t>
            </a:r>
            <a:r>
              <a:rPr lang="en-US" altLang="ko-KR" dirty="0" smtClean="0">
                <a:solidFill>
                  <a:schemeClr val="accent1"/>
                </a:solidFill>
              </a:rPr>
              <a:t>API key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public interface </a:t>
            </a:r>
            <a:r>
              <a:rPr lang="en-US" altLang="ko-KR" dirty="0" err="1" smtClean="0"/>
              <a:t>AsyncResponse</a:t>
            </a:r>
            <a:r>
              <a:rPr lang="en-US" altLang="ko-KR" dirty="0" smtClean="0"/>
              <a:t> {  </a:t>
            </a:r>
            <a:r>
              <a:rPr lang="en-US" altLang="ko-KR" dirty="0" smtClean="0">
                <a:solidFill>
                  <a:schemeClr val="accent1"/>
                </a:solidFill>
              </a:rPr>
              <a:t>//</a:t>
            </a:r>
            <a:r>
              <a:rPr lang="ko-KR" altLang="en-US" dirty="0" smtClean="0">
                <a:solidFill>
                  <a:schemeClr val="accent1"/>
                </a:solidFill>
              </a:rPr>
              <a:t>인터페이스 선언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chemeClr val="accent1"/>
                </a:solidFill>
              </a:rPr>
              <a:t>//6</a:t>
            </a:r>
            <a:r>
              <a:rPr lang="ko-KR" altLang="en-US" dirty="0" smtClean="0">
                <a:solidFill>
                  <a:schemeClr val="accent1"/>
                </a:solidFill>
              </a:rPr>
              <a:t>개의 임의의 </a:t>
            </a:r>
            <a:r>
              <a:rPr lang="en-US" altLang="ko-KR" dirty="0" smtClean="0">
                <a:solidFill>
                  <a:schemeClr val="accent1"/>
                </a:solidFill>
              </a:rPr>
              <a:t>string</a:t>
            </a:r>
            <a:r>
              <a:rPr lang="ko-KR" altLang="en-US" dirty="0" smtClean="0">
                <a:solidFill>
                  <a:schemeClr val="accent1"/>
                </a:solidFill>
              </a:rPr>
              <a:t>값을 받는 </a:t>
            </a:r>
            <a:r>
              <a:rPr lang="ko-KR" altLang="en-US" dirty="0" err="1" smtClean="0">
                <a:solidFill>
                  <a:schemeClr val="accent1"/>
                </a:solidFill>
              </a:rPr>
              <a:t>메소드</a:t>
            </a:r>
            <a:r>
              <a:rPr lang="ko-KR" altLang="en-US" dirty="0" smtClean="0">
                <a:solidFill>
                  <a:schemeClr val="accent1"/>
                </a:solidFill>
              </a:rPr>
              <a:t> </a:t>
            </a:r>
            <a:endParaRPr lang="en-US" altLang="ko-KR" dirty="0" smtClean="0"/>
          </a:p>
          <a:p>
            <a:r>
              <a:rPr lang="en-US" altLang="ko-KR" dirty="0" smtClean="0"/>
              <a:t>    void </a:t>
            </a:r>
            <a:r>
              <a:rPr lang="en-US" altLang="ko-KR" dirty="0" err="1" smtClean="0"/>
              <a:t>processFinish</a:t>
            </a:r>
            <a:r>
              <a:rPr lang="en-US" altLang="ko-KR" dirty="0" smtClean="0"/>
              <a:t>(String output1, String output2, String output3, </a:t>
            </a:r>
          </a:p>
          <a:p>
            <a:r>
              <a:rPr lang="en-US" altLang="ko-KR" dirty="0" smtClean="0"/>
              <a:t>                              String output4, String output5, String output6);</a:t>
            </a:r>
          </a:p>
          <a:p>
            <a:r>
              <a:rPr lang="en-US" altLang="ko-KR" dirty="0" smtClean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5642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23528" y="116632"/>
            <a:ext cx="849694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//background  </a:t>
            </a:r>
            <a:r>
              <a:rPr lang="ko-KR" altLang="en-US" dirty="0" smtClean="0">
                <a:solidFill>
                  <a:schemeClr val="accent1"/>
                </a:solidFill>
              </a:rPr>
              <a:t>작업을 위해 </a:t>
            </a:r>
            <a:r>
              <a:rPr lang="en-US" altLang="ko-KR" dirty="0" err="1" smtClean="0">
                <a:solidFill>
                  <a:schemeClr val="accent1"/>
                </a:solidFill>
              </a:rPr>
              <a:t>AsyncTask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ko-KR" altLang="en-US" dirty="0" smtClean="0">
                <a:solidFill>
                  <a:schemeClr val="accent1"/>
                </a:solidFill>
              </a:rPr>
              <a:t>상속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r>
              <a:rPr lang="en-US" altLang="ko-KR" dirty="0" smtClean="0"/>
              <a:t>public static class </a:t>
            </a:r>
            <a:r>
              <a:rPr lang="en-US" altLang="ko-KR" dirty="0" err="1" smtClean="0"/>
              <a:t>placeIdTask</a:t>
            </a:r>
            <a:r>
              <a:rPr lang="en-US" altLang="ko-KR" dirty="0" smtClean="0"/>
              <a:t> extends </a:t>
            </a:r>
            <a:r>
              <a:rPr lang="en-US" altLang="ko-KR" dirty="0" err="1" smtClean="0"/>
              <a:t>AsyncTask</a:t>
            </a:r>
            <a:r>
              <a:rPr lang="en-US" altLang="ko-KR" dirty="0" smtClean="0"/>
              <a:t>&lt;String, Void, </a:t>
            </a:r>
            <a:r>
              <a:rPr lang="en-US" altLang="ko-KR" dirty="0" err="1" smtClean="0"/>
              <a:t>JSONObject</a:t>
            </a:r>
            <a:r>
              <a:rPr lang="en-US" altLang="ko-KR" dirty="0" smtClean="0"/>
              <a:t>&gt; </a:t>
            </a:r>
            <a:r>
              <a:rPr lang="en-US" altLang="ko-KR" dirty="0" smtClean="0"/>
              <a:t>{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public </a:t>
            </a:r>
            <a:r>
              <a:rPr lang="en-US" altLang="ko-KR" dirty="0" err="1" smtClean="0"/>
              <a:t>AsyncResponse</a:t>
            </a:r>
            <a:r>
              <a:rPr lang="en-US" altLang="ko-KR" dirty="0" smtClean="0"/>
              <a:t> delegate = null;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smtClean="0"/>
              <a:t>//Call back interface </a:t>
            </a:r>
            <a:r>
              <a:rPr lang="en-US" altLang="ko-KR" dirty="0" smtClean="0">
                <a:solidFill>
                  <a:schemeClr val="accent1"/>
                </a:solidFill>
              </a:rPr>
              <a:t>//</a:t>
            </a:r>
            <a:r>
              <a:rPr lang="ko-KR" altLang="en-US" dirty="0" smtClean="0">
                <a:solidFill>
                  <a:schemeClr val="accent1"/>
                </a:solidFill>
              </a:rPr>
              <a:t>인터페이스를 다시 </a:t>
            </a:r>
            <a:r>
              <a:rPr lang="ko-KR" altLang="en-US" dirty="0" smtClean="0">
                <a:solidFill>
                  <a:schemeClr val="accent1"/>
                </a:solidFill>
              </a:rPr>
              <a:t>부름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1"/>
                </a:solidFill>
              </a:rPr>
              <a:t>//</a:t>
            </a:r>
            <a:r>
              <a:rPr lang="ko-KR" altLang="en-US" dirty="0" err="1" smtClean="0">
                <a:solidFill>
                  <a:schemeClr val="accent1"/>
                </a:solidFill>
              </a:rPr>
              <a:t>생성자</a:t>
            </a:r>
            <a:endParaRPr lang="en-US" altLang="ko-KR" dirty="0" smtClean="0"/>
          </a:p>
          <a:p>
            <a:r>
              <a:rPr lang="en-US" altLang="ko-KR" dirty="0" smtClean="0"/>
              <a:t>        public </a:t>
            </a:r>
            <a:r>
              <a:rPr lang="en-US" altLang="ko-KR" dirty="0" err="1" smtClean="0"/>
              <a:t>placeIdTask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AsyncResponse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asyncResponse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smtClean="0"/>
              <a:t>delegate = </a:t>
            </a:r>
            <a:r>
              <a:rPr lang="en-US" altLang="ko-KR" dirty="0" err="1" smtClean="0"/>
              <a:t>asyncResponse</a:t>
            </a:r>
            <a:r>
              <a:rPr lang="en-US" altLang="ko-KR" dirty="0" smtClean="0">
                <a:solidFill>
                  <a:schemeClr val="accent1"/>
                </a:solidFill>
              </a:rPr>
              <a:t>;</a:t>
            </a:r>
            <a:endParaRPr lang="en-US" altLang="ko-KR" dirty="0" smtClean="0"/>
          </a:p>
          <a:p>
            <a:r>
              <a:rPr lang="en-US" altLang="ko-KR" dirty="0" smtClean="0"/>
              <a:t>            //Assigning call back interface through constructor</a:t>
            </a:r>
          </a:p>
          <a:p>
            <a:r>
              <a:rPr lang="en-US" altLang="ko-KR" dirty="0" smtClean="0"/>
              <a:t>        }</a:t>
            </a:r>
          </a:p>
          <a:p>
            <a:r>
              <a:rPr lang="en-US" altLang="ko-KR" dirty="0" smtClean="0"/>
              <a:t>        @Override</a:t>
            </a:r>
          </a:p>
          <a:p>
            <a:r>
              <a:rPr lang="en-US" altLang="ko-KR" dirty="0" smtClean="0">
                <a:solidFill>
                  <a:schemeClr val="accent1"/>
                </a:solidFill>
              </a:rPr>
              <a:t>//String… </a:t>
            </a:r>
            <a:r>
              <a:rPr lang="en-US" altLang="ko-KR" dirty="0" err="1" smtClean="0">
                <a:solidFill>
                  <a:schemeClr val="accent1"/>
                </a:solidFill>
              </a:rPr>
              <a:t>params</a:t>
            </a:r>
            <a:r>
              <a:rPr lang="en-US" altLang="ko-KR" dirty="0" smtClean="0">
                <a:solidFill>
                  <a:schemeClr val="accent1"/>
                </a:solidFill>
              </a:rPr>
              <a:t> : </a:t>
            </a:r>
            <a:r>
              <a:rPr lang="ko-KR" altLang="en-US" dirty="0" smtClean="0">
                <a:solidFill>
                  <a:schemeClr val="accent1"/>
                </a:solidFill>
              </a:rPr>
              <a:t>정의한 </a:t>
            </a:r>
            <a:r>
              <a:rPr lang="en-US" altLang="ko-KR" dirty="0" err="1" smtClean="0">
                <a:solidFill>
                  <a:schemeClr val="accent1"/>
                </a:solidFill>
              </a:rPr>
              <a:t>AsyncTask</a:t>
            </a:r>
            <a:r>
              <a:rPr lang="ko-KR" altLang="en-US" dirty="0" smtClean="0">
                <a:solidFill>
                  <a:schemeClr val="accent1"/>
                </a:solidFill>
              </a:rPr>
              <a:t>를 </a:t>
            </a:r>
            <a:r>
              <a:rPr lang="en-US" altLang="ko-KR" dirty="0" smtClean="0">
                <a:solidFill>
                  <a:schemeClr val="accent1"/>
                </a:solidFill>
              </a:rPr>
              <a:t>execute</a:t>
            </a:r>
            <a:r>
              <a:rPr lang="ko-KR" altLang="en-US" dirty="0" smtClean="0">
                <a:solidFill>
                  <a:schemeClr val="accent1"/>
                </a:solidFill>
              </a:rPr>
              <a:t>할 때 전해줄 값의 </a:t>
            </a:r>
            <a:r>
              <a:rPr lang="ko-KR" altLang="en-US" dirty="0" smtClean="0">
                <a:solidFill>
                  <a:schemeClr val="accent1"/>
                </a:solidFill>
              </a:rPr>
              <a:t>종류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r>
              <a:rPr lang="en-US" altLang="ko-KR" dirty="0" smtClean="0">
                <a:solidFill>
                  <a:schemeClr val="accent1"/>
                </a:solidFill>
              </a:rPr>
              <a:t>//background </a:t>
            </a:r>
            <a:r>
              <a:rPr lang="ko-KR" altLang="en-US" dirty="0" smtClean="0">
                <a:solidFill>
                  <a:schemeClr val="accent1"/>
                </a:solidFill>
              </a:rPr>
              <a:t>작업을 수행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r>
              <a:rPr lang="en-US" altLang="ko-KR" dirty="0" smtClean="0"/>
              <a:t>        protected </a:t>
            </a:r>
            <a:r>
              <a:rPr lang="en-US" altLang="ko-KR" dirty="0" err="1" smtClean="0"/>
              <a:t>JSONObject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doInBackground</a:t>
            </a:r>
            <a:r>
              <a:rPr lang="en-US" altLang="ko-KR" dirty="0" smtClean="0"/>
              <a:t>(String... </a:t>
            </a:r>
            <a:r>
              <a:rPr lang="en-US" altLang="ko-KR" dirty="0" err="1" smtClean="0"/>
              <a:t>params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JSONObject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jsonWeather</a:t>
            </a:r>
            <a:r>
              <a:rPr lang="en-US" altLang="ko-KR" dirty="0" smtClean="0"/>
              <a:t> = null;</a:t>
            </a:r>
          </a:p>
          <a:p>
            <a:r>
              <a:rPr lang="en-US" altLang="ko-KR" dirty="0" smtClean="0"/>
              <a:t>            try {</a:t>
            </a:r>
          </a:p>
          <a:p>
            <a:r>
              <a:rPr lang="en-US" altLang="ko-KR" dirty="0" smtClean="0"/>
              <a:t>                </a:t>
            </a:r>
            <a:r>
              <a:rPr lang="en-US" altLang="ko-KR" dirty="0" err="1" smtClean="0"/>
              <a:t>jsonWeather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getWeatherJSON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params</a:t>
            </a:r>
            <a:r>
              <a:rPr lang="en-US" altLang="ko-KR" dirty="0" smtClean="0"/>
              <a:t>[0], </a:t>
            </a:r>
            <a:r>
              <a:rPr lang="en-US" altLang="ko-KR" dirty="0" err="1" smtClean="0"/>
              <a:t>params</a:t>
            </a:r>
            <a:r>
              <a:rPr lang="en-US" altLang="ko-KR" dirty="0" smtClean="0"/>
              <a:t>[1</a:t>
            </a:r>
            <a:r>
              <a:rPr lang="en-US" altLang="ko-KR" dirty="0" smtClean="0"/>
              <a:t>]);</a:t>
            </a:r>
          </a:p>
          <a:p>
            <a:r>
              <a:rPr lang="en-US" altLang="ko-KR" dirty="0" smtClean="0"/>
              <a:t>            } catch (Exception e) {</a:t>
            </a:r>
          </a:p>
          <a:p>
            <a:r>
              <a:rPr lang="en-US" altLang="ko-KR" dirty="0" smtClean="0"/>
              <a:t>                </a:t>
            </a:r>
            <a:r>
              <a:rPr lang="en-US" altLang="ko-KR" dirty="0" err="1" smtClean="0"/>
              <a:t>Log.d</a:t>
            </a:r>
            <a:r>
              <a:rPr lang="en-US" altLang="ko-KR" dirty="0" smtClean="0"/>
              <a:t>("Error", "Cannot process JSON results", e);</a:t>
            </a:r>
          </a:p>
          <a:p>
            <a:r>
              <a:rPr lang="en-US" altLang="ko-KR" dirty="0" smtClean="0"/>
              <a:t>            }</a:t>
            </a:r>
          </a:p>
          <a:p>
            <a:r>
              <a:rPr lang="en-US" altLang="ko-KR" dirty="0" smtClean="0"/>
              <a:t>            return </a:t>
            </a:r>
            <a:r>
              <a:rPr lang="en-US" altLang="ko-KR" dirty="0" err="1" smtClean="0"/>
              <a:t>jsonWeather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    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5642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51520" y="0"/>
            <a:ext cx="871296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@Override</a:t>
            </a:r>
          </a:p>
          <a:p>
            <a:r>
              <a:rPr lang="en-US" altLang="ko-KR" dirty="0" smtClean="0">
                <a:solidFill>
                  <a:schemeClr val="accent1"/>
                </a:solidFill>
              </a:rPr>
              <a:t>        //</a:t>
            </a:r>
            <a:r>
              <a:rPr lang="ko-KR" altLang="en-US" dirty="0" smtClean="0">
                <a:solidFill>
                  <a:schemeClr val="accent1"/>
                </a:solidFill>
              </a:rPr>
              <a:t>백그라운드 작업이 완료된 후 호출됨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r>
              <a:rPr lang="en-US" altLang="ko-KR" dirty="0" smtClean="0"/>
              <a:t>        protected void </a:t>
            </a:r>
            <a:r>
              <a:rPr lang="en-US" altLang="ko-KR" dirty="0" err="1" smtClean="0"/>
              <a:t>onPostExecute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JSONObject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            try {</a:t>
            </a:r>
          </a:p>
          <a:p>
            <a:r>
              <a:rPr lang="en-US" altLang="ko-KR" dirty="0" smtClean="0"/>
              <a:t>                if(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!= null){</a:t>
            </a:r>
          </a:p>
          <a:p>
            <a:r>
              <a:rPr lang="en-US" altLang="ko-KR" dirty="0" smtClean="0"/>
              <a:t>                    </a:t>
            </a:r>
            <a:r>
              <a:rPr lang="en-US" altLang="ko-KR" dirty="0" err="1" smtClean="0"/>
              <a:t>JSONObject</a:t>
            </a:r>
            <a:r>
              <a:rPr lang="en-US" altLang="ko-KR" dirty="0" smtClean="0"/>
              <a:t> details = </a:t>
            </a:r>
            <a:r>
              <a:rPr lang="en-US" altLang="ko-KR" dirty="0" err="1" smtClean="0"/>
              <a:t>json.getJSONArray</a:t>
            </a:r>
            <a:r>
              <a:rPr lang="en-US" altLang="ko-KR" dirty="0" smtClean="0"/>
              <a:t>("weather").</a:t>
            </a:r>
            <a:r>
              <a:rPr lang="en-US" altLang="ko-KR" dirty="0" err="1" smtClean="0"/>
              <a:t>getJSONObject</a:t>
            </a:r>
            <a:r>
              <a:rPr lang="en-US" altLang="ko-KR" dirty="0" smtClean="0"/>
              <a:t>(0);</a:t>
            </a:r>
          </a:p>
          <a:p>
            <a:r>
              <a:rPr lang="en-US" altLang="ko-KR" dirty="0" smtClean="0"/>
              <a:t>                    </a:t>
            </a:r>
            <a:r>
              <a:rPr lang="en-US" altLang="ko-KR" dirty="0" err="1" smtClean="0"/>
              <a:t>JSONObject</a:t>
            </a:r>
            <a:r>
              <a:rPr lang="en-US" altLang="ko-KR" dirty="0" smtClean="0"/>
              <a:t> main = </a:t>
            </a:r>
            <a:r>
              <a:rPr lang="en-US" altLang="ko-KR" dirty="0" err="1" smtClean="0"/>
              <a:t>json.getJSONObject</a:t>
            </a:r>
            <a:r>
              <a:rPr lang="en-US" altLang="ko-KR" dirty="0" smtClean="0"/>
              <a:t>("main");</a:t>
            </a:r>
          </a:p>
          <a:p>
            <a:r>
              <a:rPr lang="en-US" altLang="ko-KR" dirty="0" smtClean="0"/>
              <a:t>                    </a:t>
            </a:r>
            <a:r>
              <a:rPr lang="en-US" altLang="ko-KR" dirty="0" err="1" smtClean="0"/>
              <a:t>DateFormat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DateFormat.getDateTimeInstance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1"/>
                </a:solidFill>
              </a:rPr>
              <a:t>//</a:t>
            </a:r>
            <a:r>
              <a:rPr lang="ko-KR" altLang="en-US" dirty="0" err="1" smtClean="0">
                <a:solidFill>
                  <a:schemeClr val="accent1"/>
                </a:solidFill>
              </a:rPr>
              <a:t>스트링으로</a:t>
            </a:r>
            <a:r>
              <a:rPr lang="ko-KR" altLang="en-US" dirty="0" smtClean="0">
                <a:solidFill>
                  <a:schemeClr val="accent1"/>
                </a:solidFill>
              </a:rPr>
              <a:t> 구체적으로 출력할 문장을 만들어주는 부분</a:t>
            </a:r>
            <a:endParaRPr lang="en-US" altLang="ko-KR" dirty="0" smtClean="0"/>
          </a:p>
          <a:p>
            <a:r>
              <a:rPr lang="en-US" altLang="ko-KR" dirty="0" smtClean="0"/>
              <a:t>                    String city = </a:t>
            </a:r>
            <a:r>
              <a:rPr lang="en-US" altLang="ko-KR" dirty="0" err="1" smtClean="0"/>
              <a:t>json.getString</a:t>
            </a:r>
            <a:r>
              <a:rPr lang="en-US" altLang="ko-KR" dirty="0" smtClean="0"/>
              <a:t>("name").</a:t>
            </a:r>
            <a:r>
              <a:rPr lang="en-US" altLang="ko-KR" dirty="0" err="1" smtClean="0"/>
              <a:t>toUpperCase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Locale.KOREA</a:t>
            </a:r>
            <a:r>
              <a:rPr lang="en-US" altLang="ko-KR" dirty="0" smtClean="0"/>
              <a:t>) + ", " + </a:t>
            </a:r>
            <a:r>
              <a:rPr lang="en-US" altLang="ko-KR" dirty="0" err="1" smtClean="0"/>
              <a:t>json.getJSONObject</a:t>
            </a:r>
            <a:r>
              <a:rPr lang="en-US" altLang="ko-KR" dirty="0" smtClean="0"/>
              <a:t>("sys").</a:t>
            </a:r>
            <a:r>
              <a:rPr lang="en-US" altLang="ko-KR" dirty="0" err="1" smtClean="0"/>
              <a:t>getString</a:t>
            </a:r>
            <a:r>
              <a:rPr lang="en-US" altLang="ko-KR" dirty="0" smtClean="0"/>
              <a:t>("country");</a:t>
            </a:r>
          </a:p>
          <a:p>
            <a:r>
              <a:rPr lang="en-US" altLang="ko-KR" dirty="0" smtClean="0"/>
              <a:t>                    String description = </a:t>
            </a:r>
            <a:r>
              <a:rPr lang="en-US" altLang="ko-KR" dirty="0" err="1" smtClean="0"/>
              <a:t>details.getString</a:t>
            </a:r>
            <a:r>
              <a:rPr lang="en-US" altLang="ko-KR" dirty="0" smtClean="0"/>
              <a:t>("description").</a:t>
            </a:r>
            <a:r>
              <a:rPr lang="en-US" altLang="ko-KR" dirty="0" err="1" smtClean="0"/>
              <a:t>toUpperCase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Locale.KOREA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                 String temperature = </a:t>
            </a:r>
            <a:r>
              <a:rPr lang="en-US" altLang="ko-KR" dirty="0" err="1" smtClean="0"/>
              <a:t>String.format</a:t>
            </a:r>
            <a:r>
              <a:rPr lang="en-US" altLang="ko-KR" dirty="0" smtClean="0"/>
              <a:t>("%.2f", </a:t>
            </a:r>
            <a:r>
              <a:rPr lang="en-US" altLang="ko-KR" dirty="0" err="1" smtClean="0"/>
              <a:t>main.getDouble</a:t>
            </a:r>
            <a:r>
              <a:rPr lang="en-US" altLang="ko-KR" dirty="0" smtClean="0"/>
              <a:t>("temp"))+ "°"; </a:t>
            </a:r>
            <a:r>
              <a:rPr lang="en-US" altLang="ko-KR" dirty="0" smtClean="0">
                <a:solidFill>
                  <a:schemeClr val="accent1"/>
                </a:solidFill>
              </a:rPr>
              <a:t>//</a:t>
            </a:r>
            <a:r>
              <a:rPr lang="ko-KR" altLang="en-US" dirty="0" smtClean="0">
                <a:solidFill>
                  <a:schemeClr val="accent1"/>
                </a:solidFill>
              </a:rPr>
              <a:t>온도</a:t>
            </a:r>
            <a:endParaRPr lang="en-US" altLang="ko-KR" dirty="0" smtClean="0"/>
          </a:p>
          <a:p>
            <a:r>
              <a:rPr lang="en-US" altLang="ko-KR" dirty="0" smtClean="0"/>
              <a:t>                    String humidity = </a:t>
            </a:r>
            <a:r>
              <a:rPr lang="en-US" altLang="ko-KR" dirty="0" err="1" smtClean="0"/>
              <a:t>main.getString</a:t>
            </a:r>
            <a:r>
              <a:rPr lang="en-US" altLang="ko-KR" dirty="0" smtClean="0"/>
              <a:t>("humidity") + "%";  </a:t>
            </a:r>
            <a:r>
              <a:rPr lang="en-US" altLang="ko-KR" dirty="0" smtClean="0">
                <a:solidFill>
                  <a:schemeClr val="accent1"/>
                </a:solidFill>
              </a:rPr>
              <a:t>//</a:t>
            </a:r>
            <a:r>
              <a:rPr lang="ko-KR" altLang="en-US" dirty="0" smtClean="0">
                <a:solidFill>
                  <a:schemeClr val="accent1"/>
                </a:solidFill>
              </a:rPr>
              <a:t>습도</a:t>
            </a:r>
            <a:endParaRPr lang="en-US" altLang="ko-KR" dirty="0" smtClean="0"/>
          </a:p>
          <a:p>
            <a:r>
              <a:rPr lang="en-US" altLang="ko-KR" dirty="0" smtClean="0"/>
              <a:t>                    String pressure = </a:t>
            </a:r>
            <a:r>
              <a:rPr lang="en-US" altLang="ko-KR" dirty="0" err="1" smtClean="0"/>
              <a:t>main.getString</a:t>
            </a:r>
            <a:r>
              <a:rPr lang="en-US" altLang="ko-KR" dirty="0" smtClean="0"/>
              <a:t>("pressure") + " </a:t>
            </a:r>
            <a:r>
              <a:rPr lang="en-US" altLang="ko-KR" dirty="0" err="1" smtClean="0"/>
              <a:t>hPa</a:t>
            </a:r>
            <a:r>
              <a:rPr lang="en-US" altLang="ko-KR" dirty="0" smtClean="0"/>
              <a:t>"; </a:t>
            </a:r>
            <a:r>
              <a:rPr lang="en-US" altLang="ko-KR" dirty="0" smtClean="0">
                <a:solidFill>
                  <a:schemeClr val="accent1"/>
                </a:solidFill>
              </a:rPr>
              <a:t>//</a:t>
            </a:r>
            <a:r>
              <a:rPr lang="ko-KR" altLang="en-US" dirty="0" smtClean="0">
                <a:solidFill>
                  <a:schemeClr val="accent1"/>
                </a:solidFill>
              </a:rPr>
              <a:t>압력</a:t>
            </a:r>
            <a:endParaRPr lang="en-US" altLang="ko-KR" dirty="0" smtClean="0"/>
          </a:p>
          <a:p>
            <a:r>
              <a:rPr lang="en-US" altLang="ko-KR" dirty="0" smtClean="0"/>
              <a:t>                    String </a:t>
            </a:r>
            <a:r>
              <a:rPr lang="en-US" altLang="ko-KR" dirty="0" err="1" smtClean="0"/>
              <a:t>updatedOn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df.format</a:t>
            </a:r>
            <a:r>
              <a:rPr lang="en-US" altLang="ko-KR" dirty="0" smtClean="0"/>
              <a:t>(new Date(</a:t>
            </a:r>
            <a:r>
              <a:rPr lang="en-US" altLang="ko-KR" dirty="0" err="1" smtClean="0"/>
              <a:t>json.getLong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")*1000));</a:t>
            </a:r>
          </a:p>
          <a:p>
            <a:r>
              <a:rPr lang="en-US" altLang="ko-KR" dirty="0" smtClean="0"/>
              <a:t>		</a:t>
            </a:r>
            <a:r>
              <a:rPr lang="en-US" altLang="ko-KR" dirty="0" smtClean="0">
                <a:solidFill>
                  <a:schemeClr val="accent1"/>
                </a:solidFill>
              </a:rPr>
              <a:t>//</a:t>
            </a:r>
            <a:r>
              <a:rPr lang="ko-KR" altLang="en-US" dirty="0" smtClean="0">
                <a:solidFill>
                  <a:schemeClr val="accent1"/>
                </a:solidFill>
              </a:rPr>
              <a:t>인터페이스 안의 </a:t>
            </a:r>
            <a:r>
              <a:rPr lang="ko-KR" altLang="en-US" dirty="0" err="1" smtClean="0">
                <a:solidFill>
                  <a:schemeClr val="accent1"/>
                </a:solidFill>
              </a:rPr>
              <a:t>메소드</a:t>
            </a:r>
            <a:endParaRPr lang="en-US" altLang="ko-KR" dirty="0" smtClean="0"/>
          </a:p>
          <a:p>
            <a:r>
              <a:rPr lang="en-US" altLang="ko-KR" dirty="0" smtClean="0"/>
              <a:t>                    </a:t>
            </a:r>
            <a:r>
              <a:rPr lang="en-US" altLang="ko-KR" dirty="0" err="1" smtClean="0"/>
              <a:t>delegate.processFinish</a:t>
            </a:r>
            <a:r>
              <a:rPr lang="en-US" altLang="ko-KR" dirty="0" smtClean="0"/>
              <a:t>(city, description, temperature, humidity, pressure, </a:t>
            </a:r>
            <a:r>
              <a:rPr lang="en-US" altLang="ko-KR" dirty="0" err="1" smtClean="0"/>
              <a:t>updatedOn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             }</a:t>
            </a:r>
          </a:p>
          <a:p>
            <a:r>
              <a:rPr lang="en-US" altLang="ko-KR" dirty="0" smtClean="0"/>
              <a:t>            } catch (</a:t>
            </a:r>
            <a:r>
              <a:rPr lang="en-US" altLang="ko-KR" dirty="0" err="1" smtClean="0"/>
              <a:t>JSONException</a:t>
            </a:r>
            <a:r>
              <a:rPr lang="en-US" altLang="ko-KR" dirty="0" smtClean="0"/>
              <a:t> e) {</a:t>
            </a:r>
          </a:p>
          <a:p>
            <a:r>
              <a:rPr lang="en-US" altLang="ko-KR" dirty="0" smtClean="0"/>
              <a:t>            } }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5642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95536" y="1628800"/>
            <a:ext cx="83529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//</a:t>
            </a:r>
            <a:r>
              <a:rPr lang="ko-KR" altLang="en-US" dirty="0" smtClean="0">
                <a:solidFill>
                  <a:schemeClr val="accent1"/>
                </a:solidFill>
              </a:rPr>
              <a:t>위도와 경도 넘겨줘서 </a:t>
            </a:r>
            <a:r>
              <a:rPr lang="ko-KR" altLang="en-US" dirty="0" err="1" smtClean="0">
                <a:solidFill>
                  <a:schemeClr val="accent1"/>
                </a:solidFill>
              </a:rPr>
              <a:t>메소드가</a:t>
            </a:r>
            <a:r>
              <a:rPr lang="ko-KR" altLang="en-US" dirty="0" smtClean="0">
                <a:solidFill>
                  <a:schemeClr val="accent1"/>
                </a:solidFill>
              </a:rPr>
              <a:t> 실행됨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r>
              <a:rPr lang="en-US" altLang="ko-KR" dirty="0" smtClean="0"/>
              <a:t>public static </a:t>
            </a:r>
            <a:r>
              <a:rPr lang="en-US" altLang="ko-KR" dirty="0" err="1" smtClean="0"/>
              <a:t>JSONObject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getWeatherJSON</a:t>
            </a:r>
            <a:r>
              <a:rPr lang="en-US" altLang="ko-KR" dirty="0" smtClean="0"/>
              <a:t>(String lat, String </a:t>
            </a:r>
            <a:r>
              <a:rPr lang="en-US" altLang="ko-KR" dirty="0" err="1" smtClean="0"/>
              <a:t>lon</a:t>
            </a:r>
            <a:r>
              <a:rPr lang="en-US" altLang="ko-KR" dirty="0" smtClean="0"/>
              <a:t>){</a:t>
            </a:r>
          </a:p>
          <a:p>
            <a:r>
              <a:rPr lang="en-US" altLang="ko-KR" dirty="0" smtClean="0"/>
              <a:t>    try {</a:t>
            </a:r>
          </a:p>
          <a:p>
            <a:r>
              <a:rPr lang="en-US" altLang="ko-KR" dirty="0" smtClean="0">
                <a:solidFill>
                  <a:schemeClr val="accent1"/>
                </a:solidFill>
              </a:rPr>
              <a:t>//</a:t>
            </a:r>
            <a:r>
              <a:rPr lang="en-US" altLang="ko-KR" dirty="0" err="1" smtClean="0">
                <a:solidFill>
                  <a:schemeClr val="accent1"/>
                </a:solidFill>
              </a:rPr>
              <a:t>url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ko-KR" altLang="en-US" dirty="0" smtClean="0">
                <a:solidFill>
                  <a:schemeClr val="accent1"/>
                </a:solidFill>
              </a:rPr>
              <a:t>접속하는 부분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r>
              <a:rPr lang="en-US" altLang="ko-KR" dirty="0" smtClean="0"/>
              <a:t>	URL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= new URL(</a:t>
            </a:r>
            <a:r>
              <a:rPr lang="en-US" altLang="ko-KR" dirty="0" err="1" smtClean="0"/>
              <a:t>String.format</a:t>
            </a:r>
            <a:r>
              <a:rPr lang="en-US" altLang="ko-KR" dirty="0" smtClean="0"/>
              <a:t>(OPEN_WEATHER_MAP_URL, 			lat, </a:t>
            </a:r>
            <a:r>
              <a:rPr lang="en-US" altLang="ko-KR" dirty="0" err="1" smtClean="0"/>
              <a:t>lon</a:t>
            </a:r>
            <a:r>
              <a:rPr lang="en-US" altLang="ko-KR" dirty="0" smtClean="0"/>
              <a:t>));</a:t>
            </a:r>
          </a:p>
          <a:p>
            <a:r>
              <a:rPr lang="en-US" altLang="ko-KR" dirty="0" smtClean="0">
                <a:solidFill>
                  <a:schemeClr val="accent1"/>
                </a:solidFill>
              </a:rPr>
              <a:t>//</a:t>
            </a:r>
            <a:r>
              <a:rPr lang="ko-KR" altLang="en-US" dirty="0" smtClean="0">
                <a:solidFill>
                  <a:schemeClr val="accent1"/>
                </a:solidFill>
              </a:rPr>
              <a:t>접속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HttpURLConnection</a:t>
            </a:r>
            <a:r>
              <a:rPr lang="en-US" altLang="ko-KR" dirty="0" smtClean="0"/>
              <a:t> connection =</a:t>
            </a:r>
          </a:p>
          <a:p>
            <a:r>
              <a:rPr lang="en-US" altLang="ko-KR" dirty="0" smtClean="0"/>
              <a:t>			(</a:t>
            </a:r>
            <a:r>
              <a:rPr lang="en-US" altLang="ko-KR" dirty="0" err="1" smtClean="0"/>
              <a:t>HttpURLConnection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url.openConnection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connection.addRequestProperty</a:t>
            </a:r>
            <a:r>
              <a:rPr lang="en-US" altLang="ko-KR" dirty="0" smtClean="0"/>
              <a:t>("x-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-key", 				OPEN_WEATHER_MAP_API);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55642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4"/>
          <p:cNvGrpSpPr/>
          <p:nvPr/>
        </p:nvGrpSpPr>
        <p:grpSpPr>
          <a:xfrm rot="10800000">
            <a:off x="-1662" y="6415811"/>
            <a:ext cx="9145662" cy="120616"/>
            <a:chOff x="-1662" y="610969"/>
            <a:chExt cx="8076274" cy="44176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6" name="직사각형 65"/>
            <p:cNvSpPr/>
            <p:nvPr/>
          </p:nvSpPr>
          <p:spPr>
            <a:xfrm flipV="1">
              <a:off x="0" y="610969"/>
              <a:ext cx="8074612" cy="9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flipV="1">
              <a:off x="0" y="760985"/>
              <a:ext cx="4968552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 flipV="1">
              <a:off x="0" y="893001"/>
              <a:ext cx="3888432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 flipV="1">
              <a:off x="-1662" y="1007017"/>
              <a:ext cx="295399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83568" y="620688"/>
            <a:ext cx="77048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//</a:t>
            </a:r>
            <a:r>
              <a:rPr lang="ko-KR" altLang="en-US" dirty="0" smtClean="0">
                <a:solidFill>
                  <a:schemeClr val="accent1"/>
                </a:solidFill>
              </a:rPr>
              <a:t>접속한 </a:t>
            </a:r>
            <a:r>
              <a:rPr lang="en-US" altLang="ko-KR" dirty="0" err="1" smtClean="0">
                <a:solidFill>
                  <a:schemeClr val="accent1"/>
                </a:solidFill>
              </a:rPr>
              <a:t>url</a:t>
            </a:r>
            <a:r>
              <a:rPr lang="ko-KR" altLang="en-US" dirty="0" smtClean="0">
                <a:solidFill>
                  <a:schemeClr val="accent1"/>
                </a:solidFill>
              </a:rPr>
              <a:t>에서 </a:t>
            </a:r>
            <a:r>
              <a:rPr lang="en-US" altLang="ko-KR" dirty="0" smtClean="0">
                <a:solidFill>
                  <a:schemeClr val="accent1"/>
                </a:solidFill>
              </a:rPr>
              <a:t>data</a:t>
            </a:r>
            <a:r>
              <a:rPr lang="ko-KR" altLang="en-US" dirty="0" smtClean="0">
                <a:solidFill>
                  <a:schemeClr val="accent1"/>
                </a:solidFill>
              </a:rPr>
              <a:t>를 버퍼에 읽어옴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BufferedReader</a:t>
            </a:r>
            <a:r>
              <a:rPr lang="en-US" altLang="ko-KR" dirty="0" smtClean="0"/>
              <a:t> reader = new </a:t>
            </a:r>
            <a:r>
              <a:rPr lang="en-US" altLang="ko-KR" dirty="0" err="1" smtClean="0"/>
              <a:t>BufferedReader</a:t>
            </a:r>
            <a:r>
              <a:rPr lang="en-US" altLang="ko-KR" dirty="0" smtClean="0"/>
              <a:t>(</a:t>
            </a:r>
          </a:p>
          <a:p>
            <a:r>
              <a:rPr lang="en-US" altLang="ko-KR" dirty="0" smtClean="0"/>
              <a:t>		new </a:t>
            </a:r>
            <a:r>
              <a:rPr lang="en-US" altLang="ko-KR" dirty="0" err="1" smtClean="0"/>
              <a:t>InputStreamReader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connection.getInputStream</a:t>
            </a:r>
            <a:r>
              <a:rPr lang="en-US" altLang="ko-KR" dirty="0" smtClean="0"/>
              <a:t>()));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StringBuffer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StringBuffer</a:t>
            </a:r>
            <a:r>
              <a:rPr lang="en-US" altLang="ko-KR" dirty="0" smtClean="0"/>
              <a:t>(1024);</a:t>
            </a:r>
          </a:p>
          <a:p>
            <a:r>
              <a:rPr lang="en-US" altLang="ko-KR" dirty="0" smtClean="0"/>
              <a:t>	String </a:t>
            </a:r>
            <a:r>
              <a:rPr lang="en-US" altLang="ko-KR" dirty="0" err="1" smtClean="0"/>
              <a:t>tmp</a:t>
            </a:r>
            <a:r>
              <a:rPr lang="en-US" altLang="ko-KR" dirty="0" smtClean="0"/>
              <a:t>=""; </a:t>
            </a:r>
            <a:r>
              <a:rPr lang="en-US" altLang="ko-KR" dirty="0" smtClean="0">
                <a:solidFill>
                  <a:schemeClr val="accent1"/>
                </a:solidFill>
              </a:rPr>
              <a:t>//</a:t>
            </a:r>
            <a:r>
              <a:rPr lang="ko-KR" altLang="en-US" dirty="0" smtClean="0">
                <a:solidFill>
                  <a:schemeClr val="accent1"/>
                </a:solidFill>
              </a:rPr>
              <a:t>데이터를 자르기 위해</a:t>
            </a:r>
            <a:endParaRPr lang="en-US" altLang="ko-KR" dirty="0" smtClean="0"/>
          </a:p>
          <a:p>
            <a:r>
              <a:rPr lang="en-US" altLang="ko-KR" dirty="0" smtClean="0"/>
              <a:t>	while((</a:t>
            </a:r>
            <a:r>
              <a:rPr lang="en-US" altLang="ko-KR" dirty="0" err="1" smtClean="0"/>
              <a:t>tmp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reader.readLine</a:t>
            </a:r>
            <a:r>
              <a:rPr lang="en-US" altLang="ko-KR" dirty="0" smtClean="0"/>
              <a:t>())!=null)</a:t>
            </a:r>
          </a:p>
          <a:p>
            <a:r>
              <a:rPr lang="en-US" altLang="ko-KR" dirty="0" smtClean="0"/>
              <a:t>	    </a:t>
            </a:r>
            <a:r>
              <a:rPr lang="en-US" altLang="ko-KR" dirty="0" err="1" smtClean="0"/>
              <a:t>json.append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tmp</a:t>
            </a:r>
            <a:r>
              <a:rPr lang="en-US" altLang="ko-KR" dirty="0" smtClean="0"/>
              <a:t>).append("\n");</a:t>
            </a:r>
          </a:p>
          <a:p>
            <a:r>
              <a:rPr lang="en-US" altLang="ko-KR" dirty="0" smtClean="0"/>
              <a:t>	    </a:t>
            </a:r>
            <a:r>
              <a:rPr lang="en-US" altLang="ko-KR" dirty="0" err="1" smtClean="0"/>
              <a:t>reader.close</a:t>
            </a:r>
            <a:r>
              <a:rPr lang="en-US" altLang="ko-KR" dirty="0" smtClean="0"/>
              <a:t>();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JSONObject</a:t>
            </a:r>
            <a:r>
              <a:rPr lang="en-US" altLang="ko-KR" dirty="0" smtClean="0"/>
              <a:t> data = new </a:t>
            </a:r>
            <a:r>
              <a:rPr lang="en-US" altLang="ko-KR" dirty="0" err="1" smtClean="0"/>
              <a:t>JSONObject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json.toString</a:t>
            </a:r>
            <a:r>
              <a:rPr lang="en-US" altLang="ko-KR" dirty="0" smtClean="0"/>
              <a:t>());</a:t>
            </a:r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	if(</a:t>
            </a:r>
            <a:r>
              <a:rPr lang="en-US" altLang="ko-KR" dirty="0" err="1" smtClean="0"/>
              <a:t>data.getInt</a:t>
            </a:r>
            <a:r>
              <a:rPr lang="en-US" altLang="ko-KR" dirty="0" smtClean="0"/>
              <a:t>("cod") != 200){</a:t>
            </a:r>
          </a:p>
          <a:p>
            <a:r>
              <a:rPr lang="en-US" altLang="ko-KR" dirty="0" smtClean="0"/>
              <a:t>	    return null;</a:t>
            </a:r>
          </a:p>
          <a:p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	return data; </a:t>
            </a:r>
          </a:p>
          <a:p>
            <a:r>
              <a:rPr lang="en-US" altLang="ko-KR" dirty="0" smtClean="0"/>
              <a:t>    }catch(Exception e){</a:t>
            </a:r>
          </a:p>
          <a:p>
            <a:r>
              <a:rPr lang="en-US" altLang="ko-KR" dirty="0" smtClean="0"/>
              <a:t>	return null;</a:t>
            </a:r>
          </a:p>
          <a:p>
            <a:r>
              <a:rPr lang="en-US" altLang="ko-KR" dirty="0" smtClean="0"/>
              <a:t>    }}}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5642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4"/>
          <p:cNvGrpSpPr/>
          <p:nvPr/>
        </p:nvGrpSpPr>
        <p:grpSpPr>
          <a:xfrm rot="10800000">
            <a:off x="-1662" y="6415811"/>
            <a:ext cx="9145662" cy="120616"/>
            <a:chOff x="-1662" y="610969"/>
            <a:chExt cx="8076274" cy="44176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6" name="직사각형 65"/>
            <p:cNvSpPr/>
            <p:nvPr/>
          </p:nvSpPr>
          <p:spPr>
            <a:xfrm flipV="1">
              <a:off x="0" y="610969"/>
              <a:ext cx="8074612" cy="9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flipV="1">
              <a:off x="0" y="760985"/>
              <a:ext cx="4968552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 flipV="1">
              <a:off x="0" y="893001"/>
              <a:ext cx="3888432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 flipV="1">
              <a:off x="-1662" y="1007017"/>
              <a:ext cx="295399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-1662" y="932120"/>
            <a:ext cx="9145662" cy="120616"/>
            <a:chOff x="-1662" y="610969"/>
            <a:chExt cx="8076274" cy="44176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" name="직사각형 15"/>
            <p:cNvSpPr/>
            <p:nvPr/>
          </p:nvSpPr>
          <p:spPr>
            <a:xfrm flipV="1">
              <a:off x="0" y="610969"/>
              <a:ext cx="8074612" cy="9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flipV="1">
              <a:off x="0" y="760985"/>
              <a:ext cx="4968552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 flipV="1">
              <a:off x="0" y="893001"/>
              <a:ext cx="3888432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flipV="1">
              <a:off x="-1662" y="1007017"/>
              <a:ext cx="295399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타원 19"/>
          <p:cNvSpPr/>
          <p:nvPr/>
        </p:nvSpPr>
        <p:spPr>
          <a:xfrm>
            <a:off x="323528" y="476672"/>
            <a:ext cx="123443" cy="12344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11560" y="260648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MainActivity.java</a:t>
            </a:r>
            <a:endParaRPr lang="ko-KR" alt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1484784"/>
            <a:ext cx="79928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package </a:t>
            </a:r>
            <a:r>
              <a:rPr lang="en-US" altLang="ko-KR" dirty="0" err="1" smtClean="0"/>
              <a:t>com.faultinmycode.fimcweatherapp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import android.support.v7.app.AppCompatActivity;</a:t>
            </a:r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android.os.Bundle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android.text.Html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android.widget.TextView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chemeClr val="accent1"/>
                </a:solidFill>
              </a:rPr>
              <a:t>//Action</a:t>
            </a:r>
            <a:r>
              <a:rPr lang="ko-KR" altLang="en-US" dirty="0" smtClean="0">
                <a:solidFill>
                  <a:schemeClr val="accent1"/>
                </a:solidFill>
              </a:rPr>
              <a:t>바 기능들을 지원하기 위해 사용하는 </a:t>
            </a:r>
            <a:r>
              <a:rPr lang="en-US" altLang="ko-KR" dirty="0" err="1" smtClean="0">
                <a:solidFill>
                  <a:schemeClr val="accent1"/>
                </a:solidFill>
              </a:rPr>
              <a:t>AppCompatActivity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ko-KR" altLang="en-US" dirty="0" smtClean="0">
                <a:solidFill>
                  <a:schemeClr val="accent1"/>
                </a:solidFill>
              </a:rPr>
              <a:t>상속받음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r>
              <a:rPr lang="en-US" altLang="ko-KR" dirty="0" smtClean="0"/>
              <a:t>public class </a:t>
            </a:r>
            <a:r>
              <a:rPr lang="en-US" altLang="ko-KR" dirty="0" err="1" smtClean="0"/>
              <a:t>MainActivity</a:t>
            </a:r>
            <a:r>
              <a:rPr lang="en-US" altLang="ko-KR" dirty="0" smtClean="0"/>
              <a:t> extends </a:t>
            </a:r>
            <a:r>
              <a:rPr lang="en-US" altLang="ko-KR" dirty="0" err="1" smtClean="0"/>
              <a:t>AppCompatActivity</a:t>
            </a:r>
            <a:r>
              <a:rPr lang="en-US" altLang="ko-KR" dirty="0" smtClean="0"/>
              <a:t> {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TextView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cityField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detailsField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currentTemperatureField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humidity_field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pressure_field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updatedField</a:t>
            </a:r>
            <a:r>
              <a:rPr lang="en-US" altLang="ko-KR" dirty="0" smtClean="0"/>
              <a:t>;  </a:t>
            </a:r>
            <a:r>
              <a:rPr lang="en-US" altLang="ko-KR" dirty="0" smtClean="0">
                <a:solidFill>
                  <a:schemeClr val="accent1"/>
                </a:solidFill>
              </a:rPr>
              <a:t>//main</a:t>
            </a:r>
            <a:r>
              <a:rPr lang="ko-KR" altLang="en-US" dirty="0" smtClean="0">
                <a:solidFill>
                  <a:schemeClr val="accent1"/>
                </a:solidFill>
              </a:rPr>
              <a:t>화면에 나타나는 요소들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5642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662" y="932120"/>
            <a:ext cx="9145662" cy="120616"/>
            <a:chOff x="-1662" y="610969"/>
            <a:chExt cx="8076274" cy="44176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" name="직사각형 15"/>
            <p:cNvSpPr/>
            <p:nvPr/>
          </p:nvSpPr>
          <p:spPr>
            <a:xfrm flipV="1">
              <a:off x="0" y="610969"/>
              <a:ext cx="8074612" cy="9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flipV="1">
              <a:off x="0" y="760985"/>
              <a:ext cx="4968552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 flipV="1">
              <a:off x="0" y="893001"/>
              <a:ext cx="3888432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flipV="1">
              <a:off x="-1662" y="1007017"/>
              <a:ext cx="295399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95536" y="1052736"/>
            <a:ext cx="82809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smtClean="0"/>
              <a:t>Override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r>
              <a:rPr lang="en-US" altLang="ko-KR" dirty="0" smtClean="0">
                <a:solidFill>
                  <a:schemeClr val="accent1"/>
                </a:solidFill>
              </a:rPr>
              <a:t>//</a:t>
            </a:r>
            <a:r>
              <a:rPr lang="ko-KR" altLang="en-US" dirty="0" smtClean="0">
                <a:solidFill>
                  <a:schemeClr val="accent1"/>
                </a:solidFill>
              </a:rPr>
              <a:t>홈 버튼으로 나갔다 들어왔을 경우 </a:t>
            </a:r>
            <a:r>
              <a:rPr lang="ko-KR" altLang="en-US" dirty="0" err="1" smtClean="0">
                <a:solidFill>
                  <a:schemeClr val="accent1"/>
                </a:solidFill>
              </a:rPr>
              <a:t>앱이</a:t>
            </a:r>
            <a:r>
              <a:rPr lang="ko-KR" altLang="en-US" dirty="0" smtClean="0">
                <a:solidFill>
                  <a:schemeClr val="accent1"/>
                </a:solidFill>
              </a:rPr>
              <a:t> 종료되지 않게 처리해줌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r>
              <a:rPr lang="en-US" altLang="ko-KR" dirty="0" smtClean="0">
                <a:solidFill>
                  <a:schemeClr val="accent1"/>
                </a:solidFill>
              </a:rPr>
              <a:t>//</a:t>
            </a:r>
            <a:r>
              <a:rPr lang="ko-KR" altLang="en-US" dirty="0" smtClean="0">
                <a:solidFill>
                  <a:schemeClr val="accent1"/>
                </a:solidFill>
              </a:rPr>
              <a:t>모든 초기화 작업을 여기에서 수행함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r>
              <a:rPr lang="en-US" altLang="ko-KR" dirty="0" smtClean="0"/>
              <a:t>    protected void </a:t>
            </a:r>
            <a:r>
              <a:rPr lang="en-US" altLang="ko-KR" dirty="0" err="1" smtClean="0"/>
              <a:t>onCreate</a:t>
            </a:r>
            <a:r>
              <a:rPr lang="en-US" altLang="ko-KR" dirty="0" smtClean="0"/>
              <a:t>(Bundle </a:t>
            </a:r>
            <a:r>
              <a:rPr lang="en-US" altLang="ko-KR" dirty="0" err="1" smtClean="0"/>
              <a:t>savedInstanceState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super.onCreate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savedInstanceState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getSupportActionBar</a:t>
            </a:r>
            <a:r>
              <a:rPr lang="en-US" altLang="ko-KR" dirty="0" smtClean="0"/>
              <a:t>().hide();  </a:t>
            </a:r>
            <a:r>
              <a:rPr lang="en-US" altLang="ko-KR" dirty="0" smtClean="0">
                <a:solidFill>
                  <a:schemeClr val="accent1"/>
                </a:solidFill>
              </a:rPr>
              <a:t>//Action Bar</a:t>
            </a:r>
            <a:r>
              <a:rPr lang="ko-KR" altLang="en-US" dirty="0" smtClean="0">
                <a:solidFill>
                  <a:schemeClr val="accent1"/>
                </a:solidFill>
              </a:rPr>
              <a:t>를 화면상에서 숨긴다</a:t>
            </a:r>
            <a:endParaRPr lang="en-US" altLang="ko-KR" dirty="0" smtClean="0"/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setContentView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R.layout.activity_main</a:t>
            </a:r>
            <a:r>
              <a:rPr lang="en-US" altLang="ko-KR" dirty="0" smtClean="0"/>
              <a:t>); </a:t>
            </a:r>
          </a:p>
          <a:p>
            <a:r>
              <a:rPr lang="en-US" altLang="ko-KR" dirty="0" smtClean="0">
                <a:solidFill>
                  <a:schemeClr val="accent1"/>
                </a:solidFill>
              </a:rPr>
              <a:t>	//</a:t>
            </a:r>
            <a:r>
              <a:rPr lang="en-US" altLang="ko-KR" dirty="0" smtClean="0">
                <a:solidFill>
                  <a:schemeClr val="accent1"/>
                </a:solidFill>
              </a:rPr>
              <a:t>xml</a:t>
            </a:r>
            <a:r>
              <a:rPr lang="ko-KR" altLang="en-US" dirty="0" smtClean="0">
                <a:solidFill>
                  <a:schemeClr val="accent1"/>
                </a:solidFill>
              </a:rPr>
              <a:t>에서 작성한 코드를 이용해 </a:t>
            </a:r>
            <a:r>
              <a:rPr lang="en-US" altLang="ko-KR" dirty="0" smtClean="0">
                <a:solidFill>
                  <a:schemeClr val="accent1"/>
                </a:solidFill>
              </a:rPr>
              <a:t>activity</a:t>
            </a:r>
            <a:r>
              <a:rPr lang="ko-KR" altLang="en-US" dirty="0" smtClean="0">
                <a:solidFill>
                  <a:schemeClr val="accent1"/>
                </a:solidFill>
              </a:rPr>
              <a:t>를 객체화</a:t>
            </a:r>
            <a:endParaRPr lang="en-US" altLang="ko-KR" dirty="0" smtClean="0"/>
          </a:p>
          <a:p>
            <a:endParaRPr lang="en-US" altLang="ko-KR" dirty="0" smtClean="0">
              <a:solidFill>
                <a:schemeClr val="accent1"/>
              </a:solidFill>
            </a:endParaRPr>
          </a:p>
          <a:p>
            <a:r>
              <a:rPr lang="en-US" altLang="ko-KR" dirty="0" smtClean="0">
                <a:solidFill>
                  <a:schemeClr val="accent1"/>
                </a:solidFill>
              </a:rPr>
              <a:t>        //</a:t>
            </a:r>
            <a:r>
              <a:rPr lang="en-US" altLang="ko-KR" dirty="0" err="1" smtClean="0">
                <a:solidFill>
                  <a:schemeClr val="accent1"/>
                </a:solidFill>
              </a:rPr>
              <a:t>findViewByld</a:t>
            </a:r>
            <a:r>
              <a:rPr lang="en-US" altLang="ko-KR" dirty="0" smtClean="0">
                <a:solidFill>
                  <a:schemeClr val="accent1"/>
                </a:solidFill>
              </a:rPr>
              <a:t>: xml</a:t>
            </a:r>
            <a:r>
              <a:rPr lang="ko-KR" altLang="en-US" dirty="0" smtClean="0">
                <a:solidFill>
                  <a:schemeClr val="accent1"/>
                </a:solidFill>
              </a:rPr>
              <a:t>파일의 아이디를 찾기 위한 함수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r>
              <a:rPr lang="en-US" altLang="ko-KR" dirty="0" smtClean="0">
                <a:solidFill>
                  <a:schemeClr val="accent1"/>
                </a:solidFill>
              </a:rPr>
              <a:t>        //</a:t>
            </a:r>
            <a:r>
              <a:rPr lang="en-US" altLang="ko-KR" dirty="0" err="1" smtClean="0">
                <a:solidFill>
                  <a:schemeClr val="accent1"/>
                </a:solidFill>
              </a:rPr>
              <a:t>R.id.textview</a:t>
            </a:r>
            <a:r>
              <a:rPr lang="ko-KR" altLang="en-US" dirty="0" smtClean="0">
                <a:solidFill>
                  <a:schemeClr val="accent1"/>
                </a:solidFill>
              </a:rPr>
              <a:t>는 </a:t>
            </a:r>
            <a:r>
              <a:rPr lang="en-US" altLang="ko-KR" dirty="0" smtClean="0">
                <a:solidFill>
                  <a:schemeClr val="accent1"/>
                </a:solidFill>
              </a:rPr>
              <a:t>xml </a:t>
            </a:r>
            <a:r>
              <a:rPr lang="ko-KR" altLang="en-US" dirty="0" smtClean="0">
                <a:solidFill>
                  <a:schemeClr val="accent1"/>
                </a:solidFill>
              </a:rPr>
              <a:t>파일의 </a:t>
            </a:r>
            <a:r>
              <a:rPr lang="en-US" altLang="ko-KR" dirty="0" smtClean="0">
                <a:solidFill>
                  <a:schemeClr val="accent1"/>
                </a:solidFill>
              </a:rPr>
              <a:t>id</a:t>
            </a:r>
            <a:r>
              <a:rPr lang="ko-KR" altLang="en-US" dirty="0" smtClean="0">
                <a:solidFill>
                  <a:schemeClr val="accent1"/>
                </a:solidFill>
              </a:rPr>
              <a:t>의 위치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cityField</a:t>
            </a:r>
            <a:r>
              <a:rPr lang="en-US" altLang="ko-KR" dirty="0" smtClean="0"/>
              <a:t> = (</a:t>
            </a:r>
            <a:r>
              <a:rPr lang="en-US" altLang="ko-KR" dirty="0" err="1" smtClean="0"/>
              <a:t>TextView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findViewById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R.id.city_field</a:t>
            </a:r>
            <a:r>
              <a:rPr lang="en-US" altLang="ko-KR" dirty="0" smtClean="0"/>
              <a:t>); 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updatedField</a:t>
            </a:r>
            <a:r>
              <a:rPr lang="en-US" altLang="ko-KR" dirty="0" smtClean="0"/>
              <a:t> = (</a:t>
            </a:r>
            <a:r>
              <a:rPr lang="en-US" altLang="ko-KR" dirty="0" err="1" smtClean="0"/>
              <a:t>TextView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findViewById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R.id.updated_field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detailsField</a:t>
            </a:r>
            <a:r>
              <a:rPr lang="en-US" altLang="ko-KR" dirty="0" smtClean="0"/>
              <a:t> = (</a:t>
            </a:r>
            <a:r>
              <a:rPr lang="en-US" altLang="ko-KR" dirty="0" err="1" smtClean="0"/>
              <a:t>TextView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findViewById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R.id.details_field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currentTemperatureField</a:t>
            </a:r>
            <a:r>
              <a:rPr lang="en-US" altLang="ko-KR" dirty="0" smtClean="0"/>
              <a:t> = (</a:t>
            </a:r>
            <a:r>
              <a:rPr lang="en-US" altLang="ko-KR" dirty="0" err="1" smtClean="0"/>
              <a:t>TextView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findViewById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R.id.current_temperature_field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humidity_field</a:t>
            </a:r>
            <a:r>
              <a:rPr lang="en-US" altLang="ko-KR" dirty="0" smtClean="0"/>
              <a:t> = (</a:t>
            </a:r>
            <a:r>
              <a:rPr lang="en-US" altLang="ko-KR" dirty="0" err="1" smtClean="0"/>
              <a:t>TextView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findViewById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R.id.humidity_field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pressure_field</a:t>
            </a:r>
            <a:r>
              <a:rPr lang="en-US" altLang="ko-KR" dirty="0" smtClean="0"/>
              <a:t> = (</a:t>
            </a:r>
            <a:r>
              <a:rPr lang="en-US" altLang="ko-KR" dirty="0" err="1" smtClean="0"/>
              <a:t>TextView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findViewById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R.id.pressure_field</a:t>
            </a:r>
            <a:r>
              <a:rPr lang="en-US" altLang="ko-KR" dirty="0" smtClean="0"/>
              <a:t>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5642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662" y="932120"/>
            <a:ext cx="9145662" cy="120616"/>
            <a:chOff x="-1662" y="610969"/>
            <a:chExt cx="8076274" cy="44176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" name="직사각형 15"/>
            <p:cNvSpPr/>
            <p:nvPr/>
          </p:nvSpPr>
          <p:spPr>
            <a:xfrm flipV="1">
              <a:off x="0" y="610969"/>
              <a:ext cx="8074612" cy="9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flipV="1">
              <a:off x="0" y="760985"/>
              <a:ext cx="4968552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 flipV="1">
              <a:off x="0" y="893001"/>
              <a:ext cx="3888432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flipV="1">
              <a:off x="-1662" y="1007017"/>
              <a:ext cx="295399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95536" y="1052736"/>
            <a:ext cx="82089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//weather.java</a:t>
            </a:r>
            <a:r>
              <a:rPr lang="ko-KR" altLang="en-US" dirty="0" smtClean="0">
                <a:solidFill>
                  <a:schemeClr val="accent1"/>
                </a:solidFill>
              </a:rPr>
              <a:t>의 클래스 </a:t>
            </a:r>
            <a:r>
              <a:rPr lang="ko-KR" altLang="en-US" dirty="0" smtClean="0">
                <a:solidFill>
                  <a:schemeClr val="accent1"/>
                </a:solidFill>
              </a:rPr>
              <a:t>사용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r>
              <a:rPr lang="en-US" altLang="ko-KR" dirty="0" err="1" smtClean="0"/>
              <a:t>weather.placeIdTask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asyncTask</a:t>
            </a:r>
            <a:r>
              <a:rPr lang="en-US" altLang="ko-KR" dirty="0" smtClean="0"/>
              <a:t> =new </a:t>
            </a:r>
            <a:r>
              <a:rPr lang="en-US" altLang="ko-KR" dirty="0" err="1" smtClean="0"/>
              <a:t>weather.placeIdTask</a:t>
            </a:r>
            <a:r>
              <a:rPr lang="en-US" altLang="ko-KR" dirty="0" smtClean="0"/>
              <a:t>(new </a:t>
            </a:r>
            <a:r>
              <a:rPr lang="en-US" altLang="ko-KR" dirty="0" err="1" smtClean="0"/>
              <a:t>weather.AsyncResponse</a:t>
            </a:r>
            <a:r>
              <a:rPr lang="en-US" altLang="ko-KR" dirty="0" smtClean="0"/>
              <a:t>() {  </a:t>
            </a:r>
          </a:p>
          <a:p>
            <a:r>
              <a:rPr lang="en-US" altLang="ko-KR" dirty="0" smtClean="0"/>
              <a:t>            public void </a:t>
            </a:r>
            <a:r>
              <a:rPr lang="en-US" altLang="ko-KR" dirty="0" err="1" smtClean="0"/>
              <a:t>processFinish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weather_city</a:t>
            </a:r>
            <a:r>
              <a:rPr lang="en-US" altLang="ko-KR" dirty="0" smtClean="0"/>
              <a:t>, String </a:t>
            </a:r>
            <a:r>
              <a:rPr lang="en-US" altLang="ko-KR" dirty="0" err="1" smtClean="0"/>
              <a:t>weather_description</a:t>
            </a:r>
            <a:r>
              <a:rPr lang="en-US" altLang="ko-KR" dirty="0" smtClean="0"/>
              <a:t>, String </a:t>
            </a:r>
            <a:r>
              <a:rPr lang="en-US" altLang="ko-KR" dirty="0" err="1" smtClean="0"/>
              <a:t>weather_temperature</a:t>
            </a:r>
            <a:r>
              <a:rPr lang="en-US" altLang="ko-KR" dirty="0" smtClean="0"/>
              <a:t>, String </a:t>
            </a:r>
            <a:r>
              <a:rPr lang="en-US" altLang="ko-KR" dirty="0" err="1" smtClean="0"/>
              <a:t>weather_humidity</a:t>
            </a:r>
            <a:r>
              <a:rPr lang="en-US" altLang="ko-KR" dirty="0" smtClean="0"/>
              <a:t>, String </a:t>
            </a:r>
            <a:r>
              <a:rPr lang="en-US" altLang="ko-KR" dirty="0" err="1" smtClean="0"/>
              <a:t>weather_pressure</a:t>
            </a:r>
            <a:r>
              <a:rPr lang="en-US" altLang="ko-KR" dirty="0" smtClean="0"/>
              <a:t>, String </a:t>
            </a:r>
            <a:r>
              <a:rPr lang="en-US" altLang="ko-KR" dirty="0" err="1" smtClean="0"/>
              <a:t>weather_updatedOn</a:t>
            </a:r>
            <a:r>
              <a:rPr lang="en-US" altLang="ko-KR" smtClean="0"/>
              <a:t>) </a:t>
            </a:r>
            <a:r>
              <a:rPr lang="en-US" altLang="ko-KR" smtClean="0"/>
              <a:t>{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accent1"/>
                </a:solidFill>
              </a:rPr>
              <a:t>//</a:t>
            </a:r>
            <a:r>
              <a:rPr lang="ko-KR" altLang="en-US" dirty="0" smtClean="0">
                <a:solidFill>
                  <a:schemeClr val="accent1"/>
                </a:solidFill>
              </a:rPr>
              <a:t>각 필드에 해당 날씨정보 들어간 변수 내용으로 </a:t>
            </a:r>
            <a:r>
              <a:rPr lang="ko-KR" altLang="en-US" dirty="0" err="1" smtClean="0">
                <a:solidFill>
                  <a:schemeClr val="accent1"/>
                </a:solidFill>
              </a:rPr>
              <a:t>세팅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r>
              <a:rPr lang="en-US" altLang="ko-KR" dirty="0" smtClean="0">
                <a:solidFill>
                  <a:schemeClr val="accent1"/>
                </a:solidFill>
              </a:rPr>
              <a:t>//</a:t>
            </a:r>
            <a:r>
              <a:rPr lang="ko-KR" altLang="en-US" dirty="0" smtClean="0">
                <a:solidFill>
                  <a:schemeClr val="accent1"/>
                </a:solidFill>
              </a:rPr>
              <a:t>화면에 나타날 내용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r>
              <a:rPr lang="en-US" altLang="ko-KR" dirty="0" smtClean="0"/>
              <a:t>                </a:t>
            </a:r>
            <a:r>
              <a:rPr lang="en-US" altLang="ko-KR" dirty="0" err="1" smtClean="0"/>
              <a:t>cityField.setText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weather_city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             </a:t>
            </a:r>
            <a:r>
              <a:rPr lang="en-US" altLang="ko-KR" dirty="0" err="1" smtClean="0"/>
              <a:t>updatedField.setText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weather_updatedOn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             </a:t>
            </a:r>
            <a:r>
              <a:rPr lang="en-US" altLang="ko-KR" dirty="0" err="1" smtClean="0"/>
              <a:t>detailsField.setText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weather_description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             </a:t>
            </a:r>
            <a:r>
              <a:rPr lang="en-US" altLang="ko-KR" dirty="0" err="1" smtClean="0"/>
              <a:t>currentTemperatureField.setText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weather_temperature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             </a:t>
            </a:r>
            <a:r>
              <a:rPr lang="en-US" altLang="ko-KR" dirty="0" err="1" smtClean="0"/>
              <a:t>humidity_field.setText</a:t>
            </a:r>
            <a:r>
              <a:rPr lang="en-US" altLang="ko-KR" dirty="0" smtClean="0"/>
              <a:t>("Humidity: "+</a:t>
            </a:r>
            <a:r>
              <a:rPr lang="en-US" altLang="ko-KR" dirty="0" err="1" smtClean="0"/>
              <a:t>weather_humidity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             </a:t>
            </a:r>
            <a:r>
              <a:rPr lang="en-US" altLang="ko-KR" dirty="0" err="1" smtClean="0"/>
              <a:t>pressure_field.setText</a:t>
            </a:r>
            <a:r>
              <a:rPr lang="en-US" altLang="ko-KR" dirty="0" smtClean="0"/>
              <a:t>("Pressure: "+</a:t>
            </a:r>
            <a:r>
              <a:rPr lang="en-US" altLang="ko-KR" dirty="0" err="1" smtClean="0"/>
              <a:t>weather_pressure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         }</a:t>
            </a:r>
          </a:p>
          <a:p>
            <a:r>
              <a:rPr lang="en-US" altLang="ko-KR" dirty="0" smtClean="0"/>
              <a:t>        });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asyncTask.execute</a:t>
            </a:r>
            <a:r>
              <a:rPr lang="en-US" altLang="ko-KR" dirty="0" smtClean="0"/>
              <a:t>("37.57", "126.98");  </a:t>
            </a:r>
            <a:r>
              <a:rPr lang="en-US" altLang="ko-KR" dirty="0" smtClean="0">
                <a:solidFill>
                  <a:schemeClr val="accent1"/>
                </a:solidFill>
              </a:rPr>
              <a:t>//</a:t>
            </a:r>
            <a:r>
              <a:rPr lang="ko-KR" altLang="en-US" dirty="0" smtClean="0">
                <a:solidFill>
                  <a:schemeClr val="accent1"/>
                </a:solidFill>
              </a:rPr>
              <a:t>위도와 경도 설정</a:t>
            </a:r>
            <a:endParaRPr lang="en-US" altLang="ko-KR" dirty="0" smtClean="0"/>
          </a:p>
          <a:p>
            <a:r>
              <a:rPr lang="en-US" altLang="ko-KR" dirty="0" smtClean="0"/>
              <a:t>        </a:t>
            </a:r>
            <a:r>
              <a:rPr lang="en-US" altLang="ko-KR" dirty="0" smtClean="0"/>
              <a:t>}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55642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>
          <a:xfrm>
            <a:off x="-8298" y="0"/>
            <a:ext cx="91605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23928" y="3212976"/>
            <a:ext cx="1472009" cy="830997"/>
          </a:xfrm>
          <a:prstGeom prst="rect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THANK YOU</a:t>
            </a:r>
            <a:endParaRPr lang="ko-KR" altLang="en-US" sz="24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4" name="Picture 3" descr="C:\Users\Owner\Desktop\1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579425">
            <a:off x="1890826" y="1052342"/>
            <a:ext cx="3054432" cy="32973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90976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/>
          <p:cNvSpPr/>
          <p:nvPr/>
        </p:nvSpPr>
        <p:spPr>
          <a:xfrm>
            <a:off x="-8298" y="0"/>
            <a:ext cx="9160596" cy="36301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68" y="2865121"/>
            <a:ext cx="4453471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Weather cube</a:t>
            </a:r>
            <a:endParaRPr lang="ko-KR" altLang="en-US" sz="3200" b="1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6175" y="3717032"/>
            <a:ext cx="17716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6870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4"/>
          <p:cNvGrpSpPr/>
          <p:nvPr/>
        </p:nvGrpSpPr>
        <p:grpSpPr>
          <a:xfrm rot="10800000">
            <a:off x="-1662" y="6415811"/>
            <a:ext cx="9145662" cy="120616"/>
            <a:chOff x="-1662" y="610969"/>
            <a:chExt cx="8076274" cy="44176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6" name="직사각형 65"/>
            <p:cNvSpPr/>
            <p:nvPr/>
          </p:nvSpPr>
          <p:spPr>
            <a:xfrm flipV="1">
              <a:off x="0" y="610969"/>
              <a:ext cx="8074612" cy="9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flipV="1">
              <a:off x="0" y="760985"/>
              <a:ext cx="4968552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 flipV="1">
              <a:off x="0" y="893001"/>
              <a:ext cx="3888432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 flipV="1">
              <a:off x="-1662" y="1007017"/>
              <a:ext cx="295399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-1662" y="932120"/>
            <a:ext cx="9145662" cy="120616"/>
            <a:chOff x="-1662" y="610969"/>
            <a:chExt cx="8076274" cy="44176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" name="직사각형 15"/>
            <p:cNvSpPr/>
            <p:nvPr/>
          </p:nvSpPr>
          <p:spPr>
            <a:xfrm flipV="1">
              <a:off x="0" y="610969"/>
              <a:ext cx="8074612" cy="9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flipV="1">
              <a:off x="0" y="760985"/>
              <a:ext cx="4968552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 flipV="1">
              <a:off x="0" y="893001"/>
              <a:ext cx="3888432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flipV="1">
              <a:off x="-1662" y="1007017"/>
              <a:ext cx="295399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타원 19"/>
          <p:cNvSpPr/>
          <p:nvPr/>
        </p:nvSpPr>
        <p:spPr>
          <a:xfrm>
            <a:off x="211882" y="404664"/>
            <a:ext cx="123443" cy="12344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39552" y="188640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도트매트릭스 사용</a:t>
            </a:r>
            <a:endParaRPr lang="ko-KR" altLang="en-US" sz="3200" b="1" dirty="0"/>
          </a:p>
        </p:txBody>
      </p:sp>
      <p:pic>
        <p:nvPicPr>
          <p:cNvPr id="4" name="Picture 2" descr="C:\Users\leeje\Desktop\KakaoTalk_20180404_14355416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268760"/>
            <a:ext cx="3528391" cy="4704521"/>
          </a:xfrm>
          <a:prstGeom prst="rect">
            <a:avLst/>
          </a:prstGeom>
          <a:noFill/>
        </p:spPr>
      </p:pic>
      <p:pic>
        <p:nvPicPr>
          <p:cNvPr id="5" name="Picture 3" descr="C:\Users\leeje\Desktop\KakaoTalk_20180404_14454518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1268760"/>
            <a:ext cx="3528392" cy="47045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5642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4"/>
          <p:cNvGrpSpPr/>
          <p:nvPr/>
        </p:nvGrpSpPr>
        <p:grpSpPr>
          <a:xfrm rot="10800000">
            <a:off x="-1662" y="6415811"/>
            <a:ext cx="9145662" cy="120616"/>
            <a:chOff x="-1662" y="610969"/>
            <a:chExt cx="8076274" cy="44176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6" name="직사각형 65"/>
            <p:cNvSpPr/>
            <p:nvPr/>
          </p:nvSpPr>
          <p:spPr>
            <a:xfrm flipV="1">
              <a:off x="0" y="610969"/>
              <a:ext cx="8074612" cy="9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flipV="1">
              <a:off x="0" y="760985"/>
              <a:ext cx="4968552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 flipV="1">
              <a:off x="0" y="893001"/>
              <a:ext cx="3888432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 flipV="1">
              <a:off x="-1662" y="1007017"/>
              <a:ext cx="295399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-1662" y="932120"/>
            <a:ext cx="9145662" cy="120616"/>
            <a:chOff x="-1662" y="610969"/>
            <a:chExt cx="8076274" cy="44176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" name="직사각형 15"/>
            <p:cNvSpPr/>
            <p:nvPr/>
          </p:nvSpPr>
          <p:spPr>
            <a:xfrm flipV="1">
              <a:off x="0" y="610969"/>
              <a:ext cx="8074612" cy="9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flipV="1">
              <a:off x="0" y="760985"/>
              <a:ext cx="4968552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 flipV="1">
              <a:off x="0" y="893001"/>
              <a:ext cx="3888432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flipV="1">
              <a:off x="-1662" y="1007017"/>
              <a:ext cx="295399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타원 19"/>
          <p:cNvSpPr/>
          <p:nvPr/>
        </p:nvSpPr>
        <p:spPr>
          <a:xfrm>
            <a:off x="251520" y="404664"/>
            <a:ext cx="123443" cy="12344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leeje\Desktop\캡처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844824"/>
            <a:ext cx="3800654" cy="3816424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4283968" y="1700808"/>
            <a:ext cx="446449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74HC595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개의 핀으로 </a:t>
            </a:r>
            <a:r>
              <a:rPr lang="en-US" altLang="ko-KR" sz="2400" b="1" dirty="0" smtClean="0"/>
              <a:t>8</a:t>
            </a:r>
            <a:r>
              <a:rPr lang="ko-KR" altLang="en-US" sz="2400" b="1" dirty="0" smtClean="0"/>
              <a:t>개의 포트를 제어 가능한 </a:t>
            </a:r>
            <a:r>
              <a:rPr lang="en-US" altLang="ko-KR" sz="2400" b="1" dirty="0" smtClean="0"/>
              <a:t>IC</a:t>
            </a:r>
            <a:r>
              <a:rPr lang="ko-KR" altLang="en-US" sz="2400" dirty="0" smtClean="0"/>
              <a:t>입니다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  <a:p>
            <a:r>
              <a:rPr lang="ko-KR" altLang="en-US" sz="2400" dirty="0" smtClean="0"/>
              <a:t>    도트 매트릭스는 총 </a:t>
            </a:r>
            <a:r>
              <a:rPr lang="en-US" altLang="ko-KR" sz="2400" dirty="0" smtClean="0"/>
              <a:t>24</a:t>
            </a:r>
            <a:r>
              <a:rPr lang="ko-KR" altLang="en-US" sz="2400" dirty="0" smtClean="0"/>
              <a:t>핀으로 </a:t>
            </a:r>
            <a:r>
              <a:rPr lang="ko-KR" altLang="en-US" sz="2400" dirty="0" err="1" smtClean="0"/>
              <a:t>아두이노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우노</a:t>
            </a:r>
            <a:r>
              <a:rPr lang="ko-KR" altLang="en-US" sz="2400" dirty="0" smtClean="0"/>
              <a:t> 보드에 비해서 더 많은 핀을 가지고 있습니다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  <a:p>
            <a:r>
              <a:rPr lang="ko-KR" altLang="en-US" sz="2400" dirty="0" smtClean="0"/>
              <a:t>    그러므로 </a:t>
            </a:r>
            <a:r>
              <a:rPr lang="en-US" altLang="ko-KR" sz="2400" dirty="0" smtClean="0"/>
              <a:t>74HC595</a:t>
            </a:r>
            <a:r>
              <a:rPr lang="ko-KR" altLang="en-US" sz="2400" dirty="0" smtClean="0"/>
              <a:t>를 이용해서 부족한 핀만큼 보충을 해서 사용이 가능합니다</a:t>
            </a:r>
          </a:p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3568" y="188640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74HC595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355642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4"/>
          <p:cNvGrpSpPr/>
          <p:nvPr/>
        </p:nvGrpSpPr>
        <p:grpSpPr>
          <a:xfrm rot="10800000">
            <a:off x="-1662" y="6415811"/>
            <a:ext cx="9145662" cy="120616"/>
            <a:chOff x="-1662" y="610969"/>
            <a:chExt cx="8076274" cy="44176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6" name="직사각형 65"/>
            <p:cNvSpPr/>
            <p:nvPr/>
          </p:nvSpPr>
          <p:spPr>
            <a:xfrm flipV="1">
              <a:off x="0" y="610969"/>
              <a:ext cx="8074612" cy="9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flipV="1">
              <a:off x="0" y="760985"/>
              <a:ext cx="4968552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 flipV="1">
              <a:off x="0" y="893001"/>
              <a:ext cx="3888432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 flipV="1">
              <a:off x="-1662" y="1007017"/>
              <a:ext cx="295399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-1662" y="932120"/>
            <a:ext cx="9145662" cy="120616"/>
            <a:chOff x="-1662" y="610969"/>
            <a:chExt cx="8076274" cy="44176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" name="직사각형 15"/>
            <p:cNvSpPr/>
            <p:nvPr/>
          </p:nvSpPr>
          <p:spPr>
            <a:xfrm flipV="1">
              <a:off x="0" y="610969"/>
              <a:ext cx="8074612" cy="9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flipV="1">
              <a:off x="0" y="760985"/>
              <a:ext cx="4968552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 flipV="1">
              <a:off x="0" y="893001"/>
              <a:ext cx="3888432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flipV="1">
              <a:off x="-1662" y="1007017"/>
              <a:ext cx="295399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95536" y="260648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Android Studio </a:t>
            </a:r>
            <a:r>
              <a:rPr lang="ko-KR" altLang="en-US" sz="3200" b="1" dirty="0" smtClean="0"/>
              <a:t>설치</a:t>
            </a:r>
            <a:endParaRPr lang="ko-KR" altLang="en-US" sz="3200" b="1" dirty="0"/>
          </a:p>
        </p:txBody>
      </p:sp>
      <p:pic>
        <p:nvPicPr>
          <p:cNvPr id="22" name="Picture 2" descr="C:\Users\leeje\Desktop\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40768"/>
            <a:ext cx="9144000" cy="48965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5642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4"/>
          <p:cNvGrpSpPr/>
          <p:nvPr/>
        </p:nvGrpSpPr>
        <p:grpSpPr>
          <a:xfrm rot="10800000">
            <a:off x="-1662" y="6415811"/>
            <a:ext cx="9145662" cy="120616"/>
            <a:chOff x="-1662" y="610969"/>
            <a:chExt cx="8076274" cy="44176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6" name="직사각형 65"/>
            <p:cNvSpPr/>
            <p:nvPr/>
          </p:nvSpPr>
          <p:spPr>
            <a:xfrm flipV="1">
              <a:off x="0" y="610969"/>
              <a:ext cx="8074612" cy="9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flipV="1">
              <a:off x="0" y="760985"/>
              <a:ext cx="4968552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 flipV="1">
              <a:off x="0" y="893001"/>
              <a:ext cx="3888432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 flipV="1">
              <a:off x="-1662" y="1007017"/>
              <a:ext cx="295399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Picture 2" descr="C:\Users\leeje\Desktop\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04664"/>
            <a:ext cx="7392495" cy="57606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5642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4"/>
          <p:cNvGrpSpPr/>
          <p:nvPr/>
        </p:nvGrpSpPr>
        <p:grpSpPr>
          <a:xfrm rot="10800000">
            <a:off x="-1662" y="6415811"/>
            <a:ext cx="9145662" cy="120616"/>
            <a:chOff x="-1662" y="610969"/>
            <a:chExt cx="8076274" cy="44176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6" name="직사각형 65"/>
            <p:cNvSpPr/>
            <p:nvPr/>
          </p:nvSpPr>
          <p:spPr>
            <a:xfrm flipV="1">
              <a:off x="0" y="610969"/>
              <a:ext cx="8074612" cy="9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flipV="1">
              <a:off x="0" y="760985"/>
              <a:ext cx="4968552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 flipV="1">
              <a:off x="0" y="893001"/>
              <a:ext cx="3888432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 flipV="1">
              <a:off x="-1662" y="1007017"/>
              <a:ext cx="295399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22" name="Picture 2" descr="C:\Users\leeje\Desktop\KakaoTalk_20180424_18342537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3016351"/>
            <a:ext cx="6264696" cy="3338725"/>
          </a:xfrm>
          <a:prstGeom prst="rect">
            <a:avLst/>
          </a:prstGeom>
          <a:noFill/>
        </p:spPr>
      </p:pic>
      <p:pic>
        <p:nvPicPr>
          <p:cNvPr id="5123" name="Picture 3" descr="C:\Users\leeje\Desktop\KakaoTalk_20180424_18312579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88640"/>
            <a:ext cx="7566378" cy="40324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5642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4"/>
          <p:cNvGrpSpPr/>
          <p:nvPr/>
        </p:nvGrpSpPr>
        <p:grpSpPr>
          <a:xfrm rot="10800000">
            <a:off x="-1662" y="6415811"/>
            <a:ext cx="9145662" cy="120616"/>
            <a:chOff x="-1662" y="610969"/>
            <a:chExt cx="8076274" cy="44176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6" name="직사각형 65"/>
            <p:cNvSpPr/>
            <p:nvPr/>
          </p:nvSpPr>
          <p:spPr>
            <a:xfrm flipV="1">
              <a:off x="0" y="610969"/>
              <a:ext cx="8074612" cy="9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flipV="1">
              <a:off x="0" y="760985"/>
              <a:ext cx="4968552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 flipV="1">
              <a:off x="0" y="893001"/>
              <a:ext cx="3888432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 flipV="1">
              <a:off x="-1662" y="1007017"/>
              <a:ext cx="295399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-1662" y="932120"/>
            <a:ext cx="9145662" cy="120616"/>
            <a:chOff x="-1662" y="610969"/>
            <a:chExt cx="8076274" cy="44176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" name="직사각형 15"/>
            <p:cNvSpPr/>
            <p:nvPr/>
          </p:nvSpPr>
          <p:spPr>
            <a:xfrm flipV="1">
              <a:off x="0" y="610969"/>
              <a:ext cx="8074612" cy="9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flipV="1">
              <a:off x="0" y="760985"/>
              <a:ext cx="4968552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 flipV="1">
              <a:off x="0" y="893001"/>
              <a:ext cx="3888432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flipV="1">
              <a:off x="-1662" y="1007017"/>
              <a:ext cx="295399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타원 19"/>
          <p:cNvSpPr/>
          <p:nvPr/>
        </p:nvSpPr>
        <p:spPr>
          <a:xfrm>
            <a:off x="211882" y="236609"/>
            <a:ext cx="123443" cy="12344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KakaoTalk_Video_20180424_1850_05_534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1619672" y="1556792"/>
            <a:ext cx="5760639" cy="43204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3568" y="260648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실행 동영상</a:t>
            </a:r>
            <a:endParaRPr lang="en-US" altLang="ko-KR" sz="28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55642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4"/>
          <p:cNvGrpSpPr/>
          <p:nvPr/>
        </p:nvGrpSpPr>
        <p:grpSpPr>
          <a:xfrm rot="10800000">
            <a:off x="-1662" y="6415811"/>
            <a:ext cx="9145662" cy="120616"/>
            <a:chOff x="-1662" y="610969"/>
            <a:chExt cx="8076274" cy="44176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6" name="직사각형 65"/>
            <p:cNvSpPr/>
            <p:nvPr/>
          </p:nvSpPr>
          <p:spPr>
            <a:xfrm flipV="1">
              <a:off x="0" y="610969"/>
              <a:ext cx="8074612" cy="9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flipV="1">
              <a:off x="0" y="760985"/>
              <a:ext cx="4968552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 flipV="1">
              <a:off x="0" y="893001"/>
              <a:ext cx="3888432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 flipV="1">
              <a:off x="-1662" y="1007017"/>
              <a:ext cx="295399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-1662" y="932120"/>
            <a:ext cx="9145662" cy="120616"/>
            <a:chOff x="-1662" y="610969"/>
            <a:chExt cx="8076274" cy="44176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" name="직사각형 15"/>
            <p:cNvSpPr/>
            <p:nvPr/>
          </p:nvSpPr>
          <p:spPr>
            <a:xfrm flipV="1">
              <a:off x="0" y="610969"/>
              <a:ext cx="8074612" cy="9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flipV="1">
              <a:off x="0" y="760985"/>
              <a:ext cx="4968552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 flipV="1">
              <a:off x="0" y="893001"/>
              <a:ext cx="3888432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flipV="1">
              <a:off x="-1662" y="1007017"/>
              <a:ext cx="295399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475656" y="1772816"/>
            <a:ext cx="4644008" cy="531937"/>
            <a:chOff x="2411760" y="758694"/>
            <a:chExt cx="4644008" cy="531937"/>
          </a:xfrm>
        </p:grpSpPr>
        <p:sp>
          <p:nvSpPr>
            <p:cNvPr id="18" name="타원 17"/>
            <p:cNvSpPr/>
            <p:nvPr/>
          </p:nvSpPr>
          <p:spPr>
            <a:xfrm>
              <a:off x="2411760" y="869611"/>
              <a:ext cx="432048" cy="42102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758694"/>
              <a:ext cx="2339752" cy="46166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n>
                    <a:solidFill>
                      <a:srgbClr val="FFFF00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Weather.java</a:t>
              </a:r>
              <a:endParaRPr lang="ko-KR" altLang="en-US" sz="2400" b="1" dirty="0">
                <a:ln>
                  <a:solidFill>
                    <a:srgbClr val="FFFF00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2974321" y="1085635"/>
              <a:ext cx="174169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1475656" y="3212976"/>
            <a:ext cx="2821815" cy="421020"/>
            <a:chOff x="2411760" y="869611"/>
            <a:chExt cx="2821815" cy="421020"/>
          </a:xfrm>
        </p:grpSpPr>
        <p:sp>
          <p:nvSpPr>
            <p:cNvPr id="23" name="타원 22"/>
            <p:cNvSpPr/>
            <p:nvPr/>
          </p:nvSpPr>
          <p:spPr>
            <a:xfrm>
              <a:off x="2411760" y="869611"/>
              <a:ext cx="432048" cy="42102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3491880" y="1085635"/>
              <a:ext cx="174169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타원 24"/>
          <p:cNvSpPr/>
          <p:nvPr/>
        </p:nvSpPr>
        <p:spPr>
          <a:xfrm>
            <a:off x="1979712" y="3212976"/>
            <a:ext cx="432048" cy="4210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499992" y="314096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rgbClr val="FFFF00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MainAvtivity.java</a:t>
            </a:r>
            <a:r>
              <a:rPr lang="ko-KR" altLang="en-US" b="1" dirty="0" smtClean="0">
                <a:ln>
                  <a:solidFill>
                    <a:srgbClr val="FFFF00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en-US" altLang="ko-KR" b="1" dirty="0" smtClean="0">
              <a:ln>
                <a:solidFill>
                  <a:srgbClr val="FFFF00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5536" y="260648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소스코드 설명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355642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9953</TotalTime>
  <Words>1242</Words>
  <Application>Microsoft Office PowerPoint</Application>
  <PresentationFormat>화면 슬라이드 쇼(4:3)</PresentationFormat>
  <Paragraphs>258</Paragraphs>
  <Slides>19</Slides>
  <Notes>19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굴림</vt:lpstr>
      <vt:lpstr>Arial</vt:lpstr>
      <vt:lpstr>맑은 고딕</vt:lpstr>
      <vt:lpstr>메이플스토리</vt:lpstr>
      <vt:lpstr>맑은 고딕 Semilight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Company>auney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auney</dc:creator>
  <cp:lastModifiedBy>leeje</cp:lastModifiedBy>
  <cp:revision>105</cp:revision>
  <dcterms:created xsi:type="dcterms:W3CDTF">2017-09-13T07:56:24Z</dcterms:created>
  <dcterms:modified xsi:type="dcterms:W3CDTF">2018-04-25T03:58:38Z</dcterms:modified>
</cp:coreProperties>
</file>