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entury Gothic Paneuropean Bold" charset="1" panose="020B0702020202020204"/>
      <p:regular r:id="rId14"/>
    </p:embeddedFont>
    <p:embeddedFont>
      <p:font typeface="Century Gothic Paneuropean" charset="1" panose="020B0502020202020204"/>
      <p:regular r:id="rId15"/>
    </p:embeddedFont>
    <p:embeddedFont>
      <p:font typeface="Open Sans" charset="1" panose="020B0606030504020204"/>
      <p:regular r:id="rId16"/>
    </p:embeddedFont>
    <p:embeddedFont>
      <p:font typeface="Canva Sans Bold" charset="1" panose="020B0803030501040103"/>
      <p:regular r:id="rId17"/>
    </p:embeddedFont>
    <p:embeddedFont>
      <p:font typeface="Canva Sans" charset="1" panose="020B0503030501040103"/>
      <p:regular r:id="rId18"/>
    </p:embeddedFont>
    <p:embeddedFont>
      <p:font typeface="Open Sans Bold" charset="1" panose="020B080603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30412" y="123523"/>
            <a:ext cx="16227176" cy="3276133"/>
          </a:xfrm>
          <a:prstGeom prst="rect">
            <a:avLst/>
          </a:prstGeom>
        </p:spPr>
        <p:txBody>
          <a:bodyPr anchor="t" rtlCol="false" tIns="0" lIns="0" bIns="0" rIns="0">
            <a:spAutoFit/>
          </a:bodyPr>
          <a:lstStyle/>
          <a:p>
            <a:pPr algn="ctr">
              <a:lnSpc>
                <a:spcPts val="13150"/>
              </a:lnSpc>
            </a:pPr>
            <a:r>
              <a:rPr lang="en-US" b="true" sz="9393">
                <a:solidFill>
                  <a:srgbClr val="000000"/>
                </a:solidFill>
                <a:latin typeface="Century Gothic Paneuropean Bold"/>
                <a:ea typeface="Century Gothic Paneuropean Bold"/>
                <a:cs typeface="Century Gothic Paneuropean Bold"/>
                <a:sym typeface="Century Gothic Paneuropean Bold"/>
              </a:rPr>
              <a:t>IOT-BASED CLASSROOM DOOR LOCK SYSTEM</a:t>
            </a:r>
          </a:p>
        </p:txBody>
      </p:sp>
      <p:sp>
        <p:nvSpPr>
          <p:cNvPr name="TextBox 3" id="3"/>
          <p:cNvSpPr txBox="true"/>
          <p:nvPr/>
        </p:nvSpPr>
        <p:spPr>
          <a:xfrm rot="0">
            <a:off x="1929332" y="3984254"/>
            <a:ext cx="14429336" cy="3852027"/>
          </a:xfrm>
          <a:prstGeom prst="rect">
            <a:avLst/>
          </a:prstGeom>
        </p:spPr>
        <p:txBody>
          <a:bodyPr anchor="t" rtlCol="false" tIns="0" lIns="0" bIns="0" rIns="0">
            <a:spAutoFit/>
          </a:bodyPr>
          <a:lstStyle/>
          <a:p>
            <a:pPr algn="ctr">
              <a:lnSpc>
                <a:spcPts val="7662"/>
              </a:lnSpc>
            </a:pPr>
            <a:r>
              <a:rPr lang="en-US" sz="5473">
                <a:solidFill>
                  <a:srgbClr val="000000"/>
                </a:solidFill>
                <a:latin typeface="Century Gothic Paneuropean"/>
                <a:ea typeface="Century Gothic Paneuropean"/>
                <a:cs typeface="Century Gothic Paneuropean"/>
                <a:sym typeface="Century Gothic Paneuropean"/>
              </a:rPr>
              <a:t>TEAM</a:t>
            </a:r>
          </a:p>
          <a:p>
            <a:pPr algn="ctr">
              <a:lnSpc>
                <a:spcPts val="7662"/>
              </a:lnSpc>
            </a:pPr>
            <a:r>
              <a:rPr lang="en-US" sz="5473">
                <a:solidFill>
                  <a:srgbClr val="000000"/>
                </a:solidFill>
                <a:latin typeface="Century Gothic Paneuropean"/>
                <a:ea typeface="Century Gothic Paneuropean"/>
                <a:cs typeface="Century Gothic Paneuropean"/>
                <a:sym typeface="Century Gothic Paneuropean"/>
              </a:rPr>
              <a:t>DIPTI RAJ SAH (21CSB0F34)</a:t>
            </a:r>
          </a:p>
          <a:p>
            <a:pPr algn="ctr">
              <a:lnSpc>
                <a:spcPts val="7662"/>
              </a:lnSpc>
            </a:pPr>
            <a:r>
              <a:rPr lang="en-US" sz="5473">
                <a:solidFill>
                  <a:srgbClr val="000000"/>
                </a:solidFill>
                <a:latin typeface="Century Gothic Paneuropean"/>
                <a:ea typeface="Century Gothic Paneuropean"/>
                <a:cs typeface="Century Gothic Paneuropean"/>
                <a:sym typeface="Century Gothic Paneuropean"/>
              </a:rPr>
              <a:t>ANUBHAV AGRAWAL (21CSB0F36)</a:t>
            </a:r>
          </a:p>
          <a:p>
            <a:pPr algn="ctr">
              <a:lnSpc>
                <a:spcPts val="7662"/>
              </a:lnSpc>
            </a:pPr>
            <a:r>
              <a:rPr lang="en-US" sz="5473">
                <a:solidFill>
                  <a:srgbClr val="000000"/>
                </a:solidFill>
                <a:latin typeface="Century Gothic Paneuropean"/>
                <a:ea typeface="Century Gothic Paneuropean"/>
                <a:cs typeface="Century Gothic Paneuropean"/>
                <a:sym typeface="Century Gothic Paneuropean"/>
              </a:rPr>
              <a:t>ARJUN KHARE (21CSB0F21) </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9599552" y="8550249"/>
            <a:ext cx="7119391" cy="582097"/>
          </a:xfrm>
          <a:prstGeom prst="rect">
            <a:avLst/>
          </a:prstGeom>
        </p:spPr>
        <p:txBody>
          <a:bodyPr anchor="t" rtlCol="false" tIns="0" lIns="0" bIns="0" rIns="0">
            <a:spAutoFit/>
          </a:bodyPr>
          <a:lstStyle/>
          <a:p>
            <a:pPr algn="ctr">
              <a:lnSpc>
                <a:spcPts val="4808"/>
              </a:lnSpc>
              <a:spcBef>
                <a:spcPct val="0"/>
              </a:spcBef>
            </a:pPr>
            <a:r>
              <a:rPr lang="en-US" sz="3434">
                <a:solidFill>
                  <a:srgbClr val="000000"/>
                </a:solidFill>
                <a:latin typeface="Open Sans"/>
                <a:ea typeface="Open Sans"/>
                <a:cs typeface="Open Sans"/>
                <a:sym typeface="Open Sans"/>
              </a:rPr>
              <a:t>Guided By - Shiva Darshan SL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775085" y="574900"/>
            <a:ext cx="10737829"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PROJECT OVERVIEW</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249038" y="2561521"/>
            <a:ext cx="13793349" cy="7180992"/>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SECURITY RISK</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Accessing classrooms without proper authorization can result in multiple problems regarding security.</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Traditional lock and key mechanisms are not secure as they lack authentication, anyone with the key can unlock the door whether authorized or not.</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SOLUTION</a:t>
            </a:r>
          </a:p>
          <a:p>
            <a:pPr algn="l" marL="1468119" indent="-489373" lvl="2">
              <a:lnSpc>
                <a:spcPts val="4759"/>
              </a:lnSpc>
              <a:buFont typeface="Arial"/>
              <a:buChar char="⚬"/>
            </a:pPr>
            <a:r>
              <a:rPr lang="en-US" sz="3399">
                <a:solidFill>
                  <a:srgbClr val="000000"/>
                </a:solidFill>
                <a:latin typeface="Canva Sans"/>
                <a:ea typeface="Canva Sans"/>
                <a:cs typeface="Canva Sans"/>
                <a:sym typeface="Canva Sans"/>
              </a:rPr>
              <a:t>A smart door lock system utilizing the ESP32 is controlled via Blynk, logs data on ThingSpeak, and displays real-time status on an LCD screen, making it secure and automated. It sends instant SMS notifications to administrators.</a:t>
            </a:r>
          </a:p>
          <a:p>
            <a:pPr algn="ctr">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4875411" y="571911"/>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LAYOUT</a:t>
            </a:r>
          </a:p>
        </p:txBody>
      </p:sp>
      <p:sp>
        <p:nvSpPr>
          <p:cNvPr name="TextBox 14" id="14"/>
          <p:cNvSpPr txBox="true"/>
          <p:nvPr/>
        </p:nvSpPr>
        <p:spPr>
          <a:xfrm rot="0">
            <a:off x="1346102" y="2065622"/>
            <a:ext cx="10417969" cy="7192678"/>
          </a:xfrm>
          <a:prstGeom prst="rect">
            <a:avLst/>
          </a:prstGeom>
        </p:spPr>
        <p:txBody>
          <a:bodyPr anchor="t" rtlCol="false" tIns="0" lIns="0" bIns="0" rIns="0">
            <a:spAutoFit/>
          </a:bodyPr>
          <a:lstStyle/>
          <a:p>
            <a:pPr algn="ctr">
              <a:lnSpc>
                <a:spcPts val="5679"/>
              </a:lnSpc>
            </a:pPr>
            <a:r>
              <a:rPr lang="en-US" sz="4056" b="true">
                <a:solidFill>
                  <a:srgbClr val="000000"/>
                </a:solidFill>
                <a:latin typeface="Canva Sans Bold"/>
                <a:ea typeface="Canva Sans Bold"/>
                <a:cs typeface="Canva Sans Bold"/>
                <a:sym typeface="Canva Sans Bold"/>
              </a:rPr>
              <a:t>Key Components</a:t>
            </a:r>
          </a:p>
          <a:p>
            <a:pPr algn="l" marL="724728" indent="-362364" lvl="1">
              <a:lnSpc>
                <a:spcPts val="4699"/>
              </a:lnSpc>
              <a:buFont typeface="Arial"/>
              <a:buChar char="•"/>
            </a:pPr>
            <a:r>
              <a:rPr lang="en-US" b="true" sz="3356">
                <a:solidFill>
                  <a:srgbClr val="000000"/>
                </a:solidFill>
                <a:latin typeface="Canva Sans Bold"/>
                <a:ea typeface="Canva Sans Bold"/>
                <a:cs typeface="Canva Sans Bold"/>
                <a:sym typeface="Canva Sans Bold"/>
              </a:rPr>
              <a:t>ESP32</a:t>
            </a:r>
            <a:r>
              <a:rPr lang="en-US" sz="3356">
                <a:solidFill>
                  <a:srgbClr val="000000"/>
                </a:solidFill>
                <a:latin typeface="Canva Sans"/>
                <a:ea typeface="Canva Sans"/>
                <a:cs typeface="Canva Sans"/>
                <a:sym typeface="Canva Sans"/>
              </a:rPr>
              <a:t>: Connects to WiFi</a:t>
            </a:r>
            <a:r>
              <a:rPr lang="en-US" sz="3356">
                <a:solidFill>
                  <a:srgbClr val="000000"/>
                </a:solidFill>
                <a:latin typeface="Canva Sans"/>
                <a:ea typeface="Canva Sans"/>
                <a:cs typeface="Canva Sans"/>
                <a:sym typeface="Canva Sans"/>
              </a:rPr>
              <a:t> and controls the lock.</a:t>
            </a:r>
          </a:p>
          <a:p>
            <a:pPr algn="l" marL="724728" indent="-362364" lvl="1">
              <a:lnSpc>
                <a:spcPts val="4699"/>
              </a:lnSpc>
              <a:buFont typeface="Arial"/>
              <a:buChar char="•"/>
            </a:pPr>
            <a:r>
              <a:rPr lang="en-US" b="true" sz="3356">
                <a:solidFill>
                  <a:srgbClr val="000000"/>
                </a:solidFill>
                <a:latin typeface="Canva Sans Bold"/>
                <a:ea typeface="Canva Sans Bold"/>
                <a:cs typeface="Canva Sans Bold"/>
                <a:sym typeface="Canva Sans Bold"/>
              </a:rPr>
              <a:t>Servo Motor</a:t>
            </a:r>
            <a:r>
              <a:rPr lang="en-US" sz="3356">
                <a:solidFill>
                  <a:srgbClr val="000000"/>
                </a:solidFill>
                <a:latin typeface="Canva Sans"/>
                <a:ea typeface="Canva Sans"/>
                <a:cs typeface="Canva Sans"/>
                <a:sym typeface="Canva Sans"/>
              </a:rPr>
              <a:t>: Controls door locking/unlocking.</a:t>
            </a:r>
          </a:p>
          <a:p>
            <a:pPr algn="l" marL="724728" indent="-362364" lvl="1">
              <a:lnSpc>
                <a:spcPts val="4699"/>
              </a:lnSpc>
              <a:buFont typeface="Arial"/>
              <a:buChar char="•"/>
            </a:pPr>
            <a:r>
              <a:rPr lang="en-US" b="true" sz="3356">
                <a:solidFill>
                  <a:srgbClr val="000000"/>
                </a:solidFill>
                <a:latin typeface="Canva Sans Bold"/>
                <a:ea typeface="Canva Sans Bold"/>
                <a:cs typeface="Canva Sans Bold"/>
                <a:sym typeface="Canva Sans Bold"/>
              </a:rPr>
              <a:t>Blynk App</a:t>
            </a:r>
            <a:r>
              <a:rPr lang="en-US" sz="3356">
                <a:solidFill>
                  <a:srgbClr val="000000"/>
                </a:solidFill>
                <a:latin typeface="Canva Sans"/>
                <a:ea typeface="Canva Sans"/>
                <a:cs typeface="Canva Sans"/>
                <a:sym typeface="Canva Sans"/>
              </a:rPr>
              <a:t>: Allows remote access authentication.</a:t>
            </a:r>
          </a:p>
          <a:p>
            <a:pPr algn="l" marL="724728" indent="-362364" lvl="1">
              <a:lnSpc>
                <a:spcPts val="4699"/>
              </a:lnSpc>
              <a:buFont typeface="Arial"/>
              <a:buChar char="•"/>
            </a:pPr>
            <a:r>
              <a:rPr lang="en-US" b="true" sz="3356">
                <a:solidFill>
                  <a:srgbClr val="000000"/>
                </a:solidFill>
                <a:latin typeface="Canva Sans Bold"/>
                <a:ea typeface="Canva Sans Bold"/>
                <a:cs typeface="Canva Sans Bold"/>
                <a:sym typeface="Canva Sans Bold"/>
              </a:rPr>
              <a:t>ThingSpeak</a:t>
            </a:r>
            <a:r>
              <a:rPr lang="en-US" sz="3356">
                <a:solidFill>
                  <a:srgbClr val="000000"/>
                </a:solidFill>
                <a:latin typeface="Canva Sans"/>
                <a:ea typeface="Canva Sans"/>
                <a:cs typeface="Canva Sans"/>
                <a:sym typeface="Canva Sans"/>
              </a:rPr>
              <a:t>: Logs access attempts and lock status.</a:t>
            </a:r>
          </a:p>
          <a:p>
            <a:pPr algn="l" marL="724728" indent="-362364" lvl="1">
              <a:lnSpc>
                <a:spcPts val="4699"/>
              </a:lnSpc>
              <a:buFont typeface="Arial"/>
              <a:buChar char="•"/>
            </a:pPr>
            <a:r>
              <a:rPr lang="en-US" b="true" sz="3356">
                <a:solidFill>
                  <a:srgbClr val="000000"/>
                </a:solidFill>
                <a:latin typeface="Canva Sans Bold"/>
                <a:ea typeface="Canva Sans Bold"/>
                <a:cs typeface="Canva Sans Bold"/>
                <a:sym typeface="Canva Sans Bold"/>
              </a:rPr>
              <a:t>LCD Display</a:t>
            </a:r>
            <a:r>
              <a:rPr lang="en-US" sz="3356">
                <a:solidFill>
                  <a:srgbClr val="000000"/>
                </a:solidFill>
                <a:latin typeface="Canva Sans"/>
                <a:ea typeface="Canva Sans"/>
                <a:cs typeface="Canva Sans"/>
                <a:sym typeface="Canva Sans"/>
              </a:rPr>
              <a:t>: Shows door status.</a:t>
            </a:r>
          </a:p>
          <a:p>
            <a:pPr algn="l" marL="724728" indent="-362364" lvl="1">
              <a:lnSpc>
                <a:spcPts val="4699"/>
              </a:lnSpc>
              <a:buFont typeface="Arial"/>
              <a:buChar char="•"/>
            </a:pPr>
            <a:r>
              <a:rPr lang="en-US" sz="3356">
                <a:solidFill>
                  <a:srgbClr val="000000"/>
                </a:solidFill>
                <a:latin typeface="Canva Sans"/>
                <a:ea typeface="Canva Sans"/>
                <a:cs typeface="Canva Sans"/>
                <a:sym typeface="Canva Sans"/>
              </a:rPr>
              <a:t>Twilio SMS Alerts: Sends real-time SMS notifications to the administrator in case door status changes.</a:t>
            </a:r>
          </a:p>
          <a:p>
            <a:pPr algn="ctr">
              <a:lnSpc>
                <a:spcPts val="4699"/>
              </a:lnSpc>
            </a:pPr>
          </a:p>
        </p:txBody>
      </p:sp>
      <p:grpSp>
        <p:nvGrpSpPr>
          <p:cNvPr name="Group 15" id="15"/>
          <p:cNvGrpSpPr/>
          <p:nvPr/>
        </p:nvGrpSpPr>
        <p:grpSpPr>
          <a:xfrm rot="0">
            <a:off x="12078048" y="2958027"/>
            <a:ext cx="5941844" cy="4857859"/>
            <a:chOff x="0" y="0"/>
            <a:chExt cx="7922459" cy="6477146"/>
          </a:xfrm>
        </p:grpSpPr>
        <p:sp>
          <p:nvSpPr>
            <p:cNvPr name="Freeform 16" id="16"/>
            <p:cNvSpPr/>
            <p:nvPr/>
          </p:nvSpPr>
          <p:spPr>
            <a:xfrm flipH="false" flipV="false" rot="0">
              <a:off x="0" y="0"/>
              <a:ext cx="7922459" cy="6477146"/>
            </a:xfrm>
            <a:custGeom>
              <a:avLst/>
              <a:gdLst/>
              <a:ahLst/>
              <a:cxnLst/>
              <a:rect r="r" b="b" t="t" l="l"/>
              <a:pathLst>
                <a:path h="6477146" w="7922459">
                  <a:moveTo>
                    <a:pt x="0" y="0"/>
                  </a:moveTo>
                  <a:lnTo>
                    <a:pt x="7922459" y="0"/>
                  </a:lnTo>
                  <a:lnTo>
                    <a:pt x="7922459" y="6477146"/>
                  </a:lnTo>
                  <a:lnTo>
                    <a:pt x="0" y="6477146"/>
                  </a:lnTo>
                  <a:lnTo>
                    <a:pt x="0" y="0"/>
                  </a:lnTo>
                  <a:close/>
                </a:path>
              </a:pathLst>
            </a:custGeom>
            <a:blipFill>
              <a:blip r:embed="rId4"/>
              <a:stretch>
                <a:fillRect l="0" t="0" r="0" b="0"/>
              </a:stretch>
            </a:blipFill>
          </p:spPr>
        </p:sp>
        <p:sp>
          <p:nvSpPr>
            <p:cNvPr name="AutoShape 17" id="17"/>
            <p:cNvSpPr/>
            <p:nvPr/>
          </p:nvSpPr>
          <p:spPr>
            <a:xfrm>
              <a:off x="2447117" y="5485553"/>
              <a:ext cx="1514113" cy="0"/>
            </a:xfrm>
            <a:prstGeom prst="line">
              <a:avLst/>
            </a:prstGeom>
            <a:ln cap="flat" w="50800">
              <a:solidFill>
                <a:srgbClr val="000000"/>
              </a:solidFill>
              <a:prstDash val="solid"/>
              <a:headEnd type="none" len="sm" w="sm"/>
              <a:tailEnd type="arrow" len="sm" w="med"/>
            </a:ln>
          </p:spPr>
        </p:sp>
        <p:sp>
          <p:nvSpPr>
            <p:cNvPr name="TextBox 18" id="18"/>
            <p:cNvSpPr txBox="true"/>
            <p:nvPr/>
          </p:nvSpPr>
          <p:spPr>
            <a:xfrm rot="0">
              <a:off x="3896638" y="5103675"/>
              <a:ext cx="1559520" cy="643614"/>
            </a:xfrm>
            <a:prstGeom prst="rect">
              <a:avLst/>
            </a:prstGeom>
          </p:spPr>
          <p:txBody>
            <a:bodyPr anchor="t" rtlCol="false" tIns="0" lIns="0" bIns="0" rIns="0">
              <a:spAutoFit/>
            </a:bodyPr>
            <a:lstStyle/>
            <a:p>
              <a:pPr algn="ctr">
                <a:lnSpc>
                  <a:spcPts val="4106"/>
                </a:lnSpc>
                <a:spcBef>
                  <a:spcPct val="0"/>
                </a:spcBef>
              </a:pPr>
              <a:r>
                <a:rPr lang="en-US" b="true" sz="2933">
                  <a:solidFill>
                    <a:srgbClr val="000000"/>
                  </a:solidFill>
                  <a:latin typeface="Open Sans Bold"/>
                  <a:ea typeface="Open Sans Bold"/>
                  <a:cs typeface="Open Sans Bold"/>
                  <a:sym typeface="Open Sans Bold"/>
                </a:rPr>
                <a:t> ESP32</a:t>
              </a:r>
            </a:p>
          </p:txBody>
        </p:sp>
        <p:sp>
          <p:nvSpPr>
            <p:cNvPr name="AutoShape 19" id="19"/>
            <p:cNvSpPr/>
            <p:nvPr/>
          </p:nvSpPr>
          <p:spPr>
            <a:xfrm>
              <a:off x="5768021" y="2387768"/>
              <a:ext cx="0" cy="1701610"/>
            </a:xfrm>
            <a:prstGeom prst="line">
              <a:avLst/>
            </a:prstGeom>
            <a:ln cap="flat" w="50800">
              <a:solidFill>
                <a:srgbClr val="000000"/>
              </a:solidFill>
              <a:prstDash val="solid"/>
              <a:headEnd type="none" len="sm" w="sm"/>
              <a:tailEnd type="arrow" len="sm" w="med"/>
            </a:ln>
          </p:spPr>
        </p:sp>
        <p:sp>
          <p:nvSpPr>
            <p:cNvPr name="TextBox 20" id="20"/>
            <p:cNvSpPr txBox="true"/>
            <p:nvPr/>
          </p:nvSpPr>
          <p:spPr>
            <a:xfrm rot="0">
              <a:off x="4339890" y="4032228"/>
              <a:ext cx="2856263" cy="589932"/>
            </a:xfrm>
            <a:prstGeom prst="rect">
              <a:avLst/>
            </a:prstGeom>
          </p:spPr>
          <p:txBody>
            <a:bodyPr anchor="t" rtlCol="false" tIns="0" lIns="0" bIns="0" rIns="0">
              <a:spAutoFit/>
            </a:bodyPr>
            <a:lstStyle/>
            <a:p>
              <a:pPr algn="ctr">
                <a:lnSpc>
                  <a:spcPts val="3730"/>
                </a:lnSpc>
                <a:spcBef>
                  <a:spcPct val="0"/>
                </a:spcBef>
              </a:pPr>
              <a:r>
                <a:rPr lang="en-US" b="true" sz="2664">
                  <a:solidFill>
                    <a:srgbClr val="000000"/>
                  </a:solidFill>
                  <a:latin typeface="Open Sans Bold"/>
                  <a:ea typeface="Open Sans Bold"/>
                  <a:cs typeface="Open Sans Bold"/>
                  <a:sym typeface="Open Sans Bold"/>
                </a:rPr>
                <a:t>LCD DISPLAY</a:t>
              </a:r>
            </a:p>
          </p:txBody>
        </p:sp>
        <p:sp>
          <p:nvSpPr>
            <p:cNvPr name="AutoShape 21" id="21"/>
            <p:cNvSpPr/>
            <p:nvPr/>
          </p:nvSpPr>
          <p:spPr>
            <a:xfrm>
              <a:off x="3819206" y="355578"/>
              <a:ext cx="1041369" cy="0"/>
            </a:xfrm>
            <a:prstGeom prst="line">
              <a:avLst/>
            </a:prstGeom>
            <a:ln cap="flat" w="50800">
              <a:solidFill>
                <a:srgbClr val="000000"/>
              </a:solidFill>
              <a:prstDash val="solid"/>
              <a:headEnd type="none" len="sm" w="sm"/>
              <a:tailEnd type="arrow" len="sm" w="med"/>
            </a:ln>
          </p:spPr>
        </p:sp>
        <p:sp>
          <p:nvSpPr>
            <p:cNvPr name="AutoShape 22" id="22"/>
            <p:cNvSpPr/>
            <p:nvPr/>
          </p:nvSpPr>
          <p:spPr>
            <a:xfrm flipV="true">
              <a:off x="2843351" y="349310"/>
              <a:ext cx="1012998" cy="490024"/>
            </a:xfrm>
            <a:prstGeom prst="line">
              <a:avLst/>
            </a:prstGeom>
            <a:ln cap="flat" w="50800">
              <a:solidFill>
                <a:srgbClr val="000000"/>
              </a:solidFill>
              <a:prstDash val="solid"/>
              <a:headEnd type="none" len="sm" w="sm"/>
              <a:tailEnd type="none" len="sm" w="sm"/>
            </a:ln>
          </p:spPr>
        </p:sp>
        <p:sp>
          <p:nvSpPr>
            <p:cNvPr name="TextBox 23" id="23"/>
            <p:cNvSpPr txBox="true"/>
            <p:nvPr/>
          </p:nvSpPr>
          <p:spPr>
            <a:xfrm rot="0">
              <a:off x="4860574" y="91811"/>
              <a:ext cx="2769165" cy="489434"/>
            </a:xfrm>
            <a:prstGeom prst="rect">
              <a:avLst/>
            </a:prstGeom>
          </p:spPr>
          <p:txBody>
            <a:bodyPr anchor="t" rtlCol="false" tIns="0" lIns="0" bIns="0" rIns="0">
              <a:spAutoFit/>
            </a:bodyPr>
            <a:lstStyle/>
            <a:p>
              <a:pPr algn="ctr">
                <a:lnSpc>
                  <a:spcPts val="3158"/>
                </a:lnSpc>
                <a:spcBef>
                  <a:spcPct val="0"/>
                </a:spcBef>
              </a:pPr>
              <a:r>
                <a:rPr lang="en-US" b="true" sz="2255">
                  <a:solidFill>
                    <a:srgbClr val="000000"/>
                  </a:solidFill>
                  <a:latin typeface="Open Sans Bold"/>
                  <a:ea typeface="Open Sans Bold"/>
                  <a:cs typeface="Open Sans Bold"/>
                  <a:sym typeface="Open Sans Bold"/>
                </a:rPr>
                <a:t>SERVO MOTOR</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80832" y="336272"/>
            <a:ext cx="12126335"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WORKFLOW</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325492" y="1486777"/>
            <a:ext cx="13637016" cy="7771523"/>
          </a:xfrm>
          <a:prstGeom prst="rect">
            <a:avLst/>
          </a:prstGeom>
        </p:spPr>
        <p:txBody>
          <a:bodyPr anchor="t" rtlCol="false" tIns="0" lIns="0" bIns="0" rIns="0">
            <a:spAutoFit/>
          </a:bodyPr>
          <a:lstStyle/>
          <a:p>
            <a:pPr algn="ctr">
              <a:lnSpc>
                <a:spcPts val="4759"/>
              </a:lnSpc>
            </a:pPr>
          </a:p>
          <a:p>
            <a:pPr algn="l" marL="734059" indent="-367030" lvl="1">
              <a:lnSpc>
                <a:spcPts val="4759"/>
              </a:lnSpc>
              <a:buAutoNum type="arabicPeriod" startAt="1"/>
            </a:pPr>
            <a:r>
              <a:rPr lang="en-US" sz="3399">
                <a:solidFill>
                  <a:srgbClr val="000000"/>
                </a:solidFill>
                <a:latin typeface="Century Gothic Paneuropean"/>
                <a:ea typeface="Century Gothic Paneuropean"/>
                <a:cs typeface="Century Gothic Paneuropean"/>
                <a:sym typeface="Century Gothic Paneuropean"/>
              </a:rPr>
              <a:t>User enters a password in the Blynk </a:t>
            </a:r>
            <a:r>
              <a:rPr lang="en-US" sz="3399">
                <a:solidFill>
                  <a:srgbClr val="000000"/>
                </a:solidFill>
                <a:latin typeface="Century Gothic Paneuropean"/>
                <a:ea typeface="Century Gothic Paneuropean"/>
                <a:cs typeface="Century Gothic Paneuropean"/>
                <a:sym typeface="Century Gothic Paneuropean"/>
              </a:rPr>
              <a:t>App.</a:t>
            </a:r>
          </a:p>
          <a:p>
            <a:pPr algn="l" marL="734059" indent="-367030" lvl="1">
              <a:lnSpc>
                <a:spcPts val="4759"/>
              </a:lnSpc>
              <a:buAutoNum type="arabicPeriod" startAt="1"/>
            </a:pPr>
            <a:r>
              <a:rPr lang="en-US" sz="3399">
                <a:solidFill>
                  <a:srgbClr val="000000"/>
                </a:solidFill>
                <a:latin typeface="Century Gothic Paneuropean"/>
                <a:ea typeface="Century Gothic Paneuropean"/>
                <a:cs typeface="Century Gothic Paneuropean"/>
                <a:sym typeface="Century Gothic Paneuropean"/>
              </a:rPr>
              <a:t>ESP32 verifies the password:</a:t>
            </a:r>
          </a:p>
          <a:p>
            <a:pPr algn="l" marL="1468119" indent="-489373" lvl="2">
              <a:lnSpc>
                <a:spcPts val="4759"/>
              </a:lnSpc>
              <a:buFont typeface="Arial"/>
              <a:buChar char="⚬"/>
            </a:pPr>
            <a:r>
              <a:rPr lang="en-US" sz="3399">
                <a:solidFill>
                  <a:srgbClr val="000000"/>
                </a:solidFill>
                <a:latin typeface="Century Gothic Paneuropean"/>
                <a:ea typeface="Century Gothic Paneuropean"/>
                <a:cs typeface="Century Gothic Paneuropean"/>
                <a:sym typeface="Century Gothic Paneuropean"/>
              </a:rPr>
              <a:t>If correct → Unlocks the door, logs event on ThingSpeak, updates LCD.</a:t>
            </a:r>
          </a:p>
          <a:p>
            <a:pPr algn="l" marL="1468119" indent="-489373" lvl="2">
              <a:lnSpc>
                <a:spcPts val="4759"/>
              </a:lnSpc>
              <a:buFont typeface="Arial"/>
              <a:buChar char="⚬"/>
            </a:pPr>
            <a:r>
              <a:rPr lang="en-US" sz="3399">
                <a:solidFill>
                  <a:srgbClr val="000000"/>
                </a:solidFill>
                <a:latin typeface="Century Gothic Paneuropean"/>
                <a:ea typeface="Century Gothic Paneuropean"/>
                <a:cs typeface="Century Gothic Paneuropean"/>
                <a:sym typeface="Century Gothic Paneuropean"/>
              </a:rPr>
              <a:t>If incorrect → Displays "Wrong Password", logs incorrect attempt on ThingSpeak.</a:t>
            </a:r>
          </a:p>
          <a:p>
            <a:pPr algn="l" marL="734059" indent="-367030" lvl="1">
              <a:lnSpc>
                <a:spcPts val="4759"/>
              </a:lnSpc>
              <a:buAutoNum type="arabicPeriod" startAt="1"/>
            </a:pPr>
            <a:r>
              <a:rPr lang="en-US" sz="3399">
                <a:solidFill>
                  <a:srgbClr val="000000"/>
                </a:solidFill>
                <a:latin typeface="Century Gothic Paneuropean"/>
                <a:ea typeface="Century Gothic Paneuropean"/>
                <a:cs typeface="Century Gothic Paneuropean"/>
                <a:sym typeface="Century Gothic Paneuropean"/>
              </a:rPr>
              <a:t>ESP32 continuously monitors and updates the lock status.</a:t>
            </a:r>
          </a:p>
          <a:p>
            <a:pPr algn="l" marL="734059" indent="-367030" lvl="1">
              <a:lnSpc>
                <a:spcPts val="4759"/>
              </a:lnSpc>
              <a:buAutoNum type="arabicPeriod" startAt="1"/>
            </a:pPr>
            <a:r>
              <a:rPr lang="en-US" sz="3399">
                <a:solidFill>
                  <a:srgbClr val="000000"/>
                </a:solidFill>
                <a:latin typeface="Century Gothic Paneuropean"/>
                <a:ea typeface="Century Gothic Paneuropean"/>
                <a:cs typeface="Century Gothic Paneuropean"/>
                <a:sym typeface="Century Gothic Paneuropean"/>
              </a:rPr>
              <a:t>ESP32 triggers an SMS alert to the administrator using Twilio, containing details like timestamp and status.</a:t>
            </a:r>
          </a:p>
          <a:p>
            <a:pPr algn="l" marL="734059" indent="-367030" lvl="1">
              <a:lnSpc>
                <a:spcPts val="4759"/>
              </a:lnSpc>
              <a:buAutoNum type="arabicPeriod" startAt="1"/>
            </a:pPr>
            <a:r>
              <a:rPr lang="en-US" sz="3399">
                <a:solidFill>
                  <a:srgbClr val="000000"/>
                </a:solidFill>
                <a:latin typeface="Century Gothic Paneuropean"/>
                <a:ea typeface="Century Gothic Paneuropean"/>
                <a:cs typeface="Century Gothic Paneuropean"/>
                <a:sym typeface="Century Gothic Paneuropean"/>
              </a:rPr>
              <a:t>ThingSpeak provides real-time data on access logs, incorrect attempts, and lock status.</a:t>
            </a:r>
          </a:p>
          <a:p>
            <a:pPr algn="l">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036873" y="2538755"/>
            <a:ext cx="14214254" cy="6104840"/>
          </a:xfrm>
          <a:custGeom>
            <a:avLst/>
            <a:gdLst/>
            <a:ahLst/>
            <a:cxnLst/>
            <a:rect r="r" b="b" t="t" l="l"/>
            <a:pathLst>
              <a:path h="6104840" w="14214254">
                <a:moveTo>
                  <a:pt x="0" y="0"/>
                </a:moveTo>
                <a:lnTo>
                  <a:pt x="14214254" y="0"/>
                </a:lnTo>
                <a:lnTo>
                  <a:pt x="14214254" y="6104840"/>
                </a:lnTo>
                <a:lnTo>
                  <a:pt x="0" y="6104840"/>
                </a:lnTo>
                <a:lnTo>
                  <a:pt x="0" y="0"/>
                </a:lnTo>
                <a:close/>
              </a:path>
            </a:pathLst>
          </a:custGeom>
          <a:blipFill>
            <a:blip r:embed="rId4"/>
            <a:stretch>
              <a:fillRect l="0" t="0" r="0" b="0"/>
            </a:stretch>
          </a:blipFill>
        </p:spPr>
      </p:sp>
      <p:sp>
        <p:nvSpPr>
          <p:cNvPr name="TextBox 14" id="14"/>
          <p:cNvSpPr txBox="true"/>
          <p:nvPr/>
        </p:nvSpPr>
        <p:spPr>
          <a:xfrm rot="0">
            <a:off x="4877123" y="571911"/>
            <a:ext cx="8537178" cy="1395078"/>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RESULT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183275" y="2128914"/>
            <a:ext cx="9921451" cy="6872419"/>
          </a:xfrm>
          <a:custGeom>
            <a:avLst/>
            <a:gdLst/>
            <a:ahLst/>
            <a:cxnLst/>
            <a:rect r="r" b="b" t="t" l="l"/>
            <a:pathLst>
              <a:path h="6872419" w="9921451">
                <a:moveTo>
                  <a:pt x="0" y="0"/>
                </a:moveTo>
                <a:lnTo>
                  <a:pt x="9921450" y="0"/>
                </a:lnTo>
                <a:lnTo>
                  <a:pt x="9921450" y="6872419"/>
                </a:lnTo>
                <a:lnTo>
                  <a:pt x="0" y="6872419"/>
                </a:lnTo>
                <a:lnTo>
                  <a:pt x="0" y="0"/>
                </a:lnTo>
                <a:close/>
              </a:path>
            </a:pathLst>
          </a:custGeom>
          <a:blipFill>
            <a:blip r:embed="rId4"/>
            <a:stretch>
              <a:fillRect l="0" t="0" r="0" b="0"/>
            </a:stretch>
          </a:blipFill>
        </p:spPr>
      </p:sp>
      <p:sp>
        <p:nvSpPr>
          <p:cNvPr name="TextBox 14" id="14"/>
          <p:cNvSpPr txBox="true"/>
          <p:nvPr/>
        </p:nvSpPr>
        <p:spPr>
          <a:xfrm rot="0">
            <a:off x="4877123" y="571911"/>
            <a:ext cx="8537178" cy="1395078"/>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RESULT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254948"/>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3" id="3"/>
          <p:cNvSpPr txBox="true"/>
          <p:nvPr/>
        </p:nvSpPr>
        <p:spPr>
          <a:xfrm rot="0">
            <a:off x="1694125" y="2088747"/>
            <a:ext cx="14899750" cy="6471900"/>
          </a:xfrm>
          <a:prstGeom prst="rect">
            <a:avLst/>
          </a:prstGeom>
        </p:spPr>
        <p:txBody>
          <a:bodyPr anchor="t" rtlCol="false" tIns="0" lIns="0" bIns="0" rIns="0">
            <a:spAutoFit/>
          </a:bodyPr>
          <a:lstStyle/>
          <a:p>
            <a:pPr algn="l">
              <a:lnSpc>
                <a:spcPts val="4712"/>
              </a:lnSpc>
            </a:pPr>
            <a:r>
              <a:rPr lang="en-US" sz="3365">
                <a:solidFill>
                  <a:srgbClr val="000000"/>
                </a:solidFill>
                <a:latin typeface="Century Gothic Paneuropean"/>
                <a:ea typeface="Century Gothic Paneuropean"/>
                <a:cs typeface="Century Gothic Paneuropean"/>
                <a:sym typeface="Century Gothic Paneuropean"/>
              </a:rPr>
              <a:t>The IoT-based classroom door lock system effectively enhances security by integrating authentication, remote monitoring, and automation. </a:t>
            </a:r>
          </a:p>
          <a:p>
            <a:pPr algn="l">
              <a:lnSpc>
                <a:spcPts val="4712"/>
              </a:lnSpc>
            </a:pPr>
          </a:p>
          <a:p>
            <a:pPr algn="l">
              <a:lnSpc>
                <a:spcPts val="4712"/>
              </a:lnSpc>
            </a:pPr>
            <a:r>
              <a:rPr lang="en-US" sz="3365">
                <a:solidFill>
                  <a:srgbClr val="000000"/>
                </a:solidFill>
                <a:latin typeface="Century Gothic Paneuropean"/>
                <a:ea typeface="Century Gothic Paneuropean"/>
                <a:cs typeface="Century Gothic Paneuropean"/>
                <a:sym typeface="Century Gothic Paneuropean"/>
              </a:rPr>
              <a:t>The Blynk app enables seamless access control, while ThingSpeak ensures real-time tracking. The system remains secure even in cases of human oversight, with SMS alerts sent to the administrator using Twilio.</a:t>
            </a:r>
          </a:p>
          <a:p>
            <a:pPr algn="l">
              <a:lnSpc>
                <a:spcPts val="4712"/>
              </a:lnSpc>
            </a:pPr>
          </a:p>
          <a:p>
            <a:pPr algn="l">
              <a:lnSpc>
                <a:spcPts val="4712"/>
              </a:lnSpc>
            </a:pPr>
            <a:r>
              <a:rPr lang="en-US" sz="3365">
                <a:solidFill>
                  <a:srgbClr val="000000"/>
                </a:solidFill>
                <a:latin typeface="Century Gothic Paneuropean"/>
                <a:ea typeface="Century Gothic Paneuropean"/>
                <a:cs typeface="Century Gothic Paneuropean"/>
                <a:sym typeface="Century Gothic Paneuropean"/>
              </a:rPr>
              <a:t>Thus, we can conclude that the system is in a working state of monitoring the smart classroom door lock based on Iot device and we are able to develop the prototype for the same using the discussed technologies and methodologies that we followed in the classroom.</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DAGjRlxZEN8</dc:identifier>
  <dcterms:modified xsi:type="dcterms:W3CDTF">2011-08-01T06:04:30Z</dcterms:modified>
  <cp:revision>1</cp:revision>
  <dc:title>SMART DOOR LOCK</dc:title>
</cp:coreProperties>
</file>