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D113-D991-495A-9DD6-E025C5B8C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C30CB-495C-4498-A190-421A2C4A3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C1CE80-ADA8-445A-A2FF-9CB1C430AB52}"/>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4ED79853-A2B0-4F25-9CA5-7DCB363AD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EFE6F-495E-43AF-ABEB-5E024F0F0B3F}"/>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386664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6010-3A3D-40B1-9C80-01A1063E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DAF34-6482-4630-80C3-FA4016266A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A246-8641-4A85-ACF5-4DA68293F8DA}"/>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B59BBD99-A5C4-49BD-878E-296489794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438B1-1E2B-481A-A4A8-D2439CE43895}"/>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322506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10630-8431-4B4B-A753-0DE628D29C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5A9831-158D-430E-B5DB-0E6326B6C0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B027E-304F-4870-B49B-91BE297491BE}"/>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B46B40BA-503D-425C-809D-1AF17EFD1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3BCDE-9555-4901-B77F-177B345A25D9}"/>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237806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C890-9F55-4381-8CC9-276FC2CD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44250-67BA-41E2-9C60-83808DFC70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0B413-E93F-43F9-B175-CBFAC18C3626}"/>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3CE78E10-16B9-4189-A78B-045321E6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49DFC-EC15-462C-8E3B-5DD376A98604}"/>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23131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4D87-62CA-4DBA-8357-BADD3CB0F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47EB4-4F15-4CCD-96CA-17CA76B5E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3C1477-0EF7-4DEE-8164-4A00C0E7B2E8}"/>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322B79D1-2C98-4E04-B517-15DF160A2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0E407-75D9-489A-B8E2-DBB32A8836C2}"/>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156763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236-3822-48CA-A613-94F310CD7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A08EE-F444-4A45-8B8B-9C302D5BDB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A7CCE-C6E9-487D-91E4-34FE3C2CC6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BF55F-953E-4F55-B64A-583F727464FF}"/>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6" name="Footer Placeholder 5">
            <a:extLst>
              <a:ext uri="{FF2B5EF4-FFF2-40B4-BE49-F238E27FC236}">
                <a16:creationId xmlns:a16="http://schemas.microsoft.com/office/drawing/2014/main" id="{3DD3A00A-321A-4DE7-9E53-CC4E916E2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35E31-C1E4-49FB-AB38-525C209DA9F1}"/>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4238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C125-BA13-4D82-9F7C-DFE5235F0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A38C8-342A-4E7F-BDD5-E956FDDFF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93D742-FADA-4373-A961-BB3FD63F6A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B836-F10B-4C9F-AE25-421B657A7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53289E-0512-408C-9B3A-9BA5F52761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5A50C-D9CD-4473-809C-4E3281369525}"/>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8" name="Footer Placeholder 7">
            <a:extLst>
              <a:ext uri="{FF2B5EF4-FFF2-40B4-BE49-F238E27FC236}">
                <a16:creationId xmlns:a16="http://schemas.microsoft.com/office/drawing/2014/main" id="{6F879BCE-01A2-494C-97EA-5B944208A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D07FE3-380A-4206-B9D4-DFD0D5E1833A}"/>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406442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D56A-04BD-4187-BA0C-8338751C86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81A8B-604E-46AE-BCCE-0A10A02B2097}"/>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4" name="Footer Placeholder 3">
            <a:extLst>
              <a:ext uri="{FF2B5EF4-FFF2-40B4-BE49-F238E27FC236}">
                <a16:creationId xmlns:a16="http://schemas.microsoft.com/office/drawing/2014/main" id="{F0AACB2D-695D-4B62-B1C3-C45FEC1A6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940B2-A0B0-4399-B54E-A6DB410A4803}"/>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365543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4C4EB-240C-41C5-9757-8F084199F526}"/>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3" name="Footer Placeholder 2">
            <a:extLst>
              <a:ext uri="{FF2B5EF4-FFF2-40B4-BE49-F238E27FC236}">
                <a16:creationId xmlns:a16="http://schemas.microsoft.com/office/drawing/2014/main" id="{2DCCC6CE-4D9F-46EF-ACF0-BE6A222757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6C1D66-393E-4620-9BBF-DFEF79FECF88}"/>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85805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EF01-ADE7-4502-B551-F3D8BF276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BABE6-6645-499E-AA42-35BBD6A5A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67A2F6-6B13-4B31-A451-3B63C924A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BE53DC-EB11-48AD-B8A9-8CE241097509}"/>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6" name="Footer Placeholder 5">
            <a:extLst>
              <a:ext uri="{FF2B5EF4-FFF2-40B4-BE49-F238E27FC236}">
                <a16:creationId xmlns:a16="http://schemas.microsoft.com/office/drawing/2014/main" id="{D4094DAE-9C8D-4BEB-844E-C7FE8A6F7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94841-1EA1-40AE-B919-1B6AF9D6F911}"/>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391930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4515-8A31-4344-B111-3298D9C7D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580A0-E150-40E2-B5EB-59E4AEDB4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DCDD71-63B6-4C09-951B-BC303DB02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147603-6A82-4CE0-AE47-7D4479E39FC8}"/>
              </a:ext>
            </a:extLst>
          </p:cNvPr>
          <p:cNvSpPr>
            <a:spLocks noGrp="1"/>
          </p:cNvSpPr>
          <p:nvPr>
            <p:ph type="dt" sz="half" idx="10"/>
          </p:nvPr>
        </p:nvSpPr>
        <p:spPr/>
        <p:txBody>
          <a:bodyPr/>
          <a:lstStyle/>
          <a:p>
            <a:fld id="{B07CE515-F4AA-4167-9000-35F6B4564365}" type="datetimeFigureOut">
              <a:rPr lang="en-US" smtClean="0"/>
              <a:t>1/31/2018</a:t>
            </a:fld>
            <a:endParaRPr lang="en-US"/>
          </a:p>
        </p:txBody>
      </p:sp>
      <p:sp>
        <p:nvSpPr>
          <p:cNvPr id="6" name="Footer Placeholder 5">
            <a:extLst>
              <a:ext uri="{FF2B5EF4-FFF2-40B4-BE49-F238E27FC236}">
                <a16:creationId xmlns:a16="http://schemas.microsoft.com/office/drawing/2014/main" id="{EDA27A2E-9248-4B3C-9892-82000CE19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73DDF-BEF7-4AB4-81A5-6A6F88D10985}"/>
              </a:ext>
            </a:extLst>
          </p:cNvPr>
          <p:cNvSpPr>
            <a:spLocks noGrp="1"/>
          </p:cNvSpPr>
          <p:nvPr>
            <p:ph type="sldNum" sz="quarter" idx="12"/>
          </p:nvPr>
        </p:nvSpPr>
        <p:spPr/>
        <p:txBody>
          <a:bodyPr/>
          <a:lstStyle/>
          <a:p>
            <a:fld id="{9222FAF6-833A-47BC-A0A6-BE1D23E29BF5}" type="slidenum">
              <a:rPr lang="en-US" smtClean="0"/>
              <a:t>‹#›</a:t>
            </a:fld>
            <a:endParaRPr lang="en-US"/>
          </a:p>
        </p:txBody>
      </p:sp>
    </p:spTree>
    <p:extLst>
      <p:ext uri="{BB962C8B-B14F-4D97-AF65-F5344CB8AC3E}">
        <p14:creationId xmlns:p14="http://schemas.microsoft.com/office/powerpoint/2010/main" val="104361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675B8-6942-4DB9-A47E-D57204F08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054C17-9377-4C3A-9EAD-7404A450F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8AF8E-BC74-46E1-B060-60B8E1A4F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CE515-F4AA-4167-9000-35F6B4564365}" type="datetimeFigureOut">
              <a:rPr lang="en-US" smtClean="0"/>
              <a:t>1/31/2018</a:t>
            </a:fld>
            <a:endParaRPr lang="en-US"/>
          </a:p>
        </p:txBody>
      </p:sp>
      <p:sp>
        <p:nvSpPr>
          <p:cNvPr id="5" name="Footer Placeholder 4">
            <a:extLst>
              <a:ext uri="{FF2B5EF4-FFF2-40B4-BE49-F238E27FC236}">
                <a16:creationId xmlns:a16="http://schemas.microsoft.com/office/drawing/2014/main" id="{CBB36BD0-8DFC-4A4A-954F-2593A7090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FCA62A-FCCC-4F50-9713-84CF5F677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2FAF6-833A-47BC-A0A6-BE1D23E29BF5}" type="slidenum">
              <a:rPr lang="en-US" smtClean="0"/>
              <a:t>‹#›</a:t>
            </a:fld>
            <a:endParaRPr lang="en-US"/>
          </a:p>
        </p:txBody>
      </p:sp>
    </p:spTree>
    <p:extLst>
      <p:ext uri="{BB962C8B-B14F-4D97-AF65-F5344CB8AC3E}">
        <p14:creationId xmlns:p14="http://schemas.microsoft.com/office/powerpoint/2010/main" val="46857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DF9F4A-F0E7-4668-A947-2A0158282C9C}"/>
              </a:ext>
            </a:extLst>
          </p:cNvPr>
          <p:cNvGraphicFramePr>
            <a:graphicFrameLocks noGrp="1"/>
          </p:cNvGraphicFramePr>
          <p:nvPr>
            <p:extLst>
              <p:ext uri="{D42A27DB-BD31-4B8C-83A1-F6EECF244321}">
                <p14:modId xmlns:p14="http://schemas.microsoft.com/office/powerpoint/2010/main" val="1921958793"/>
              </p:ext>
            </p:extLst>
          </p:nvPr>
        </p:nvGraphicFramePr>
        <p:xfrm>
          <a:off x="2305138" y="247861"/>
          <a:ext cx="10044428" cy="2005712"/>
        </p:xfrm>
        <a:graphic>
          <a:graphicData uri="http://schemas.openxmlformats.org/drawingml/2006/table">
            <a:tbl>
              <a:tblPr firstRow="1" bandRow="1">
                <a:tableStyleId>{5940675A-B579-460E-94D1-54222C63F5DA}</a:tableStyleId>
              </a:tblPr>
              <a:tblGrid>
                <a:gridCol w="933958">
                  <a:extLst>
                    <a:ext uri="{9D8B030D-6E8A-4147-A177-3AD203B41FA5}">
                      <a16:colId xmlns:a16="http://schemas.microsoft.com/office/drawing/2014/main" val="3228334634"/>
                    </a:ext>
                  </a:extLst>
                </a:gridCol>
                <a:gridCol w="1037016">
                  <a:extLst>
                    <a:ext uri="{9D8B030D-6E8A-4147-A177-3AD203B41FA5}">
                      <a16:colId xmlns:a16="http://schemas.microsoft.com/office/drawing/2014/main" val="3844482122"/>
                    </a:ext>
                  </a:extLst>
                </a:gridCol>
                <a:gridCol w="116840">
                  <a:extLst>
                    <a:ext uri="{9D8B030D-6E8A-4147-A177-3AD203B41FA5}">
                      <a16:colId xmlns:a16="http://schemas.microsoft.com/office/drawing/2014/main" val="1487748469"/>
                    </a:ext>
                  </a:extLst>
                </a:gridCol>
                <a:gridCol w="913813">
                  <a:extLst>
                    <a:ext uri="{9D8B030D-6E8A-4147-A177-3AD203B41FA5}">
                      <a16:colId xmlns:a16="http://schemas.microsoft.com/office/drawing/2014/main" val="1886864068"/>
                    </a:ext>
                  </a:extLst>
                </a:gridCol>
                <a:gridCol w="346516">
                  <a:extLst>
                    <a:ext uri="{9D8B030D-6E8A-4147-A177-3AD203B41FA5}">
                      <a16:colId xmlns:a16="http://schemas.microsoft.com/office/drawing/2014/main" val="1097254076"/>
                    </a:ext>
                  </a:extLst>
                </a:gridCol>
                <a:gridCol w="581137">
                  <a:extLst>
                    <a:ext uri="{9D8B030D-6E8A-4147-A177-3AD203B41FA5}">
                      <a16:colId xmlns:a16="http://schemas.microsoft.com/office/drawing/2014/main" val="3477684701"/>
                    </a:ext>
                  </a:extLst>
                </a:gridCol>
                <a:gridCol w="147688">
                  <a:extLst>
                    <a:ext uri="{9D8B030D-6E8A-4147-A177-3AD203B41FA5}">
                      <a16:colId xmlns:a16="http://schemas.microsoft.com/office/drawing/2014/main" val="1660402424"/>
                    </a:ext>
                  </a:extLst>
                </a:gridCol>
                <a:gridCol w="965124">
                  <a:extLst>
                    <a:ext uri="{9D8B030D-6E8A-4147-A177-3AD203B41FA5}">
                      <a16:colId xmlns:a16="http://schemas.microsoft.com/office/drawing/2014/main" val="247703545"/>
                    </a:ext>
                  </a:extLst>
                </a:gridCol>
                <a:gridCol w="116840">
                  <a:extLst>
                    <a:ext uri="{9D8B030D-6E8A-4147-A177-3AD203B41FA5}">
                      <a16:colId xmlns:a16="http://schemas.microsoft.com/office/drawing/2014/main" val="692461545"/>
                    </a:ext>
                  </a:extLst>
                </a:gridCol>
                <a:gridCol w="907189">
                  <a:extLst>
                    <a:ext uri="{9D8B030D-6E8A-4147-A177-3AD203B41FA5}">
                      <a16:colId xmlns:a16="http://schemas.microsoft.com/office/drawing/2014/main" val="2249360956"/>
                    </a:ext>
                  </a:extLst>
                </a:gridCol>
                <a:gridCol w="314185">
                  <a:extLst>
                    <a:ext uri="{9D8B030D-6E8A-4147-A177-3AD203B41FA5}">
                      <a16:colId xmlns:a16="http://schemas.microsoft.com/office/drawing/2014/main" val="3242261870"/>
                    </a:ext>
                  </a:extLst>
                </a:gridCol>
                <a:gridCol w="315979">
                  <a:extLst>
                    <a:ext uri="{9D8B030D-6E8A-4147-A177-3AD203B41FA5}">
                      <a16:colId xmlns:a16="http://schemas.microsoft.com/office/drawing/2014/main" val="1998974534"/>
                    </a:ext>
                  </a:extLst>
                </a:gridCol>
                <a:gridCol w="905395">
                  <a:extLst>
                    <a:ext uri="{9D8B030D-6E8A-4147-A177-3AD203B41FA5}">
                      <a16:colId xmlns:a16="http://schemas.microsoft.com/office/drawing/2014/main" val="4018067775"/>
                    </a:ext>
                  </a:extLst>
                </a:gridCol>
                <a:gridCol w="453595">
                  <a:extLst>
                    <a:ext uri="{9D8B030D-6E8A-4147-A177-3AD203B41FA5}">
                      <a16:colId xmlns:a16="http://schemas.microsoft.com/office/drawing/2014/main" val="2013503212"/>
                    </a:ext>
                  </a:extLst>
                </a:gridCol>
                <a:gridCol w="767779">
                  <a:extLst>
                    <a:ext uri="{9D8B030D-6E8A-4147-A177-3AD203B41FA5}">
                      <a16:colId xmlns:a16="http://schemas.microsoft.com/office/drawing/2014/main" val="3398951253"/>
                    </a:ext>
                  </a:extLst>
                </a:gridCol>
                <a:gridCol w="1221374">
                  <a:extLst>
                    <a:ext uri="{9D8B030D-6E8A-4147-A177-3AD203B41FA5}">
                      <a16:colId xmlns:a16="http://schemas.microsoft.com/office/drawing/2014/main" val="3259781347"/>
                    </a:ext>
                  </a:extLst>
                </a:gridCol>
              </a:tblGrid>
              <a:tr h="484696">
                <a:tc gridSpan="5">
                  <a:txBody>
                    <a:bodyPr/>
                    <a:lstStyle/>
                    <a:p>
                      <a:pPr algn="ctr"/>
                      <a:r>
                        <a:rPr lang="en-US" sz="1400" dirty="0"/>
                        <a:t>Kibana</a:t>
                      </a:r>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gridSpan="7">
                  <a:txBody>
                    <a:bodyPr/>
                    <a:lstStyle/>
                    <a:p>
                      <a:pPr marL="0" algn="ctr" defTabSz="914400" rtl="0" eaLnBrk="1" latinLnBrk="0" hangingPunct="1"/>
                      <a:r>
                        <a:rPr lang="en-US" sz="1400" kern="1200" dirty="0">
                          <a:solidFill>
                            <a:schemeClr val="tx1"/>
                          </a:solidFill>
                          <a:latin typeface="+mn-lt"/>
                          <a:ea typeface="+mn-ea"/>
                          <a:cs typeface="+mn-cs"/>
                        </a:rPr>
                        <a:t>Elastic Search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a:tc>
                <a:tc hMerge="1">
                  <a:txBody>
                    <a:bodyPr/>
                    <a:lstStyle/>
                    <a:p>
                      <a:pPr algn="ctr"/>
                      <a:endParaRPr lang="en-US" sz="1400" dirty="0"/>
                    </a:p>
                  </a:txBody>
                  <a:tcPr/>
                </a:tc>
                <a:tc hMerge="1">
                  <a:txBody>
                    <a:bodyPr/>
                    <a:lstStyle/>
                    <a:p>
                      <a:endParaRPr lang="en-US"/>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tx1"/>
                          </a:solidFill>
                          <a:latin typeface="+mn-lt"/>
                          <a:ea typeface="+mn-ea"/>
                          <a:cs typeface="+mn-cs"/>
                        </a:rPr>
                        <a:t>Logstash</a:t>
                      </a:r>
                      <a:endParaRPr lang="en-US" sz="1400" kern="1200" dirty="0">
                        <a:solidFill>
                          <a:schemeClr val="tx1"/>
                        </a:solidFill>
                        <a:latin typeface="+mn-lt"/>
                        <a:ea typeface="+mn-ea"/>
                        <a:cs typeface="+mn-cs"/>
                      </a:endParaRPr>
                    </a:p>
                    <a:p>
                      <a:pPr marL="0" algn="ctr" defTabSz="914400" rtl="0" eaLnBrk="1" latinLnBrk="0" hangingPunct="1"/>
                      <a:endParaRPr lang="en-US" sz="1400" kern="1200" dirty="0">
                        <a:solidFill>
                          <a:schemeClr val="tx1"/>
                        </a:solidFill>
                        <a:latin typeface="+mn-lt"/>
                        <a:ea typeface="+mn-ea"/>
                        <a:cs typeface="+mn-cs"/>
                      </a:endParaRPr>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extLst>
                  <a:ext uri="{0D108BD9-81ED-4DB2-BD59-A6C34878D82A}">
                    <a16:rowId xmlns:a16="http://schemas.microsoft.com/office/drawing/2014/main" val="4038859534"/>
                  </a:ext>
                </a:extLst>
              </a:tr>
              <a:tr h="484696">
                <a:tc gridSpan="8">
                  <a:txBody>
                    <a:bodyPr/>
                    <a:lstStyle/>
                    <a:p>
                      <a:pPr algn="ctr"/>
                      <a:r>
                        <a:rPr lang="en-US" sz="1400" dirty="0"/>
                        <a:t>Ride GUI</a:t>
                      </a:r>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Jenkins</a:t>
                      </a:r>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extLst>
                  <a:ext uri="{0D108BD9-81ED-4DB2-BD59-A6C34878D82A}">
                    <a16:rowId xmlns:a16="http://schemas.microsoft.com/office/drawing/2014/main" val="3072351377"/>
                  </a:ext>
                </a:extLst>
              </a:tr>
              <a:tr h="484696">
                <a:tc>
                  <a:txBody>
                    <a:bodyPr/>
                    <a:lstStyle/>
                    <a:p>
                      <a:pPr algn="ctr"/>
                      <a:r>
                        <a:rPr lang="en-US" sz="1400" dirty="0"/>
                        <a:t>Selenium</a:t>
                      </a:r>
                    </a:p>
                  </a:txBody>
                  <a:tcPr/>
                </a:tc>
                <a:tc>
                  <a:txBody>
                    <a:bodyPr/>
                    <a:lstStyle/>
                    <a:p>
                      <a:pPr algn="ctr"/>
                      <a:r>
                        <a:rPr lang="en-US" sz="1400" dirty="0"/>
                        <a:t>Postman</a:t>
                      </a:r>
                    </a:p>
                  </a:txBody>
                  <a:tcPr/>
                </a:tc>
                <a:tc gridSpan="2">
                  <a:txBody>
                    <a:bodyPr/>
                    <a:lstStyle/>
                    <a:p>
                      <a:pPr algn="ctr"/>
                      <a:r>
                        <a:rPr lang="en-US" sz="1400" dirty="0"/>
                        <a:t>Newman</a:t>
                      </a:r>
                    </a:p>
                  </a:txBody>
                  <a:tcPr/>
                </a:tc>
                <a:tc hMerge="1">
                  <a:txBody>
                    <a:bodyPr/>
                    <a:lstStyle/>
                    <a:p>
                      <a:endParaRPr lang="en-US"/>
                    </a:p>
                  </a:txBody>
                  <a:tcPr/>
                </a:tc>
                <a:tc gridSpan="2">
                  <a:txBody>
                    <a:bodyPr/>
                    <a:lstStyle/>
                    <a:p>
                      <a:pPr algn="ctr"/>
                      <a:r>
                        <a:rPr lang="en-US" sz="1400" dirty="0"/>
                        <a:t>Data Capture</a:t>
                      </a:r>
                    </a:p>
                  </a:txBody>
                  <a:tcPr/>
                </a:tc>
                <a:tc hMerge="1">
                  <a:txBody>
                    <a:bodyPr/>
                    <a:lstStyle/>
                    <a:p>
                      <a:endParaRPr lang="en-US"/>
                    </a:p>
                  </a:txBody>
                  <a:tcPr/>
                </a:tc>
                <a:tc gridSpan="3">
                  <a:txBody>
                    <a:bodyPr/>
                    <a:lstStyle/>
                    <a:p>
                      <a:pPr algn="ctr"/>
                      <a:r>
                        <a:rPr lang="en-US" sz="1400" dirty="0"/>
                        <a:t>Browser Driver</a:t>
                      </a:r>
                    </a:p>
                  </a:txBody>
                  <a:tcPr/>
                </a:tc>
                <a:tc hMerge="1">
                  <a:txBody>
                    <a:bodyPr/>
                    <a:lstStyle/>
                    <a:p>
                      <a:endParaRPr lang="en-US"/>
                    </a:p>
                  </a:txBody>
                  <a:tcPr/>
                </a:tc>
                <a:tc hMerge="1">
                  <a:txBody>
                    <a:bodyPr/>
                    <a:lstStyle/>
                    <a:p>
                      <a:endParaRPr lang="en-US"/>
                    </a:p>
                  </a:txBody>
                  <a:tcPr/>
                </a:tc>
                <a:tc gridSpan="2">
                  <a:txBody>
                    <a:bodyPr/>
                    <a:lstStyle/>
                    <a:p>
                      <a:pPr algn="ctr"/>
                      <a:r>
                        <a:rPr lang="en-US" sz="1400" dirty="0"/>
                        <a:t>Headless Driver</a:t>
                      </a:r>
                    </a:p>
                  </a:txBody>
                  <a:tcPr/>
                </a:tc>
                <a:tc hMerge="1">
                  <a:txBody>
                    <a:bodyPr/>
                    <a:lstStyle/>
                    <a:p>
                      <a:endParaRPr lang="en-US"/>
                    </a:p>
                  </a:txBody>
                  <a:tcPr/>
                </a:tc>
                <a:tc gridSpan="2">
                  <a:txBody>
                    <a:bodyPr/>
                    <a:lstStyle/>
                    <a:p>
                      <a:pPr algn="ctr"/>
                      <a:r>
                        <a:rPr lang="en-US" sz="1400" dirty="0"/>
                        <a:t>Appium</a:t>
                      </a:r>
                    </a:p>
                  </a:txBody>
                  <a:tcPr/>
                </a:tc>
                <a:tc hMerge="1">
                  <a:txBody>
                    <a:bodyPr/>
                    <a:lstStyle/>
                    <a:p>
                      <a:endParaRPr lang="en-US"/>
                    </a:p>
                  </a:txBody>
                  <a:tcPr/>
                </a:tc>
                <a:tc gridSpan="2">
                  <a:txBody>
                    <a:bodyPr/>
                    <a:lstStyle/>
                    <a:p>
                      <a:pPr algn="ctr"/>
                      <a:r>
                        <a:rPr lang="en-US" sz="1400" dirty="0" err="1"/>
                        <a:t>Genymotion</a:t>
                      </a:r>
                      <a:endParaRPr lang="en-US" sz="1400" dirty="0"/>
                    </a:p>
                  </a:txBody>
                  <a:tcPr/>
                </a:tc>
                <a:tc hMerge="1">
                  <a:txBody>
                    <a:bodyPr/>
                    <a:lstStyle/>
                    <a:p>
                      <a:endParaRPr lang="en-US"/>
                    </a:p>
                  </a:txBody>
                  <a:tcPr/>
                </a:tc>
                <a:tc>
                  <a:txBody>
                    <a:bodyPr/>
                    <a:lstStyle/>
                    <a:p>
                      <a:pPr algn="ctr"/>
                      <a:r>
                        <a:rPr lang="en-US" sz="1400" dirty="0" err="1"/>
                        <a:t>Iphone</a:t>
                      </a:r>
                      <a:r>
                        <a:rPr lang="en-US" sz="1400" dirty="0"/>
                        <a:t> Simulator</a:t>
                      </a:r>
                    </a:p>
                  </a:txBody>
                  <a:tcPr/>
                </a:tc>
                <a:extLst>
                  <a:ext uri="{0D108BD9-81ED-4DB2-BD59-A6C34878D82A}">
                    <a16:rowId xmlns:a16="http://schemas.microsoft.com/office/drawing/2014/main" val="1312141082"/>
                  </a:ext>
                </a:extLst>
              </a:tr>
              <a:tr h="484696">
                <a:tc gridSpan="3">
                  <a:txBody>
                    <a:bodyPr/>
                    <a:lstStyle/>
                    <a:p>
                      <a:pPr algn="ctr"/>
                      <a:r>
                        <a:rPr lang="en-US" sz="1400" dirty="0" err="1"/>
                        <a:t>Kantu</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gridSpan="4">
                  <a:txBody>
                    <a:bodyPr/>
                    <a:lstStyle/>
                    <a:p>
                      <a:pPr algn="ctr"/>
                      <a:r>
                        <a:rPr lang="en-US" sz="1400" dirty="0"/>
                        <a:t>Postman</a:t>
                      </a:r>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gridSpan="3">
                  <a:txBody>
                    <a:bodyPr/>
                    <a:lstStyle/>
                    <a:p>
                      <a:pPr algn="ctr"/>
                      <a:r>
                        <a:rPr lang="en-US" sz="1400" dirty="0"/>
                        <a:t>Parser</a:t>
                      </a:r>
                    </a:p>
                  </a:txBody>
                  <a:tcPr/>
                </a:tc>
                <a:tc hMerge="1">
                  <a:txBody>
                    <a:bodyPr/>
                    <a:lstStyle/>
                    <a:p>
                      <a:endParaRPr lang="en-US"/>
                    </a:p>
                  </a:txBody>
                  <a:tcPr/>
                </a:tc>
                <a:tc hMerge="1">
                  <a:txBody>
                    <a:bodyPr/>
                    <a:lstStyle/>
                    <a:p>
                      <a:pPr algn="ctr"/>
                      <a:endParaRPr lang="en-US" sz="1400" dirty="0"/>
                    </a:p>
                  </a:txBody>
                  <a:tcPr/>
                </a:tc>
                <a:tc gridSpan="4">
                  <a:txBody>
                    <a:bodyPr/>
                    <a:lstStyle/>
                    <a:p>
                      <a:pPr algn="ctr"/>
                      <a:r>
                        <a:rPr lang="en-US" sz="1400" dirty="0"/>
                        <a:t>Editor</a:t>
                      </a:r>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Detector</a:t>
                      </a:r>
                    </a:p>
                  </a:txBody>
                  <a:tcPr/>
                </a:tc>
                <a:tc hMerge="1">
                  <a:txBody>
                    <a:bodyPr/>
                    <a:lstStyle/>
                    <a:p>
                      <a:pPr algn="ctr"/>
                      <a:endParaRPr lang="en-US" sz="1400" dirty="0"/>
                    </a:p>
                  </a:txBody>
                  <a:tcPr/>
                </a:tc>
                <a:extLst>
                  <a:ext uri="{0D108BD9-81ED-4DB2-BD59-A6C34878D82A}">
                    <a16:rowId xmlns:a16="http://schemas.microsoft.com/office/drawing/2014/main" val="1539998379"/>
                  </a:ext>
                </a:extLst>
              </a:tr>
            </a:tbl>
          </a:graphicData>
        </a:graphic>
      </p:graphicFrame>
      <p:sp>
        <p:nvSpPr>
          <p:cNvPr id="5" name="TextBox 4">
            <a:extLst>
              <a:ext uri="{FF2B5EF4-FFF2-40B4-BE49-F238E27FC236}">
                <a16:creationId xmlns:a16="http://schemas.microsoft.com/office/drawing/2014/main" id="{BBC6B343-0388-4189-95F5-8193C3CAFB5A}"/>
              </a:ext>
            </a:extLst>
          </p:cNvPr>
          <p:cNvSpPr txBox="1"/>
          <p:nvPr/>
        </p:nvSpPr>
        <p:spPr>
          <a:xfrm>
            <a:off x="238541" y="2711602"/>
            <a:ext cx="11516139" cy="3785652"/>
          </a:xfrm>
          <a:prstGeom prst="rect">
            <a:avLst/>
          </a:prstGeom>
          <a:noFill/>
        </p:spPr>
        <p:txBody>
          <a:bodyPr wrap="square" rtlCol="0">
            <a:spAutoFit/>
          </a:bodyPr>
          <a:lstStyle/>
          <a:p>
            <a:r>
              <a:rPr lang="en-US" sz="1200" b="1" dirty="0"/>
              <a:t>Tool Tip Notes:</a:t>
            </a:r>
          </a:p>
          <a:p>
            <a:r>
              <a:rPr lang="en-US" sz="1200" dirty="0" err="1"/>
              <a:t>Kantu</a:t>
            </a:r>
            <a:r>
              <a:rPr lang="en-US" sz="1200" dirty="0"/>
              <a:t> - It is used to record test cases from the browser for web UI testing as well as to covert in to JSON Format</a:t>
            </a:r>
          </a:p>
          <a:p>
            <a:r>
              <a:rPr lang="en-US" sz="1200" dirty="0"/>
              <a:t>Postman - It is used to record, create and execute functional and automation test cases from the browser for web API testing and manually for product API testing. It also converts swagger and YAML API documents to API for creating testcases for product API testing  </a:t>
            </a:r>
          </a:p>
          <a:p>
            <a:r>
              <a:rPr lang="en-US" sz="1200" dirty="0"/>
              <a:t>Parser - It is used to convert JSON format to Python format required for test execution</a:t>
            </a:r>
          </a:p>
          <a:p>
            <a:r>
              <a:rPr lang="en-US" sz="1200" dirty="0"/>
              <a:t>Selenium – It is used to automate browser to execute web UI test cases</a:t>
            </a:r>
          </a:p>
          <a:p>
            <a:r>
              <a:rPr lang="en-US" sz="1200" dirty="0"/>
              <a:t>Newman – It is used to execute load test cases for web API and product API testing </a:t>
            </a:r>
          </a:p>
          <a:p>
            <a:r>
              <a:rPr lang="en-US" sz="1200" dirty="0"/>
              <a:t>Data Capture – It is used to capture system performance such as CPU utilization and Memory usage</a:t>
            </a:r>
          </a:p>
          <a:p>
            <a:r>
              <a:rPr lang="en-US" sz="1200" dirty="0"/>
              <a:t>Browser Driver – It is used to execute web UI testing in the browser such as chrome, </a:t>
            </a:r>
            <a:r>
              <a:rPr lang="en-US" sz="1200" dirty="0" err="1"/>
              <a:t>firefox</a:t>
            </a:r>
            <a:r>
              <a:rPr lang="en-US" sz="1200" dirty="0"/>
              <a:t>, IE etc.</a:t>
            </a:r>
          </a:p>
          <a:p>
            <a:r>
              <a:rPr lang="en-US" sz="1200" dirty="0"/>
              <a:t>Headless Driver – It is used to execute web UI testing in the background with out the browser</a:t>
            </a:r>
          </a:p>
          <a:p>
            <a:r>
              <a:rPr lang="en-US" sz="1200" dirty="0"/>
              <a:t>Ride GUI – It is used for selection and execution of the test cases as well as show test results, logs and reports</a:t>
            </a:r>
          </a:p>
          <a:p>
            <a:r>
              <a:rPr lang="en-US" sz="1200" dirty="0"/>
              <a:t>Jenkins – It is used for test automation from command line to enable CDCI DevOps test life cycle</a:t>
            </a:r>
          </a:p>
          <a:p>
            <a:r>
              <a:rPr lang="en-US" sz="1200" dirty="0"/>
              <a:t>Kibana – It is used to visualize and display complex data in the form of variety of 2D and 3D graphs</a:t>
            </a:r>
          </a:p>
          <a:p>
            <a:r>
              <a:rPr lang="en-US" sz="1200" dirty="0"/>
              <a:t>Elastic Search – It is the main engine that crunches the data feed from </a:t>
            </a:r>
            <a:r>
              <a:rPr lang="en-US" sz="1200" dirty="0" err="1"/>
              <a:t>Logstash</a:t>
            </a:r>
            <a:r>
              <a:rPr lang="en-US" sz="1200" dirty="0"/>
              <a:t>  to create insights and gives the results to Kibana</a:t>
            </a:r>
          </a:p>
          <a:p>
            <a:r>
              <a:rPr lang="en-US" sz="1200" dirty="0" err="1"/>
              <a:t>Logstash</a:t>
            </a:r>
            <a:r>
              <a:rPr lang="en-US" sz="1200" dirty="0"/>
              <a:t> – It is used to feed the data provided by various sources to Elastic search</a:t>
            </a:r>
          </a:p>
          <a:p>
            <a:r>
              <a:rPr lang="en-US" sz="1200" dirty="0"/>
              <a:t>Editor - It is used to create testcases for Android (Notepad++) and iOS (</a:t>
            </a:r>
            <a:r>
              <a:rPr lang="en-US" sz="1200" dirty="0" err="1"/>
              <a:t>Xcode</a:t>
            </a:r>
            <a:r>
              <a:rPr lang="en-US" sz="1200" dirty="0"/>
              <a:t>) application testing</a:t>
            </a:r>
          </a:p>
          <a:p>
            <a:r>
              <a:rPr lang="en-US" sz="1200" dirty="0"/>
              <a:t>Detector – It is used to detect the elements in the mobile UI for Android (UI Automator) and iOS (Inspector) application </a:t>
            </a:r>
            <a:r>
              <a:rPr lang="en-US" sz="1200" dirty="0" err="1"/>
              <a:t>testin</a:t>
            </a:r>
            <a:endParaRPr lang="en-US" sz="1200" dirty="0"/>
          </a:p>
          <a:p>
            <a:r>
              <a:rPr lang="en-US" sz="1200" dirty="0"/>
              <a:t>Appium – It is used to execute mobile application test cases using real phones as well as simulator</a:t>
            </a:r>
          </a:p>
          <a:p>
            <a:r>
              <a:rPr lang="en-US" sz="1200" dirty="0" err="1"/>
              <a:t>Genymotion</a:t>
            </a:r>
            <a:r>
              <a:rPr lang="en-US" sz="1200" dirty="0"/>
              <a:t> – It is used to simulate Android devices for test execution 	</a:t>
            </a:r>
          </a:p>
          <a:p>
            <a:r>
              <a:rPr lang="en-US" sz="1200" dirty="0" err="1"/>
              <a:t>Iphone</a:t>
            </a:r>
            <a:r>
              <a:rPr lang="en-US" sz="1200" dirty="0"/>
              <a:t> Simulator - It is used to simulate iOS devices for test execution 	</a:t>
            </a:r>
          </a:p>
        </p:txBody>
      </p:sp>
      <p:sp>
        <p:nvSpPr>
          <p:cNvPr id="6" name="Arrow: Right 5">
            <a:extLst>
              <a:ext uri="{FF2B5EF4-FFF2-40B4-BE49-F238E27FC236}">
                <a16:creationId xmlns:a16="http://schemas.microsoft.com/office/drawing/2014/main" id="{237366D0-50BF-4FA8-A956-680E39E5DAD6}"/>
              </a:ext>
            </a:extLst>
          </p:cNvPr>
          <p:cNvSpPr/>
          <p:nvPr/>
        </p:nvSpPr>
        <p:spPr>
          <a:xfrm>
            <a:off x="148833" y="1842756"/>
            <a:ext cx="2041854" cy="4108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Design</a:t>
            </a:r>
          </a:p>
        </p:txBody>
      </p:sp>
      <p:sp>
        <p:nvSpPr>
          <p:cNvPr id="8" name="Arrow: Right 7">
            <a:extLst>
              <a:ext uri="{FF2B5EF4-FFF2-40B4-BE49-F238E27FC236}">
                <a16:creationId xmlns:a16="http://schemas.microsoft.com/office/drawing/2014/main" id="{85BDA8BE-BBE0-4F70-920B-977FAB3923A7}"/>
              </a:ext>
            </a:extLst>
          </p:cNvPr>
          <p:cNvSpPr/>
          <p:nvPr/>
        </p:nvSpPr>
        <p:spPr>
          <a:xfrm>
            <a:off x="148833" y="1284182"/>
            <a:ext cx="2041854" cy="4108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Execution</a:t>
            </a:r>
          </a:p>
        </p:txBody>
      </p:sp>
      <p:sp>
        <p:nvSpPr>
          <p:cNvPr id="9" name="Arrow: Right 8">
            <a:extLst>
              <a:ext uri="{FF2B5EF4-FFF2-40B4-BE49-F238E27FC236}">
                <a16:creationId xmlns:a16="http://schemas.microsoft.com/office/drawing/2014/main" id="{7C72FCEA-CA6B-44A5-8F5B-7C892DBDD686}"/>
              </a:ext>
            </a:extLst>
          </p:cNvPr>
          <p:cNvSpPr/>
          <p:nvPr/>
        </p:nvSpPr>
        <p:spPr>
          <a:xfrm>
            <a:off x="148833" y="735191"/>
            <a:ext cx="2041854" cy="4108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Management</a:t>
            </a:r>
          </a:p>
        </p:txBody>
      </p:sp>
      <p:sp>
        <p:nvSpPr>
          <p:cNvPr id="10" name="Arrow: Right 9">
            <a:extLst>
              <a:ext uri="{FF2B5EF4-FFF2-40B4-BE49-F238E27FC236}">
                <a16:creationId xmlns:a16="http://schemas.microsoft.com/office/drawing/2014/main" id="{EBA0DDBA-4AF3-40A3-99D3-A3D15D5231EE}"/>
              </a:ext>
            </a:extLst>
          </p:cNvPr>
          <p:cNvSpPr/>
          <p:nvPr/>
        </p:nvSpPr>
        <p:spPr>
          <a:xfrm>
            <a:off x="148833" y="186200"/>
            <a:ext cx="2041854" cy="4108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Analytics</a:t>
            </a:r>
          </a:p>
        </p:txBody>
      </p:sp>
    </p:spTree>
    <p:extLst>
      <p:ext uri="{BB962C8B-B14F-4D97-AF65-F5344CB8AC3E}">
        <p14:creationId xmlns:p14="http://schemas.microsoft.com/office/powerpoint/2010/main" val="198169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393</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Kader Khan</dc:creator>
  <cp:lastModifiedBy>Kader Khan</cp:lastModifiedBy>
  <cp:revision>12</cp:revision>
  <dcterms:created xsi:type="dcterms:W3CDTF">2018-01-31T23:42:26Z</dcterms:created>
  <dcterms:modified xsi:type="dcterms:W3CDTF">2018-02-01T10:58:43Z</dcterms:modified>
</cp:coreProperties>
</file>