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948b8c55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948b8c55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948b8c55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948b8c55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e731fb8a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e731fb8a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e731fb8a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e731fb8a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e731fb8a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e731fb8a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e731fb8a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e731fb8a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e731fb8a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e731fb8a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e731fb8a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e731fb8a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e731fb8a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e731fb8a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e731fb8a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e731fb8a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e731fb8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e731fb8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e731fb8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2e731fb8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e731fb8a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e731fb8a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948b8c5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948b8c5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948b8c55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2948b8c5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e731fb8a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e731fb8a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948b8c55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2948b8c55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948b8c55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2948b8c55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948b8c55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2948b8c55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948b8c55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2948b8c55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948b8c55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2948b8c55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e731fb8a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e731fb8a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948b8c55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2948b8c55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2948b8c55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2948b8c55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2948b8c55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2948b8c55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948b8c55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2948b8c55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948b8c55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2948b8c55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2948b8c55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2948b8c55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2948b8c554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2948b8c554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2948b8c55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2948b8c55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2948b8c55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2948b8c55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2948b8c554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2948b8c554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e731fb8a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e731fb8a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e731fb8a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e731fb8a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e731fb8a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e731fb8a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e731fb8a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e731fb8a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948b8c55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948b8c55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948b8c55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948b8c55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Relationship Id="rId4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78200" y="744575"/>
            <a:ext cx="8054100" cy="18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 to Python in AI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619500" y="3539825"/>
            <a:ext cx="7212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Md. Monarul Islam Mithu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Lecturer, Dept. Of CSE, DIU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Recall:</a:t>
            </a:r>
            <a:r>
              <a:rPr lang="en"/>
              <a:t> Recursion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b="1" lang="en" sz="2400">
                <a:solidFill>
                  <a:schemeClr val="dk1"/>
                </a:solidFill>
              </a:rPr>
              <a:t>Recursion</a:t>
            </a:r>
            <a:r>
              <a:rPr lang="en" sz="2400">
                <a:solidFill>
                  <a:schemeClr val="dk1"/>
                </a:solidFill>
              </a:rPr>
              <a:t> is the process in which a function calls itself directly or indirectly to solve a problem.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Recall:</a:t>
            </a:r>
            <a:r>
              <a:rPr lang="en"/>
              <a:t> Recursion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650" y="1170125"/>
            <a:ext cx="55340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832375" y="445025"/>
            <a:ext cx="800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List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A </a:t>
            </a:r>
            <a:r>
              <a:rPr b="1" lang="en" sz="2000">
                <a:solidFill>
                  <a:schemeClr val="dk1"/>
                </a:solidFill>
              </a:rPr>
              <a:t>list</a:t>
            </a:r>
            <a:r>
              <a:rPr lang="en" sz="2000">
                <a:solidFill>
                  <a:schemeClr val="dk1"/>
                </a:solidFill>
              </a:rPr>
              <a:t> is a mutable, ordered collection of items.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You can add, remove, or change elements.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75" y="2046650"/>
            <a:ext cx="6459900" cy="28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Recall: List</a:t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925" y="1821550"/>
            <a:ext cx="8091375" cy="25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Recall: List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00" y="1170125"/>
            <a:ext cx="8132101" cy="32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Homework???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List Slicing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Recall: </a:t>
            </a:r>
            <a:r>
              <a:rPr lang="en">
                <a:solidFill>
                  <a:srgbClr val="FF0000"/>
                </a:solidFill>
              </a:rPr>
              <a:t>Stack</a:t>
            </a:r>
            <a:r>
              <a:rPr lang="en"/>
              <a:t> through List</a:t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50" y="1614175"/>
            <a:ext cx="8839200" cy="26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Recall: </a:t>
            </a:r>
            <a:r>
              <a:rPr lang="en">
                <a:solidFill>
                  <a:srgbClr val="FF0000"/>
                </a:solidFill>
              </a:rPr>
              <a:t>Stack</a:t>
            </a:r>
            <a:r>
              <a:rPr lang="en"/>
              <a:t> through List</a:t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00" y="1170125"/>
            <a:ext cx="656272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Recall: </a:t>
            </a:r>
            <a:r>
              <a:rPr lang="en">
                <a:solidFill>
                  <a:srgbClr val="FF0000"/>
                </a:solidFill>
              </a:rPr>
              <a:t>Stack</a:t>
            </a:r>
            <a:r>
              <a:rPr lang="en"/>
              <a:t> through List</a:t>
            </a:r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8700"/>
            <a:ext cx="7643201" cy="1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Recall: Queue</a:t>
            </a:r>
            <a:r>
              <a:rPr lang="en"/>
              <a:t> through List</a:t>
            </a:r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75" y="1170125"/>
            <a:ext cx="7320026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764525" y="445025"/>
            <a:ext cx="806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Recall:</a:t>
            </a:r>
            <a:r>
              <a:rPr lang="en"/>
              <a:t> Operators in Python [Arithmetic Operators]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75" y="1170125"/>
            <a:ext cx="836204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Is </a:t>
            </a:r>
            <a:r>
              <a:rPr lang="en" sz="2800">
                <a:solidFill>
                  <a:srgbClr val="FF0000"/>
                </a:solidFill>
              </a:rPr>
              <a:t>pointer</a:t>
            </a:r>
            <a:r>
              <a:rPr lang="en" sz="2800">
                <a:solidFill>
                  <a:schemeClr val="dk1"/>
                </a:solidFill>
              </a:rPr>
              <a:t> available in Python???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 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A </a:t>
            </a:r>
            <a:r>
              <a:rPr b="1" lang="en" sz="2400">
                <a:solidFill>
                  <a:schemeClr val="dk1"/>
                </a:solidFill>
              </a:rPr>
              <a:t>tuple</a:t>
            </a:r>
            <a:r>
              <a:rPr lang="en" sz="2400">
                <a:solidFill>
                  <a:schemeClr val="dk1"/>
                </a:solidFill>
              </a:rPr>
              <a:t> is an immutable, ordered collection of elements in Python.</a:t>
            </a:r>
            <a:endParaRPr sz="2400"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75" y="2204050"/>
            <a:ext cx="54292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A </a:t>
            </a:r>
            <a:r>
              <a:rPr b="1" lang="en" sz="2400">
                <a:solidFill>
                  <a:schemeClr val="dk1"/>
                </a:solidFill>
              </a:rPr>
              <a:t>dictionary</a:t>
            </a:r>
            <a:r>
              <a:rPr lang="en" sz="2400">
                <a:solidFill>
                  <a:schemeClr val="dk1"/>
                </a:solidFill>
              </a:rPr>
              <a:t> in Python is an </a:t>
            </a:r>
            <a:r>
              <a:rPr b="1" lang="en" sz="2400">
                <a:solidFill>
                  <a:schemeClr val="dk1"/>
                </a:solidFill>
              </a:rPr>
              <a:t>unordered</a:t>
            </a:r>
            <a:r>
              <a:rPr lang="en" sz="2400">
                <a:solidFill>
                  <a:schemeClr val="dk1"/>
                </a:solidFill>
              </a:rPr>
              <a:t> collection of data in the form of key-value pairs.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Each key must be unique, and values can be of any data type, including other dictionaries, lists, or tuples.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Dictionary</a:t>
            </a:r>
            <a:endParaRPr/>
          </a:p>
        </p:txBody>
      </p:sp>
      <p:pic>
        <p:nvPicPr>
          <p:cNvPr id="189" name="Google Shape;1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650" y="1156550"/>
            <a:ext cx="478155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 </a:t>
            </a:r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How can you </a:t>
            </a:r>
            <a:r>
              <a:rPr lang="en" sz="2400">
                <a:solidFill>
                  <a:schemeClr val="dk1"/>
                </a:solidFill>
              </a:rPr>
              <a:t>represent a  graph through List and Tuple and Dictionary???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rgbClr val="0000FF"/>
                </a:solidFill>
              </a:rPr>
              <a:t>Advanced Libraries in Python used in AI(ML and Deep Learning)</a:t>
            </a:r>
            <a:endParaRPr sz="2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>
                <a:solidFill>
                  <a:schemeClr val="dk1"/>
                </a:solidFill>
              </a:rPr>
              <a:t>NumPy</a:t>
            </a:r>
            <a:r>
              <a:rPr lang="en" sz="2400">
                <a:solidFill>
                  <a:schemeClr val="dk1"/>
                </a:solidFill>
              </a:rPr>
              <a:t> is one of the most powerful libraries in Python for numerical computations.</a:t>
            </a:r>
            <a:endParaRPr sz="24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It provides support for arrays, matrices, and a large collection of mathematical functions to operate on these data structures.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NumPy [nd-array]</a:t>
            </a:r>
            <a:endParaRPr/>
          </a:p>
        </p:txBody>
      </p:sp>
      <p:pic>
        <p:nvPicPr>
          <p:cNvPr id="212" name="Google Shape;2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800" y="1210825"/>
            <a:ext cx="6013476" cy="38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NumPy [nd-array attributes]</a:t>
            </a:r>
            <a:endParaRPr/>
          </a:p>
        </p:txBody>
      </p:sp>
      <p:pic>
        <p:nvPicPr>
          <p:cNvPr id="218" name="Google Shape;21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25" y="1116850"/>
            <a:ext cx="8407075" cy="3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[array slicing]</a:t>
            </a:r>
            <a:endParaRPr/>
          </a:p>
        </p:txBody>
      </p:sp>
      <p:pic>
        <p:nvPicPr>
          <p:cNvPr id="224" name="Google Shape;22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25" y="1224400"/>
            <a:ext cx="7730025" cy="34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764525" y="445025"/>
            <a:ext cx="806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Recall:</a:t>
            </a:r>
            <a:r>
              <a:rPr lang="en"/>
              <a:t> Operators in Python [Relational Operators]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224" y="1170125"/>
            <a:ext cx="78493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[Operation on array]</a:t>
            </a:r>
            <a:endParaRPr/>
          </a:p>
        </p:txBody>
      </p:sp>
      <p:pic>
        <p:nvPicPr>
          <p:cNvPr id="230" name="Google Shape;2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75" y="1183700"/>
            <a:ext cx="636490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[Operation on array]</a:t>
            </a:r>
            <a:endParaRPr/>
          </a:p>
        </p:txBody>
      </p:sp>
      <p:pic>
        <p:nvPicPr>
          <p:cNvPr id="236" name="Google Shape;2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225" y="1238000"/>
            <a:ext cx="61722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Pandas</a:t>
            </a:r>
            <a:r>
              <a:rPr lang="en"/>
              <a:t> in Python</a:t>
            </a:r>
            <a:endParaRPr/>
          </a:p>
        </p:txBody>
      </p:sp>
      <p:sp>
        <p:nvSpPr>
          <p:cNvPr id="242" name="Google Shape;24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U</a:t>
            </a:r>
            <a:r>
              <a:rPr lang="en">
                <a:solidFill>
                  <a:schemeClr val="dk1"/>
                </a:solidFill>
              </a:rPr>
              <a:t>sed for data manipulation and analysis.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>
                <a:solidFill>
                  <a:schemeClr val="dk1"/>
                </a:solidFill>
              </a:rPr>
              <a:t>Dataframe:</a:t>
            </a:r>
            <a:r>
              <a:rPr lang="en">
                <a:solidFill>
                  <a:schemeClr val="dk1"/>
                </a:solidFill>
              </a:rPr>
              <a:t> A 2-dimensional labeled data structure that resembles a table or a spreadsheet.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3" name="Google Shape;24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350" y="1939200"/>
            <a:ext cx="4214397" cy="26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249" name="Google Shape;24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" sz="2000">
                <a:solidFill>
                  <a:schemeClr val="dk1"/>
                </a:solidFill>
              </a:rPr>
              <a:t>Data visualization</a:t>
            </a:r>
            <a:r>
              <a:rPr lang="en" sz="2000">
                <a:solidFill>
                  <a:schemeClr val="dk1"/>
                </a:solidFill>
              </a:rPr>
              <a:t> is the process of representing data graphically to better understand patterns, trends, and insights.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" sz="2000">
                <a:solidFill>
                  <a:schemeClr val="dk1"/>
                </a:solidFill>
              </a:rPr>
              <a:t>In Python, libraries like </a:t>
            </a:r>
            <a:r>
              <a:rPr b="1" lang="en" sz="2000">
                <a:solidFill>
                  <a:schemeClr val="dk1"/>
                </a:solidFill>
              </a:rPr>
              <a:t>Matplotlib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b="1" lang="en" sz="2000">
                <a:solidFill>
                  <a:schemeClr val="dk1"/>
                </a:solidFill>
              </a:rPr>
              <a:t>Seaborn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b="1" lang="en" sz="2000">
                <a:solidFill>
                  <a:schemeClr val="dk1"/>
                </a:solidFill>
              </a:rPr>
              <a:t>Plotly</a:t>
            </a:r>
            <a:r>
              <a:rPr lang="en" sz="2000">
                <a:solidFill>
                  <a:schemeClr val="dk1"/>
                </a:solidFill>
              </a:rPr>
              <a:t>, and </a:t>
            </a:r>
            <a:r>
              <a:rPr b="1" lang="en" sz="2000">
                <a:solidFill>
                  <a:schemeClr val="dk1"/>
                </a:solidFill>
              </a:rPr>
              <a:t>Pandas</a:t>
            </a:r>
            <a:r>
              <a:rPr lang="en" sz="2000">
                <a:solidFill>
                  <a:schemeClr val="dk1"/>
                </a:solidFill>
              </a:rPr>
              <a:t> are commonly used for data visualization.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/>
              <a:t>Line plot</a:t>
            </a:r>
            <a:endParaRPr/>
          </a:p>
        </p:txBody>
      </p:sp>
      <p:pic>
        <p:nvPicPr>
          <p:cNvPr id="255" name="Google Shape;2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75" y="1143000"/>
            <a:ext cx="4276725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3700" y="1303163"/>
            <a:ext cx="4016499" cy="3118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/>
              <a:t>Bar</a:t>
            </a:r>
            <a:r>
              <a:rPr b="1" lang="en" sz="2000"/>
              <a:t> plot</a:t>
            </a:r>
            <a:endParaRPr/>
          </a:p>
        </p:txBody>
      </p:sp>
      <p:pic>
        <p:nvPicPr>
          <p:cNvPr id="262" name="Google Shape;26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50" y="1251550"/>
            <a:ext cx="5219700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5925" y="2500287"/>
            <a:ext cx="3019251" cy="2399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/>
              <a:t>Scatter</a:t>
            </a:r>
            <a:r>
              <a:rPr b="1" lang="en" sz="2000"/>
              <a:t> plot</a:t>
            </a:r>
            <a:endParaRPr/>
          </a:p>
        </p:txBody>
      </p:sp>
      <p:pic>
        <p:nvPicPr>
          <p:cNvPr id="269" name="Google Shape;26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00" y="1183700"/>
            <a:ext cx="3971125" cy="2296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350" y="872838"/>
            <a:ext cx="4335676" cy="3397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Plot</a:t>
            </a:r>
            <a:endParaRPr/>
          </a:p>
        </p:txBody>
      </p:sp>
      <p:pic>
        <p:nvPicPr>
          <p:cNvPr id="276" name="Google Shape;27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00" y="1170125"/>
            <a:ext cx="721042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2325" y="2571750"/>
            <a:ext cx="2334250" cy="23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283" name="Google Shape;28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FF0000"/>
                </a:solidFill>
              </a:rPr>
              <a:t>Note:</a:t>
            </a:r>
            <a:r>
              <a:rPr lang="en" sz="2400">
                <a:solidFill>
                  <a:schemeClr val="dk1"/>
                </a:solidFill>
              </a:rPr>
              <a:t> Heatmap plot, </a:t>
            </a:r>
            <a:r>
              <a:rPr lang="en" sz="2400">
                <a:solidFill>
                  <a:schemeClr val="dk1"/>
                </a:solidFill>
              </a:rPr>
              <a:t>Correlation</a:t>
            </a:r>
            <a:r>
              <a:rPr lang="en" sz="2400">
                <a:solidFill>
                  <a:schemeClr val="dk1"/>
                </a:solidFill>
              </a:rPr>
              <a:t> analysis will be discussed later.[In Machine Learning and Deep learning]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000"/>
              <a:t>Next Lab </a:t>
            </a:r>
            <a:endParaRPr b="1" sz="4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4000"/>
              <a:t>Play with BFS and DFS</a:t>
            </a:r>
            <a:endParaRPr b="1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764525" y="445025"/>
            <a:ext cx="806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Recall:</a:t>
            </a:r>
            <a:r>
              <a:rPr lang="en"/>
              <a:t> Operators in Python [Logical Operators]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550" y="1685825"/>
            <a:ext cx="8839201" cy="2479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764525" y="445025"/>
            <a:ext cx="806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Recall:</a:t>
            </a:r>
            <a:r>
              <a:rPr lang="en"/>
              <a:t> Operators in Python [Membership Operators]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000" y="1875825"/>
            <a:ext cx="8067901" cy="24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Recall: </a:t>
            </a:r>
            <a:r>
              <a:rPr lang="en"/>
              <a:t>Conditional Statements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238" y="1819275"/>
            <a:ext cx="76295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Recall: </a:t>
            </a:r>
            <a:r>
              <a:rPr lang="en"/>
              <a:t>Conditional Statements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25" y="1617975"/>
            <a:ext cx="3747075" cy="284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725" y="1305825"/>
            <a:ext cx="3554549" cy="34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Recall:</a:t>
            </a:r>
            <a:r>
              <a:rPr lang="en"/>
              <a:t> Function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In Python, a </a:t>
            </a:r>
            <a:r>
              <a:rPr b="1" lang="en" sz="2400">
                <a:solidFill>
                  <a:schemeClr val="dk1"/>
                </a:solidFill>
              </a:rPr>
              <a:t>function</a:t>
            </a:r>
            <a:r>
              <a:rPr lang="en" sz="2400">
                <a:solidFill>
                  <a:schemeClr val="dk1"/>
                </a:solidFill>
              </a:rPr>
              <a:t> is a block of code that only runs when it is called.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Functions allow you to organize your code into reusable pieces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Recall:</a:t>
            </a:r>
            <a:r>
              <a:rPr lang="en"/>
              <a:t> Function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825" y="1214438"/>
            <a:ext cx="55245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