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7" r:id="rId5"/>
    <p:sldId id="258" r:id="rId6"/>
    <p:sldId id="259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3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Salaries Comparison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Trend in Years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Trend By Job Type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2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8247D1A2-555D-4B39-B44D-5F2B5AE64242}" srcId="{2EFB202A-8611-4DDC-831D-D12EB67B6CF7}" destId="{356F6FEF-38C8-437A-8562-86A5ED3F5885}" srcOrd="1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0" destOrd="0" parTransId="{5E2CC1CB-7E12-4298-9BE5-B8F6683E4161}" sibTransId="{630DB5C2-135D-425B-B7D5-1F5FFE12BF3B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275482"/>
          <a:ext cx="5029199" cy="107508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Trend By Job Type</a:t>
          </a:r>
          <a:endParaRPr lang="en-US" sz="3600" kern="1200" dirty="0"/>
        </a:p>
      </dsp:txBody>
      <dsp:txXfrm>
        <a:off x="0" y="3275482"/>
        <a:ext cx="5029199" cy="1075086"/>
      </dsp:txXfrm>
    </dsp:sp>
    <dsp:sp modelId="{C830B7C4-5210-41AC-A88B-BECF7607C1E5}">
      <dsp:nvSpPr>
        <dsp:cNvPr id="0" name=""/>
        <dsp:cNvSpPr/>
      </dsp:nvSpPr>
      <dsp:spPr>
        <a:xfrm rot="10800000">
          <a:off x="0" y="1638125"/>
          <a:ext cx="5029199" cy="1653482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Trend in Years</a:t>
          </a:r>
          <a:endParaRPr lang="en-US" sz="3600" kern="1200" dirty="0"/>
        </a:p>
      </dsp:txBody>
      <dsp:txXfrm rot="10800000">
        <a:off x="0" y="1638125"/>
        <a:ext cx="5029199" cy="1074383"/>
      </dsp:txXfrm>
    </dsp:sp>
    <dsp:sp modelId="{D5473CBC-EEC3-408A-B4A6-07882F253A8B}">
      <dsp:nvSpPr>
        <dsp:cNvPr id="0" name=""/>
        <dsp:cNvSpPr/>
      </dsp:nvSpPr>
      <dsp:spPr>
        <a:xfrm rot="10800000">
          <a:off x="0" y="769"/>
          <a:ext cx="5029199" cy="1653482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Salaries Comparison</a:t>
          </a:r>
          <a:endParaRPr lang="en-US" sz="3600" kern="1200" dirty="0"/>
        </a:p>
      </dsp:txBody>
      <dsp:txXfrm rot="10800000">
        <a:off x="0" y="769"/>
        <a:ext cx="5029199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22% </a:t>
            </a:r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C</a:t>
            </a:r>
            <a:r>
              <a:rPr lang="en-US" dirty="0" smtClean="0"/>
              <a:t>ake!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Observations of </a:t>
            </a:r>
            <a:r>
              <a:rPr lang="en-US" dirty="0" smtClean="0"/>
              <a:t>Gender Pay Gap among SF government employees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Wome</a:t>
            </a:r>
            <a:r>
              <a:rPr lang="en-US" dirty="0" smtClean="0"/>
              <a:t>n, like men but only 15% cheaper!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Where are the pay gaps?</a:t>
            </a:r>
          </a:p>
          <a:p>
            <a:endParaRPr lang="en-US" dirty="0"/>
          </a:p>
          <a:p>
            <a:r>
              <a:rPr lang="en-US" dirty="0" smtClean="0"/>
              <a:t>Claim to debunk: </a:t>
            </a:r>
          </a:p>
          <a:p>
            <a:r>
              <a:rPr lang="en-US" dirty="0" smtClean="0"/>
              <a:t>Less women in higher ranking jobs</a:t>
            </a:r>
          </a:p>
          <a:p>
            <a:r>
              <a:rPr lang="en-US" dirty="0" smtClean="0"/>
              <a:t>Less women in work force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Collection, Processing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extracted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Download issues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Used Python to clean and transform it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hdfs</a:t>
            </a:r>
            <a:r>
              <a:rPr lang="en-US" dirty="0" smtClean="0"/>
              <a:t> to store and hive server to import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-tableau</a:t>
            </a:r>
          </a:p>
          <a:p>
            <a:r>
              <a:rPr lang="en-US" dirty="0" smtClean="0"/>
              <a:t>-excel</a:t>
            </a:r>
          </a:p>
          <a:p>
            <a:r>
              <a:rPr lang="en-US" dirty="0" smtClean="0"/>
              <a:t>-d3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login requirement. </a:t>
            </a:r>
            <a:br>
              <a:rPr lang="en-US" dirty="0" smtClean="0"/>
            </a:br>
            <a:r>
              <a:rPr lang="en-US" dirty="0" smtClean="0"/>
              <a:t>Solution : CLI browser for </a:t>
            </a:r>
            <a:r>
              <a:rPr lang="en-US" dirty="0" err="1" smtClean="0"/>
              <a:t>linux</a:t>
            </a:r>
            <a:r>
              <a:rPr lang="en-US" dirty="0" smtClean="0"/>
              <a:t>, lynx</a:t>
            </a:r>
            <a:br>
              <a:rPr lang="en-US" dirty="0" smtClean="0"/>
            </a:br>
            <a:r>
              <a:rPr lang="en-US" dirty="0" smtClean="0"/>
              <a:t>Caution : Installation issues, small learning curve</a:t>
            </a:r>
          </a:p>
          <a:p>
            <a:r>
              <a:rPr lang="en-US" dirty="0" smtClean="0"/>
              <a:t>Finding gender for employees.</a:t>
            </a:r>
            <a:br>
              <a:rPr lang="en-US" dirty="0" smtClean="0"/>
            </a:br>
            <a:r>
              <a:rPr lang="en-US" dirty="0" smtClean="0"/>
              <a:t> Solution: Python package, </a:t>
            </a:r>
            <a:r>
              <a:rPr lang="en-US" dirty="0" err="1" smtClean="0"/>
              <a:t>sexmachine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Caution: Slow processing</a:t>
            </a:r>
          </a:p>
          <a:p>
            <a:r>
              <a:rPr lang="en-US" dirty="0" smtClean="0"/>
              <a:t>Bad data, like caps values, missing values, misspelled titles, negative pays</a:t>
            </a:r>
          </a:p>
          <a:p>
            <a:r>
              <a:rPr lang="en-US" dirty="0" smtClean="0"/>
              <a:t>Creating new columns: level, type and department</a:t>
            </a:r>
          </a:p>
          <a:p>
            <a:r>
              <a:rPr lang="en-US" dirty="0" smtClean="0"/>
              <a:t>Outliers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91800" cy="4422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dept_general</a:t>
            </a:r>
            <a:r>
              <a:rPr lang="en-US" dirty="0"/>
              <a:t> = [ 'fire', 'account', 'animal', 'educator', 'account', 'airport', 'emergency', '</a:t>
            </a:r>
            <a:r>
              <a:rPr lang="en-US" dirty="0" err="1"/>
              <a:t>librar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	police =['police', 'finger', 'toxic', 'forensic',  'med examiner',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sherif</a:t>
            </a:r>
            <a:r>
              <a:rPr lang="en-US" dirty="0"/>
              <a:t>', 'probation', 'sergeant']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transit = ['</a:t>
            </a:r>
            <a:r>
              <a:rPr lang="en-US" dirty="0" err="1"/>
              <a:t>mta</a:t>
            </a:r>
            <a:r>
              <a:rPr lang="en-US" dirty="0"/>
              <a:t>', 'transit', '</a:t>
            </a:r>
            <a:r>
              <a:rPr lang="en-US" dirty="0" err="1"/>
              <a:t>trnsp</a:t>
            </a:r>
            <a:r>
              <a:rPr lang="en-US" dirty="0"/>
              <a:t>', 'transport', 'fare']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contruction</a:t>
            </a:r>
            <a:r>
              <a:rPr lang="en-US" dirty="0"/>
              <a:t> = ['mason', '</a:t>
            </a:r>
            <a:r>
              <a:rPr lang="en-US" dirty="0" err="1"/>
              <a:t>const</a:t>
            </a:r>
            <a:r>
              <a:rPr lang="en-US" dirty="0"/>
              <a:t>', 'building', 'housing', 'cement', 'civil', '</a:t>
            </a:r>
            <a:r>
              <a:rPr lang="en-US" dirty="0" err="1"/>
              <a:t>carpentor</a:t>
            </a:r>
            <a:r>
              <a:rPr lang="en-US" dirty="0"/>
              <a:t>', 'materials', 'bricklayer', 'commercial', 'landscape', 'glazier','</a:t>
            </a:r>
            <a:r>
              <a:rPr lang="en-US" dirty="0" err="1"/>
              <a:t>eqip</a:t>
            </a:r>
            <a:r>
              <a:rPr lang="en-US" dirty="0"/>
              <a:t>', 'power', 'civil', 'engineer',</a:t>
            </a:r>
          </a:p>
          <a:p>
            <a:pPr marL="0" indent="0">
              <a:buNone/>
            </a:pPr>
            <a:r>
              <a:rPr lang="en-US" dirty="0"/>
              <a:t>                             'electric', 'plumber', '</a:t>
            </a:r>
            <a:r>
              <a:rPr lang="en-US" dirty="0" err="1"/>
              <a:t>maint</a:t>
            </a:r>
            <a:r>
              <a:rPr lang="en-US" dirty="0"/>
              <a:t>', 'repairer', 'weld', '</a:t>
            </a:r>
            <a:r>
              <a:rPr lang="en-US" dirty="0" err="1"/>
              <a:t>operat</a:t>
            </a:r>
            <a:r>
              <a:rPr lang="en-US" dirty="0"/>
              <a:t>', 'planner', '</a:t>
            </a:r>
            <a:r>
              <a:rPr lang="en-US" dirty="0" err="1"/>
              <a:t>bldg</a:t>
            </a:r>
            <a:r>
              <a:rPr lang="en-US" dirty="0"/>
              <a:t>', 'parts', 'street']</a:t>
            </a:r>
          </a:p>
          <a:p>
            <a:pPr marL="0" indent="0">
              <a:buNone/>
            </a:pPr>
            <a:r>
              <a:rPr lang="en-US" dirty="0"/>
              <a:t>    medical= ['</a:t>
            </a:r>
            <a:r>
              <a:rPr lang="en-US" dirty="0" err="1"/>
              <a:t>anesth</a:t>
            </a:r>
            <a:r>
              <a:rPr lang="en-US" dirty="0"/>
              <a:t>', 'medical', '</a:t>
            </a:r>
            <a:r>
              <a:rPr lang="en-US" dirty="0" err="1"/>
              <a:t>nurs</a:t>
            </a:r>
            <a:r>
              <a:rPr lang="en-US" dirty="0"/>
              <a:t>', 'clinic', 'health',  'pharm', 'care', '</a:t>
            </a:r>
            <a:r>
              <a:rPr lang="en-US" dirty="0" err="1"/>
              <a:t>diagn</a:t>
            </a:r>
            <a:r>
              <a:rPr lang="en-US" dirty="0"/>
              <a:t>','chemist', 'lab', 'physic', 'orthopedic', 'Epidemiologist', '</a:t>
            </a:r>
            <a:r>
              <a:rPr lang="en-US" dirty="0" err="1"/>
              <a:t>microb</a:t>
            </a:r>
            <a:r>
              <a:rPr lang="en-US" dirty="0"/>
              <a:t>', '</a:t>
            </a:r>
            <a:r>
              <a:rPr lang="en-US" dirty="0" err="1"/>
              <a:t>dph</a:t>
            </a:r>
            <a:r>
              <a:rPr lang="en-US" dirty="0"/>
              <a:t>', 'environ', 'family', '</a:t>
            </a:r>
            <a:r>
              <a:rPr lang="en-US" dirty="0" err="1"/>
              <a:t>nutri</a:t>
            </a:r>
            <a:r>
              <a:rPr lang="en-US" dirty="0"/>
              <a:t>', 'social', '</a:t>
            </a:r>
            <a:r>
              <a:rPr lang="en-US" dirty="0" err="1"/>
              <a:t>pysch</a:t>
            </a:r>
            <a:r>
              <a:rPr lang="en-US" dirty="0"/>
              <a:t>', '</a:t>
            </a:r>
            <a:r>
              <a:rPr lang="en-US" dirty="0" err="1"/>
              <a:t>radiol</a:t>
            </a:r>
            <a:r>
              <a:rPr lang="en-US" dirty="0"/>
              <a:t>', '</a:t>
            </a:r>
            <a:r>
              <a:rPr lang="en-US" dirty="0" err="1"/>
              <a:t>therap</a:t>
            </a:r>
            <a:r>
              <a:rPr lang="en-US" dirty="0"/>
              <a:t>']	</a:t>
            </a:r>
          </a:p>
          <a:p>
            <a:pPr marL="0" indent="0">
              <a:buNone/>
            </a:pPr>
            <a:r>
              <a:rPr lang="en-US" dirty="0"/>
              <a:t>    court = ['court', 'legal', '</a:t>
            </a:r>
            <a:r>
              <a:rPr lang="en-US" dirty="0" err="1"/>
              <a:t>attorney','hearing','public</a:t>
            </a:r>
            <a:r>
              <a:rPr lang="en-US" dirty="0"/>
              <a:t> defender']</a:t>
            </a:r>
          </a:p>
          <a:p>
            <a:pPr marL="0" indent="0">
              <a:buNone/>
            </a:pPr>
            <a:r>
              <a:rPr lang="en-US" dirty="0"/>
              <a:t>    municipal = ['</a:t>
            </a:r>
            <a:r>
              <a:rPr lang="en-US" dirty="0" err="1"/>
              <a:t>mari</a:t>
            </a:r>
            <a:r>
              <a:rPr lang="en-US" dirty="0"/>
              <a:t>','sew', 'water', '</a:t>
            </a:r>
            <a:r>
              <a:rPr lang="en-US" dirty="0" err="1"/>
              <a:t>wtrt</a:t>
            </a:r>
            <a:r>
              <a:rPr lang="en-US" dirty="0"/>
              <a:t>', 'aquatics', 'port', 'industrial', 'asphalt', '</a:t>
            </a:r>
            <a:r>
              <a:rPr lang="en-US" dirty="0" err="1"/>
              <a:t>bldg</a:t>
            </a:r>
            <a:r>
              <a:rPr lang="en-US" dirty="0"/>
              <a:t>', 'arbor', '</a:t>
            </a:r>
            <a:r>
              <a:rPr lang="en-US" dirty="0" err="1"/>
              <a:t>electr</a:t>
            </a:r>
            <a:r>
              <a:rPr lang="en-US" dirty="0"/>
              <a:t>', 'line', 'municipal', 'port director','</a:t>
            </a:r>
            <a:r>
              <a:rPr lang="en-US" dirty="0" err="1"/>
              <a:t>utlity</a:t>
            </a:r>
            <a:r>
              <a:rPr lang="en-US" dirty="0"/>
              <a:t>' ]</a:t>
            </a:r>
          </a:p>
          <a:p>
            <a:pPr marL="0" indent="0">
              <a:buNone/>
            </a:pPr>
            <a:r>
              <a:rPr lang="en-US" dirty="0"/>
              <a:t>    city = ['city', 'claim', 'community', 'collect', 'commissioner', 'mayor', 'services', 'asses', '</a:t>
            </a:r>
            <a:r>
              <a:rPr lang="en-US" dirty="0" err="1"/>
              <a:t>asr</a:t>
            </a:r>
            <a:r>
              <a:rPr lang="en-US" dirty="0"/>
              <a:t>', 'benefits', 'eligibility', 'employee', 'events', 'fiscal', '</a:t>
            </a:r>
            <a:r>
              <a:rPr lang="en-US" dirty="0" err="1"/>
              <a:t>gov</a:t>
            </a:r>
            <a:r>
              <a:rPr lang="en-US" dirty="0"/>
              <a:t>', 'staff', 'media', 'project', 'parking', '</a:t>
            </a:r>
            <a:r>
              <a:rPr lang="en-US" dirty="0" err="1"/>
              <a:t>payrol</a:t>
            </a:r>
            <a:r>
              <a:rPr lang="en-US" dirty="0"/>
              <a:t>', 'permit', 'property', 'real', 'program',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rep','rent</a:t>
            </a:r>
            <a:r>
              <a:rPr lang="en-US" dirty="0"/>
              <a:t>']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5804247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1060505" y="262347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Learned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57654" y="2438400"/>
            <a:ext cx="4763091" cy="286292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0779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 Prepared to Clean the Data! </a:t>
            </a:r>
            <a:endParaRPr lang="en-US" dirty="0" smtClean="0"/>
          </a:p>
          <a:p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Gender Gap is Real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133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CITY SKETCH 16X9</vt:lpstr>
      <vt:lpstr>22% Less Cake!</vt:lpstr>
      <vt:lpstr>Women, like men but only 15% cheaper!</vt:lpstr>
      <vt:lpstr>Data Collection, Processing and Analysis</vt:lpstr>
      <vt:lpstr>Data issues</vt:lpstr>
      <vt:lpstr>Creating New Columns</vt:lpstr>
      <vt:lpstr>Visualization</vt:lpstr>
      <vt:lpstr>Things I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2016-04-19T13:22:23Z</dcterms:created>
  <dcterms:modified xsi:type="dcterms:W3CDTF">2016-04-20T00:41:52Z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