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ds.caltech.edu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titl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60300" y="93472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ww.cds.caltech.edu/~UTopcu"/>
          <p:cNvSpPr txBox="1"/>
          <p:nvPr/>
        </p:nvSpPr>
        <p:spPr>
          <a:xfrm>
            <a:off x="1122" y="93599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>
                <a:solidFill>
                  <a:srgbClr val="929292"/>
                </a:solidFill>
                <a:hlinkClick r:id="rId2"/>
              </a:rPr>
              <a:t>www.cds.caltech.edu</a:t>
            </a:r>
            <a:r>
              <a:rPr>
                <a:solidFill>
                  <a:srgbClr val="929292"/>
                </a:solidFill>
              </a:rPr>
              <a:t>/~</a:t>
            </a:r>
            <a:r>
              <a:t>UTopcu</a:t>
            </a:r>
          </a:p>
        </p:txBody>
      </p:sp>
      <p:sp>
        <p:nvSpPr>
          <p:cNvPr id="166" name="Building RSS: Synthesis of Embedded Control Protocols"/>
          <p:cNvSpPr txBox="1"/>
          <p:nvPr/>
        </p:nvSpPr>
        <p:spPr>
          <a:xfrm>
            <a:off x="7125822" y="9347200"/>
            <a:ext cx="58801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444444"/>
                </a:solidFill>
              </a:defRPr>
            </a:lvl1pPr>
          </a:lstStyle>
          <a:p>
            <a:r>
              <a:t>Building RSS: Synthesis of Embedded Control Protocols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3472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 Topcu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fuk Topcu, UPenn"/>
          <p:cNvSpPr txBox="1"/>
          <p:nvPr/>
        </p:nvSpPr>
        <p:spPr>
          <a:xfrm>
            <a:off x="6080" y="9423400"/>
            <a:ext cx="185698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Ufuk Topcu, UPenn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016" y="9436100"/>
            <a:ext cx="312068" cy="298984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fuk Topcu"/>
          <p:cNvSpPr txBox="1"/>
          <p:nvPr/>
        </p:nvSpPr>
        <p:spPr>
          <a:xfrm>
            <a:off x="-989478" y="93599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444444"/>
                </a:solidFill>
              </a:defRPr>
            </a:lvl1pPr>
          </a:lstStyle>
          <a:p>
            <a:r>
              <a:t>Ufuk Topcu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3726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a-Driven CPS"/>
          <p:cNvSpPr txBox="1"/>
          <p:nvPr/>
        </p:nvSpPr>
        <p:spPr>
          <a:xfrm>
            <a:off x="-696738" y="9366250"/>
            <a:ext cx="34544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444444"/>
                </a:solidFill>
              </a:defRPr>
            </a:lvl1pPr>
          </a:lstStyle>
          <a:p>
            <a:r>
              <a:t>Data-Driven CPS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372600"/>
            <a:ext cx="342901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xfrm>
            <a:off x="975359" y="1596249"/>
            <a:ext cx="11054082" cy="3395699"/>
          </a:xfrm>
          <a:prstGeom prst="rect">
            <a:avLst/>
          </a:prstGeom>
        </p:spPr>
        <p:txBody>
          <a:bodyPr lIns="65023" tIns="65023" rIns="65023" bIns="65023" anchor="b">
            <a:normAutofit/>
          </a:bodyPr>
          <a:lstStyle>
            <a:lvl1pPr defTabSz="1300480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599" y="5122898"/>
            <a:ext cx="9753601" cy="2354862"/>
          </a:xfrm>
          <a:prstGeom prst="rect">
            <a:avLst/>
          </a:prstGeom>
        </p:spPr>
        <p:txBody>
          <a:bodyPr lIns="65023" tIns="65023" rIns="65023" bIns="65023" anchor="t">
            <a:normAutofit/>
          </a:bodyPr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894079" y="519290"/>
            <a:ext cx="11216641" cy="1885246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l" defTabSz="130048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Ufuk Topcu"/>
          <p:cNvSpPr txBox="1"/>
          <p:nvPr/>
        </p:nvSpPr>
        <p:spPr>
          <a:xfrm>
            <a:off x="-989478" y="93599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444444"/>
                </a:solidFill>
              </a:defRPr>
            </a:lvl1pPr>
          </a:lstStyle>
          <a:p>
            <a:r>
              <a:t>Ufuk Topcu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08500" y="93726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last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Ufuk Topcu (UPenn)"/>
          <p:cNvSpPr txBox="1"/>
          <p:nvPr/>
        </p:nvSpPr>
        <p:spPr>
          <a:xfrm>
            <a:off x="-227478" y="9163050"/>
            <a:ext cx="3454401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444444"/>
                </a:solidFill>
              </a:defRPr>
            </a:lvl1pPr>
          </a:lstStyle>
          <a:p>
            <a:r>
              <a:t>Ufuk Topcu (UPenn)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08500" y="93726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ew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a-Driven CPS"/>
          <p:cNvSpPr txBox="1"/>
          <p:nvPr/>
        </p:nvSpPr>
        <p:spPr>
          <a:xfrm>
            <a:off x="-696737" y="93472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444444"/>
                </a:solidFill>
              </a:defRPr>
            </a:lvl1pPr>
          </a:lstStyle>
          <a:p>
            <a:r>
              <a:t>Data-Driven CPS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3726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tally 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Ufuk Topcu"/>
          <p:cNvSpPr txBox="1"/>
          <p:nvPr/>
        </p:nvSpPr>
        <p:spPr>
          <a:xfrm>
            <a:off x="-989478" y="93599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444444"/>
                </a:solidFill>
              </a:defRPr>
            </a:lvl1pPr>
          </a:lstStyle>
          <a:p>
            <a:r>
              <a:t>Ufuk Topcu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tally2 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ata-Driven CPS"/>
          <p:cNvSpPr txBox="1"/>
          <p:nvPr/>
        </p:nvSpPr>
        <p:spPr>
          <a:xfrm>
            <a:off x="-696737" y="93472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444444"/>
                </a:solidFill>
              </a:defRPr>
            </a:lvl1pPr>
          </a:lstStyle>
          <a:p>
            <a:r>
              <a:t>Data-Driven CPS</a:t>
            </a:r>
          </a:p>
        </p:txBody>
      </p:sp>
      <p:sp>
        <p:nvSpPr>
          <p:cNvPr id="226" name="Data-Driven Cyberphysical Systems"/>
          <p:cNvSpPr txBox="1"/>
          <p:nvPr/>
        </p:nvSpPr>
        <p:spPr>
          <a:xfrm>
            <a:off x="397282" y="454073"/>
            <a:ext cx="1242126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Data-Driven Cyberphysical Systems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1587347" y="1760751"/>
            <a:ext cx="9830106" cy="1543865"/>
            <a:chOff x="0" y="0"/>
            <a:chExt cx="9830104" cy="1543864"/>
          </a:xfrm>
        </p:grpSpPr>
        <p:sp>
          <p:nvSpPr>
            <p:cNvPr id="227" name="Univ of Texas at Austin"/>
            <p:cNvSpPr txBox="1"/>
            <p:nvPr/>
          </p:nvSpPr>
          <p:spPr>
            <a:xfrm>
              <a:off x="3076406" y="-1"/>
              <a:ext cx="3311712" cy="434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110000"/>
                </a:lnSpc>
                <a:defRPr sz="23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/>
              </a:pPr>
              <a:r>
                <a:rPr b="1"/>
                <a:t>Univ of Texas at Austin</a:t>
              </a:r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5191914" y="588180"/>
              <a:ext cx="4638191" cy="942495"/>
              <a:chOff x="0" y="0"/>
              <a:chExt cx="4638189" cy="942494"/>
            </a:xfrm>
          </p:grpSpPr>
          <p:sp>
            <p:nvSpPr>
              <p:cNvPr id="228" name="Rensselaer Polytechnic Institute"/>
              <p:cNvSpPr txBox="1"/>
              <p:nvPr/>
            </p:nvSpPr>
            <p:spPr>
              <a:xfrm>
                <a:off x="0" y="-1"/>
                <a:ext cx="4638190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lnSpc>
                    <a:spcPct val="110000"/>
                  </a:lnSpc>
                  <a:defRPr sz="23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Rensselaer Polytechnic Institute</a:t>
                </a:r>
              </a:p>
            </p:txBody>
          </p:sp>
          <p:sp>
            <p:nvSpPr>
              <p:cNvPr id="229" name="California Inst of Technology"/>
              <p:cNvSpPr txBox="1"/>
              <p:nvPr/>
            </p:nvSpPr>
            <p:spPr>
              <a:xfrm>
                <a:off x="214039" y="507550"/>
                <a:ext cx="4210112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lnSpc>
                    <a:spcPct val="110000"/>
                  </a:lnSpc>
                  <a:defRPr sz="23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California Inst of Technology</a:t>
                </a:r>
              </a:p>
            </p:txBody>
          </p:sp>
        </p:grpSp>
        <p:grpSp>
          <p:nvGrpSpPr>
            <p:cNvPr id="233" name="Group"/>
            <p:cNvGrpSpPr/>
            <p:nvPr/>
          </p:nvGrpSpPr>
          <p:grpSpPr>
            <a:xfrm>
              <a:off x="0" y="601370"/>
              <a:ext cx="4210111" cy="942495"/>
              <a:chOff x="0" y="0"/>
              <a:chExt cx="4210110" cy="942494"/>
            </a:xfrm>
          </p:grpSpPr>
          <p:sp>
            <p:nvSpPr>
              <p:cNvPr id="231" name="Univ of California at Berkeley"/>
              <p:cNvSpPr txBox="1"/>
              <p:nvPr/>
            </p:nvSpPr>
            <p:spPr>
              <a:xfrm>
                <a:off x="0" y="-1"/>
                <a:ext cx="4210111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lnSpc>
                    <a:spcPct val="110000"/>
                  </a:lnSpc>
                  <a:defRPr sz="23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Univ of California at Berkeley</a:t>
                </a:r>
              </a:p>
            </p:txBody>
          </p:sp>
          <p:sp>
            <p:nvSpPr>
              <p:cNvPr id="232" name="Northeastern Univ"/>
              <p:cNvSpPr txBox="1"/>
              <p:nvPr/>
            </p:nvSpPr>
            <p:spPr>
              <a:xfrm>
                <a:off x="781877" y="507550"/>
                <a:ext cx="2646357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lnSpc>
                    <a:spcPct val="110000"/>
                  </a:lnSpc>
                  <a:defRPr sz="2300"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Northeastern Univ</a:t>
                </a:r>
              </a:p>
            </p:txBody>
          </p:sp>
        </p:grpSp>
      </p:grpSp>
      <p:grpSp>
        <p:nvGrpSpPr>
          <p:cNvPr id="237" name="Group"/>
          <p:cNvGrpSpPr/>
          <p:nvPr/>
        </p:nvGrpSpPr>
        <p:grpSpPr>
          <a:xfrm>
            <a:off x="2560719" y="3757576"/>
            <a:ext cx="1313360" cy="2007518"/>
            <a:chOff x="0" y="0"/>
            <a:chExt cx="1313359" cy="2007516"/>
          </a:xfrm>
        </p:grpSpPr>
        <p:pic>
          <p:nvPicPr>
            <p:cNvPr id="235" name="topcu.jpg" descr="topcu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13360" cy="1572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Topcu"/>
            <p:cNvSpPr txBox="1"/>
            <p:nvPr/>
          </p:nvSpPr>
          <p:spPr>
            <a:xfrm>
              <a:off x="243690" y="1609841"/>
              <a:ext cx="825979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Topcu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9112470" y="3764563"/>
            <a:ext cx="1432350" cy="1993544"/>
            <a:chOff x="0" y="0"/>
            <a:chExt cx="1432349" cy="1993542"/>
          </a:xfrm>
        </p:grpSpPr>
        <p:pic>
          <p:nvPicPr>
            <p:cNvPr id="2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809" r="6997"/>
            <a:stretch>
              <a:fillRect/>
            </a:stretch>
          </p:blipFill>
          <p:spPr>
            <a:xfrm>
              <a:off x="72514" y="0"/>
              <a:ext cx="1359836" cy="1572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Caramanis"/>
            <p:cNvSpPr txBox="1"/>
            <p:nvPr/>
          </p:nvSpPr>
          <p:spPr>
            <a:xfrm>
              <a:off x="0" y="1595867"/>
              <a:ext cx="1403785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Caramanis</a:t>
              </a: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7048530" y="3771551"/>
            <a:ext cx="1278334" cy="1993543"/>
            <a:chOff x="0" y="0"/>
            <a:chExt cx="1278333" cy="1993542"/>
          </a:xfrm>
        </p:grpSpPr>
        <p:pic>
          <p:nvPicPr>
            <p:cNvPr id="24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0438" r="10438"/>
            <a:stretch>
              <a:fillRect/>
            </a:stretch>
          </p:blipFill>
          <p:spPr>
            <a:xfrm>
              <a:off x="0" y="0"/>
              <a:ext cx="1278334" cy="1572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Dillig"/>
            <p:cNvSpPr txBox="1"/>
            <p:nvPr/>
          </p:nvSpPr>
          <p:spPr>
            <a:xfrm>
              <a:off x="293048" y="1595867"/>
              <a:ext cx="692238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Dillig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4809753" y="3764563"/>
            <a:ext cx="1303103" cy="1993544"/>
            <a:chOff x="0" y="0"/>
            <a:chExt cx="1303101" cy="199354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2326" r="4785"/>
            <a:stretch>
              <a:fillRect/>
            </a:stretch>
          </p:blipFill>
          <p:spPr>
            <a:xfrm>
              <a:off x="0" y="-1"/>
              <a:ext cx="1303102" cy="1572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Fish"/>
            <p:cNvSpPr txBox="1"/>
            <p:nvPr/>
          </p:nvSpPr>
          <p:spPr>
            <a:xfrm>
              <a:off x="342400" y="1595867"/>
              <a:ext cx="618140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Fish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068696" y="6175248"/>
            <a:ext cx="1238004" cy="2050323"/>
            <a:chOff x="0" y="0"/>
            <a:chExt cx="1238002" cy="2050322"/>
          </a:xfrm>
        </p:grpSpPr>
        <p:pic>
          <p:nvPicPr>
            <p:cNvPr id="247" name="Group" descr="Group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1558" r="22314"/>
            <a:stretch>
              <a:fillRect/>
            </a:stretch>
          </p:blipFill>
          <p:spPr>
            <a:xfrm>
              <a:off x="-1" y="0"/>
              <a:ext cx="1238004" cy="1623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Mishra"/>
            <p:cNvSpPr txBox="1"/>
            <p:nvPr/>
          </p:nvSpPr>
          <p:spPr>
            <a:xfrm>
              <a:off x="161736" y="1652647"/>
              <a:ext cx="914531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Mishra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9261569" y="6232028"/>
            <a:ext cx="1134151" cy="2040221"/>
            <a:chOff x="0" y="0"/>
            <a:chExt cx="1134149" cy="2040219"/>
          </a:xfrm>
        </p:grpSpPr>
        <p:pic>
          <p:nvPicPr>
            <p:cNvPr id="250" name="Group" descr="Group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9732" t="8146" r="9732"/>
            <a:stretch>
              <a:fillRect/>
            </a:stretch>
          </p:blipFill>
          <p:spPr>
            <a:xfrm>
              <a:off x="-1" y="0"/>
              <a:ext cx="1134151" cy="1603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Yue"/>
            <p:cNvSpPr txBox="1"/>
            <p:nvPr/>
          </p:nvSpPr>
          <p:spPr>
            <a:xfrm>
              <a:off x="280013" y="1642544"/>
              <a:ext cx="574124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Yue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4820974" y="6175248"/>
            <a:ext cx="1217822" cy="2050323"/>
            <a:chOff x="0" y="0"/>
            <a:chExt cx="1217821" cy="205032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217822" cy="1623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znaier"/>
            <p:cNvSpPr txBox="1"/>
            <p:nvPr/>
          </p:nvSpPr>
          <p:spPr>
            <a:xfrm>
              <a:off x="150090" y="1652647"/>
              <a:ext cx="1018580" cy="39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Sznaier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1771491" y="6201072"/>
            <a:ext cx="2891817" cy="2038542"/>
            <a:chOff x="32123" y="0"/>
            <a:chExt cx="2891816" cy="2038540"/>
          </a:xfrm>
        </p:grpSpPr>
        <p:pic>
          <p:nvPicPr>
            <p:cNvPr id="256" name="Group" descr="Group"/>
            <p:cNvPicPr>
              <a:picLocks noChangeAspect="1"/>
            </p:cNvPicPr>
            <p:nvPr/>
          </p:nvPicPr>
          <p:blipFill>
            <a:blip r:embed="rId9">
              <a:extLst/>
            </a:blip>
            <a:srcRect t="11743"/>
            <a:stretch>
              <a:fillRect/>
            </a:stretch>
          </p:blipFill>
          <p:spPr>
            <a:xfrm>
              <a:off x="886452" y="0"/>
              <a:ext cx="1183158" cy="1572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Sangiovanni- Vincentelli"/>
            <p:cNvSpPr txBox="1"/>
            <p:nvPr/>
          </p:nvSpPr>
          <p:spPr>
            <a:xfrm>
              <a:off x="32123" y="1612782"/>
              <a:ext cx="2891816" cy="42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 smtClean="0"/>
                <a:t>Sangiovanni-Vincentelli</a:t>
              </a:r>
              <a:endParaRPr dirty="0"/>
            </a:p>
          </p:txBody>
        </p:sp>
      </p:grpSp>
      <p:sp>
        <p:nvSpPr>
          <p:cNvPr id="259" name="URL: DataDrivenCPS.org. Contact: utopcu@utexas.edu. Award numbers: 1646522, 1645648, 1646121, 1645832, 1645964."/>
          <p:cNvSpPr txBox="1"/>
          <p:nvPr/>
        </p:nvSpPr>
        <p:spPr>
          <a:xfrm>
            <a:off x="528293" y="8720133"/>
            <a:ext cx="11948214" cy="3485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3200"/>
              </a:lnSpc>
              <a:spcBef>
                <a:spcPts val="700"/>
              </a:spcBef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URL: DataDrivenCPS.org. Contact: utopcu@utexas.edu. Award numbers: 1646522, 1645648, 1646121, 1645832, 1645964.</a:t>
            </a:r>
          </a:p>
        </p:txBody>
      </p:sp>
    </p:spTree>
  </p:cSld>
  <p:clrMapOvr>
    <a:masterClrMapping/>
  </p:clrMapOvr>
  <p:transition spd="med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14" y="166085"/>
            <a:ext cx="12773732" cy="2755472"/>
          </a:xfrm>
          <a:prstGeom prst="rect">
            <a:avLst/>
          </a:prstGeom>
          <a:effectLst>
            <a:outerShdw blurRad="50800" dist="38100" dir="3420611" rotWithShape="0">
              <a:srgbClr val="000000">
                <a:alpha val="50000"/>
              </a:srgbClr>
            </a:outerShdw>
          </a:effectLst>
        </p:spPr>
      </p:pic>
      <p:sp>
        <p:nvSpPr>
          <p:cNvPr id="305" name="Data-Driven CPS"/>
          <p:cNvSpPr txBox="1"/>
          <p:nvPr/>
        </p:nvSpPr>
        <p:spPr>
          <a:xfrm>
            <a:off x="-696737" y="93472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444444"/>
                </a:solidFill>
              </a:defRPr>
            </a:lvl1pPr>
          </a:lstStyle>
          <a:p>
            <a:r>
              <a:t>Data-Driven CPS</a:t>
            </a:r>
          </a:p>
        </p:txBody>
      </p:sp>
      <p:sp>
        <p:nvSpPr>
          <p:cNvPr id="306" name="Data as first-class object will transform and integrate the phases of design."/>
          <p:cNvSpPr txBox="1"/>
          <p:nvPr/>
        </p:nvSpPr>
        <p:spPr>
          <a:xfrm>
            <a:off x="1142204" y="8321611"/>
            <a:ext cx="10163098" cy="952737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300"/>
              </a:spcBef>
              <a:defRPr sz="30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Data as first-class object will transform and integrate the phases of design.</a:t>
            </a:r>
          </a:p>
        </p:txBody>
      </p:sp>
      <p:sp>
        <p:nvSpPr>
          <p:cNvPr id="307" name="The central question…"/>
          <p:cNvSpPr txBox="1"/>
          <p:nvPr/>
        </p:nvSpPr>
        <p:spPr>
          <a:xfrm>
            <a:off x="300030" y="475737"/>
            <a:ext cx="3125668" cy="204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4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central question </a:t>
            </a:r>
          </a:p>
          <a:p>
            <a:pPr algn="l">
              <a:lnSpc>
                <a:spcPct val="11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How can we, </a:t>
            </a:r>
            <a:r>
              <a:rPr>
                <a:solidFill>
                  <a:srgbClr val="FF2600"/>
                </a:solidFill>
              </a:rPr>
              <a:t>in a </a:t>
            </a:r>
            <a:r>
              <a:rPr i="1">
                <a:solidFill>
                  <a:srgbClr val="FF2600"/>
                </a:solidFill>
              </a:rPr>
              <a:t>data-rich world</a:t>
            </a:r>
            <a:r>
              <a:t>, design and operate CPS differently? </a:t>
            </a:r>
          </a:p>
        </p:txBody>
      </p:sp>
      <p:sp>
        <p:nvSpPr>
          <p:cNvPr id="308" name="Why?…"/>
          <p:cNvSpPr txBox="1"/>
          <p:nvPr/>
        </p:nvSpPr>
        <p:spPr>
          <a:xfrm>
            <a:off x="4159701" y="475737"/>
            <a:ext cx="3856564" cy="204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4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Why?</a:t>
            </a:r>
          </a:p>
          <a:p>
            <a:pPr algn="l">
              <a:lnSpc>
                <a:spcPct val="11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Increasingly difficult and costly to develop </a:t>
            </a:r>
            <a:r>
              <a:rPr b="1"/>
              <a:t>complex</a:t>
            </a:r>
            <a:r>
              <a:t>, </a:t>
            </a:r>
            <a:r>
              <a:rPr b="1"/>
              <a:t>adaptable</a:t>
            </a:r>
            <a:r>
              <a:t> yet </a:t>
            </a:r>
            <a:r>
              <a:rPr b="1"/>
              <a:t>provably trustworthy</a:t>
            </a:r>
            <a:r>
              <a:t> CPS</a:t>
            </a:r>
          </a:p>
        </p:txBody>
      </p:sp>
      <p:sp>
        <p:nvSpPr>
          <p:cNvPr id="309" name="Vision…"/>
          <p:cNvSpPr txBox="1"/>
          <p:nvPr/>
        </p:nvSpPr>
        <p:spPr>
          <a:xfrm>
            <a:off x="8549018" y="493018"/>
            <a:ext cx="4034686" cy="200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defRPr sz="24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Vision</a:t>
            </a:r>
          </a:p>
          <a:p>
            <a:pPr algn="l">
              <a:lnSpc>
                <a:spcPct val="11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Data-driven methods complementing model-based design and respecting the “laws” and needs of CPS 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1429258" y="3112368"/>
            <a:ext cx="10494006" cy="4830351"/>
            <a:chOff x="-139699" y="-177800"/>
            <a:chExt cx="10494005" cy="4830349"/>
          </a:xfrm>
        </p:grpSpPr>
        <p:pic>
          <p:nvPicPr>
            <p:cNvPr id="310" name="Line" descr="Line"/>
            <p:cNvPicPr>
              <a:picLocks/>
            </p:cNvPicPr>
            <p:nvPr/>
          </p:nvPicPr>
          <p:blipFill>
            <a:blip r:embed="rId3">
              <a:alphaModFix amt="51821"/>
              <a:extLst/>
            </a:blip>
            <a:stretch>
              <a:fillRect/>
            </a:stretch>
          </p:blipFill>
          <p:spPr>
            <a:xfrm>
              <a:off x="1500113" y="507884"/>
              <a:ext cx="6850669" cy="3618448"/>
            </a:xfrm>
            <a:prstGeom prst="rect">
              <a:avLst/>
            </a:prstGeom>
            <a:effectLst/>
          </p:spPr>
        </p:pic>
        <p:sp>
          <p:nvSpPr>
            <p:cNvPr id="312" name="data…"/>
            <p:cNvSpPr txBox="1"/>
            <p:nvPr/>
          </p:nvSpPr>
          <p:spPr>
            <a:xfrm>
              <a:off x="3534667" y="930274"/>
              <a:ext cx="2483405" cy="2073660"/>
            </a:xfrm>
            <a:prstGeom prst="rect">
              <a:avLst/>
            </a:prstGeom>
            <a:solidFill>
              <a:srgbClr val="F7F8E6"/>
            </a:solidFill>
            <a:ln w="12700" cap="flat">
              <a:noFill/>
              <a:miter lim="400000"/>
            </a:ln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defRPr sz="2200" b="1">
                  <a:solidFill>
                    <a:srgbClr val="0433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rgbClr val="000000"/>
                  </a:solidFill>
                </a:rPr>
                <a:t>data</a:t>
              </a:r>
              <a:r>
                <a:t> </a:t>
              </a:r>
            </a:p>
            <a:p>
              <a:pPr defTabSz="45720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field and test data</a:t>
              </a:r>
            </a:p>
            <a:p>
              <a:pPr defTabSz="45720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legacy models</a:t>
              </a:r>
            </a:p>
            <a:p>
              <a:pPr defTabSz="45720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libraries</a:t>
              </a:r>
            </a:p>
            <a:p>
              <a:pPr defTabSz="45720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humans’ insights</a:t>
              </a:r>
            </a:p>
            <a:p>
              <a:pPr defTabSz="457200"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r>
                <a:t>run-time data</a:t>
              </a:r>
            </a:p>
          </p:txBody>
        </p:sp>
        <p:sp>
          <p:nvSpPr>
            <p:cNvPr id="313" name="specifications"/>
            <p:cNvSpPr txBox="1"/>
            <p:nvPr/>
          </p:nvSpPr>
          <p:spPr>
            <a:xfrm>
              <a:off x="3513474" y="3109914"/>
              <a:ext cx="2483405" cy="422660"/>
            </a:xfrm>
            <a:prstGeom prst="rect">
              <a:avLst/>
            </a:prstGeom>
            <a:solidFill>
              <a:srgbClr val="F7F8E6"/>
            </a:solidFill>
            <a:ln w="12700" cap="flat">
              <a:noFill/>
              <a:miter lim="400000"/>
            </a:ln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57200">
                <a:defRPr sz="2200" b="1">
                  <a:solidFill>
                    <a:srgbClr val="0433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rgbClr val="000000"/>
                  </a:solidFill>
                </a:rPr>
                <a:t>specifications</a:t>
              </a:r>
              <a:r>
                <a:t> </a:t>
              </a:r>
            </a:p>
          </p:txBody>
        </p:sp>
        <p:pic>
          <p:nvPicPr>
            <p:cNvPr id="314" name="On-demand, system-level, data-driven modeling" descr="On-demand, system-level, data-driven modeling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25133" y="-177801"/>
              <a:ext cx="4060087" cy="1108461"/>
            </a:xfrm>
            <a:prstGeom prst="rect">
              <a:avLst/>
            </a:prstGeom>
            <a:effectLst/>
          </p:spPr>
        </p:pic>
        <p:pic>
          <p:nvPicPr>
            <p:cNvPr id="315" name="Data-driven synthesis to build controllers with “just enough” detail" descr="Data-driven synthesis to build controllers with “just enough” detail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83135" y="1498850"/>
              <a:ext cx="4271171" cy="1438661"/>
            </a:xfrm>
            <a:prstGeom prst="rect">
              <a:avLst/>
            </a:prstGeom>
            <a:effectLst/>
          </p:spPr>
        </p:pic>
        <p:pic>
          <p:nvPicPr>
            <p:cNvPr id="316" name="Verification and testing…" descr="Verification and testing…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06075" y="3531390"/>
              <a:ext cx="3698203" cy="1121160"/>
            </a:xfrm>
            <a:prstGeom prst="rect">
              <a:avLst/>
            </a:prstGeom>
            <a:effectLst/>
          </p:spPr>
        </p:pic>
        <p:pic>
          <p:nvPicPr>
            <p:cNvPr id="317" name="Adaptability in post-design maintenance and fault management" descr="Adaptability in post-design maintenance and fault management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39700" y="1405653"/>
              <a:ext cx="3698203" cy="1438661"/>
            </a:xfrm>
            <a:prstGeom prst="rect">
              <a:avLst/>
            </a:prstGeom>
            <a:effectLst/>
          </p:spPr>
        </p:pic>
        <p:sp>
          <p:nvSpPr>
            <p:cNvPr id="318" name="modeling"/>
            <p:cNvSpPr txBox="1"/>
            <p:nvPr/>
          </p:nvSpPr>
          <p:spPr>
            <a:xfrm>
              <a:off x="6726218" y="43553"/>
              <a:ext cx="1248135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lnSpc>
                  <a:spcPct val="110000"/>
                </a:lnSpc>
                <a:spcBef>
                  <a:spcPts val="100"/>
                </a:spcBef>
                <a:defRPr sz="2200">
                  <a:solidFill>
                    <a:srgbClr val="91919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modeling</a:t>
              </a:r>
            </a:p>
          </p:txBody>
        </p:sp>
        <p:sp>
          <p:nvSpPr>
            <p:cNvPr id="319" name="synthesis"/>
            <p:cNvSpPr txBox="1"/>
            <p:nvPr/>
          </p:nvSpPr>
          <p:spPr>
            <a:xfrm>
              <a:off x="8565505" y="1162788"/>
              <a:ext cx="1278967" cy="42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lnSpc>
                  <a:spcPct val="110000"/>
                </a:lnSpc>
                <a:spcBef>
                  <a:spcPts val="100"/>
                </a:spcBef>
                <a:defRPr sz="2200">
                  <a:solidFill>
                    <a:srgbClr val="91919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synthesis</a:t>
              </a:r>
            </a:p>
          </p:txBody>
        </p:sp>
        <p:sp>
          <p:nvSpPr>
            <p:cNvPr id="320" name="verification/testing"/>
            <p:cNvSpPr txBox="1"/>
            <p:nvPr/>
          </p:nvSpPr>
          <p:spPr>
            <a:xfrm>
              <a:off x="6454497" y="4028302"/>
              <a:ext cx="2350592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lnSpc>
                  <a:spcPct val="110000"/>
                </a:lnSpc>
                <a:spcBef>
                  <a:spcPts val="100"/>
                </a:spcBef>
                <a:defRPr sz="2200">
                  <a:solidFill>
                    <a:srgbClr val="91919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verification/testing</a:t>
              </a:r>
            </a:p>
          </p:txBody>
        </p:sp>
        <p:sp>
          <p:nvSpPr>
            <p:cNvPr id="321" name="post-design"/>
            <p:cNvSpPr txBox="1"/>
            <p:nvPr/>
          </p:nvSpPr>
          <p:spPr>
            <a:xfrm>
              <a:off x="261806" y="2710073"/>
              <a:ext cx="1558778" cy="422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57200">
                <a:lnSpc>
                  <a:spcPct val="110000"/>
                </a:lnSpc>
                <a:spcBef>
                  <a:spcPts val="100"/>
                </a:spcBef>
                <a:defRPr sz="2200">
                  <a:solidFill>
                    <a:srgbClr val="91919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post-design</a:t>
              </a:r>
            </a:p>
          </p:txBody>
        </p:sp>
      </p:grpSp>
    </p:spTree>
  </p:cSld>
  <p:clrMapOvr>
    <a:masterClrMapping/>
  </p:clrMapOvr>
  <p:transition spd="med"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Data-Driven CPS"/>
          <p:cNvSpPr txBox="1"/>
          <p:nvPr/>
        </p:nvSpPr>
        <p:spPr>
          <a:xfrm>
            <a:off x="-696737" y="9347200"/>
            <a:ext cx="345440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>
                <a:solidFill>
                  <a:srgbClr val="444444"/>
                </a:solidFill>
              </a:defRPr>
            </a:lvl1pPr>
          </a:lstStyle>
          <a:p>
            <a:r>
              <a:t>Data-Driven CPS</a:t>
            </a:r>
          </a:p>
        </p:txBody>
      </p:sp>
      <p:sp>
        <p:nvSpPr>
          <p:cNvPr id="326" name="An emerging CPS application:…"/>
          <p:cNvSpPr txBox="1"/>
          <p:nvPr/>
        </p:nvSpPr>
        <p:spPr>
          <a:xfrm>
            <a:off x="291766" y="314600"/>
            <a:ext cx="12421268" cy="102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emerging CPS application: </a:t>
            </a:r>
          </a:p>
          <a:p>
            <a:pPr>
              <a:defRPr sz="3200"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Additive manufacturing machines and processes</a:t>
            </a:r>
          </a:p>
        </p:txBody>
      </p:sp>
      <p:sp>
        <p:nvSpPr>
          <p:cNvPr id="327" name="3D printing: Processes that rely on complicated physics"/>
          <p:cNvSpPr txBox="1"/>
          <p:nvPr/>
        </p:nvSpPr>
        <p:spPr>
          <a:xfrm>
            <a:off x="3320783" y="1922501"/>
            <a:ext cx="6240256" cy="77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4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433FF"/>
                </a:solidFill>
              </a:rPr>
              <a:t>3D printing:</a:t>
            </a:r>
            <a:r>
              <a:t> Processes that rely on complicated physics</a:t>
            </a:r>
          </a:p>
        </p:txBody>
      </p:sp>
      <p:sp>
        <p:nvSpPr>
          <p:cNvPr id="328" name="Decision at multiple (and demanding) time and spatial scales:…"/>
          <p:cNvSpPr txBox="1"/>
          <p:nvPr/>
        </p:nvSpPr>
        <p:spPr>
          <a:xfrm>
            <a:off x="1966429" y="7862559"/>
            <a:ext cx="8948964" cy="1171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400"/>
              </a:spcBef>
              <a:defRPr sz="2300" b="1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Decision at multiple (and demanding) time and spatial scales:</a:t>
            </a:r>
          </a:p>
          <a:p>
            <a:pPr defTabSz="457200">
              <a:spcBef>
                <a:spcPts val="4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Processing power, memory, bandwidth and storage dictate what is possible at design and run time</a:t>
            </a:r>
          </a:p>
        </p:txBody>
      </p:sp>
      <p:pic>
        <p:nvPicPr>
          <p:cNvPr id="3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264" t="5707" r="8264" b="2819"/>
          <a:stretch>
            <a:fillRect/>
          </a:stretch>
        </p:blipFill>
        <p:spPr>
          <a:xfrm>
            <a:off x="10166218" y="1628333"/>
            <a:ext cx="2366706" cy="172990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grpSp>
        <p:nvGrpSpPr>
          <p:cNvPr id="336" name="Group"/>
          <p:cNvGrpSpPr/>
          <p:nvPr/>
        </p:nvGrpSpPr>
        <p:grpSpPr>
          <a:xfrm>
            <a:off x="325761" y="4272781"/>
            <a:ext cx="12712900" cy="2017343"/>
            <a:chOff x="0" y="0"/>
            <a:chExt cx="12712898" cy="2017342"/>
          </a:xfrm>
        </p:grpSpPr>
        <p:grpSp>
          <p:nvGrpSpPr>
            <p:cNvPr id="332" name="Group"/>
            <p:cNvGrpSpPr/>
            <p:nvPr/>
          </p:nvGrpSpPr>
          <p:grpSpPr>
            <a:xfrm>
              <a:off x="0" y="11199"/>
              <a:ext cx="2586068" cy="1994944"/>
              <a:chOff x="0" y="0"/>
              <a:chExt cx="2586067" cy="1994943"/>
            </a:xfrm>
          </p:grpSpPr>
          <p:sp>
            <p:nvSpPr>
              <p:cNvPr id="330" name="Rich actuation"/>
              <p:cNvSpPr txBox="1"/>
              <p:nvPr/>
            </p:nvSpPr>
            <p:spPr>
              <a:xfrm>
                <a:off x="0" y="-1"/>
                <a:ext cx="2586068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 defTabSz="457200">
                  <a:spcBef>
                    <a:spcPts val="400"/>
                  </a:spcBef>
                  <a:defRPr sz="2300" b="1">
                    <a:solidFill>
                      <a:srgbClr val="0433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Rich actuation</a:t>
                </a:r>
              </a:p>
            </p:txBody>
          </p:sp>
          <p:sp>
            <p:nvSpPr>
              <p:cNvPr id="331" name="laser power, laser path, powder layer height, pressure, temperature profiles, melt pool geometries,…"/>
              <p:cNvSpPr txBox="1"/>
              <p:nvPr/>
            </p:nvSpPr>
            <p:spPr>
              <a:xfrm>
                <a:off x="10554" y="499874"/>
                <a:ext cx="2200557" cy="1495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 defTabSz="457200">
                  <a:lnSpc>
                    <a:spcPct val="90000"/>
                  </a:lnSpc>
                  <a:spcBef>
                    <a:spcPts val="400"/>
                  </a:spcBef>
                  <a:defRPr sz="1700">
                    <a:solidFill>
                      <a:srgbClr val="797979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laser power, laser path, powder layer height, pressure, temperature profiles, melt pool geometries,…</a:t>
                </a:r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10024196" y="0"/>
              <a:ext cx="2688703" cy="2017343"/>
              <a:chOff x="0" y="0"/>
              <a:chExt cx="2688701" cy="2017342"/>
            </a:xfrm>
          </p:grpSpPr>
          <p:sp>
            <p:nvSpPr>
              <p:cNvPr id="333" name="Rich sensing"/>
              <p:cNvSpPr txBox="1"/>
              <p:nvPr/>
            </p:nvSpPr>
            <p:spPr>
              <a:xfrm>
                <a:off x="0" y="-1"/>
                <a:ext cx="1932224" cy="434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spcBef>
                    <a:spcPts val="400"/>
                  </a:spcBef>
                  <a:defRPr sz="2300" b="1">
                    <a:solidFill>
                      <a:srgbClr val="0433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/>
                </a:pPr>
                <a:r>
                  <a:rPr b="1"/>
                  <a:t>Rich sensing</a:t>
                </a:r>
              </a:p>
            </p:txBody>
          </p:sp>
          <p:sp>
            <p:nvSpPr>
              <p:cNvPr id="334" name="IR cameras, pressure sensors, optical cameras, thermocouple network, µ-scale 3D position, non-destructive tomography,  …"/>
              <p:cNvSpPr txBox="1"/>
              <p:nvPr/>
            </p:nvSpPr>
            <p:spPr>
              <a:xfrm>
                <a:off x="0" y="510266"/>
                <a:ext cx="2688702" cy="1507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algn="l" defTabSz="457200">
                  <a:lnSpc>
                    <a:spcPct val="90000"/>
                  </a:lnSpc>
                  <a:spcBef>
                    <a:spcPts val="400"/>
                  </a:spcBef>
                  <a:defRPr sz="1700">
                    <a:solidFill>
                      <a:srgbClr val="79797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IR cameras, pressure sensors, optical cameras, thermocouple network, </a:t>
                </a:r>
                <a:r>
                  <a:rPr>
                    <a:latin typeface="Helvetica"/>
                    <a:ea typeface="Helvetica"/>
                    <a:cs typeface="Helvetica"/>
                    <a:sym typeface="Helvetica"/>
                  </a:rPr>
                  <a:t>µ-scale 3D position, non-destructive tomography,  …</a:t>
                </a:r>
              </a:p>
            </p:txBody>
          </p:sp>
        </p:grpSp>
      </p:grpSp>
      <p:grpSp>
        <p:nvGrpSpPr>
          <p:cNvPr id="339" name="Group"/>
          <p:cNvGrpSpPr/>
          <p:nvPr/>
        </p:nvGrpSpPr>
        <p:grpSpPr>
          <a:xfrm>
            <a:off x="3229141" y="2985471"/>
            <a:ext cx="6546518" cy="4563993"/>
            <a:chOff x="665292" y="553560"/>
            <a:chExt cx="6546517" cy="4563991"/>
          </a:xfrm>
        </p:grpSpPr>
        <p:sp>
          <p:nvSpPr>
            <p:cNvPr id="337" name="Rectangle"/>
            <p:cNvSpPr/>
            <p:nvPr/>
          </p:nvSpPr>
          <p:spPr>
            <a:xfrm>
              <a:off x="665292" y="553560"/>
              <a:ext cx="6546519" cy="4563993"/>
            </a:xfrm>
            <a:prstGeom prst="rect">
              <a:avLst/>
            </a:prstGeom>
            <a:solidFill>
              <a:srgbClr val="EBEBEB"/>
            </a:solidFill>
            <a:ln w="12700" cap="flat">
              <a:solidFill>
                <a:srgbClr val="C0C0C0"/>
              </a:solidFill>
              <a:prstDash val="solid"/>
              <a:miter lim="400000"/>
            </a:ln>
            <a:effectLst>
              <a:outerShdw blurRad="63500" dist="63500" dir="12582797" rotWithShape="0">
                <a:srgbClr val="000000">
                  <a:alpha val="34741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338" name="Group" descr="Group"/>
            <p:cNvPicPr>
              <a:picLocks noChangeAspect="1"/>
            </p:cNvPicPr>
            <p:nvPr/>
          </p:nvPicPr>
          <p:blipFill>
            <a:blip r:embed="rId3">
              <a:alphaModFix amt="86392"/>
              <a:extLst/>
            </a:blip>
            <a:stretch>
              <a:fillRect/>
            </a:stretch>
          </p:blipFill>
          <p:spPr>
            <a:xfrm>
              <a:off x="710311" y="592809"/>
              <a:ext cx="6441421" cy="44759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Tm="4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228</Words>
  <Application>Microsoft Macintosh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Ufuk Topcu</cp:lastModifiedBy>
  <cp:revision>3</cp:revision>
  <dcterms:modified xsi:type="dcterms:W3CDTF">2017-11-10T21:55:21Z</dcterms:modified>
</cp:coreProperties>
</file>