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6" r:id="rId13"/>
    <p:sldId id="271" r:id="rId14"/>
    <p:sldId id="272" r:id="rId15"/>
    <p:sldId id="281" r:id="rId16"/>
    <p:sldId id="270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2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1AEAA-416F-44D1-8582-C3A828F2A76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1B46AC-A23E-4AFC-B148-D016B0F42F46}">
      <dgm:prSet/>
      <dgm:spPr/>
      <dgm:t>
        <a:bodyPr/>
        <a:lstStyle/>
        <a:p>
          <a:r>
            <a:rPr lang="en-IN" b="1"/>
            <a:t>To find Out Dropout and Success of Student.</a:t>
          </a:r>
          <a:endParaRPr lang="en-US"/>
        </a:p>
      </dgm:t>
    </dgm:pt>
    <dgm:pt modelId="{7601B74E-E103-4DAA-AA07-292F61EE58D5}" type="parTrans" cxnId="{A07128DD-7048-424F-959E-E0520218A751}">
      <dgm:prSet/>
      <dgm:spPr/>
      <dgm:t>
        <a:bodyPr/>
        <a:lstStyle/>
        <a:p>
          <a:endParaRPr lang="en-US"/>
        </a:p>
      </dgm:t>
    </dgm:pt>
    <dgm:pt modelId="{7E0DD35F-4ED3-402E-BDC6-24FEAC8B6474}" type="sibTrans" cxnId="{A07128DD-7048-424F-959E-E0520218A751}">
      <dgm:prSet/>
      <dgm:spPr/>
      <dgm:t>
        <a:bodyPr/>
        <a:lstStyle/>
        <a:p>
          <a:endParaRPr lang="en-US"/>
        </a:p>
      </dgm:t>
    </dgm:pt>
    <dgm:pt modelId="{090CEB25-68DF-4C17-8540-DB25ECD5639E}">
      <dgm:prSet/>
      <dgm:spPr/>
      <dgm:t>
        <a:bodyPr/>
        <a:lstStyle/>
        <a:p>
          <a:r>
            <a:rPr lang="en-IN" b="1"/>
            <a:t>To see Enrolment of Student in different Course.</a:t>
          </a:r>
          <a:endParaRPr lang="en-US"/>
        </a:p>
      </dgm:t>
    </dgm:pt>
    <dgm:pt modelId="{DBB1C65B-284B-40DA-B8AC-38270367686D}" type="parTrans" cxnId="{CCA31CFD-9E35-471D-B191-136F3C9DE3CD}">
      <dgm:prSet/>
      <dgm:spPr/>
      <dgm:t>
        <a:bodyPr/>
        <a:lstStyle/>
        <a:p>
          <a:endParaRPr lang="en-US"/>
        </a:p>
      </dgm:t>
    </dgm:pt>
    <dgm:pt modelId="{E576520C-DCFB-46E0-AE09-6AF60AA5F899}" type="sibTrans" cxnId="{CCA31CFD-9E35-471D-B191-136F3C9DE3CD}">
      <dgm:prSet/>
      <dgm:spPr/>
      <dgm:t>
        <a:bodyPr/>
        <a:lstStyle/>
        <a:p>
          <a:endParaRPr lang="en-US"/>
        </a:p>
      </dgm:t>
    </dgm:pt>
    <dgm:pt modelId="{5574A919-C35C-4250-BFEE-60D5DFEC29EE}">
      <dgm:prSet/>
      <dgm:spPr/>
      <dgm:t>
        <a:bodyPr/>
        <a:lstStyle/>
        <a:p>
          <a:r>
            <a:rPr lang="en-IN" b="1"/>
            <a:t>Top 5 Course preferred by the Student.</a:t>
          </a:r>
          <a:endParaRPr lang="en-US"/>
        </a:p>
      </dgm:t>
    </dgm:pt>
    <dgm:pt modelId="{8DA11AEA-FA1F-4662-8C05-ABC7BBD04FCA}" type="parTrans" cxnId="{ADB572B4-0E18-4D7A-BE86-8FB56A72BA89}">
      <dgm:prSet/>
      <dgm:spPr/>
      <dgm:t>
        <a:bodyPr/>
        <a:lstStyle/>
        <a:p>
          <a:endParaRPr lang="en-US"/>
        </a:p>
      </dgm:t>
    </dgm:pt>
    <dgm:pt modelId="{2EE72AC1-86AA-4102-A348-2404BC784005}" type="sibTrans" cxnId="{ADB572B4-0E18-4D7A-BE86-8FB56A72BA89}">
      <dgm:prSet/>
      <dgm:spPr/>
      <dgm:t>
        <a:bodyPr/>
        <a:lstStyle/>
        <a:p>
          <a:endParaRPr lang="en-US"/>
        </a:p>
      </dgm:t>
    </dgm:pt>
    <dgm:pt modelId="{E3D20075-7E58-47D5-8E9C-9B3525FEE794}">
      <dgm:prSet/>
      <dgm:spPr/>
      <dgm:t>
        <a:bodyPr/>
        <a:lstStyle/>
        <a:p>
          <a:r>
            <a:rPr lang="en-IN" b="1"/>
            <a:t>Student for taking Debtor for their Course.</a:t>
          </a:r>
          <a:endParaRPr lang="en-US"/>
        </a:p>
      </dgm:t>
    </dgm:pt>
    <dgm:pt modelId="{F4484B3A-B6B7-46B6-A3B1-A2E7D6662654}" type="parTrans" cxnId="{64DBA618-27B4-4965-ADDC-792D1FF32830}">
      <dgm:prSet/>
      <dgm:spPr/>
      <dgm:t>
        <a:bodyPr/>
        <a:lstStyle/>
        <a:p>
          <a:endParaRPr lang="en-US"/>
        </a:p>
      </dgm:t>
    </dgm:pt>
    <dgm:pt modelId="{4D200A3D-D453-4E6E-8F19-C32484D245A2}" type="sibTrans" cxnId="{64DBA618-27B4-4965-ADDC-792D1FF32830}">
      <dgm:prSet/>
      <dgm:spPr/>
      <dgm:t>
        <a:bodyPr/>
        <a:lstStyle/>
        <a:p>
          <a:endParaRPr lang="en-US"/>
        </a:p>
      </dgm:t>
    </dgm:pt>
    <dgm:pt modelId="{98148556-A08E-463F-890A-64924F2D5733}" type="pres">
      <dgm:prSet presAssocID="{78C1AEAA-416F-44D1-8582-C3A828F2A765}" presName="linear" presStyleCnt="0">
        <dgm:presLayoutVars>
          <dgm:dir/>
          <dgm:animLvl val="lvl"/>
          <dgm:resizeHandles val="exact"/>
        </dgm:presLayoutVars>
      </dgm:prSet>
      <dgm:spPr/>
    </dgm:pt>
    <dgm:pt modelId="{236EF15C-0408-4B5D-A0E5-3487160A6C2B}" type="pres">
      <dgm:prSet presAssocID="{E61B46AC-A23E-4AFC-B148-D016B0F42F46}" presName="parentLin" presStyleCnt="0"/>
      <dgm:spPr/>
    </dgm:pt>
    <dgm:pt modelId="{954ED9C2-D9BB-4847-934B-A2258948FA4F}" type="pres">
      <dgm:prSet presAssocID="{E61B46AC-A23E-4AFC-B148-D016B0F42F46}" presName="parentLeftMargin" presStyleLbl="node1" presStyleIdx="0" presStyleCnt="4"/>
      <dgm:spPr/>
    </dgm:pt>
    <dgm:pt modelId="{4B930CC2-5605-409D-A745-966E5AD607C3}" type="pres">
      <dgm:prSet presAssocID="{E61B46AC-A23E-4AFC-B148-D016B0F42F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72B391-3121-471E-B23E-1DB153B2E9A2}" type="pres">
      <dgm:prSet presAssocID="{E61B46AC-A23E-4AFC-B148-D016B0F42F46}" presName="negativeSpace" presStyleCnt="0"/>
      <dgm:spPr/>
    </dgm:pt>
    <dgm:pt modelId="{723D5535-B926-4CB7-BD69-ADF7107B027A}" type="pres">
      <dgm:prSet presAssocID="{E61B46AC-A23E-4AFC-B148-D016B0F42F46}" presName="childText" presStyleLbl="conFgAcc1" presStyleIdx="0" presStyleCnt="4">
        <dgm:presLayoutVars>
          <dgm:bulletEnabled val="1"/>
        </dgm:presLayoutVars>
      </dgm:prSet>
      <dgm:spPr/>
    </dgm:pt>
    <dgm:pt modelId="{B5DDDE93-B98A-4EC9-8D03-FF751F289214}" type="pres">
      <dgm:prSet presAssocID="{7E0DD35F-4ED3-402E-BDC6-24FEAC8B6474}" presName="spaceBetweenRectangles" presStyleCnt="0"/>
      <dgm:spPr/>
    </dgm:pt>
    <dgm:pt modelId="{F5175C98-7646-41FE-B512-ED890590A8C3}" type="pres">
      <dgm:prSet presAssocID="{090CEB25-68DF-4C17-8540-DB25ECD5639E}" presName="parentLin" presStyleCnt="0"/>
      <dgm:spPr/>
    </dgm:pt>
    <dgm:pt modelId="{C1C04208-7488-49DD-A882-6DD524BF65B7}" type="pres">
      <dgm:prSet presAssocID="{090CEB25-68DF-4C17-8540-DB25ECD5639E}" presName="parentLeftMargin" presStyleLbl="node1" presStyleIdx="0" presStyleCnt="4"/>
      <dgm:spPr/>
    </dgm:pt>
    <dgm:pt modelId="{97F0B42A-B0B6-494A-BBD9-604538DE4F5B}" type="pres">
      <dgm:prSet presAssocID="{090CEB25-68DF-4C17-8540-DB25ECD563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B05750-1DF3-448D-BB92-583EACAE6551}" type="pres">
      <dgm:prSet presAssocID="{090CEB25-68DF-4C17-8540-DB25ECD5639E}" presName="negativeSpace" presStyleCnt="0"/>
      <dgm:spPr/>
    </dgm:pt>
    <dgm:pt modelId="{EB7368FD-BFE0-47C9-A9F5-A71D3A86F99F}" type="pres">
      <dgm:prSet presAssocID="{090CEB25-68DF-4C17-8540-DB25ECD5639E}" presName="childText" presStyleLbl="conFgAcc1" presStyleIdx="1" presStyleCnt="4">
        <dgm:presLayoutVars>
          <dgm:bulletEnabled val="1"/>
        </dgm:presLayoutVars>
      </dgm:prSet>
      <dgm:spPr/>
    </dgm:pt>
    <dgm:pt modelId="{601984FC-23E2-463C-862B-461D0F41EC2A}" type="pres">
      <dgm:prSet presAssocID="{E576520C-DCFB-46E0-AE09-6AF60AA5F899}" presName="spaceBetweenRectangles" presStyleCnt="0"/>
      <dgm:spPr/>
    </dgm:pt>
    <dgm:pt modelId="{DDF8CD96-65EC-4650-AB13-0C6431E5F661}" type="pres">
      <dgm:prSet presAssocID="{5574A919-C35C-4250-BFEE-60D5DFEC29EE}" presName="parentLin" presStyleCnt="0"/>
      <dgm:spPr/>
    </dgm:pt>
    <dgm:pt modelId="{3DC803FF-115F-4617-9D27-3A3D2F0A53DD}" type="pres">
      <dgm:prSet presAssocID="{5574A919-C35C-4250-BFEE-60D5DFEC29EE}" presName="parentLeftMargin" presStyleLbl="node1" presStyleIdx="1" presStyleCnt="4"/>
      <dgm:spPr/>
    </dgm:pt>
    <dgm:pt modelId="{7E43A5AA-97BE-4F9D-986B-D11E91FC108F}" type="pres">
      <dgm:prSet presAssocID="{5574A919-C35C-4250-BFEE-60D5DFEC29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24EC3D-7E02-42E4-B69D-C00BD796005A}" type="pres">
      <dgm:prSet presAssocID="{5574A919-C35C-4250-BFEE-60D5DFEC29EE}" presName="negativeSpace" presStyleCnt="0"/>
      <dgm:spPr/>
    </dgm:pt>
    <dgm:pt modelId="{7D55F7A3-DC70-4675-8147-D0648C797192}" type="pres">
      <dgm:prSet presAssocID="{5574A919-C35C-4250-BFEE-60D5DFEC29EE}" presName="childText" presStyleLbl="conFgAcc1" presStyleIdx="2" presStyleCnt="4">
        <dgm:presLayoutVars>
          <dgm:bulletEnabled val="1"/>
        </dgm:presLayoutVars>
      </dgm:prSet>
      <dgm:spPr/>
    </dgm:pt>
    <dgm:pt modelId="{EB0B4CD5-1800-43DD-9398-C08649F4EC1B}" type="pres">
      <dgm:prSet presAssocID="{2EE72AC1-86AA-4102-A348-2404BC784005}" presName="spaceBetweenRectangles" presStyleCnt="0"/>
      <dgm:spPr/>
    </dgm:pt>
    <dgm:pt modelId="{3A469355-125D-4295-9B95-FE841DDFEFEB}" type="pres">
      <dgm:prSet presAssocID="{E3D20075-7E58-47D5-8E9C-9B3525FEE794}" presName="parentLin" presStyleCnt="0"/>
      <dgm:spPr/>
    </dgm:pt>
    <dgm:pt modelId="{BB0A641A-1039-4B4B-B0CC-7C3EE8202D22}" type="pres">
      <dgm:prSet presAssocID="{E3D20075-7E58-47D5-8E9C-9B3525FEE794}" presName="parentLeftMargin" presStyleLbl="node1" presStyleIdx="2" presStyleCnt="4"/>
      <dgm:spPr/>
    </dgm:pt>
    <dgm:pt modelId="{1163FE42-8444-4EA1-8164-6719DA13FAC0}" type="pres">
      <dgm:prSet presAssocID="{E3D20075-7E58-47D5-8E9C-9B3525FEE79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1194EC8-0CCD-43FB-B5EC-645B10EEB381}" type="pres">
      <dgm:prSet presAssocID="{E3D20075-7E58-47D5-8E9C-9B3525FEE794}" presName="negativeSpace" presStyleCnt="0"/>
      <dgm:spPr/>
    </dgm:pt>
    <dgm:pt modelId="{D058C311-4754-4500-A4CE-6472AB7DFA9E}" type="pres">
      <dgm:prSet presAssocID="{E3D20075-7E58-47D5-8E9C-9B3525FEE79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4DBA618-27B4-4965-ADDC-792D1FF32830}" srcId="{78C1AEAA-416F-44D1-8582-C3A828F2A765}" destId="{E3D20075-7E58-47D5-8E9C-9B3525FEE794}" srcOrd="3" destOrd="0" parTransId="{F4484B3A-B6B7-46B6-A3B1-A2E7D6662654}" sibTransId="{4D200A3D-D453-4E6E-8F19-C32484D245A2}"/>
    <dgm:cxn modelId="{C232005C-B3D3-4AD3-BF65-8B4796EF1DF9}" type="presOf" srcId="{E61B46AC-A23E-4AFC-B148-D016B0F42F46}" destId="{4B930CC2-5605-409D-A745-966E5AD607C3}" srcOrd="1" destOrd="0" presId="urn:microsoft.com/office/officeart/2005/8/layout/list1"/>
    <dgm:cxn modelId="{58505D4C-2393-49E1-8203-2E8100DF65CA}" type="presOf" srcId="{5574A919-C35C-4250-BFEE-60D5DFEC29EE}" destId="{7E43A5AA-97BE-4F9D-986B-D11E91FC108F}" srcOrd="1" destOrd="0" presId="urn:microsoft.com/office/officeart/2005/8/layout/list1"/>
    <dgm:cxn modelId="{A3A94E6F-93F5-4627-BF3B-8995BBB13740}" type="presOf" srcId="{E3D20075-7E58-47D5-8E9C-9B3525FEE794}" destId="{1163FE42-8444-4EA1-8164-6719DA13FAC0}" srcOrd="1" destOrd="0" presId="urn:microsoft.com/office/officeart/2005/8/layout/list1"/>
    <dgm:cxn modelId="{1AC1A34F-D704-4FC7-B9B9-DCC01B601771}" type="presOf" srcId="{E3D20075-7E58-47D5-8E9C-9B3525FEE794}" destId="{BB0A641A-1039-4B4B-B0CC-7C3EE8202D22}" srcOrd="0" destOrd="0" presId="urn:microsoft.com/office/officeart/2005/8/layout/list1"/>
    <dgm:cxn modelId="{4BDC9888-5E90-40CE-AAAE-622C977EA972}" type="presOf" srcId="{090CEB25-68DF-4C17-8540-DB25ECD5639E}" destId="{97F0B42A-B0B6-494A-BBD9-604538DE4F5B}" srcOrd="1" destOrd="0" presId="urn:microsoft.com/office/officeart/2005/8/layout/list1"/>
    <dgm:cxn modelId="{31A8158B-6F42-44AD-B842-CB8B4EA527C1}" type="presOf" srcId="{78C1AEAA-416F-44D1-8582-C3A828F2A765}" destId="{98148556-A08E-463F-890A-64924F2D5733}" srcOrd="0" destOrd="0" presId="urn:microsoft.com/office/officeart/2005/8/layout/list1"/>
    <dgm:cxn modelId="{4F21FA91-BE30-48C4-A780-EE98AEF3EE2B}" type="presOf" srcId="{5574A919-C35C-4250-BFEE-60D5DFEC29EE}" destId="{3DC803FF-115F-4617-9D27-3A3D2F0A53DD}" srcOrd="0" destOrd="0" presId="urn:microsoft.com/office/officeart/2005/8/layout/list1"/>
    <dgm:cxn modelId="{1434EAA7-1499-45E8-87B1-35F0C3C38A5E}" type="presOf" srcId="{090CEB25-68DF-4C17-8540-DB25ECD5639E}" destId="{C1C04208-7488-49DD-A882-6DD524BF65B7}" srcOrd="0" destOrd="0" presId="urn:microsoft.com/office/officeart/2005/8/layout/list1"/>
    <dgm:cxn modelId="{ADB572B4-0E18-4D7A-BE86-8FB56A72BA89}" srcId="{78C1AEAA-416F-44D1-8582-C3A828F2A765}" destId="{5574A919-C35C-4250-BFEE-60D5DFEC29EE}" srcOrd="2" destOrd="0" parTransId="{8DA11AEA-FA1F-4662-8C05-ABC7BBD04FCA}" sibTransId="{2EE72AC1-86AA-4102-A348-2404BC784005}"/>
    <dgm:cxn modelId="{EA0FA3B5-1E98-4EC3-A52A-23A409EFBCFB}" type="presOf" srcId="{E61B46AC-A23E-4AFC-B148-D016B0F42F46}" destId="{954ED9C2-D9BB-4847-934B-A2258948FA4F}" srcOrd="0" destOrd="0" presId="urn:microsoft.com/office/officeart/2005/8/layout/list1"/>
    <dgm:cxn modelId="{A07128DD-7048-424F-959E-E0520218A751}" srcId="{78C1AEAA-416F-44D1-8582-C3A828F2A765}" destId="{E61B46AC-A23E-4AFC-B148-D016B0F42F46}" srcOrd="0" destOrd="0" parTransId="{7601B74E-E103-4DAA-AA07-292F61EE58D5}" sibTransId="{7E0DD35F-4ED3-402E-BDC6-24FEAC8B6474}"/>
    <dgm:cxn modelId="{CCA31CFD-9E35-471D-B191-136F3C9DE3CD}" srcId="{78C1AEAA-416F-44D1-8582-C3A828F2A765}" destId="{090CEB25-68DF-4C17-8540-DB25ECD5639E}" srcOrd="1" destOrd="0" parTransId="{DBB1C65B-284B-40DA-B8AC-38270367686D}" sibTransId="{E576520C-DCFB-46E0-AE09-6AF60AA5F899}"/>
    <dgm:cxn modelId="{7999A22F-2935-43B7-BEA8-CC9DEA827C40}" type="presParOf" srcId="{98148556-A08E-463F-890A-64924F2D5733}" destId="{236EF15C-0408-4B5D-A0E5-3487160A6C2B}" srcOrd="0" destOrd="0" presId="urn:microsoft.com/office/officeart/2005/8/layout/list1"/>
    <dgm:cxn modelId="{D0C6EEBD-221E-49F0-A3B4-D35AA31614C4}" type="presParOf" srcId="{236EF15C-0408-4B5D-A0E5-3487160A6C2B}" destId="{954ED9C2-D9BB-4847-934B-A2258948FA4F}" srcOrd="0" destOrd="0" presId="urn:microsoft.com/office/officeart/2005/8/layout/list1"/>
    <dgm:cxn modelId="{08AF469E-4E4D-47C1-B7C6-8D72F27539FC}" type="presParOf" srcId="{236EF15C-0408-4B5D-A0E5-3487160A6C2B}" destId="{4B930CC2-5605-409D-A745-966E5AD607C3}" srcOrd="1" destOrd="0" presId="urn:microsoft.com/office/officeart/2005/8/layout/list1"/>
    <dgm:cxn modelId="{178F8888-F1DA-4450-8742-A33BB7404C28}" type="presParOf" srcId="{98148556-A08E-463F-890A-64924F2D5733}" destId="{5F72B391-3121-471E-B23E-1DB153B2E9A2}" srcOrd="1" destOrd="0" presId="urn:microsoft.com/office/officeart/2005/8/layout/list1"/>
    <dgm:cxn modelId="{61026B8D-2D70-40EA-8DD2-2DCEE80BC58B}" type="presParOf" srcId="{98148556-A08E-463F-890A-64924F2D5733}" destId="{723D5535-B926-4CB7-BD69-ADF7107B027A}" srcOrd="2" destOrd="0" presId="urn:microsoft.com/office/officeart/2005/8/layout/list1"/>
    <dgm:cxn modelId="{2594CD0E-4701-441A-974E-B2FC2C55E6DF}" type="presParOf" srcId="{98148556-A08E-463F-890A-64924F2D5733}" destId="{B5DDDE93-B98A-4EC9-8D03-FF751F289214}" srcOrd="3" destOrd="0" presId="urn:microsoft.com/office/officeart/2005/8/layout/list1"/>
    <dgm:cxn modelId="{D50AF24E-28E5-4E0C-B114-5439658B6576}" type="presParOf" srcId="{98148556-A08E-463F-890A-64924F2D5733}" destId="{F5175C98-7646-41FE-B512-ED890590A8C3}" srcOrd="4" destOrd="0" presId="urn:microsoft.com/office/officeart/2005/8/layout/list1"/>
    <dgm:cxn modelId="{BDCEF9C5-B08C-4A9B-BE05-F2C0EDD34C0A}" type="presParOf" srcId="{F5175C98-7646-41FE-B512-ED890590A8C3}" destId="{C1C04208-7488-49DD-A882-6DD524BF65B7}" srcOrd="0" destOrd="0" presId="urn:microsoft.com/office/officeart/2005/8/layout/list1"/>
    <dgm:cxn modelId="{0C7577C5-BF9D-45D1-9439-95F8D7B78956}" type="presParOf" srcId="{F5175C98-7646-41FE-B512-ED890590A8C3}" destId="{97F0B42A-B0B6-494A-BBD9-604538DE4F5B}" srcOrd="1" destOrd="0" presId="urn:microsoft.com/office/officeart/2005/8/layout/list1"/>
    <dgm:cxn modelId="{1BDE0A8B-7D70-4327-BE81-4A0D85C865B7}" type="presParOf" srcId="{98148556-A08E-463F-890A-64924F2D5733}" destId="{70B05750-1DF3-448D-BB92-583EACAE6551}" srcOrd="5" destOrd="0" presId="urn:microsoft.com/office/officeart/2005/8/layout/list1"/>
    <dgm:cxn modelId="{F369299F-EAE7-4FD5-A6DA-901C49490269}" type="presParOf" srcId="{98148556-A08E-463F-890A-64924F2D5733}" destId="{EB7368FD-BFE0-47C9-A9F5-A71D3A86F99F}" srcOrd="6" destOrd="0" presId="urn:microsoft.com/office/officeart/2005/8/layout/list1"/>
    <dgm:cxn modelId="{89566932-0408-4D8A-AB8B-EE19C684051E}" type="presParOf" srcId="{98148556-A08E-463F-890A-64924F2D5733}" destId="{601984FC-23E2-463C-862B-461D0F41EC2A}" srcOrd="7" destOrd="0" presId="urn:microsoft.com/office/officeart/2005/8/layout/list1"/>
    <dgm:cxn modelId="{D0421F37-E646-4C5C-8037-3CE29C4E5C01}" type="presParOf" srcId="{98148556-A08E-463F-890A-64924F2D5733}" destId="{DDF8CD96-65EC-4650-AB13-0C6431E5F661}" srcOrd="8" destOrd="0" presId="urn:microsoft.com/office/officeart/2005/8/layout/list1"/>
    <dgm:cxn modelId="{0BA5A6BB-5255-42CF-B0A7-006D3B43ACF1}" type="presParOf" srcId="{DDF8CD96-65EC-4650-AB13-0C6431E5F661}" destId="{3DC803FF-115F-4617-9D27-3A3D2F0A53DD}" srcOrd="0" destOrd="0" presId="urn:microsoft.com/office/officeart/2005/8/layout/list1"/>
    <dgm:cxn modelId="{9A833488-85C6-41AA-982D-C51FE4C5A8A8}" type="presParOf" srcId="{DDF8CD96-65EC-4650-AB13-0C6431E5F661}" destId="{7E43A5AA-97BE-4F9D-986B-D11E91FC108F}" srcOrd="1" destOrd="0" presId="urn:microsoft.com/office/officeart/2005/8/layout/list1"/>
    <dgm:cxn modelId="{29CA086D-D882-4440-B202-7A5BD0EA2E2C}" type="presParOf" srcId="{98148556-A08E-463F-890A-64924F2D5733}" destId="{E824EC3D-7E02-42E4-B69D-C00BD796005A}" srcOrd="9" destOrd="0" presId="urn:microsoft.com/office/officeart/2005/8/layout/list1"/>
    <dgm:cxn modelId="{099729BA-B525-4A2C-ADC8-B8A665A2ADD3}" type="presParOf" srcId="{98148556-A08E-463F-890A-64924F2D5733}" destId="{7D55F7A3-DC70-4675-8147-D0648C797192}" srcOrd="10" destOrd="0" presId="urn:microsoft.com/office/officeart/2005/8/layout/list1"/>
    <dgm:cxn modelId="{3BDADF40-19B5-4C0D-B59D-668528F1E690}" type="presParOf" srcId="{98148556-A08E-463F-890A-64924F2D5733}" destId="{EB0B4CD5-1800-43DD-9398-C08649F4EC1B}" srcOrd="11" destOrd="0" presId="urn:microsoft.com/office/officeart/2005/8/layout/list1"/>
    <dgm:cxn modelId="{E337FF18-826B-440C-9257-E6300F684EE9}" type="presParOf" srcId="{98148556-A08E-463F-890A-64924F2D5733}" destId="{3A469355-125D-4295-9B95-FE841DDFEFEB}" srcOrd="12" destOrd="0" presId="urn:microsoft.com/office/officeart/2005/8/layout/list1"/>
    <dgm:cxn modelId="{FFC4F5E1-162F-482E-BBAB-81EDE85321D4}" type="presParOf" srcId="{3A469355-125D-4295-9B95-FE841DDFEFEB}" destId="{BB0A641A-1039-4B4B-B0CC-7C3EE8202D22}" srcOrd="0" destOrd="0" presId="urn:microsoft.com/office/officeart/2005/8/layout/list1"/>
    <dgm:cxn modelId="{A2CC7F74-5AF4-43C3-A303-68E357544043}" type="presParOf" srcId="{3A469355-125D-4295-9B95-FE841DDFEFEB}" destId="{1163FE42-8444-4EA1-8164-6719DA13FAC0}" srcOrd="1" destOrd="0" presId="urn:microsoft.com/office/officeart/2005/8/layout/list1"/>
    <dgm:cxn modelId="{CE1BB1C4-14FA-408C-8D92-B8169CBD0EC3}" type="presParOf" srcId="{98148556-A08E-463F-890A-64924F2D5733}" destId="{F1194EC8-0CCD-43FB-B5EC-645B10EEB381}" srcOrd="13" destOrd="0" presId="urn:microsoft.com/office/officeart/2005/8/layout/list1"/>
    <dgm:cxn modelId="{560B55DE-4667-4E9A-B77C-948BF731385D}" type="presParOf" srcId="{98148556-A08E-463F-890A-64924F2D5733}" destId="{D058C311-4754-4500-A4CE-6472AB7DFA9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D5535-B926-4CB7-BD69-ADF7107B027A}">
      <dsp:nvSpPr>
        <dsp:cNvPr id="0" name=""/>
        <dsp:cNvSpPr/>
      </dsp:nvSpPr>
      <dsp:spPr>
        <a:xfrm>
          <a:off x="0" y="1701319"/>
          <a:ext cx="666683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30CC2-5605-409D-A745-966E5AD607C3}">
      <dsp:nvSpPr>
        <dsp:cNvPr id="0" name=""/>
        <dsp:cNvSpPr/>
      </dsp:nvSpPr>
      <dsp:spPr>
        <a:xfrm>
          <a:off x="333341" y="149467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To find Out Dropout and Success of Student.</a:t>
          </a:r>
          <a:endParaRPr lang="en-US" sz="1400" kern="1200"/>
        </a:p>
      </dsp:txBody>
      <dsp:txXfrm>
        <a:off x="353516" y="1514854"/>
        <a:ext cx="4626433" cy="372930"/>
      </dsp:txXfrm>
    </dsp:sp>
    <dsp:sp modelId="{EB7368FD-BFE0-47C9-A9F5-A71D3A86F99F}">
      <dsp:nvSpPr>
        <dsp:cNvPr id="0" name=""/>
        <dsp:cNvSpPr/>
      </dsp:nvSpPr>
      <dsp:spPr>
        <a:xfrm>
          <a:off x="0" y="2336359"/>
          <a:ext cx="666683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0B42A-B0B6-494A-BBD9-604538DE4F5B}">
      <dsp:nvSpPr>
        <dsp:cNvPr id="0" name=""/>
        <dsp:cNvSpPr/>
      </dsp:nvSpPr>
      <dsp:spPr>
        <a:xfrm>
          <a:off x="333341" y="212971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To see Enrolment of Student in different Course.</a:t>
          </a:r>
          <a:endParaRPr lang="en-US" sz="1400" kern="1200"/>
        </a:p>
      </dsp:txBody>
      <dsp:txXfrm>
        <a:off x="353516" y="2149894"/>
        <a:ext cx="4626433" cy="372930"/>
      </dsp:txXfrm>
    </dsp:sp>
    <dsp:sp modelId="{7D55F7A3-DC70-4675-8147-D0648C797192}">
      <dsp:nvSpPr>
        <dsp:cNvPr id="0" name=""/>
        <dsp:cNvSpPr/>
      </dsp:nvSpPr>
      <dsp:spPr>
        <a:xfrm>
          <a:off x="0" y="2971400"/>
          <a:ext cx="666683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3A5AA-97BE-4F9D-986B-D11E91FC108F}">
      <dsp:nvSpPr>
        <dsp:cNvPr id="0" name=""/>
        <dsp:cNvSpPr/>
      </dsp:nvSpPr>
      <dsp:spPr>
        <a:xfrm>
          <a:off x="333341" y="276475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Top 5 Course preferred by the Student.</a:t>
          </a:r>
          <a:endParaRPr lang="en-US" sz="1400" kern="1200"/>
        </a:p>
      </dsp:txBody>
      <dsp:txXfrm>
        <a:off x="353516" y="2784934"/>
        <a:ext cx="4626433" cy="372930"/>
      </dsp:txXfrm>
    </dsp:sp>
    <dsp:sp modelId="{D058C311-4754-4500-A4CE-6472AB7DFA9E}">
      <dsp:nvSpPr>
        <dsp:cNvPr id="0" name=""/>
        <dsp:cNvSpPr/>
      </dsp:nvSpPr>
      <dsp:spPr>
        <a:xfrm>
          <a:off x="0" y="3606439"/>
          <a:ext cx="666683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3FE42-8444-4EA1-8164-6719DA13FAC0}">
      <dsp:nvSpPr>
        <dsp:cNvPr id="0" name=""/>
        <dsp:cNvSpPr/>
      </dsp:nvSpPr>
      <dsp:spPr>
        <a:xfrm>
          <a:off x="333341" y="339980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Student for taking Debtor for their Course.</a:t>
          </a:r>
          <a:endParaRPr lang="en-US" sz="1400" kern="1200"/>
        </a:p>
      </dsp:txBody>
      <dsp:txXfrm>
        <a:off x="353516" y="3419975"/>
        <a:ext cx="462643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DB69F-E611-4B7C-83BF-1FF2C8AA9783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13317-CBA4-43D2-8635-7285EA23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8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13317-CBA4-43D2-8635-7285EA23254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3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9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09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8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54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03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20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2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8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1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7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0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2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D4DF-429D-43E7-B123-B35F8243BE74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4C0089-EBE6-4757-A6FC-AB0B8CE27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E589-67A1-7BB8-DED2-076D7ACB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249"/>
            <a:ext cx="9144000" cy="22219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Dropout and Success: Student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A3547-D942-1FCF-8EBB-120C257A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335" y="3602038"/>
            <a:ext cx="8748665" cy="20398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Sahadev Sutradhar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Bach No: ML3-DA23</a:t>
            </a:r>
          </a:p>
        </p:txBody>
      </p:sp>
    </p:spTree>
    <p:extLst>
      <p:ext uri="{BB962C8B-B14F-4D97-AF65-F5344CB8AC3E}">
        <p14:creationId xmlns:p14="http://schemas.microsoft.com/office/powerpoint/2010/main" val="310104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676-25B6-2CB9-D832-863FC26A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10" y="174504"/>
            <a:ext cx="1036621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What are the Gross Domestic Product(GDP) in different Course?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5" name="Content Placeholder 4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FF564791-2982-DFB2-C4B6-293D828EF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1655275"/>
            <a:ext cx="11327549" cy="4448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8EC6F5-AD81-FD26-6F2C-C6DDE6F01082}"/>
              </a:ext>
            </a:extLst>
          </p:cNvPr>
          <p:cNvSpPr txBox="1"/>
          <p:nvPr/>
        </p:nvSpPr>
        <p:spPr>
          <a:xfrm>
            <a:off x="1747319" y="6185781"/>
            <a:ext cx="778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Informatics Engineering have produced more student than rest of the Course </a:t>
            </a:r>
          </a:p>
        </p:txBody>
      </p:sp>
    </p:spTree>
    <p:extLst>
      <p:ext uri="{BB962C8B-B14F-4D97-AF65-F5344CB8AC3E}">
        <p14:creationId xmlns:p14="http://schemas.microsoft.com/office/powerpoint/2010/main" val="236523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2DBF-588E-FAD4-0066-47FAC9ED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516" y="282420"/>
            <a:ext cx="10183101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What are the inflation Rate of different Courses?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59FA022-C056-FD83-139F-43B026EC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6" y="1140738"/>
            <a:ext cx="9723421" cy="4731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2B554-521C-114A-C853-137C4DEDCE99}"/>
              </a:ext>
            </a:extLst>
          </p:cNvPr>
          <p:cNvSpPr txBox="1"/>
          <p:nvPr/>
        </p:nvSpPr>
        <p:spPr>
          <a:xfrm>
            <a:off x="2587782" y="6088260"/>
            <a:ext cx="710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Nursing have the highest </a:t>
            </a:r>
            <a:r>
              <a:rPr lang="en-IN" sz="2000" b="1" dirty="0">
                <a:solidFill>
                  <a:schemeClr val="tx2"/>
                </a:solidFill>
                <a:latin typeface="+mj-lt"/>
              </a:rPr>
              <a:t>course fee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than rest of the course</a:t>
            </a:r>
          </a:p>
        </p:txBody>
      </p:sp>
    </p:spTree>
    <p:extLst>
      <p:ext uri="{BB962C8B-B14F-4D97-AF65-F5344CB8AC3E}">
        <p14:creationId xmlns:p14="http://schemas.microsoft.com/office/powerpoint/2010/main" val="272799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87BF-8CE2-2C3D-9EBF-20ADC315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1702051"/>
            <a:ext cx="2469624" cy="3167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What are the Student Enrolment in the Courses according to the Marital Status?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75841-5591-C22F-C4EE-6C0C23818954}"/>
              </a:ext>
            </a:extLst>
          </p:cNvPr>
          <p:cNvSpPr txBox="1"/>
          <p:nvPr/>
        </p:nvSpPr>
        <p:spPr>
          <a:xfrm>
            <a:off x="2693225" y="5799016"/>
            <a:ext cx="631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Maximum Single Marital Status is joining the course</a:t>
            </a:r>
          </a:p>
        </p:txBody>
      </p:sp>
      <p:pic>
        <p:nvPicPr>
          <p:cNvPr id="6" name="Picture 5" descr="A graph of different colored squares">
            <a:extLst>
              <a:ext uri="{FF2B5EF4-FFF2-40B4-BE49-F238E27FC236}">
                <a16:creationId xmlns:a16="http://schemas.microsoft.com/office/drawing/2014/main" id="{0C3599C4-BF33-8666-3ECD-5AE2F2C8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3" y="525528"/>
            <a:ext cx="8203845" cy="511632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E9A1B373-8F82-97C4-6B43-210C08B60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7" y="739085"/>
            <a:ext cx="1211685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4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DFF4-8706-1D09-1A2E-4A211563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7658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What is the Course wise Unemployment rate?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46A4242-CFE7-58BA-A17E-1D584D034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" b="1"/>
          <a:stretch/>
        </p:blipFill>
        <p:spPr>
          <a:xfrm>
            <a:off x="899824" y="618681"/>
            <a:ext cx="7718184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577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34AB-94F8-126F-DD04-AE473032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5" y="618681"/>
            <a:ext cx="2744543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many Student enter through Scholarship in the courses?</a:t>
            </a:r>
          </a:p>
        </p:txBody>
      </p:sp>
      <p:pic>
        <p:nvPicPr>
          <p:cNvPr id="17" name="Content Placeholder 16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EF8751DD-58D0-335D-3BB2-54F456542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70" y="738364"/>
            <a:ext cx="7702139" cy="449449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FAE5C-8906-5770-4B1C-18D6C1696191}"/>
              </a:ext>
            </a:extLst>
          </p:cNvPr>
          <p:cNvSpPr txBox="1"/>
          <p:nvPr/>
        </p:nvSpPr>
        <p:spPr>
          <a:xfrm>
            <a:off x="1524000" y="5315666"/>
            <a:ext cx="7492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Nursing student are joining through Scholarship</a:t>
            </a:r>
          </a:p>
        </p:txBody>
      </p:sp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6E7ED35-9065-86C7-98CE-C6FCEFB9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33" y="3819768"/>
            <a:ext cx="1455546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7F2D-4B37-41EF-C34A-A3200CFF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962"/>
            <a:ext cx="10515600" cy="79670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Dashboard created in Tableau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4CA87F-109C-17E8-099E-1E6D7051B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7" y="1140736"/>
            <a:ext cx="5763794" cy="4712057"/>
          </a:xfr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978E9E0-5B62-0DBE-57C3-EA5B3C9E4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0736"/>
            <a:ext cx="5988261" cy="4712056"/>
          </a:xfrm>
        </p:spPr>
      </p:pic>
    </p:spTree>
    <p:extLst>
      <p:ext uri="{BB962C8B-B14F-4D97-AF65-F5344CB8AC3E}">
        <p14:creationId xmlns:p14="http://schemas.microsoft.com/office/powerpoint/2010/main" val="93299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5B8B-DEF2-9455-E060-2BF8CC3C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85"/>
            <a:ext cx="10515600" cy="580452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824A-C9B4-5F06-4C3F-122E99CB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105" y="681037"/>
            <a:ext cx="9642694" cy="5495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62.51 %  of the Student are Female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Nursing is the most demanding course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46.75% student have completed their Graduate, but the Dropout rate is higher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In Basic Education student are taking Debtor for their study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Female have the hight Unemployment Rate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766 International Student have preferred Nursing Course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Nursing have the highest course fee in rest of the course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81.96% of the student are Single joining the course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Constantia" panose="02030602050306030303" pitchFamily="18" charset="0"/>
              </a:rPr>
              <a:t>In Nursing student are joining through Scholarship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800" dirty="0"/>
          </a:p>
          <a:p>
            <a:pPr>
              <a:buFont typeface="Wingdings" panose="05000000000000000000" pitchFamily="2" charset="2"/>
              <a:buChar char="Ø"/>
            </a:pPr>
            <a:endParaRPr lang="en-IN" sz="800" dirty="0"/>
          </a:p>
          <a:p>
            <a:pPr>
              <a:buFont typeface="Wingdings" panose="05000000000000000000" pitchFamily="2" charset="2"/>
              <a:buChar char="Ø"/>
            </a:pPr>
            <a:endParaRPr lang="en-IN" sz="900" dirty="0"/>
          </a:p>
          <a:p>
            <a:pPr>
              <a:buFont typeface="Wingdings" panose="05000000000000000000" pitchFamily="2" charset="2"/>
              <a:buChar char="Ø"/>
            </a:pPr>
            <a:endParaRPr lang="en-IN" sz="1100" dirty="0">
              <a:latin typeface="DeVinne Txt BT" panose="020206040707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100" dirty="0">
              <a:solidFill>
                <a:schemeClr val="accent2">
                  <a:lumMod val="75000"/>
                </a:schemeClr>
              </a:solidFill>
              <a:latin typeface="Amasis MT Pro Black" panose="02040A040500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1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1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1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9974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FE81-1D7F-E4C5-2FD6-48050319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59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  <a:latin typeface="Jumble" panose="020F0502020204030204" pitchFamily="2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017C-2EBA-E267-4B30-8D1B244D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890" y="968722"/>
            <a:ext cx="10231975" cy="52082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Need to give Remedial class to the weaker student so the Dropout rate will be decrease.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Give training to the Female student so that they can get place in company.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Increase the number of International student.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Nursing, Agronomy and Basic Education need to increase their student capacity.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The course fee should decrease so that more student will enrol in the course.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Create some new class for the married, divorce, facto union, legally separated and widower.</a:t>
            </a:r>
          </a:p>
        </p:txBody>
      </p:sp>
    </p:spTree>
    <p:extLst>
      <p:ext uri="{BB962C8B-B14F-4D97-AF65-F5344CB8AC3E}">
        <p14:creationId xmlns:p14="http://schemas.microsoft.com/office/powerpoint/2010/main" val="176954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70B1-64AA-BC8A-027B-81609F83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59" y="2284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rgbClr val="00B050"/>
                </a:solidFill>
                <a:latin typeface="Jumble" panose="020005030000000200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162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2DBE-9F0C-E3B7-D069-D0A6FBC6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487" y="2617321"/>
            <a:ext cx="3115265" cy="860079"/>
          </a:xfrm>
        </p:spPr>
        <p:txBody>
          <a:bodyPr anchor="b">
            <a:norm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Amasis MT Pro Black" panose="020F0502020204030204" pitchFamily="18" charset="0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D557F-55DA-1D5F-07B3-78D0DBD57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4112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9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0E7-0FEC-D795-1E4A-EF4349B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77" y="111039"/>
            <a:ext cx="10515600" cy="76888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Bahnschrift Condensed" panose="020B0502040204020203" pitchFamily="34" charset="0"/>
              </a:rPr>
              <a:t>Data Cleaning &amp; Pre-processing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F866E-76E1-FC5C-DB38-9CC60B415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261" y="1101011"/>
            <a:ext cx="5152053" cy="55978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dirty="0"/>
              <a:t>Calculating Row and Columns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Checking information about </a:t>
            </a:r>
            <a:r>
              <a:rPr lang="en-IN" b="1" dirty="0" err="1"/>
              <a:t>DataFram</a:t>
            </a:r>
            <a:endParaRPr lang="en-IN" b="1" dirty="0"/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dirty="0"/>
              <a:t>Checking the Null Values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  <a:p>
            <a:pPr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dirty="0"/>
              <a:t>Replacing Bullion with String of Marital Status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/>
          </a:p>
        </p:txBody>
      </p:sp>
      <p:pic>
        <p:nvPicPr>
          <p:cNvPr id="11" name="Content Placeholder 10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4F107E94-9940-3E49-0777-0A8FACD94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37" y="1521351"/>
            <a:ext cx="3731738" cy="76511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C032B5-7547-2236-7AB7-A0AD17CE0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7" y="2893448"/>
            <a:ext cx="3573999" cy="535552"/>
          </a:xfrm>
          <a:prstGeom prst="rect">
            <a:avLst/>
          </a:prstGeom>
        </p:spPr>
      </p:pic>
      <p:pic>
        <p:nvPicPr>
          <p:cNvPr id="15" name="Picture 1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D6AA725A-4B86-6E32-FD29-B902EFF11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7" y="3823980"/>
            <a:ext cx="4625741" cy="7461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BB129C-C442-B139-90D9-858FE763EBE2}"/>
              </a:ext>
            </a:extLst>
          </p:cNvPr>
          <p:cNvSpPr txBox="1"/>
          <p:nvPr/>
        </p:nvSpPr>
        <p:spPr>
          <a:xfrm>
            <a:off x="6434562" y="1101011"/>
            <a:ext cx="5700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Replacing Course Bullion with String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Replacing Nationality Bullion with String of nationality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Replacing Gender Bullion with String of Gender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Replacing Debtor Bullion with String of Debtor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332E9F9-3B90-B6D0-1DD8-D96D6B20A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48" y="5405867"/>
            <a:ext cx="4941300" cy="746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2ADB8-C3A6-3AB0-2A2F-E1E8273F2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28" y="1744429"/>
            <a:ext cx="5419305" cy="742212"/>
          </a:xfrm>
          <a:prstGeom prst="rect">
            <a:avLst/>
          </a:prstGeom>
        </p:spPr>
      </p:pic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F07BE3AF-38A8-CB35-7870-3D32CDBFD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07" y="3303044"/>
            <a:ext cx="4922947" cy="586604"/>
          </a:xfrm>
          <a:prstGeom prst="rect">
            <a:avLst/>
          </a:prstGeom>
        </p:spPr>
      </p:pic>
      <p:pic>
        <p:nvPicPr>
          <p:cNvPr id="12" name="Picture 11" descr="A white rectangle with blue and red text&#10;&#10;Description automatically generated">
            <a:extLst>
              <a:ext uri="{FF2B5EF4-FFF2-40B4-BE49-F238E27FC236}">
                <a16:creationId xmlns:a16="http://schemas.microsoft.com/office/drawing/2014/main" id="{D1C63296-4BEE-41E0-2C79-684A6B09C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90" y="4467167"/>
            <a:ext cx="4717660" cy="586603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12FB68-9AA2-5EB6-92B8-E092B82F5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91" y="5827626"/>
            <a:ext cx="4831396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0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A6B1-BEBC-1B16-45FA-EB9ADFD2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96" y="330082"/>
            <a:ext cx="10515600" cy="658368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are the Percentage of Male and Female Enrolment in the course?</a:t>
            </a:r>
          </a:p>
        </p:txBody>
      </p:sp>
      <p:pic>
        <p:nvPicPr>
          <p:cNvPr id="9" name="Content Placeholder 8" descr="A pie chart with numbers and a number of men and women&#10;&#10;Description automatically generated">
            <a:extLst>
              <a:ext uri="{FF2B5EF4-FFF2-40B4-BE49-F238E27FC236}">
                <a16:creationId xmlns:a16="http://schemas.microsoft.com/office/drawing/2014/main" id="{718ED8DC-45B8-334D-91EB-47BA0306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80" y="1116910"/>
            <a:ext cx="6244209" cy="462417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18116-E428-3D64-6043-A6DD814A4E45}"/>
              </a:ext>
            </a:extLst>
          </p:cNvPr>
          <p:cNvSpPr txBox="1"/>
          <p:nvPr/>
        </p:nvSpPr>
        <p:spPr>
          <a:xfrm>
            <a:off x="2862072" y="5500217"/>
            <a:ext cx="553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Majority of the Student are Female.</a:t>
            </a:r>
          </a:p>
        </p:txBody>
      </p:sp>
    </p:spTree>
    <p:extLst>
      <p:ext uri="{BB962C8B-B14F-4D97-AF65-F5344CB8AC3E}">
        <p14:creationId xmlns:p14="http://schemas.microsoft.com/office/powerpoint/2010/main" val="146657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0CB7-6986-F5F5-B1DC-254F2A42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What are the top 5 Course will prefer by the Student?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6A104-4819-78E0-DEF4-4D6278254E3E}"/>
              </a:ext>
            </a:extLst>
          </p:cNvPr>
          <p:cNvSpPr txBox="1"/>
          <p:nvPr/>
        </p:nvSpPr>
        <p:spPr>
          <a:xfrm>
            <a:off x="2513695" y="5772335"/>
            <a:ext cx="604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Nursing is the most demanding course</a:t>
            </a:r>
          </a:p>
        </p:txBody>
      </p:sp>
      <p:pic>
        <p:nvPicPr>
          <p:cNvPr id="6" name="Content Placeholder 5" descr="A graph with different colored bars">
            <a:extLst>
              <a:ext uri="{FF2B5EF4-FFF2-40B4-BE49-F238E27FC236}">
                <a16:creationId xmlns:a16="http://schemas.microsoft.com/office/drawing/2014/main" id="{4B1190EE-87CF-DBC4-EABE-BBCEF9C9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5" y="523530"/>
            <a:ext cx="7957134" cy="5062458"/>
          </a:xfrm>
        </p:spPr>
      </p:pic>
    </p:spTree>
    <p:extLst>
      <p:ext uri="{BB962C8B-B14F-4D97-AF65-F5344CB8AC3E}">
        <p14:creationId xmlns:p14="http://schemas.microsoft.com/office/powerpoint/2010/main" val="13010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B2B4-BD56-00B1-4317-1F9DA1C7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71831"/>
            <a:ext cx="10515600" cy="96202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What are the Output off the Curriculum?</a:t>
            </a:r>
          </a:p>
        </p:txBody>
      </p:sp>
      <p:pic>
        <p:nvPicPr>
          <p:cNvPr id="5" name="Content Placeholder 4" descr="A pie chart with numbers and a red circle">
            <a:extLst>
              <a:ext uri="{FF2B5EF4-FFF2-40B4-BE49-F238E27FC236}">
                <a16:creationId xmlns:a16="http://schemas.microsoft.com/office/drawing/2014/main" id="{869C4199-5659-87EC-33CF-5F75CAD6B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69" y="1133856"/>
            <a:ext cx="7141464" cy="4353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186F-FA54-F61B-7895-18CED000902D}"/>
              </a:ext>
            </a:extLst>
          </p:cNvPr>
          <p:cNvSpPr txBox="1"/>
          <p:nvPr/>
        </p:nvSpPr>
        <p:spPr>
          <a:xfrm>
            <a:off x="1748028" y="5725171"/>
            <a:ext cx="915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DeVinne Txt BT" panose="02020604070705020303" pitchFamily="18" charset="0"/>
              </a:rPr>
              <a:t>Maximum student have completed their Graduate, but the Dropout rate is higher</a:t>
            </a:r>
          </a:p>
        </p:txBody>
      </p:sp>
    </p:spTree>
    <p:extLst>
      <p:ext uri="{BB962C8B-B14F-4D97-AF65-F5344CB8AC3E}">
        <p14:creationId xmlns:p14="http://schemas.microsoft.com/office/powerpoint/2010/main" val="38876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4A9B-D1F8-18E0-A2C9-66B46A93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5" y="137561"/>
            <a:ext cx="10515600" cy="106070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How many student are taking Debtor to Study in different Course top 5?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06C4E-0F87-4AA0-8349-6B4F30E38414}"/>
              </a:ext>
            </a:extLst>
          </p:cNvPr>
          <p:cNvSpPr txBox="1"/>
          <p:nvPr/>
        </p:nvSpPr>
        <p:spPr>
          <a:xfrm>
            <a:off x="2290527" y="5993394"/>
            <a:ext cx="791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In Basic Education student are taking Debtor for their study</a:t>
            </a:r>
          </a:p>
        </p:txBody>
      </p:sp>
      <p:pic>
        <p:nvPicPr>
          <p:cNvPr id="9" name="Content Placeholder 8" descr="A graph with blue rectangular bars">
            <a:extLst>
              <a:ext uri="{FF2B5EF4-FFF2-40B4-BE49-F238E27FC236}">
                <a16:creationId xmlns:a16="http://schemas.microsoft.com/office/drawing/2014/main" id="{1F3D9D6E-A68E-35B2-209E-2BF86315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74" y="1150617"/>
            <a:ext cx="8396389" cy="4761233"/>
          </a:xfrm>
        </p:spPr>
      </p:pic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4A9EBD1-92BD-BF7F-1703-AC23DD0E6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47" y="4533872"/>
            <a:ext cx="1219306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B65B-F1C9-942B-C905-7EE796FD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17" y="199177"/>
            <a:ext cx="10515600" cy="75143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Berlin Sans FB Demi" panose="020E0802020502020306" pitchFamily="34" charset="0"/>
              </a:rPr>
              <a:t>What are Unemployment rate in the Course Gender wise?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ED478-9381-A929-0690-957F226A0597}"/>
              </a:ext>
            </a:extLst>
          </p:cNvPr>
          <p:cNvSpPr txBox="1"/>
          <p:nvPr/>
        </p:nvSpPr>
        <p:spPr>
          <a:xfrm>
            <a:off x="2118511" y="6120143"/>
            <a:ext cx="810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Amasis MT Pro Black" panose="02040A04050005020304" pitchFamily="18" charset="0"/>
              </a:rPr>
              <a:t>Female have the hight Unemployment Rate</a:t>
            </a:r>
          </a:p>
        </p:txBody>
      </p:sp>
      <p:pic>
        <p:nvPicPr>
          <p:cNvPr id="8" name="Content Placeholder 7" descr="A graph with blue and orange squares&#10;&#10;Description automatically generated">
            <a:extLst>
              <a:ext uri="{FF2B5EF4-FFF2-40B4-BE49-F238E27FC236}">
                <a16:creationId xmlns:a16="http://schemas.microsoft.com/office/drawing/2014/main" id="{C56A2FAF-11D4-A288-E316-FFD2C6D7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0" y="866775"/>
            <a:ext cx="8672252" cy="5045075"/>
          </a:xfrm>
        </p:spPr>
      </p:pic>
    </p:spTree>
    <p:extLst>
      <p:ext uri="{BB962C8B-B14F-4D97-AF65-F5344CB8AC3E}">
        <p14:creationId xmlns:p14="http://schemas.microsoft.com/office/powerpoint/2010/main" val="32363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BA52-7B60-C76E-DB38-56ACD7E8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How many International student will Enrolment in the top 5 Courses?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7BDB0-5CD0-9B64-3BF3-013DE0EC83EA}"/>
              </a:ext>
            </a:extLst>
          </p:cNvPr>
          <p:cNvSpPr txBox="1"/>
          <p:nvPr/>
        </p:nvSpPr>
        <p:spPr>
          <a:xfrm>
            <a:off x="5486400" y="5721790"/>
            <a:ext cx="6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Maximum International Student have preferred Nursing Course</a:t>
            </a:r>
          </a:p>
        </p:txBody>
      </p:sp>
      <p:pic>
        <p:nvPicPr>
          <p:cNvPr id="8" name="Content Placeholder 7" descr="A graph with different colored bars">
            <a:extLst>
              <a:ext uri="{FF2B5EF4-FFF2-40B4-BE49-F238E27FC236}">
                <a16:creationId xmlns:a16="http://schemas.microsoft.com/office/drawing/2014/main" id="{62172924-C6FF-3FA5-B193-27BBC6B8A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08" y="581024"/>
            <a:ext cx="8467187" cy="4996815"/>
          </a:xfrm>
        </p:spPr>
      </p:pic>
    </p:spTree>
    <p:extLst>
      <p:ext uri="{BB962C8B-B14F-4D97-AF65-F5344CB8AC3E}">
        <p14:creationId xmlns:p14="http://schemas.microsoft.com/office/powerpoint/2010/main" val="3894494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1736</TotalTime>
  <Words>479</Words>
  <Application>Microsoft Office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Abadi</vt:lpstr>
      <vt:lpstr>ADLaM Display</vt:lpstr>
      <vt:lpstr>Aharoni</vt:lpstr>
      <vt:lpstr>Algerian</vt:lpstr>
      <vt:lpstr>Amasis MT Pro Black</vt:lpstr>
      <vt:lpstr>Arial</vt:lpstr>
      <vt:lpstr>Bahnschrift Condensed</vt:lpstr>
      <vt:lpstr>Berlin Sans FB Demi</vt:lpstr>
      <vt:lpstr>Calibri</vt:lpstr>
      <vt:lpstr>Cascadia Code</vt:lpstr>
      <vt:lpstr>Cascadia Code SemiBold</vt:lpstr>
      <vt:lpstr>Century Gothic</vt:lpstr>
      <vt:lpstr>Constantia</vt:lpstr>
      <vt:lpstr>DeVinne Txt BT</vt:lpstr>
      <vt:lpstr>Dreaming Outloud Pro</vt:lpstr>
      <vt:lpstr>Jumble</vt:lpstr>
      <vt:lpstr>Wingdings</vt:lpstr>
      <vt:lpstr>Wingdings 3</vt:lpstr>
      <vt:lpstr>Wisp</vt:lpstr>
      <vt:lpstr>Dropout and Success: Student Data</vt:lpstr>
      <vt:lpstr>Objective</vt:lpstr>
      <vt:lpstr>Data Cleaning &amp; Pre-processing</vt:lpstr>
      <vt:lpstr>What are the Percentage of Male and Female Enrolment in the course?</vt:lpstr>
      <vt:lpstr>What are the top 5 Course will prefer by the Student?</vt:lpstr>
      <vt:lpstr>What are the Output off the Curriculum?</vt:lpstr>
      <vt:lpstr>How many student are taking Debtor to Study in different Course top 5?</vt:lpstr>
      <vt:lpstr>What are Unemployment rate in the Course Gender wise?</vt:lpstr>
      <vt:lpstr>How many International student will Enrolment in the top 5 Courses? </vt:lpstr>
      <vt:lpstr>What are the Gross Domestic Product(GDP) in different Course??</vt:lpstr>
      <vt:lpstr>What are the inflation Rate of different Courses?</vt:lpstr>
      <vt:lpstr>What are the Student Enrolment in the Courses according to the Marital Status?</vt:lpstr>
      <vt:lpstr>What is the Course wise Unemployment rate?</vt:lpstr>
      <vt:lpstr>How many Student enter through Scholarship in the courses?</vt:lpstr>
      <vt:lpstr>Dashboard created in Tableau</vt:lpstr>
      <vt:lpstr>Summary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 and Success: Student Data</dc:title>
  <dc:creator>Sahadev Sutradhar</dc:creator>
  <cp:lastModifiedBy>Sahadev Sutradhar</cp:lastModifiedBy>
  <cp:revision>19</cp:revision>
  <dcterms:created xsi:type="dcterms:W3CDTF">2024-01-17T05:55:19Z</dcterms:created>
  <dcterms:modified xsi:type="dcterms:W3CDTF">2024-01-25T07:06:46Z</dcterms:modified>
</cp:coreProperties>
</file>