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15" autoAdjust="0"/>
    <p:restoredTop sz="94660"/>
  </p:normalViewPr>
  <p:slideViewPr>
    <p:cSldViewPr snapToGrid="0">
      <p:cViewPr varScale="1">
        <p:scale>
          <a:sx n="78" d="100"/>
          <a:sy n="78" d="100"/>
        </p:scale>
        <p:origin x="12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385801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66486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728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98879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88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1002163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1729032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143893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281332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C8E-6E0F-4EF2-8168-CC3971F26901}"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146384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74AC8E-6E0F-4EF2-8168-CC3971F26901}"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257242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74AC8E-6E0F-4EF2-8168-CC3971F26901}" type="datetimeFigureOut">
              <a:rPr lang="en-IN" smtClean="0"/>
              <a:t>25-01-2024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76597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74AC8E-6E0F-4EF2-8168-CC3971F26901}" type="datetimeFigureOut">
              <a:rPr lang="en-IN" smtClean="0"/>
              <a:t>25-01-2024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3741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4AC8E-6E0F-4EF2-8168-CC3971F26901}" type="datetimeFigureOut">
              <a:rPr lang="en-IN" smtClean="0"/>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350743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4AC8E-6E0F-4EF2-8168-CC3971F26901}"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420765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4AC8E-6E0F-4EF2-8168-CC3971F26901}"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51F42-19E4-468F-93B2-C491F513D6A5}" type="slidenum">
              <a:rPr lang="en-IN" smtClean="0"/>
              <a:t>‹#›</a:t>
            </a:fld>
            <a:endParaRPr lang="en-IN"/>
          </a:p>
        </p:txBody>
      </p:sp>
    </p:spTree>
    <p:extLst>
      <p:ext uri="{BB962C8B-B14F-4D97-AF65-F5344CB8AC3E}">
        <p14:creationId xmlns:p14="http://schemas.microsoft.com/office/powerpoint/2010/main" val="121204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74AC8E-6E0F-4EF2-8168-CC3971F26901}" type="datetimeFigureOut">
              <a:rPr lang="en-IN" smtClean="0"/>
              <a:t>25-01-2024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B751F42-19E4-468F-93B2-C491F513D6A5}" type="slidenum">
              <a:rPr lang="en-IN" smtClean="0"/>
              <a:t>‹#›</a:t>
            </a:fld>
            <a:endParaRPr lang="en-IN"/>
          </a:p>
        </p:txBody>
      </p:sp>
    </p:spTree>
    <p:extLst>
      <p:ext uri="{BB962C8B-B14F-4D97-AF65-F5344CB8AC3E}">
        <p14:creationId xmlns:p14="http://schemas.microsoft.com/office/powerpoint/2010/main" val="36459080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D6E2-5A3A-D657-8CCA-F92E21A493EA}"/>
              </a:ext>
            </a:extLst>
          </p:cNvPr>
          <p:cNvSpPr>
            <a:spLocks noGrp="1"/>
          </p:cNvSpPr>
          <p:nvPr>
            <p:ph type="ctrTitle"/>
          </p:nvPr>
        </p:nvSpPr>
        <p:spPr/>
        <p:txBody>
          <a:bodyPr/>
          <a:lstStyle/>
          <a:p>
            <a:pPr>
              <a:lnSpc>
                <a:spcPct val="150000"/>
              </a:lnSpc>
            </a:pPr>
            <a:r>
              <a:rPr lang="en-US" dirty="0">
                <a:solidFill>
                  <a:schemeClr val="accent5">
                    <a:lumMod val="50000"/>
                  </a:schemeClr>
                </a:solidFill>
                <a:latin typeface="Bauhaus 93" panose="04030905020B02020C02" pitchFamily="82" charset="0"/>
              </a:rPr>
              <a:t>Football Dataset</a:t>
            </a:r>
            <a:endParaRPr lang="en-IN" dirty="0">
              <a:solidFill>
                <a:schemeClr val="accent5">
                  <a:lumMod val="50000"/>
                </a:schemeClr>
              </a:solidFill>
              <a:latin typeface="Bauhaus 93" panose="04030905020B02020C02" pitchFamily="82" charset="0"/>
            </a:endParaRPr>
          </a:p>
        </p:txBody>
      </p:sp>
      <p:sp>
        <p:nvSpPr>
          <p:cNvPr id="3" name="Subtitle 2">
            <a:extLst>
              <a:ext uri="{FF2B5EF4-FFF2-40B4-BE49-F238E27FC236}">
                <a16:creationId xmlns:a16="http://schemas.microsoft.com/office/drawing/2014/main" id="{D368A97B-76DF-47A2-2F3C-BF970AC21464}"/>
              </a:ext>
            </a:extLst>
          </p:cNvPr>
          <p:cNvSpPr>
            <a:spLocks noGrp="1"/>
          </p:cNvSpPr>
          <p:nvPr>
            <p:ph type="subTitle" idx="1"/>
          </p:nvPr>
        </p:nvSpPr>
        <p:spPr/>
        <p:txBody>
          <a:bodyPr>
            <a:normAutofit lnSpcReduction="10000"/>
          </a:bodyPr>
          <a:lstStyle/>
          <a:p>
            <a:r>
              <a:rPr lang="en-US"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Presented By</a:t>
            </a:r>
          </a:p>
          <a:p>
            <a:r>
              <a:rPr lang="en-US"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Sahadev Sutradhar</a:t>
            </a:r>
          </a:p>
          <a:p>
            <a:r>
              <a:rPr lang="en-IN" b="1"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Bach No: ML3-DA23</a:t>
            </a:r>
          </a:p>
          <a:p>
            <a:endParaRPr lang="en-IN" dirty="0"/>
          </a:p>
        </p:txBody>
      </p:sp>
    </p:spTree>
    <p:extLst>
      <p:ext uri="{BB962C8B-B14F-4D97-AF65-F5344CB8AC3E}">
        <p14:creationId xmlns:p14="http://schemas.microsoft.com/office/powerpoint/2010/main" val="191364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E490-6386-07FD-3BB3-AE916C9F6265}"/>
              </a:ext>
            </a:extLst>
          </p:cNvPr>
          <p:cNvSpPr>
            <a:spLocks noGrp="1"/>
          </p:cNvSpPr>
          <p:nvPr>
            <p:ph type="title"/>
          </p:nvPr>
        </p:nvSpPr>
        <p:spPr>
          <a:xfrm>
            <a:off x="97230" y="156239"/>
            <a:ext cx="5536653" cy="1320800"/>
          </a:xfrm>
        </p:spPr>
        <p:txBody>
          <a:bodyPr>
            <a:normAutofit/>
          </a:bodyPr>
          <a:lstStyle/>
          <a:p>
            <a:r>
              <a:rPr lang="en-US" sz="2800" dirty="0">
                <a:latin typeface="Forte Forward" pitchFamily="2" charset="0"/>
                <a:cs typeface="Forte Forward" pitchFamily="2" charset="0"/>
              </a:rPr>
              <a:t>Which are the player who goals highest in the Home Club Goals?</a:t>
            </a:r>
            <a:endParaRPr lang="en-IN" sz="2800" dirty="0">
              <a:latin typeface="Forte Forward" pitchFamily="2" charset="0"/>
              <a:cs typeface="Forte Forward" pitchFamily="2" charset="0"/>
            </a:endParaRPr>
          </a:p>
        </p:txBody>
      </p:sp>
      <p:pic>
        <p:nvPicPr>
          <p:cNvPr id="6" name="Content Placeholder 5" descr="A graph with colorful squares&#10;&#10;Description automatically generated with medium confidence">
            <a:extLst>
              <a:ext uri="{FF2B5EF4-FFF2-40B4-BE49-F238E27FC236}">
                <a16:creationId xmlns:a16="http://schemas.microsoft.com/office/drawing/2014/main" id="{02F87BE7-5852-FA57-9B53-2352FFF886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0358" y="1166921"/>
            <a:ext cx="5825642" cy="4359236"/>
          </a:xfrm>
        </p:spPr>
      </p:pic>
      <p:pic>
        <p:nvPicPr>
          <p:cNvPr id="9" name="Content Placeholder 8" descr="A screenshot of a graph">
            <a:extLst>
              <a:ext uri="{FF2B5EF4-FFF2-40B4-BE49-F238E27FC236}">
                <a16:creationId xmlns:a16="http://schemas.microsoft.com/office/drawing/2014/main" id="{CC82592E-BCAD-14AC-A2B6-0CA2919BF47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80543" y="1166921"/>
            <a:ext cx="5641099" cy="4359236"/>
          </a:xfrm>
        </p:spPr>
      </p:pic>
      <p:sp>
        <p:nvSpPr>
          <p:cNvPr id="7" name="TextBox 6">
            <a:extLst>
              <a:ext uri="{FF2B5EF4-FFF2-40B4-BE49-F238E27FC236}">
                <a16:creationId xmlns:a16="http://schemas.microsoft.com/office/drawing/2014/main" id="{87BC6CA3-4199-4774-FCD3-21C19CC73271}"/>
              </a:ext>
            </a:extLst>
          </p:cNvPr>
          <p:cNvSpPr txBox="1"/>
          <p:nvPr/>
        </p:nvSpPr>
        <p:spPr>
          <a:xfrm>
            <a:off x="6629400" y="156239"/>
            <a:ext cx="5292242" cy="954107"/>
          </a:xfrm>
          <a:prstGeom prst="rect">
            <a:avLst/>
          </a:prstGeom>
          <a:noFill/>
        </p:spPr>
        <p:txBody>
          <a:bodyPr wrap="square" rtlCol="0">
            <a:spAutoFit/>
          </a:bodyPr>
          <a:lstStyle/>
          <a:p>
            <a:r>
              <a:rPr lang="en-US" sz="2800" dirty="0">
                <a:latin typeface="Humnst777 BlkCn BT" panose="020B0803030504020204" pitchFamily="34" charset="0"/>
                <a:cs typeface="Dreaming Outloud Script Pro" panose="020F0502020204030204" pitchFamily="66" charset="0"/>
              </a:rPr>
              <a:t>Which are the Top 5 player who have highest Market values?</a:t>
            </a:r>
            <a:endParaRPr lang="en-IN" sz="2800" dirty="0">
              <a:latin typeface="Humnst777 BlkCn BT" panose="020B0803030504020204" pitchFamily="34" charset="0"/>
              <a:cs typeface="Dreaming Outloud Script Pro" panose="020F0502020204030204" pitchFamily="66" charset="0"/>
            </a:endParaRPr>
          </a:p>
        </p:txBody>
      </p:sp>
      <p:sp>
        <p:nvSpPr>
          <p:cNvPr id="10" name="TextBox 9">
            <a:extLst>
              <a:ext uri="{FF2B5EF4-FFF2-40B4-BE49-F238E27FC236}">
                <a16:creationId xmlns:a16="http://schemas.microsoft.com/office/drawing/2014/main" id="{46FA9711-3E24-54FF-DA57-D54F6B797F81}"/>
              </a:ext>
            </a:extLst>
          </p:cNvPr>
          <p:cNvSpPr txBox="1"/>
          <p:nvPr/>
        </p:nvSpPr>
        <p:spPr>
          <a:xfrm>
            <a:off x="403123" y="5732206"/>
            <a:ext cx="5692877" cy="677108"/>
          </a:xfrm>
          <a:prstGeom prst="rect">
            <a:avLst/>
          </a:prstGeom>
          <a:noFill/>
        </p:spPr>
        <p:txBody>
          <a:bodyPr wrap="square" rtlCol="0">
            <a:spAutoFit/>
          </a:bodyPr>
          <a:lstStyle/>
          <a:p>
            <a:pPr algn="ctr"/>
            <a:r>
              <a:rPr lang="en-US" sz="1900" b="1" u="sng" dirty="0">
                <a:latin typeface="Copperplate Gothic Bold" panose="020E0705020206020404" pitchFamily="34" charset="0"/>
              </a:rPr>
              <a:t>Fabian Johnson </a:t>
            </a:r>
            <a:r>
              <a:rPr lang="en-US" sz="1900" b="1" dirty="0">
                <a:latin typeface="Copperplate Gothic Bold" panose="020E0705020206020404" pitchFamily="34" charset="0"/>
              </a:rPr>
              <a:t>have got highest number of goal in the Home Club Game</a:t>
            </a:r>
            <a:endParaRPr lang="en-IN" sz="1900" b="1" dirty="0">
              <a:latin typeface="Copperplate Gothic Bold" panose="020E0705020206020404" pitchFamily="34" charset="0"/>
            </a:endParaRPr>
          </a:p>
        </p:txBody>
      </p:sp>
      <p:sp>
        <p:nvSpPr>
          <p:cNvPr id="11" name="TextBox 10">
            <a:extLst>
              <a:ext uri="{FF2B5EF4-FFF2-40B4-BE49-F238E27FC236}">
                <a16:creationId xmlns:a16="http://schemas.microsoft.com/office/drawing/2014/main" id="{FE31F8FF-B2FA-84A2-369A-700FA032D5FA}"/>
              </a:ext>
            </a:extLst>
          </p:cNvPr>
          <p:cNvSpPr txBox="1"/>
          <p:nvPr/>
        </p:nvSpPr>
        <p:spPr>
          <a:xfrm>
            <a:off x="6715432" y="5678269"/>
            <a:ext cx="5206210" cy="677108"/>
          </a:xfrm>
          <a:prstGeom prst="rect">
            <a:avLst/>
          </a:prstGeom>
          <a:noFill/>
        </p:spPr>
        <p:txBody>
          <a:bodyPr wrap="square" rtlCol="0">
            <a:spAutoFit/>
          </a:bodyPr>
          <a:lstStyle/>
          <a:p>
            <a:pPr algn="ctr"/>
            <a:r>
              <a:rPr lang="en-US" sz="1900" i="1" u="sng" dirty="0">
                <a:latin typeface="ADLaM Display" panose="02010000000000000000" pitchFamily="2" charset="0"/>
                <a:ea typeface="ADLaM Display" panose="02010000000000000000" pitchFamily="2" charset="0"/>
                <a:cs typeface="ADLaM Display" panose="02010000000000000000" pitchFamily="2" charset="0"/>
              </a:rPr>
              <a:t>Fabian Johnson </a:t>
            </a:r>
            <a:r>
              <a:rPr lang="en-US" sz="1900" dirty="0">
                <a:latin typeface="ADLaM Display" panose="02010000000000000000" pitchFamily="2" charset="0"/>
                <a:ea typeface="ADLaM Display" panose="02010000000000000000" pitchFamily="2" charset="0"/>
                <a:cs typeface="ADLaM Display" panose="02010000000000000000" pitchFamily="2" charset="0"/>
              </a:rPr>
              <a:t>has highest Market Value that is $7,950M</a:t>
            </a:r>
            <a:endParaRPr lang="en-IN" sz="19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6341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B9A9-9A0D-F080-3D6A-FD1766EC2EAE}"/>
              </a:ext>
            </a:extLst>
          </p:cNvPr>
          <p:cNvSpPr>
            <a:spLocks noGrp="1"/>
          </p:cNvSpPr>
          <p:nvPr>
            <p:ph type="title"/>
          </p:nvPr>
        </p:nvSpPr>
        <p:spPr>
          <a:xfrm>
            <a:off x="244715" y="156238"/>
            <a:ext cx="5418666" cy="1003968"/>
          </a:xfrm>
        </p:spPr>
        <p:txBody>
          <a:bodyPr>
            <a:normAutofit/>
          </a:bodyPr>
          <a:lstStyle/>
          <a:p>
            <a:r>
              <a:rPr lang="en-US" sz="2800" dirty="0"/>
              <a:t>What is the Top 5 Home Club Position of Stadium?</a:t>
            </a:r>
            <a:endParaRPr lang="en-IN" sz="2800" dirty="0"/>
          </a:p>
        </p:txBody>
      </p:sp>
      <p:pic>
        <p:nvPicPr>
          <p:cNvPr id="6" name="Content Placeholder 5" descr="A screenshot of a graph&#10;&#10;Description automatically generated">
            <a:extLst>
              <a:ext uri="{FF2B5EF4-FFF2-40B4-BE49-F238E27FC236}">
                <a16:creationId xmlns:a16="http://schemas.microsoft.com/office/drawing/2014/main" id="{9F840C03-C42F-70E7-1927-9295AB72CC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3541" y="1233684"/>
            <a:ext cx="6056694" cy="4052115"/>
          </a:xfrm>
        </p:spPr>
      </p:pic>
      <p:pic>
        <p:nvPicPr>
          <p:cNvPr id="9" name="Content Placeholder 8" descr="A graph with colorful bars&#10;&#10;Description automatically generated with medium confidence">
            <a:extLst>
              <a:ext uri="{FF2B5EF4-FFF2-40B4-BE49-F238E27FC236}">
                <a16:creationId xmlns:a16="http://schemas.microsoft.com/office/drawing/2014/main" id="{9CF1788E-AB86-61DD-A6E0-600448BF354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00788" y="1315014"/>
            <a:ext cx="5735499" cy="3922908"/>
          </a:xfrm>
        </p:spPr>
      </p:pic>
      <p:sp>
        <p:nvSpPr>
          <p:cNvPr id="7" name="TextBox 6">
            <a:extLst>
              <a:ext uri="{FF2B5EF4-FFF2-40B4-BE49-F238E27FC236}">
                <a16:creationId xmlns:a16="http://schemas.microsoft.com/office/drawing/2014/main" id="{4A7A9B85-FD55-DCAB-8AF1-3749E8D4A81C}"/>
              </a:ext>
            </a:extLst>
          </p:cNvPr>
          <p:cNvSpPr txBox="1"/>
          <p:nvPr/>
        </p:nvSpPr>
        <p:spPr>
          <a:xfrm>
            <a:off x="6003235" y="156238"/>
            <a:ext cx="5864087" cy="954107"/>
          </a:xfrm>
          <a:prstGeom prst="rect">
            <a:avLst/>
          </a:prstGeom>
          <a:noFill/>
        </p:spPr>
        <p:txBody>
          <a:bodyPr wrap="square" rtlCol="0">
            <a:spAutoFit/>
          </a:bodyPr>
          <a:lstStyle/>
          <a:p>
            <a:r>
              <a:rPr lang="en-US" sz="2800" dirty="0"/>
              <a:t>What are the top 5 Away Club Position of the Stadium?</a:t>
            </a:r>
            <a:endParaRPr lang="en-IN" sz="2800" dirty="0"/>
          </a:p>
        </p:txBody>
      </p:sp>
      <p:sp>
        <p:nvSpPr>
          <p:cNvPr id="10" name="TextBox 9">
            <a:extLst>
              <a:ext uri="{FF2B5EF4-FFF2-40B4-BE49-F238E27FC236}">
                <a16:creationId xmlns:a16="http://schemas.microsoft.com/office/drawing/2014/main" id="{9B6CBBBF-680F-5D6B-F219-31A9C503A02B}"/>
              </a:ext>
            </a:extLst>
          </p:cNvPr>
          <p:cNvSpPr txBox="1"/>
          <p:nvPr/>
        </p:nvSpPr>
        <p:spPr>
          <a:xfrm>
            <a:off x="481781" y="5542986"/>
            <a:ext cx="5948516" cy="677108"/>
          </a:xfrm>
          <a:prstGeom prst="rect">
            <a:avLst/>
          </a:prstGeom>
          <a:noFill/>
        </p:spPr>
        <p:txBody>
          <a:bodyPr wrap="square" rtlCol="0">
            <a:spAutoFit/>
          </a:bodyPr>
          <a:lstStyle/>
          <a:p>
            <a:pPr algn="ctr"/>
            <a:r>
              <a:rPr lang="en-US" sz="1900" b="1" i="1" u="sng" dirty="0">
                <a:latin typeface="LilyUPC" panose="020B0502040204020203" pitchFamily="34" charset="-34"/>
                <a:cs typeface="LilyUPC" panose="020B0502040204020203" pitchFamily="34" charset="-34"/>
              </a:rPr>
              <a:t>Signal </a:t>
            </a:r>
            <a:r>
              <a:rPr lang="en-US" sz="1900" b="1" i="1" u="sng" dirty="0" err="1">
                <a:latin typeface="LilyUPC" panose="020B0502040204020203" pitchFamily="34" charset="-34"/>
                <a:cs typeface="LilyUPC" panose="020B0502040204020203" pitchFamily="34" charset="-34"/>
              </a:rPr>
              <a:t>Iduna</a:t>
            </a:r>
            <a:r>
              <a:rPr lang="en-US" sz="1900" b="1" i="1" u="sng" dirty="0">
                <a:latin typeface="LilyUPC" panose="020B0502040204020203" pitchFamily="34" charset="-34"/>
                <a:cs typeface="LilyUPC" panose="020B0502040204020203" pitchFamily="34" charset="-34"/>
              </a:rPr>
              <a:t> Park </a:t>
            </a:r>
            <a:r>
              <a:rPr lang="en-US" sz="1900" b="1" dirty="0">
                <a:latin typeface="LilyUPC" panose="020B0502040204020203" pitchFamily="34" charset="-34"/>
                <a:cs typeface="LilyUPC" panose="020B0502040204020203" pitchFamily="34" charset="-34"/>
              </a:rPr>
              <a:t>is the highest Home Club Position of Stadium</a:t>
            </a:r>
            <a:endParaRPr lang="en-IN" sz="1900" b="1" dirty="0">
              <a:latin typeface="LilyUPC" panose="020B0502040204020203" pitchFamily="34" charset="-34"/>
              <a:cs typeface="LilyUPC" panose="020B0502040204020203" pitchFamily="34" charset="-34"/>
            </a:endParaRPr>
          </a:p>
        </p:txBody>
      </p:sp>
      <p:sp>
        <p:nvSpPr>
          <p:cNvPr id="11" name="TextBox 10">
            <a:extLst>
              <a:ext uri="{FF2B5EF4-FFF2-40B4-BE49-F238E27FC236}">
                <a16:creationId xmlns:a16="http://schemas.microsoft.com/office/drawing/2014/main" id="{98543E72-91B4-E41F-ED94-F65B79C65499}"/>
              </a:ext>
            </a:extLst>
          </p:cNvPr>
          <p:cNvSpPr txBox="1"/>
          <p:nvPr/>
        </p:nvSpPr>
        <p:spPr>
          <a:xfrm>
            <a:off x="6685935" y="5407742"/>
            <a:ext cx="5279923" cy="677108"/>
          </a:xfrm>
          <a:prstGeom prst="rect">
            <a:avLst/>
          </a:prstGeom>
          <a:noFill/>
        </p:spPr>
        <p:txBody>
          <a:bodyPr wrap="square" rtlCol="0">
            <a:spAutoFit/>
          </a:bodyPr>
          <a:lstStyle/>
          <a:p>
            <a:pPr algn="ctr"/>
            <a:r>
              <a:rPr lang="en-US" sz="1900" b="1" i="1" u="sng" dirty="0">
                <a:solidFill>
                  <a:schemeClr val="accent3"/>
                </a:solidFill>
                <a:latin typeface="ADLaM Display" panose="02010000000000000000" pitchFamily="2" charset="0"/>
                <a:ea typeface="ADLaM Display" panose="02010000000000000000" pitchFamily="2" charset="0"/>
                <a:cs typeface="ADLaM Display" panose="02010000000000000000" pitchFamily="2" charset="0"/>
              </a:rPr>
              <a:t>Signal </a:t>
            </a:r>
            <a:r>
              <a:rPr lang="en-US" sz="1900" b="1" i="1" u="sng" dirty="0" err="1">
                <a:solidFill>
                  <a:schemeClr val="accent3"/>
                </a:solidFill>
                <a:latin typeface="ADLaM Display" panose="02010000000000000000" pitchFamily="2" charset="0"/>
                <a:ea typeface="ADLaM Display" panose="02010000000000000000" pitchFamily="2" charset="0"/>
                <a:cs typeface="ADLaM Display" panose="02010000000000000000" pitchFamily="2" charset="0"/>
              </a:rPr>
              <a:t>Iduna</a:t>
            </a:r>
            <a:r>
              <a:rPr lang="en-US" sz="1900" b="1" i="1" u="sng" dirty="0">
                <a:solidFill>
                  <a:schemeClr val="accent3"/>
                </a:solidFill>
                <a:latin typeface="ADLaM Display" panose="02010000000000000000" pitchFamily="2" charset="0"/>
                <a:ea typeface="ADLaM Display" panose="02010000000000000000" pitchFamily="2" charset="0"/>
                <a:cs typeface="ADLaM Display" panose="02010000000000000000" pitchFamily="2" charset="0"/>
              </a:rPr>
              <a:t> Park </a:t>
            </a:r>
            <a:r>
              <a:rPr lang="en-US" sz="1900" b="1" dirty="0">
                <a:solidFill>
                  <a:schemeClr val="accent3"/>
                </a:solidFill>
                <a:latin typeface="ADLaM Display" panose="02010000000000000000" pitchFamily="2" charset="0"/>
                <a:ea typeface="ADLaM Display" panose="02010000000000000000" pitchFamily="2" charset="0"/>
                <a:cs typeface="ADLaM Display" panose="02010000000000000000" pitchFamily="2" charset="0"/>
              </a:rPr>
              <a:t>is the highest Away Club Position of Stadium</a:t>
            </a:r>
            <a:endParaRPr lang="en-IN" sz="1900" b="1" dirty="0">
              <a:solidFill>
                <a:schemeClr val="accent3"/>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76120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D350-C78C-F6EA-C31A-AA94B1E37D24}"/>
              </a:ext>
            </a:extLst>
          </p:cNvPr>
          <p:cNvSpPr>
            <a:spLocks noGrp="1"/>
          </p:cNvSpPr>
          <p:nvPr>
            <p:ph type="title"/>
          </p:nvPr>
        </p:nvSpPr>
        <p:spPr>
          <a:xfrm>
            <a:off x="167148" y="235974"/>
            <a:ext cx="5525729" cy="1320800"/>
          </a:xfrm>
        </p:spPr>
        <p:txBody>
          <a:bodyPr>
            <a:normAutofit fontScale="90000"/>
          </a:bodyPr>
          <a:lstStyle/>
          <a:p>
            <a:r>
              <a:rPr lang="en-US" dirty="0"/>
              <a:t>Which are the top 5 Referee played in the Game?</a:t>
            </a:r>
            <a:endParaRPr lang="en-IN" dirty="0"/>
          </a:p>
        </p:txBody>
      </p:sp>
      <p:pic>
        <p:nvPicPr>
          <p:cNvPr id="6" name="Content Placeholder 5" descr="A graph with numbers and a blue bar">
            <a:extLst>
              <a:ext uri="{FF2B5EF4-FFF2-40B4-BE49-F238E27FC236}">
                <a16:creationId xmlns:a16="http://schemas.microsoft.com/office/drawing/2014/main" id="{A949C4F3-C7D1-C5ED-D932-E0DD03F6A8B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4662" y="1556774"/>
            <a:ext cx="6076642" cy="3880773"/>
          </a:xfrm>
        </p:spPr>
      </p:pic>
      <p:pic>
        <p:nvPicPr>
          <p:cNvPr id="9" name="Content Placeholder 8" descr="A graph with different colored bars">
            <a:extLst>
              <a:ext uri="{FF2B5EF4-FFF2-40B4-BE49-F238E27FC236}">
                <a16:creationId xmlns:a16="http://schemas.microsoft.com/office/drawing/2014/main" id="{F3C9BED1-6D19-AB9A-A7E1-E5B189BDECB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9962" y="1620969"/>
            <a:ext cx="5681442" cy="3880773"/>
          </a:xfrm>
        </p:spPr>
      </p:pic>
      <p:sp>
        <p:nvSpPr>
          <p:cNvPr id="7" name="TextBox 6">
            <a:extLst>
              <a:ext uri="{FF2B5EF4-FFF2-40B4-BE49-F238E27FC236}">
                <a16:creationId xmlns:a16="http://schemas.microsoft.com/office/drawing/2014/main" id="{A05D9BC2-B567-9497-D9E0-ABDD06EBE446}"/>
              </a:ext>
            </a:extLst>
          </p:cNvPr>
          <p:cNvSpPr txBox="1"/>
          <p:nvPr/>
        </p:nvSpPr>
        <p:spPr>
          <a:xfrm>
            <a:off x="6449962" y="171779"/>
            <a:ext cx="5525729" cy="1384995"/>
          </a:xfrm>
          <a:prstGeom prst="rect">
            <a:avLst/>
          </a:prstGeom>
          <a:noFill/>
        </p:spPr>
        <p:txBody>
          <a:bodyPr wrap="square" rtlCol="0">
            <a:spAutoFit/>
          </a:bodyPr>
          <a:lstStyle/>
          <a:p>
            <a:pPr algn="just"/>
            <a:r>
              <a:rPr lang="en-US" sz="2800" dirty="0">
                <a:solidFill>
                  <a:schemeClr val="accent3"/>
                </a:solidFill>
                <a:latin typeface="Humnst777 BlkCn BT" panose="020B0803030504020204" pitchFamily="34" charset="0"/>
              </a:rPr>
              <a:t>Which are the top 5 Home club Name who organized highest numbers of Game Event?</a:t>
            </a:r>
            <a:endParaRPr lang="en-IN" sz="2800" dirty="0">
              <a:solidFill>
                <a:schemeClr val="accent3"/>
              </a:solidFill>
              <a:latin typeface="Humnst777 BlkCn BT" panose="020B0803030504020204" pitchFamily="34" charset="0"/>
            </a:endParaRPr>
          </a:p>
        </p:txBody>
      </p:sp>
      <p:sp>
        <p:nvSpPr>
          <p:cNvPr id="10" name="TextBox 9">
            <a:extLst>
              <a:ext uri="{FF2B5EF4-FFF2-40B4-BE49-F238E27FC236}">
                <a16:creationId xmlns:a16="http://schemas.microsoft.com/office/drawing/2014/main" id="{2CC50113-5216-5580-1470-5809562098F7}"/>
              </a:ext>
            </a:extLst>
          </p:cNvPr>
          <p:cNvSpPr txBox="1"/>
          <p:nvPr/>
        </p:nvSpPr>
        <p:spPr>
          <a:xfrm>
            <a:off x="511277" y="5673213"/>
            <a:ext cx="5673213" cy="677108"/>
          </a:xfrm>
          <a:prstGeom prst="rect">
            <a:avLst/>
          </a:prstGeom>
          <a:noFill/>
        </p:spPr>
        <p:txBody>
          <a:bodyPr wrap="square" rtlCol="0">
            <a:spAutoFit/>
          </a:bodyPr>
          <a:lstStyle/>
          <a:p>
            <a:pPr algn="ctr"/>
            <a:r>
              <a:rPr lang="en-US" sz="1900" b="1" i="1" u="sng" dirty="0"/>
              <a:t>Dr. Felix </a:t>
            </a:r>
            <a:r>
              <a:rPr lang="en-US" sz="1900" b="1" i="1" u="sng" dirty="0" err="1"/>
              <a:t>Brych</a:t>
            </a:r>
            <a:r>
              <a:rPr lang="en-US" sz="1900" b="1" i="1" u="sng" dirty="0"/>
              <a:t> </a:t>
            </a:r>
            <a:r>
              <a:rPr lang="en-US" sz="1900" dirty="0"/>
              <a:t>is the highest paid Referee in the Game</a:t>
            </a:r>
            <a:endParaRPr lang="en-IN" sz="1900" dirty="0"/>
          </a:p>
        </p:txBody>
      </p:sp>
      <p:sp>
        <p:nvSpPr>
          <p:cNvPr id="11" name="TextBox 10">
            <a:extLst>
              <a:ext uri="{FF2B5EF4-FFF2-40B4-BE49-F238E27FC236}">
                <a16:creationId xmlns:a16="http://schemas.microsoft.com/office/drawing/2014/main" id="{0BD282C7-9D93-848C-F3DD-9BA6D7A0C535}"/>
              </a:ext>
            </a:extLst>
          </p:cNvPr>
          <p:cNvSpPr txBox="1"/>
          <p:nvPr/>
        </p:nvSpPr>
        <p:spPr>
          <a:xfrm>
            <a:off x="6892413" y="5791200"/>
            <a:ext cx="5083278" cy="677108"/>
          </a:xfrm>
          <a:prstGeom prst="rect">
            <a:avLst/>
          </a:prstGeom>
          <a:noFill/>
        </p:spPr>
        <p:txBody>
          <a:bodyPr wrap="square" rtlCol="0">
            <a:spAutoFit/>
          </a:bodyPr>
          <a:lstStyle/>
          <a:p>
            <a:pPr algn="ctr"/>
            <a:r>
              <a:rPr lang="en-US" sz="1900" b="1" i="1" u="sng" dirty="0">
                <a:latin typeface="Bodoni MT" panose="02070603080606020203" pitchFamily="18" charset="0"/>
              </a:rPr>
              <a:t>Borussia Verein Club </a:t>
            </a:r>
            <a:r>
              <a:rPr lang="en-US" sz="1900" dirty="0">
                <a:latin typeface="Bodoni MT" panose="02070603080606020203" pitchFamily="18" charset="0"/>
              </a:rPr>
              <a:t>have organize highest number of Game Event</a:t>
            </a:r>
            <a:endParaRPr lang="en-IN" sz="1900" dirty="0">
              <a:latin typeface="Bodoni MT" panose="02070603080606020203" pitchFamily="18" charset="0"/>
            </a:endParaRPr>
          </a:p>
        </p:txBody>
      </p:sp>
    </p:spTree>
    <p:extLst>
      <p:ext uri="{BB962C8B-B14F-4D97-AF65-F5344CB8AC3E}">
        <p14:creationId xmlns:p14="http://schemas.microsoft.com/office/powerpoint/2010/main" val="227398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6A5D-0F7D-A55B-9DB8-4855AAC7F475}"/>
              </a:ext>
            </a:extLst>
          </p:cNvPr>
          <p:cNvSpPr>
            <a:spLocks noGrp="1"/>
          </p:cNvSpPr>
          <p:nvPr>
            <p:ph type="title"/>
          </p:nvPr>
        </p:nvSpPr>
        <p:spPr>
          <a:xfrm>
            <a:off x="176981" y="156238"/>
            <a:ext cx="5397910" cy="1320800"/>
          </a:xfrm>
        </p:spPr>
        <p:txBody>
          <a:bodyPr>
            <a:noAutofit/>
          </a:bodyPr>
          <a:lstStyle/>
          <a:p>
            <a:r>
              <a:rPr lang="en-US" sz="2800" dirty="0"/>
              <a:t>Which are he top 5 Away Club Name who organized highest number of Game event?</a:t>
            </a:r>
            <a:endParaRPr lang="en-IN" sz="2800" dirty="0"/>
          </a:p>
        </p:txBody>
      </p:sp>
      <p:pic>
        <p:nvPicPr>
          <p:cNvPr id="6" name="Content Placeholder 5" descr="A graph with numbers and text">
            <a:extLst>
              <a:ext uri="{FF2B5EF4-FFF2-40B4-BE49-F238E27FC236}">
                <a16:creationId xmlns:a16="http://schemas.microsoft.com/office/drawing/2014/main" id="{5A983D8A-22D0-9168-8FE4-A3A9437983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901" y="1737802"/>
            <a:ext cx="5772099" cy="3660108"/>
          </a:xfrm>
        </p:spPr>
      </p:pic>
      <p:sp>
        <p:nvSpPr>
          <p:cNvPr id="7" name="TextBox 6">
            <a:extLst>
              <a:ext uri="{FF2B5EF4-FFF2-40B4-BE49-F238E27FC236}">
                <a16:creationId xmlns:a16="http://schemas.microsoft.com/office/drawing/2014/main" id="{89FCD47D-C86D-72A5-18ED-47FC17FCCBF4}"/>
              </a:ext>
            </a:extLst>
          </p:cNvPr>
          <p:cNvSpPr txBox="1"/>
          <p:nvPr/>
        </p:nvSpPr>
        <p:spPr>
          <a:xfrm>
            <a:off x="6096000" y="314632"/>
            <a:ext cx="5643716" cy="954107"/>
          </a:xfrm>
          <a:prstGeom prst="rect">
            <a:avLst/>
          </a:prstGeom>
          <a:noFill/>
        </p:spPr>
        <p:txBody>
          <a:bodyPr wrap="square" rtlCol="0">
            <a:spAutoFit/>
          </a:bodyPr>
          <a:lstStyle/>
          <a:p>
            <a:r>
              <a:rPr lang="en-US" sz="2800" dirty="0">
                <a:solidFill>
                  <a:schemeClr val="accent2">
                    <a:lumMod val="75000"/>
                  </a:schemeClr>
                </a:solidFill>
                <a:latin typeface="Jumble" panose="02000503000000020004" pitchFamily="2" charset="0"/>
              </a:rPr>
              <a:t>Which Agent have highest market values top 5?</a:t>
            </a:r>
            <a:endParaRPr lang="en-IN" sz="2800" dirty="0">
              <a:solidFill>
                <a:schemeClr val="accent2">
                  <a:lumMod val="75000"/>
                </a:schemeClr>
              </a:solidFill>
              <a:latin typeface="Jumble" panose="02000503000000020004" pitchFamily="2" charset="0"/>
            </a:endParaRPr>
          </a:p>
        </p:txBody>
      </p:sp>
      <p:pic>
        <p:nvPicPr>
          <p:cNvPr id="13" name="Content Placeholder 12" descr="A green and white graph">
            <a:extLst>
              <a:ext uri="{FF2B5EF4-FFF2-40B4-BE49-F238E27FC236}">
                <a16:creationId xmlns:a16="http://schemas.microsoft.com/office/drawing/2014/main" id="{27E35B74-ADDA-197F-A33E-DDAC00B286D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1367838"/>
            <a:ext cx="6037339" cy="3961246"/>
          </a:xfrm>
        </p:spPr>
      </p:pic>
      <p:sp>
        <p:nvSpPr>
          <p:cNvPr id="14" name="TextBox 13">
            <a:extLst>
              <a:ext uri="{FF2B5EF4-FFF2-40B4-BE49-F238E27FC236}">
                <a16:creationId xmlns:a16="http://schemas.microsoft.com/office/drawing/2014/main" id="{720796FA-1FF9-9DAB-DCBE-36686A984621}"/>
              </a:ext>
            </a:extLst>
          </p:cNvPr>
          <p:cNvSpPr txBox="1"/>
          <p:nvPr/>
        </p:nvSpPr>
        <p:spPr>
          <a:xfrm>
            <a:off x="609600" y="5574890"/>
            <a:ext cx="5486399" cy="677108"/>
          </a:xfrm>
          <a:prstGeom prst="rect">
            <a:avLst/>
          </a:prstGeom>
          <a:noFill/>
        </p:spPr>
        <p:txBody>
          <a:bodyPr wrap="square" rtlCol="0">
            <a:spAutoFit/>
          </a:bodyPr>
          <a:lstStyle/>
          <a:p>
            <a:pPr algn="ctr"/>
            <a:r>
              <a:rPr lang="en-US" sz="1900" b="1" i="1" u="sng" dirty="0">
                <a:latin typeface="Angsana New" panose="020B0502040204020203" pitchFamily="18" charset="-34"/>
                <a:cs typeface="Angsana New" panose="020B0502040204020203" pitchFamily="18" charset="-34"/>
              </a:rPr>
              <a:t>Borussia Dortmund Club </a:t>
            </a:r>
            <a:r>
              <a:rPr lang="en-US" sz="1900" dirty="0">
                <a:latin typeface="Angsana New" panose="020B0502040204020203" pitchFamily="18" charset="-34"/>
                <a:cs typeface="Angsana New" panose="020B0502040204020203" pitchFamily="18" charset="-34"/>
              </a:rPr>
              <a:t>in Away Club organize highest number of Game Event</a:t>
            </a:r>
            <a:endParaRPr lang="en-IN" sz="1900" dirty="0">
              <a:latin typeface="Angsana New" panose="020B0502040204020203" pitchFamily="18" charset="-34"/>
              <a:cs typeface="Angsana New" panose="020B0502040204020203" pitchFamily="18" charset="-34"/>
            </a:endParaRPr>
          </a:p>
        </p:txBody>
      </p:sp>
      <p:sp>
        <p:nvSpPr>
          <p:cNvPr id="15" name="TextBox 14">
            <a:extLst>
              <a:ext uri="{FF2B5EF4-FFF2-40B4-BE49-F238E27FC236}">
                <a16:creationId xmlns:a16="http://schemas.microsoft.com/office/drawing/2014/main" id="{BA79E855-160E-6C0E-B3CF-7D8380C83384}"/>
              </a:ext>
            </a:extLst>
          </p:cNvPr>
          <p:cNvSpPr txBox="1"/>
          <p:nvPr/>
        </p:nvSpPr>
        <p:spPr>
          <a:xfrm>
            <a:off x="6597445" y="5574890"/>
            <a:ext cx="5358581" cy="677108"/>
          </a:xfrm>
          <a:prstGeom prst="rect">
            <a:avLst/>
          </a:prstGeom>
          <a:noFill/>
        </p:spPr>
        <p:txBody>
          <a:bodyPr wrap="square" rtlCol="0">
            <a:spAutoFit/>
          </a:bodyPr>
          <a:lstStyle/>
          <a:p>
            <a:pPr algn="ctr"/>
            <a:r>
              <a:rPr lang="en-US" sz="1900" i="1" u="sng" dirty="0">
                <a:latin typeface="Cascadia Mono SemiBold" panose="020B0609020000020004" pitchFamily="49" charset="0"/>
                <a:ea typeface="Cascadia Mono SemiBold" panose="020B0609020000020004" pitchFamily="49" charset="0"/>
                <a:cs typeface="Cascadia Mono SemiBold" panose="020B0609020000020004" pitchFamily="49" charset="0"/>
              </a:rPr>
              <a:t>Wasserman</a:t>
            </a:r>
            <a:r>
              <a:rPr lang="en-US" sz="1900" dirty="0">
                <a:latin typeface="Cascadia Mono SemiBold" panose="020B0609020000020004" pitchFamily="49" charset="0"/>
                <a:ea typeface="Cascadia Mono SemiBold" panose="020B0609020000020004" pitchFamily="49" charset="0"/>
                <a:cs typeface="Cascadia Mono SemiBold" panose="020B0609020000020004" pitchFamily="49" charset="0"/>
              </a:rPr>
              <a:t> is the highest market Value Agent</a:t>
            </a:r>
            <a:endParaRPr lang="en-IN" sz="19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104174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7BEC-8140-D335-DC88-48AC274C8603}"/>
              </a:ext>
            </a:extLst>
          </p:cNvPr>
          <p:cNvSpPr>
            <a:spLocks noGrp="1"/>
          </p:cNvSpPr>
          <p:nvPr>
            <p:ph type="title"/>
          </p:nvPr>
        </p:nvSpPr>
        <p:spPr>
          <a:xfrm>
            <a:off x="791636" y="156238"/>
            <a:ext cx="8596668" cy="797491"/>
          </a:xfrm>
        </p:spPr>
        <p:txBody>
          <a:bodyPr/>
          <a:lstStyle/>
          <a:p>
            <a:pPr algn="ctr"/>
            <a:r>
              <a:rPr lang="en-US" dirty="0">
                <a:solidFill>
                  <a:schemeClr val="accent6">
                    <a:lumMod val="75000"/>
                  </a:schemeClr>
                </a:solidFill>
                <a:latin typeface="Jumble" panose="02000503000000020004" pitchFamily="2" charset="0"/>
              </a:rPr>
              <a:t>Dashboard</a:t>
            </a:r>
            <a:endParaRPr lang="en-IN" dirty="0">
              <a:solidFill>
                <a:schemeClr val="accent6">
                  <a:lumMod val="75000"/>
                </a:schemeClr>
              </a:solidFill>
              <a:latin typeface="Jumble" panose="02000503000000020004" pitchFamily="2" charset="0"/>
            </a:endParaRPr>
          </a:p>
        </p:txBody>
      </p:sp>
      <p:pic>
        <p:nvPicPr>
          <p:cNvPr id="6" name="Content Placeholder 5" descr="A screenshot of a computer&#10;&#10;Description automatically generated">
            <a:extLst>
              <a:ext uri="{FF2B5EF4-FFF2-40B4-BE49-F238E27FC236}">
                <a16:creationId xmlns:a16="http://schemas.microsoft.com/office/drawing/2014/main" id="{5D34849D-2101-69E4-D138-C20845CB4C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812" y="1049543"/>
            <a:ext cx="5509517" cy="5595191"/>
          </a:xfrm>
        </p:spPr>
      </p:pic>
      <p:pic>
        <p:nvPicPr>
          <p:cNvPr id="8" name="Content Placeholder 7" descr="A screenshot of a sports game">
            <a:extLst>
              <a:ext uri="{FF2B5EF4-FFF2-40B4-BE49-F238E27FC236}">
                <a16:creationId xmlns:a16="http://schemas.microsoft.com/office/drawing/2014/main" id="{5E54C318-F082-1D18-0A79-A1FC061928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5751" y="1049543"/>
            <a:ext cx="6189436" cy="5673849"/>
          </a:xfrm>
        </p:spPr>
      </p:pic>
    </p:spTree>
    <p:extLst>
      <p:ext uri="{BB962C8B-B14F-4D97-AF65-F5344CB8AC3E}">
        <p14:creationId xmlns:p14="http://schemas.microsoft.com/office/powerpoint/2010/main" val="51857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B236-2448-2440-A1B2-DE108FE5D9EB}"/>
              </a:ext>
            </a:extLst>
          </p:cNvPr>
          <p:cNvSpPr>
            <a:spLocks noGrp="1"/>
          </p:cNvSpPr>
          <p:nvPr>
            <p:ph type="title"/>
          </p:nvPr>
        </p:nvSpPr>
        <p:spPr>
          <a:xfrm>
            <a:off x="1797666" y="190094"/>
            <a:ext cx="8596668" cy="682262"/>
          </a:xfrm>
        </p:spPr>
        <p:txBody>
          <a:bodyPr>
            <a:normAutofit/>
          </a:bodyPr>
          <a:lstStyle/>
          <a:p>
            <a:pPr algn="ctr"/>
            <a:r>
              <a:rPr lang="en-US" dirty="0">
                <a:solidFill>
                  <a:schemeClr val="accent3">
                    <a:lumMod val="75000"/>
                  </a:schemeClr>
                </a:solidFill>
                <a:latin typeface="Jumble" panose="02000503000000020004" pitchFamily="2" charset="0"/>
              </a:rPr>
              <a:t>Summary</a:t>
            </a:r>
            <a:endParaRPr lang="en-IN" dirty="0">
              <a:solidFill>
                <a:schemeClr val="accent3">
                  <a:lumMod val="75000"/>
                </a:schemeClr>
              </a:solidFill>
              <a:latin typeface="Jumble" panose="02000503000000020004" pitchFamily="2" charset="0"/>
            </a:endParaRPr>
          </a:p>
        </p:txBody>
      </p:sp>
      <p:sp>
        <p:nvSpPr>
          <p:cNvPr id="3" name="Content Placeholder 2">
            <a:extLst>
              <a:ext uri="{FF2B5EF4-FFF2-40B4-BE49-F238E27FC236}">
                <a16:creationId xmlns:a16="http://schemas.microsoft.com/office/drawing/2014/main" id="{96EC058D-A6F6-978B-C158-F5AE135BBAE3}"/>
              </a:ext>
            </a:extLst>
          </p:cNvPr>
          <p:cNvSpPr>
            <a:spLocks noGrp="1"/>
          </p:cNvSpPr>
          <p:nvPr>
            <p:ph idx="1"/>
          </p:nvPr>
        </p:nvSpPr>
        <p:spPr>
          <a:xfrm>
            <a:off x="677333" y="1061884"/>
            <a:ext cx="10924731" cy="5661740"/>
          </a:xfrm>
        </p:spPr>
        <p:txBody>
          <a:bodyPr>
            <a:normAutofit/>
          </a:bodyPr>
          <a:lstStyle/>
          <a:p>
            <a:pPr>
              <a:lnSpc>
                <a:spcPct val="160000"/>
              </a:lnSpc>
            </a:pPr>
            <a:r>
              <a:rPr lang="en-US" sz="1600" dirty="0">
                <a:solidFill>
                  <a:schemeClr val="accent3">
                    <a:lumMod val="75000"/>
                  </a:schemeClr>
                </a:solidFill>
                <a:latin typeface="Arial Rounded MT Bold" panose="020F0704030504030204" pitchFamily="34" charset="0"/>
                <a:cs typeface="Angsana New" panose="020B0502040204020203" pitchFamily="18" charset="-34"/>
              </a:rPr>
              <a:t>Christian </a:t>
            </a:r>
            <a:r>
              <a:rPr lang="en-US" sz="1600" dirty="0" err="1">
                <a:solidFill>
                  <a:schemeClr val="accent3">
                    <a:lumMod val="75000"/>
                  </a:schemeClr>
                </a:solidFill>
                <a:latin typeface="Arial Rounded MT Bold" panose="020F0704030504030204" pitchFamily="34" charset="0"/>
                <a:cs typeface="Angsana New" panose="020B0502040204020203" pitchFamily="18" charset="-34"/>
              </a:rPr>
              <a:t>Publisic</a:t>
            </a:r>
            <a:r>
              <a:rPr lang="en-US" sz="1600" dirty="0">
                <a:solidFill>
                  <a:schemeClr val="accent3">
                    <a:lumMod val="75000"/>
                  </a:schemeClr>
                </a:solidFill>
                <a:latin typeface="Arial Rounded MT Bold" panose="020F0704030504030204" pitchFamily="34" charset="0"/>
                <a:cs typeface="Angsana New" panose="020B0502040204020203" pitchFamily="18" charset="-34"/>
              </a:rPr>
              <a:t> is the Highest in the Home Club.</a:t>
            </a:r>
            <a:endParaRPr lang="en-IN" sz="1600" dirty="0">
              <a:solidFill>
                <a:schemeClr val="accent3">
                  <a:lumMod val="75000"/>
                </a:schemeClr>
              </a:solidFill>
              <a:latin typeface="Arial Rounded MT Bold" panose="020F0704030504030204" pitchFamily="34" charset="0"/>
              <a:cs typeface="Angsana New" panose="020B0502040204020203" pitchFamily="18" charset="-34"/>
            </a:endParaRPr>
          </a:p>
          <a:p>
            <a:pPr>
              <a:lnSpc>
                <a:spcPct val="160000"/>
              </a:lnSpc>
            </a:pPr>
            <a:r>
              <a:rPr lang="en-US" sz="1600" dirty="0">
                <a:solidFill>
                  <a:schemeClr val="accent3">
                    <a:lumMod val="75000"/>
                  </a:schemeClr>
                </a:solidFill>
                <a:latin typeface="Arial Rounded MT Bold" panose="020F0704030504030204" pitchFamily="34" charset="0"/>
                <a:cs typeface="Angsana New" panose="020B0502040204020203" pitchFamily="18" charset="-34"/>
              </a:rPr>
              <a:t>Stadion Feyenoord and </a:t>
            </a:r>
            <a:r>
              <a:rPr lang="en-US" sz="1600" dirty="0" err="1">
                <a:solidFill>
                  <a:schemeClr val="accent3">
                    <a:lumMod val="75000"/>
                  </a:schemeClr>
                </a:solidFill>
                <a:latin typeface="Arial Rounded MT Bold" panose="020F0704030504030204" pitchFamily="34" charset="0"/>
                <a:cs typeface="Angsana New" panose="020B0502040204020203" pitchFamily="18" charset="-34"/>
              </a:rPr>
              <a:t>Olymoliastadion</a:t>
            </a:r>
            <a:r>
              <a:rPr lang="en-US" sz="1600" dirty="0">
                <a:solidFill>
                  <a:schemeClr val="accent3">
                    <a:lumMod val="75000"/>
                  </a:schemeClr>
                </a:solidFill>
                <a:latin typeface="Arial Rounded MT Bold" panose="020F0704030504030204" pitchFamily="34" charset="0"/>
                <a:cs typeface="Angsana New" panose="020B0502040204020203" pitchFamily="18" charset="-34"/>
              </a:rPr>
              <a:t> Berlin has the top Home Club.</a:t>
            </a:r>
          </a:p>
          <a:p>
            <a:pPr>
              <a:lnSpc>
                <a:spcPct val="160000"/>
              </a:lnSpc>
            </a:pPr>
            <a:r>
              <a:rPr lang="en-US" sz="1600" dirty="0">
                <a:solidFill>
                  <a:schemeClr val="accent3">
                    <a:lumMod val="75000"/>
                  </a:schemeClr>
                </a:solidFill>
                <a:latin typeface="Arial Rounded MT Bold" panose="020F0704030504030204" pitchFamily="34" charset="0"/>
                <a:cs typeface="Angsana New" panose="020B0502040204020203" pitchFamily="18" charset="-34"/>
              </a:rPr>
              <a:t>Fabian Johnson have received highest number of Red Card 3 time.</a:t>
            </a:r>
          </a:p>
          <a:p>
            <a:pPr>
              <a:lnSpc>
                <a:spcPct val="160000"/>
              </a:lnSpc>
            </a:pPr>
            <a:r>
              <a:rPr lang="en-US" sz="1600" dirty="0">
                <a:solidFill>
                  <a:schemeClr val="accent3">
                    <a:lumMod val="75000"/>
                  </a:schemeClr>
                </a:solidFill>
                <a:latin typeface="Arial Rounded MT Bold" panose="020F0704030504030204" pitchFamily="34" charset="0"/>
                <a:cs typeface="Angsana New" panose="020B0502040204020203" pitchFamily="18" charset="-34"/>
              </a:rPr>
              <a:t>Fabian Johnson have received highest number of Yellow Card 142 time.</a:t>
            </a:r>
          </a:p>
          <a:p>
            <a:pPr>
              <a:lnSpc>
                <a:spcPct val="160000"/>
              </a:lnSpc>
            </a:pPr>
            <a:r>
              <a:rPr lang="en-US" sz="1600" dirty="0">
                <a:solidFill>
                  <a:schemeClr val="accent3">
                    <a:lumMod val="75000"/>
                  </a:schemeClr>
                </a:solidFill>
                <a:latin typeface="Arial Rounded MT Bold" panose="020F0704030504030204" pitchFamily="34" charset="0"/>
                <a:ea typeface="ADLaM Display" panose="02010000000000000000" pitchFamily="2" charset="0"/>
                <a:cs typeface="Angsana New" panose="020B0502040204020203" pitchFamily="18" charset="-34"/>
              </a:rPr>
              <a:t>Highest number of Player Played Centre-Back Position.</a:t>
            </a:r>
          </a:p>
          <a:p>
            <a:pPr>
              <a:lnSpc>
                <a:spcPct val="160000"/>
              </a:lnSpc>
            </a:pPr>
            <a:r>
              <a:rPr lang="en-US" sz="1600" dirty="0">
                <a:solidFill>
                  <a:schemeClr val="accent3">
                    <a:lumMod val="75000"/>
                  </a:schemeClr>
                </a:solidFill>
                <a:latin typeface="Arial Rounded MT Bold" panose="020F0704030504030204" pitchFamily="34" charset="0"/>
                <a:ea typeface="Cascadia Code SemiBold" panose="020B0609020000020004" pitchFamily="49" charset="0"/>
                <a:cs typeface="Angsana New" panose="020B0502040204020203" pitchFamily="18" charset="-34"/>
              </a:rPr>
              <a:t>Fabian Johnson has Score Highest number of Goals.</a:t>
            </a:r>
          </a:p>
          <a:p>
            <a:pPr>
              <a:lnSpc>
                <a:spcPct val="160000"/>
              </a:lnSpc>
            </a:pPr>
            <a:r>
              <a:rPr lang="en-US" sz="1600" dirty="0" err="1">
                <a:solidFill>
                  <a:schemeClr val="accent3">
                    <a:lumMod val="75000"/>
                  </a:schemeClr>
                </a:solidFill>
                <a:latin typeface="Arial Rounded MT Bold" panose="020F0704030504030204" pitchFamily="34" charset="0"/>
                <a:cs typeface="Angsana New" panose="020B0502040204020203" pitchFamily="18" charset="-34"/>
              </a:rPr>
              <a:t>Febian</a:t>
            </a:r>
            <a:r>
              <a:rPr lang="en-US" sz="1600" dirty="0">
                <a:solidFill>
                  <a:schemeClr val="accent3">
                    <a:lumMod val="75000"/>
                  </a:schemeClr>
                </a:solidFill>
                <a:latin typeface="Arial Rounded MT Bold" panose="020F0704030504030204" pitchFamily="34" charset="0"/>
                <a:cs typeface="Angsana New" panose="020B0502040204020203" pitchFamily="18" charset="-34"/>
              </a:rPr>
              <a:t> Johnson has highest number Assists.</a:t>
            </a:r>
          </a:p>
          <a:p>
            <a:pPr>
              <a:lnSpc>
                <a:spcPct val="160000"/>
              </a:lnSpc>
            </a:pPr>
            <a:r>
              <a:rPr lang="en-US" sz="1600" dirty="0">
                <a:solidFill>
                  <a:schemeClr val="accent3">
                    <a:lumMod val="75000"/>
                  </a:schemeClr>
                </a:solidFill>
                <a:latin typeface="Arial Rounded MT Bold" panose="020F0704030504030204" pitchFamily="34" charset="0"/>
                <a:cs typeface="Angsana New" panose="020B0502040204020203" pitchFamily="18" charset="-34"/>
              </a:rPr>
              <a:t>Fabian Johnson have selected highest number of Team Captain.</a:t>
            </a:r>
          </a:p>
          <a:p>
            <a:pPr>
              <a:lnSpc>
                <a:spcPct val="160000"/>
              </a:lnSpc>
            </a:pPr>
            <a:r>
              <a:rPr lang="en-US" sz="1600" dirty="0">
                <a:solidFill>
                  <a:schemeClr val="accent3">
                    <a:lumMod val="75000"/>
                  </a:schemeClr>
                </a:solidFill>
                <a:latin typeface="Arial Rounded MT Bold" panose="020F0704030504030204" pitchFamily="34" charset="0"/>
                <a:cs typeface="Angsana New" panose="020B0502040204020203" pitchFamily="18" charset="-34"/>
              </a:rPr>
              <a:t>Fabian Johnson has played Maximum Minutes in the Game.</a:t>
            </a:r>
          </a:p>
          <a:p>
            <a:pPr>
              <a:lnSpc>
                <a:spcPct val="160000"/>
              </a:lnSpc>
            </a:pPr>
            <a:r>
              <a:rPr lang="en-US" sz="1600" dirty="0">
                <a:solidFill>
                  <a:schemeClr val="accent3">
                    <a:lumMod val="75000"/>
                  </a:schemeClr>
                </a:solidFill>
                <a:latin typeface="Arial Rounded MT Bold" panose="020F0704030504030204" pitchFamily="34" charset="0"/>
                <a:cs typeface="Angsana New" panose="020B0502040204020203" pitchFamily="18" charset="-34"/>
              </a:rPr>
              <a:t>Mark Hughes is the top Home Club in the Game.</a:t>
            </a:r>
          </a:p>
          <a:p>
            <a:endParaRPr lang="en-US" sz="1600" b="1" dirty="0">
              <a:latin typeface="Copperplate Gothic Bold" panose="020E0705020206020404" pitchFamily="34" charset="0"/>
            </a:endParaRPr>
          </a:p>
          <a:p>
            <a:endParaRPr lang="en-IN" sz="1600" b="1" dirty="0">
              <a:latin typeface="Copperplate Gothic Bold" panose="020E0705020206020404" pitchFamily="34" charset="0"/>
            </a:endParaRPr>
          </a:p>
          <a:p>
            <a:endParaRPr lang="en-US" sz="1800" dirty="0">
              <a:latin typeface="ADLaM Display" panose="02010000000000000000" pitchFamily="2" charset="0"/>
              <a:ea typeface="ADLaM Display" panose="02010000000000000000" pitchFamily="2" charset="0"/>
              <a:cs typeface="ADLaM Display" panose="02010000000000000000" pitchFamily="2" charset="0"/>
            </a:endParaRPr>
          </a:p>
          <a:p>
            <a:endParaRPr lang="en-IN" sz="1800" dirty="0">
              <a:latin typeface="ADLaM Display" panose="02010000000000000000" pitchFamily="2" charset="0"/>
              <a:ea typeface="ADLaM Display" panose="02010000000000000000" pitchFamily="2" charset="0"/>
              <a:cs typeface="ADLaM Display" panose="02010000000000000000" pitchFamily="2" charset="0"/>
            </a:endParaRPr>
          </a:p>
          <a:p>
            <a:endParaRPr lang="en-IN" dirty="0"/>
          </a:p>
          <a:p>
            <a:endParaRPr lang="en-IN" sz="1800" b="1" dirty="0">
              <a:solidFill>
                <a:schemeClr val="accent3">
                  <a:lumMod val="50000"/>
                </a:schemeClr>
              </a:solidFill>
            </a:endParaRPr>
          </a:p>
          <a:p>
            <a:endParaRPr lang="en-IN" sz="1800" b="1" dirty="0">
              <a:solidFill>
                <a:schemeClr val="accent3">
                  <a:lumMod val="50000"/>
                </a:schemeClr>
              </a:solidFill>
            </a:endParaRPr>
          </a:p>
          <a:p>
            <a:endParaRPr lang="en-US" sz="1800" dirty="0">
              <a:latin typeface="Clarendon BT" panose="02040704040505020204" pitchFamily="18" charset="0"/>
              <a:cs typeface="Dreaming Outloud Script Pro" panose="03050502040304050704" pitchFamily="66" charset="0"/>
            </a:endParaRPr>
          </a:p>
          <a:p>
            <a:endParaRPr lang="en-IN" sz="1800" dirty="0">
              <a:latin typeface="Clarendon BT" panose="02040704040505020204" pitchFamily="18" charset="0"/>
              <a:cs typeface="Dreaming Outloud Script Pro" panose="03050502040304050704" pitchFamily="66" charset="0"/>
            </a:endParaRPr>
          </a:p>
          <a:p>
            <a:endParaRPr lang="en-IN" sz="1800" b="1"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sz="1800" dirty="0">
              <a:latin typeface="ADLaM Display" panose="02010000000000000000" pitchFamily="2" charset="0"/>
              <a:ea typeface="ADLaM Display" panose="02010000000000000000" pitchFamily="2" charset="0"/>
              <a:cs typeface="ADLaM Display" panose="02010000000000000000" pitchFamily="2" charset="0"/>
            </a:endParaRPr>
          </a:p>
          <a:p>
            <a:endParaRPr lang="en-IN" sz="1800" dirty="0">
              <a:solidFill>
                <a:schemeClr val="tx2"/>
              </a:solidFill>
              <a:latin typeface="Elephant" panose="02020904090505020303" pitchFamily="18" charset="0"/>
            </a:endParaRPr>
          </a:p>
          <a:p>
            <a:endParaRPr lang="en-IN" sz="1800" dirty="0">
              <a:solidFill>
                <a:srgbClr val="FF0000"/>
              </a:solidFill>
              <a:latin typeface="Elephant" panose="02020904090505020303" pitchFamily="18" charset="0"/>
            </a:endParaRPr>
          </a:p>
          <a:p>
            <a:endParaRPr lang="en-US" dirty="0">
              <a:latin typeface="Humnst777 BlkCn BT" panose="020B0803030504020204" pitchFamily="34" charset="0"/>
            </a:endParaRPr>
          </a:p>
          <a:p>
            <a:endParaRPr lang="en-IN" dirty="0">
              <a:latin typeface="Humnst777 BlkCn BT" panose="020B0803030504020204" pitchFamily="34" charset="0"/>
            </a:endParaRPr>
          </a:p>
          <a:p>
            <a:endParaRPr lang="en-IN" dirty="0"/>
          </a:p>
        </p:txBody>
      </p:sp>
    </p:spTree>
    <p:extLst>
      <p:ext uri="{BB962C8B-B14F-4D97-AF65-F5344CB8AC3E}">
        <p14:creationId xmlns:p14="http://schemas.microsoft.com/office/powerpoint/2010/main" val="29551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2509-A231-300A-8659-73B9B33F6C5A}"/>
              </a:ext>
            </a:extLst>
          </p:cNvPr>
          <p:cNvSpPr>
            <a:spLocks noGrp="1"/>
          </p:cNvSpPr>
          <p:nvPr>
            <p:ph type="title"/>
          </p:nvPr>
        </p:nvSpPr>
        <p:spPr>
          <a:xfrm>
            <a:off x="1315338" y="176980"/>
            <a:ext cx="8596668" cy="717755"/>
          </a:xfrm>
        </p:spPr>
        <p:txBody>
          <a:bodyPr/>
          <a:lstStyle/>
          <a:p>
            <a:pPr algn="ctr"/>
            <a:r>
              <a:rPr lang="en-US" dirty="0">
                <a:solidFill>
                  <a:schemeClr val="accent6"/>
                </a:solidFill>
                <a:latin typeface="Jumble" panose="02000503000000020004" pitchFamily="2" charset="0"/>
              </a:rPr>
              <a:t>Summary</a:t>
            </a:r>
            <a:endParaRPr lang="en-IN" dirty="0">
              <a:solidFill>
                <a:schemeClr val="accent6"/>
              </a:solidFill>
            </a:endParaRPr>
          </a:p>
        </p:txBody>
      </p:sp>
      <p:sp>
        <p:nvSpPr>
          <p:cNvPr id="3" name="Content Placeholder 2">
            <a:extLst>
              <a:ext uri="{FF2B5EF4-FFF2-40B4-BE49-F238E27FC236}">
                <a16:creationId xmlns:a16="http://schemas.microsoft.com/office/drawing/2014/main" id="{A539C9C6-15EC-67DD-B2B6-C80C25A50C97}"/>
              </a:ext>
            </a:extLst>
          </p:cNvPr>
          <p:cNvSpPr>
            <a:spLocks noGrp="1"/>
          </p:cNvSpPr>
          <p:nvPr>
            <p:ph idx="1"/>
          </p:nvPr>
        </p:nvSpPr>
        <p:spPr>
          <a:xfrm>
            <a:off x="677333" y="1012723"/>
            <a:ext cx="9872679" cy="5565058"/>
          </a:xfrm>
        </p:spPr>
        <p:txBody>
          <a:bodyPr>
            <a:normAutofit/>
          </a:bodyPr>
          <a:lstStyle/>
          <a:p>
            <a:pPr>
              <a:lnSpc>
                <a:spcPct val="150000"/>
              </a:lnSpc>
            </a:pPr>
            <a:r>
              <a:rPr lang="en-US" sz="1900" dirty="0">
                <a:solidFill>
                  <a:schemeClr val="accent6">
                    <a:lumMod val="75000"/>
                  </a:schemeClr>
                </a:solidFill>
                <a:latin typeface="Humnst777 BT" panose="020B0603030504020204" pitchFamily="34" charset="0"/>
                <a:ea typeface="ADLaM Display" panose="02010000000000000000" pitchFamily="2" charset="0"/>
                <a:cs typeface="Angsana New" panose="020B0502040204020203" pitchFamily="18" charset="-34"/>
              </a:rPr>
              <a:t>Fabian Johnson have played highest 1220 Season.</a:t>
            </a:r>
          </a:p>
          <a:p>
            <a:pPr>
              <a:lnSpc>
                <a:spcPct val="150000"/>
              </a:lnSpc>
            </a:pPr>
            <a:r>
              <a:rPr lang="en-US" sz="1900" dirty="0">
                <a:solidFill>
                  <a:schemeClr val="accent6">
                    <a:lumMod val="75000"/>
                  </a:schemeClr>
                </a:solidFill>
                <a:latin typeface="Humnst777 BT" panose="020B0603030504020204" pitchFamily="34" charset="0"/>
                <a:cs typeface="Angsana New" panose="020B0502040204020203" pitchFamily="18" charset="-34"/>
              </a:rPr>
              <a:t>Fabian Johnson have got highest number of goal in the Away Club Game.</a:t>
            </a:r>
            <a:endParaRPr lang="en-IN" sz="1900" dirty="0">
              <a:solidFill>
                <a:schemeClr val="accent6">
                  <a:lumMod val="75000"/>
                </a:schemeClr>
              </a:solidFill>
              <a:latin typeface="Humnst777 BT" panose="020B0603030504020204" pitchFamily="34" charset="0"/>
              <a:cs typeface="Angsana New" panose="020B0502040204020203" pitchFamily="18" charset="-34"/>
            </a:endParaRPr>
          </a:p>
          <a:p>
            <a:pPr>
              <a:lnSpc>
                <a:spcPct val="150000"/>
              </a:lnSpc>
            </a:pPr>
            <a:r>
              <a:rPr lang="en-US" sz="1900" dirty="0">
                <a:solidFill>
                  <a:schemeClr val="accent6">
                    <a:lumMod val="75000"/>
                  </a:schemeClr>
                </a:solidFill>
                <a:latin typeface="Humnst777 BT" panose="020B0603030504020204" pitchFamily="34" charset="0"/>
                <a:cs typeface="Angsana New" panose="020B0502040204020203" pitchFamily="18" charset="-34"/>
              </a:rPr>
              <a:t>Fabian Johnson have got highest number of goal in the Home Club Game.</a:t>
            </a:r>
          </a:p>
          <a:p>
            <a:pPr>
              <a:lnSpc>
                <a:spcPct val="150000"/>
              </a:lnSpc>
            </a:pPr>
            <a:r>
              <a:rPr lang="en-US" sz="1900" dirty="0">
                <a:solidFill>
                  <a:schemeClr val="accent6">
                    <a:lumMod val="75000"/>
                  </a:schemeClr>
                </a:solidFill>
                <a:latin typeface="Humnst777 BT" panose="020B0603030504020204" pitchFamily="34" charset="0"/>
                <a:ea typeface="ADLaM Display" panose="02010000000000000000" pitchFamily="2" charset="0"/>
                <a:cs typeface="Angsana New" panose="020B0502040204020203" pitchFamily="18" charset="-34"/>
              </a:rPr>
              <a:t>Fabian Johnson has highest Market Value that is $7,950M.</a:t>
            </a:r>
            <a:endParaRPr lang="en-IN" sz="1900" dirty="0">
              <a:solidFill>
                <a:schemeClr val="accent6">
                  <a:lumMod val="75000"/>
                </a:schemeClr>
              </a:solidFill>
              <a:latin typeface="Humnst777 BT" panose="020B0603030504020204" pitchFamily="34" charset="0"/>
              <a:ea typeface="ADLaM Display" panose="02010000000000000000" pitchFamily="2" charset="0"/>
              <a:cs typeface="Angsana New" panose="020B0502040204020203" pitchFamily="18" charset="-34"/>
            </a:endParaRPr>
          </a:p>
          <a:p>
            <a:pPr>
              <a:lnSpc>
                <a:spcPct val="150000"/>
              </a:lnSpc>
            </a:pPr>
            <a:r>
              <a:rPr lang="en-US" sz="1900" dirty="0">
                <a:solidFill>
                  <a:schemeClr val="accent6">
                    <a:lumMod val="75000"/>
                  </a:schemeClr>
                </a:solidFill>
                <a:latin typeface="Humnst777 BT" panose="020B0603030504020204" pitchFamily="34" charset="0"/>
                <a:ea typeface="ADLaM Display" panose="02010000000000000000" pitchFamily="2" charset="0"/>
                <a:cs typeface="Angsana New" panose="020B0502040204020203" pitchFamily="18" charset="-34"/>
              </a:rPr>
              <a:t>Signal </a:t>
            </a:r>
            <a:r>
              <a:rPr lang="en-US" sz="1900" dirty="0" err="1">
                <a:solidFill>
                  <a:schemeClr val="accent6">
                    <a:lumMod val="75000"/>
                  </a:schemeClr>
                </a:solidFill>
                <a:latin typeface="Humnst777 BT" panose="020B0603030504020204" pitchFamily="34" charset="0"/>
                <a:ea typeface="ADLaM Display" panose="02010000000000000000" pitchFamily="2" charset="0"/>
                <a:cs typeface="Angsana New" panose="020B0502040204020203" pitchFamily="18" charset="-34"/>
              </a:rPr>
              <a:t>Iduna</a:t>
            </a:r>
            <a:r>
              <a:rPr lang="en-US" sz="1900" dirty="0">
                <a:solidFill>
                  <a:schemeClr val="accent6">
                    <a:lumMod val="75000"/>
                  </a:schemeClr>
                </a:solidFill>
                <a:latin typeface="Humnst777 BT" panose="020B0603030504020204" pitchFamily="34" charset="0"/>
                <a:ea typeface="ADLaM Display" panose="02010000000000000000" pitchFamily="2" charset="0"/>
                <a:cs typeface="Angsana New" panose="020B0502040204020203" pitchFamily="18" charset="-34"/>
              </a:rPr>
              <a:t> Park is the highest Away Club Position of Stadium.</a:t>
            </a:r>
            <a:endParaRPr lang="en-IN" sz="1900" dirty="0">
              <a:solidFill>
                <a:schemeClr val="accent6">
                  <a:lumMod val="75000"/>
                </a:schemeClr>
              </a:solidFill>
              <a:latin typeface="Humnst777 BT" panose="020B0603030504020204" pitchFamily="34" charset="0"/>
              <a:ea typeface="ADLaM Display" panose="02010000000000000000" pitchFamily="2" charset="0"/>
              <a:cs typeface="Angsana New" panose="020B0502040204020203" pitchFamily="18" charset="-34"/>
            </a:endParaRPr>
          </a:p>
          <a:p>
            <a:pPr>
              <a:lnSpc>
                <a:spcPct val="150000"/>
              </a:lnSpc>
            </a:pPr>
            <a:r>
              <a:rPr lang="en-US" sz="1900" dirty="0">
                <a:solidFill>
                  <a:schemeClr val="accent6">
                    <a:lumMod val="75000"/>
                  </a:schemeClr>
                </a:solidFill>
                <a:latin typeface="Humnst777 BT" panose="020B0603030504020204" pitchFamily="34" charset="0"/>
                <a:cs typeface="Angsana New" panose="020B0502040204020203" pitchFamily="18" charset="-34"/>
              </a:rPr>
              <a:t>Dr. Felix </a:t>
            </a:r>
            <a:r>
              <a:rPr lang="en-US" sz="1900" dirty="0" err="1">
                <a:solidFill>
                  <a:schemeClr val="accent6">
                    <a:lumMod val="75000"/>
                  </a:schemeClr>
                </a:solidFill>
                <a:latin typeface="Humnst777 BT" panose="020B0603030504020204" pitchFamily="34" charset="0"/>
                <a:cs typeface="Angsana New" panose="020B0502040204020203" pitchFamily="18" charset="-34"/>
              </a:rPr>
              <a:t>Brych</a:t>
            </a:r>
            <a:r>
              <a:rPr lang="en-US" sz="1900" dirty="0">
                <a:solidFill>
                  <a:schemeClr val="accent6">
                    <a:lumMod val="75000"/>
                  </a:schemeClr>
                </a:solidFill>
                <a:latin typeface="Humnst777 BT" panose="020B0603030504020204" pitchFamily="34" charset="0"/>
                <a:cs typeface="Angsana New" panose="020B0502040204020203" pitchFamily="18" charset="-34"/>
              </a:rPr>
              <a:t> is the highest paid Referee in the Game.</a:t>
            </a:r>
            <a:endParaRPr lang="en-IN" sz="1900" dirty="0">
              <a:solidFill>
                <a:schemeClr val="accent6">
                  <a:lumMod val="75000"/>
                </a:schemeClr>
              </a:solidFill>
              <a:latin typeface="Humnst777 BT" panose="020B0603030504020204" pitchFamily="34" charset="0"/>
              <a:cs typeface="Angsana New" panose="020B0502040204020203" pitchFamily="18" charset="-34"/>
            </a:endParaRPr>
          </a:p>
          <a:p>
            <a:pPr>
              <a:lnSpc>
                <a:spcPct val="150000"/>
              </a:lnSpc>
            </a:pPr>
            <a:r>
              <a:rPr lang="en-US" sz="1900" b="1" i="1" u="sng" dirty="0">
                <a:solidFill>
                  <a:schemeClr val="accent6">
                    <a:lumMod val="75000"/>
                  </a:schemeClr>
                </a:solidFill>
                <a:latin typeface="Humnst777 BT" panose="020B0603030504020204" pitchFamily="34" charset="0"/>
              </a:rPr>
              <a:t>Borussia Verein Club </a:t>
            </a:r>
            <a:r>
              <a:rPr lang="en-US" sz="1900" dirty="0">
                <a:solidFill>
                  <a:schemeClr val="accent6">
                    <a:lumMod val="75000"/>
                  </a:schemeClr>
                </a:solidFill>
                <a:latin typeface="Humnst777 BT" panose="020B0603030504020204" pitchFamily="34" charset="0"/>
              </a:rPr>
              <a:t>have organized highest number of Game Event.</a:t>
            </a:r>
            <a:endParaRPr lang="en-IN" sz="1900" dirty="0">
              <a:solidFill>
                <a:schemeClr val="accent6">
                  <a:lumMod val="75000"/>
                </a:schemeClr>
              </a:solidFill>
              <a:latin typeface="Humnst777 BT" panose="020B0603030504020204" pitchFamily="34" charset="0"/>
            </a:endParaRPr>
          </a:p>
          <a:p>
            <a:pPr>
              <a:lnSpc>
                <a:spcPct val="150000"/>
              </a:lnSpc>
            </a:pPr>
            <a:r>
              <a:rPr lang="en-US" sz="1900" b="1" i="1" u="sng" dirty="0">
                <a:solidFill>
                  <a:schemeClr val="accent6">
                    <a:lumMod val="75000"/>
                  </a:schemeClr>
                </a:solidFill>
                <a:latin typeface="Humnst777 BT" panose="020B0603030504020204" pitchFamily="34" charset="0"/>
                <a:cs typeface="Angsana New" panose="020B0502040204020203" pitchFamily="18" charset="-34"/>
              </a:rPr>
              <a:t>Borussia Dortmund Club </a:t>
            </a:r>
            <a:r>
              <a:rPr lang="en-US" sz="1900" dirty="0">
                <a:solidFill>
                  <a:schemeClr val="accent6">
                    <a:lumMod val="75000"/>
                  </a:schemeClr>
                </a:solidFill>
                <a:latin typeface="Humnst777 BT" panose="020B0603030504020204" pitchFamily="34" charset="0"/>
                <a:cs typeface="Angsana New" panose="020B0502040204020203" pitchFamily="18" charset="-34"/>
              </a:rPr>
              <a:t>in Away Club organize highest number of Game Event.</a:t>
            </a:r>
            <a:endParaRPr lang="en-IN" sz="1900" dirty="0">
              <a:solidFill>
                <a:schemeClr val="accent6">
                  <a:lumMod val="75000"/>
                </a:schemeClr>
              </a:solidFill>
              <a:latin typeface="Humnst777 BT" panose="020B0603030504020204" pitchFamily="34" charset="0"/>
              <a:cs typeface="Angsana New" panose="020B0502040204020203" pitchFamily="18" charset="-34"/>
            </a:endParaRPr>
          </a:p>
          <a:p>
            <a:pPr>
              <a:lnSpc>
                <a:spcPct val="150000"/>
              </a:lnSpc>
            </a:pPr>
            <a:r>
              <a:rPr lang="en-US" sz="1900" i="1" u="sng" dirty="0">
                <a:solidFill>
                  <a:schemeClr val="accent6">
                    <a:lumMod val="75000"/>
                  </a:schemeClr>
                </a:solidFill>
                <a:latin typeface="Humnst777 BT" panose="020B0603030504020204" pitchFamily="34" charset="0"/>
                <a:ea typeface="Cascadia Mono SemiBold" panose="020B0609020000020004" pitchFamily="49" charset="0"/>
                <a:cs typeface="Cascadia Mono SemiBold" panose="020B0609020000020004" pitchFamily="49" charset="0"/>
              </a:rPr>
              <a:t>Wasserman</a:t>
            </a:r>
            <a:r>
              <a:rPr lang="en-US" sz="1900" dirty="0">
                <a:solidFill>
                  <a:schemeClr val="accent6">
                    <a:lumMod val="75000"/>
                  </a:schemeClr>
                </a:solidFill>
                <a:latin typeface="Humnst777 BT" panose="020B0603030504020204" pitchFamily="34" charset="0"/>
                <a:ea typeface="Cascadia Mono SemiBold" panose="020B0609020000020004" pitchFamily="49" charset="0"/>
                <a:cs typeface="Cascadia Mono SemiBold" panose="020B0609020000020004" pitchFamily="49" charset="0"/>
              </a:rPr>
              <a:t> is the highest market Value Agent.</a:t>
            </a:r>
            <a:endParaRPr lang="en-IN" sz="1900" dirty="0">
              <a:solidFill>
                <a:schemeClr val="accent6">
                  <a:lumMod val="75000"/>
                </a:schemeClr>
              </a:solidFill>
              <a:latin typeface="Humnst777 BT" panose="020B0603030504020204" pitchFamily="34"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257818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4D48-DB7C-8701-B308-7AE59B5E2264}"/>
              </a:ext>
            </a:extLst>
          </p:cNvPr>
          <p:cNvSpPr>
            <a:spLocks noGrp="1"/>
          </p:cNvSpPr>
          <p:nvPr>
            <p:ph type="title"/>
          </p:nvPr>
        </p:nvSpPr>
        <p:spPr>
          <a:xfrm>
            <a:off x="677334" y="580103"/>
            <a:ext cx="8596668" cy="658761"/>
          </a:xfrm>
        </p:spPr>
        <p:txBody>
          <a:bodyPr/>
          <a:lstStyle/>
          <a:p>
            <a:pPr algn="ctr"/>
            <a:r>
              <a:rPr lang="en-US" dirty="0">
                <a:solidFill>
                  <a:schemeClr val="accent3">
                    <a:lumMod val="60000"/>
                    <a:lumOff val="40000"/>
                  </a:schemeClr>
                </a:solidFill>
                <a:latin typeface="Gill Sans Ultra Bold" panose="020B0A02020104020203" pitchFamily="34" charset="0"/>
              </a:rPr>
              <a:t>Conclusion</a:t>
            </a:r>
            <a:endParaRPr lang="en-IN" dirty="0">
              <a:solidFill>
                <a:schemeClr val="accent3">
                  <a:lumMod val="60000"/>
                  <a:lumOff val="40000"/>
                </a:schemeClr>
              </a:solidFill>
              <a:latin typeface="Gill Sans Ultra Bold" panose="020B0A02020104020203" pitchFamily="34" charset="0"/>
            </a:endParaRPr>
          </a:p>
        </p:txBody>
      </p:sp>
      <p:sp>
        <p:nvSpPr>
          <p:cNvPr id="3" name="Content Placeholder 2">
            <a:extLst>
              <a:ext uri="{FF2B5EF4-FFF2-40B4-BE49-F238E27FC236}">
                <a16:creationId xmlns:a16="http://schemas.microsoft.com/office/drawing/2014/main" id="{FD87BA43-11BB-2EE6-740B-9410BEAADD5C}"/>
              </a:ext>
            </a:extLst>
          </p:cNvPr>
          <p:cNvSpPr>
            <a:spLocks noGrp="1"/>
          </p:cNvSpPr>
          <p:nvPr>
            <p:ph idx="1"/>
          </p:nvPr>
        </p:nvSpPr>
        <p:spPr>
          <a:xfrm>
            <a:off x="677334" y="1602659"/>
            <a:ext cx="8850125" cy="3805082"/>
          </a:xfrm>
        </p:spPr>
        <p:txBody>
          <a:bodyPr>
            <a:normAutofit/>
          </a:bodyPr>
          <a:lstStyle/>
          <a:p>
            <a:pPr marL="0" indent="0">
              <a:lnSpc>
                <a:spcPct val="150000"/>
              </a:lnSpc>
              <a:buNone/>
            </a:pPr>
            <a:r>
              <a:rPr lang="en-US" sz="2000" b="1" i="0" dirty="0">
                <a:solidFill>
                  <a:schemeClr val="accent2"/>
                </a:solidFill>
                <a:effectLst/>
                <a:latin typeface="Times New Roman" panose="02020603050405020304" pitchFamily="18" charset="0"/>
                <a:cs typeface="Times New Roman" panose="02020603050405020304" pitchFamily="18" charset="0"/>
              </a:rPr>
              <a:t>Fabian Johnson appears to be a highly influential player, achieving remarkable statistics in terms of cards, goals, assists, captaincy, and playing time. The market values and agents also reflect notable financial aspects. Stadiums and game events are associated with specific clubs, with Borussia Verein Club standing out in organizing game events. Dr. Felix </a:t>
            </a:r>
            <a:r>
              <a:rPr lang="en-US" sz="2000" b="1" i="0" dirty="0" err="1">
                <a:solidFill>
                  <a:schemeClr val="accent2"/>
                </a:solidFill>
                <a:effectLst/>
                <a:latin typeface="Times New Roman" panose="02020603050405020304" pitchFamily="18" charset="0"/>
                <a:cs typeface="Times New Roman" panose="02020603050405020304" pitchFamily="18" charset="0"/>
              </a:rPr>
              <a:t>Brych</a:t>
            </a:r>
            <a:r>
              <a:rPr lang="en-US" sz="2000" b="1" i="0" dirty="0">
                <a:solidFill>
                  <a:schemeClr val="accent2"/>
                </a:solidFill>
                <a:effectLst/>
                <a:latin typeface="Times New Roman" panose="02020603050405020304" pitchFamily="18" charset="0"/>
                <a:cs typeface="Times New Roman" panose="02020603050405020304" pitchFamily="18" charset="0"/>
              </a:rPr>
              <a:t> is noted as the highest-paid referee. However, some information, like Christian </a:t>
            </a:r>
            <a:r>
              <a:rPr lang="en-US" sz="2000" b="1" i="0" dirty="0" err="1">
                <a:solidFill>
                  <a:schemeClr val="accent2"/>
                </a:solidFill>
                <a:effectLst/>
                <a:latin typeface="Times New Roman" panose="02020603050405020304" pitchFamily="18" charset="0"/>
                <a:cs typeface="Times New Roman" panose="02020603050405020304" pitchFamily="18" charset="0"/>
              </a:rPr>
              <a:t>Publisic</a:t>
            </a:r>
            <a:r>
              <a:rPr lang="en-US" sz="2000" b="1" i="0" dirty="0">
                <a:solidFill>
                  <a:schemeClr val="accent2"/>
                </a:solidFill>
                <a:effectLst/>
                <a:latin typeface="Times New Roman" panose="02020603050405020304" pitchFamily="18" charset="0"/>
                <a:cs typeface="Times New Roman" panose="02020603050405020304" pitchFamily="18" charset="0"/>
              </a:rPr>
              <a:t> and Mark Hughes, lacks clarity and context.</a:t>
            </a:r>
            <a:endParaRPr lang="en-IN" sz="20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8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D842-BD77-A4BB-2BD8-E7F27B572885}"/>
              </a:ext>
            </a:extLst>
          </p:cNvPr>
          <p:cNvSpPr>
            <a:spLocks noGrp="1"/>
          </p:cNvSpPr>
          <p:nvPr>
            <p:ph type="title"/>
          </p:nvPr>
        </p:nvSpPr>
        <p:spPr>
          <a:xfrm>
            <a:off x="1886702" y="2300748"/>
            <a:ext cx="8596668" cy="1320800"/>
          </a:xfrm>
        </p:spPr>
        <p:txBody>
          <a:bodyPr>
            <a:normAutofit/>
          </a:bodyPr>
          <a:lstStyle/>
          <a:p>
            <a:pPr algn="ctr"/>
            <a:r>
              <a:rPr lang="en-US" sz="4000" b="1" dirty="0">
                <a:solidFill>
                  <a:schemeClr val="accent3">
                    <a:lumMod val="60000"/>
                    <a:lumOff val="40000"/>
                  </a:schemeClr>
                </a:solidFill>
                <a:latin typeface="Gill Sans Ultra Bold" panose="020B0A02020104020203" pitchFamily="34" charset="0"/>
              </a:rPr>
              <a:t>Thank You</a:t>
            </a:r>
            <a:endParaRPr lang="en-IN" sz="4000" b="1" dirty="0">
              <a:solidFill>
                <a:schemeClr val="accent3">
                  <a:lumMod val="60000"/>
                  <a:lumOff val="40000"/>
                </a:schemeClr>
              </a:solidFill>
              <a:latin typeface="Gill Sans Ultra Bold" panose="020B0A02020104020203" pitchFamily="34" charset="0"/>
            </a:endParaRPr>
          </a:p>
        </p:txBody>
      </p:sp>
    </p:spTree>
    <p:extLst>
      <p:ext uri="{BB962C8B-B14F-4D97-AF65-F5344CB8AC3E}">
        <p14:creationId xmlns:p14="http://schemas.microsoft.com/office/powerpoint/2010/main" val="226121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631E-262E-3207-E2B5-F44794A93797}"/>
              </a:ext>
            </a:extLst>
          </p:cNvPr>
          <p:cNvSpPr>
            <a:spLocks noGrp="1"/>
          </p:cNvSpPr>
          <p:nvPr>
            <p:ph type="title"/>
          </p:nvPr>
        </p:nvSpPr>
        <p:spPr>
          <a:xfrm>
            <a:off x="677334" y="265471"/>
            <a:ext cx="8596668" cy="658761"/>
          </a:xfrm>
        </p:spPr>
        <p:txBody>
          <a:bodyPr numCol="1">
            <a:normAutofit/>
          </a:bodyPr>
          <a:lstStyle/>
          <a:p>
            <a:pPr algn="ctr"/>
            <a:r>
              <a:rPr lang="en-US"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Objective</a:t>
            </a:r>
            <a:endParaRPr lang="en-IN"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48798916-9CE6-9F1D-8ADE-0FE29F4C25E8}"/>
              </a:ext>
            </a:extLst>
          </p:cNvPr>
          <p:cNvSpPr>
            <a:spLocks noGrp="1"/>
          </p:cNvSpPr>
          <p:nvPr>
            <p:ph idx="1"/>
          </p:nvPr>
        </p:nvSpPr>
        <p:spPr>
          <a:xfrm>
            <a:off x="677334" y="1101214"/>
            <a:ext cx="8596668" cy="4572000"/>
          </a:xfrm>
        </p:spPr>
        <p:txBody>
          <a:bodyPr/>
          <a:lstStyle/>
          <a:p>
            <a:pPr>
              <a:lnSpc>
                <a:spcPct val="200000"/>
              </a:lnSpc>
            </a:pPr>
            <a:r>
              <a:rPr lang="en-US"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To find out Players Market Values.</a:t>
            </a:r>
          </a:p>
          <a:p>
            <a:pPr>
              <a:lnSpc>
                <a:spcPct val="200000"/>
              </a:lnSpc>
            </a:pPr>
            <a:r>
              <a:rPr lang="en-US"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To Analysis the Performance of Players.</a:t>
            </a:r>
          </a:p>
          <a:p>
            <a:pPr>
              <a:lnSpc>
                <a:spcPct val="200000"/>
              </a:lnSpc>
            </a:pPr>
            <a:r>
              <a:rPr lang="en-US"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To find out Top 5 Home Club and Away Club.</a:t>
            </a:r>
          </a:p>
          <a:p>
            <a:pPr>
              <a:lnSpc>
                <a:spcPct val="200000"/>
              </a:lnSpc>
            </a:pPr>
            <a:r>
              <a:rPr lang="en-US"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To find out Top 5 Referee in the Game.</a:t>
            </a:r>
          </a:p>
          <a:p>
            <a:pPr>
              <a:lnSpc>
                <a:spcPct val="200000"/>
              </a:lnSpc>
            </a:pPr>
            <a:r>
              <a:rPr lang="en-US"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To find out how many Player has got Red Card and Yellow Card.</a:t>
            </a:r>
          </a:p>
          <a:p>
            <a:pPr>
              <a:lnSpc>
                <a:spcPct val="200000"/>
              </a:lnSpc>
            </a:pPr>
            <a:r>
              <a:rPr lang="en-US"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To find out Highest Score player in the Game.</a:t>
            </a:r>
            <a:endParaRPr lang="en-IN" dirty="0">
              <a:solidFill>
                <a:srgbClr val="7030A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25548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17D2-8BB0-E651-99B9-0B74CB51F494}"/>
              </a:ext>
            </a:extLst>
          </p:cNvPr>
          <p:cNvSpPr>
            <a:spLocks noGrp="1"/>
          </p:cNvSpPr>
          <p:nvPr>
            <p:ph type="title"/>
          </p:nvPr>
        </p:nvSpPr>
        <p:spPr>
          <a:xfrm>
            <a:off x="677334" y="206477"/>
            <a:ext cx="8596668" cy="688258"/>
          </a:xfrm>
        </p:spPr>
        <p:txBody>
          <a:bodyPr/>
          <a:lstStyle/>
          <a:p>
            <a:pPr algn="ctr"/>
            <a:r>
              <a:rPr lang="en-US" dirty="0"/>
              <a:t>Data Treatment process</a:t>
            </a:r>
            <a:endParaRPr lang="en-IN" dirty="0"/>
          </a:p>
        </p:txBody>
      </p:sp>
      <p:sp>
        <p:nvSpPr>
          <p:cNvPr id="3" name="Content Placeholder 2">
            <a:extLst>
              <a:ext uri="{FF2B5EF4-FFF2-40B4-BE49-F238E27FC236}">
                <a16:creationId xmlns:a16="http://schemas.microsoft.com/office/drawing/2014/main" id="{21E1686C-EEB4-CD37-12C2-92DE1DA9F183}"/>
              </a:ext>
            </a:extLst>
          </p:cNvPr>
          <p:cNvSpPr>
            <a:spLocks noGrp="1"/>
          </p:cNvSpPr>
          <p:nvPr>
            <p:ph sz="half" idx="1"/>
          </p:nvPr>
        </p:nvSpPr>
        <p:spPr>
          <a:xfrm>
            <a:off x="226142" y="1002890"/>
            <a:ext cx="5152103" cy="5722375"/>
          </a:xfrm>
        </p:spPr>
        <p:txBody>
          <a:bodyPr/>
          <a:lstStyle/>
          <a:p>
            <a:r>
              <a:rPr lang="en-US" dirty="0"/>
              <a:t>Checking Null Values</a:t>
            </a:r>
          </a:p>
          <a:p>
            <a:endParaRPr lang="en-US" dirty="0"/>
          </a:p>
          <a:p>
            <a:endParaRPr lang="en-US" dirty="0"/>
          </a:p>
          <a:p>
            <a:r>
              <a:rPr lang="en-IN" dirty="0"/>
              <a:t>Checking Duplicated Values</a:t>
            </a:r>
          </a:p>
          <a:p>
            <a:endParaRPr lang="en-IN" dirty="0"/>
          </a:p>
          <a:p>
            <a:r>
              <a:rPr lang="en-IN" dirty="0"/>
              <a:t>Filling Null Values</a:t>
            </a:r>
          </a:p>
          <a:p>
            <a:endParaRPr lang="en-IN" dirty="0"/>
          </a:p>
          <a:p>
            <a:endParaRPr lang="en-IN" dirty="0"/>
          </a:p>
          <a:p>
            <a:r>
              <a:rPr lang="en-IN" dirty="0"/>
              <a:t>Checking the data type</a:t>
            </a:r>
          </a:p>
          <a:p>
            <a:endParaRPr lang="en-IN" dirty="0"/>
          </a:p>
          <a:p>
            <a:endParaRPr lang="en-IN" dirty="0"/>
          </a:p>
          <a:p>
            <a:r>
              <a:rPr lang="en-IN" dirty="0"/>
              <a:t>Displaying all the columns</a:t>
            </a:r>
          </a:p>
          <a:p>
            <a:endParaRPr lang="en-IN" dirty="0"/>
          </a:p>
        </p:txBody>
      </p:sp>
      <p:sp>
        <p:nvSpPr>
          <p:cNvPr id="4" name="Content Placeholder 3">
            <a:extLst>
              <a:ext uri="{FF2B5EF4-FFF2-40B4-BE49-F238E27FC236}">
                <a16:creationId xmlns:a16="http://schemas.microsoft.com/office/drawing/2014/main" id="{69386319-DEB6-83C6-C929-8FB4E7BB06EF}"/>
              </a:ext>
            </a:extLst>
          </p:cNvPr>
          <p:cNvSpPr>
            <a:spLocks noGrp="1"/>
          </p:cNvSpPr>
          <p:nvPr>
            <p:ph sz="half" idx="2"/>
          </p:nvPr>
        </p:nvSpPr>
        <p:spPr>
          <a:xfrm>
            <a:off x="5496233" y="909764"/>
            <a:ext cx="6236791" cy="5038472"/>
          </a:xfrm>
        </p:spPr>
        <p:txBody>
          <a:bodyPr/>
          <a:lstStyle/>
          <a:p>
            <a:r>
              <a:rPr lang="en-US" dirty="0"/>
              <a:t>Joining the Table</a:t>
            </a:r>
            <a:endParaRPr lang="en-IN" dirty="0"/>
          </a:p>
        </p:txBody>
      </p:sp>
      <p:pic>
        <p:nvPicPr>
          <p:cNvPr id="6" name="Picture 5">
            <a:extLst>
              <a:ext uri="{FF2B5EF4-FFF2-40B4-BE49-F238E27FC236}">
                <a16:creationId xmlns:a16="http://schemas.microsoft.com/office/drawing/2014/main" id="{FCD389E4-74B9-7ECC-BA91-FFC11E3FF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71874"/>
            <a:ext cx="3186743" cy="494578"/>
          </a:xfrm>
          <a:prstGeom prst="rect">
            <a:avLst/>
          </a:prstGeom>
        </p:spPr>
      </p:pic>
      <p:pic>
        <p:nvPicPr>
          <p:cNvPr id="8" name="Picture 7">
            <a:extLst>
              <a:ext uri="{FF2B5EF4-FFF2-40B4-BE49-F238E27FC236}">
                <a16:creationId xmlns:a16="http://schemas.microsoft.com/office/drawing/2014/main" id="{3CFABB4B-BE9D-F1F2-771F-199D75A2F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576286"/>
            <a:ext cx="3098253" cy="486502"/>
          </a:xfrm>
          <a:prstGeom prst="rect">
            <a:avLst/>
          </a:prstGeom>
        </p:spPr>
      </p:pic>
      <p:pic>
        <p:nvPicPr>
          <p:cNvPr id="10" name="Picture 9">
            <a:extLst>
              <a:ext uri="{FF2B5EF4-FFF2-40B4-BE49-F238E27FC236}">
                <a16:creationId xmlns:a16="http://schemas.microsoft.com/office/drawing/2014/main" id="{CE63512F-8CF5-7CEA-B750-89DE1011F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038" y="3437818"/>
            <a:ext cx="4857135" cy="570294"/>
          </a:xfrm>
          <a:prstGeom prst="rect">
            <a:avLst/>
          </a:prstGeom>
        </p:spPr>
      </p:pic>
      <p:pic>
        <p:nvPicPr>
          <p:cNvPr id="12" name="Picture 11">
            <a:extLst>
              <a:ext uri="{FF2B5EF4-FFF2-40B4-BE49-F238E27FC236}">
                <a16:creationId xmlns:a16="http://schemas.microsoft.com/office/drawing/2014/main" id="{4BF3B3F9-AA5F-EF2D-A2E1-6F7119A86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4618022"/>
            <a:ext cx="2419713" cy="486503"/>
          </a:xfrm>
          <a:prstGeom prst="rect">
            <a:avLst/>
          </a:prstGeom>
        </p:spPr>
      </p:pic>
      <p:pic>
        <p:nvPicPr>
          <p:cNvPr id="14" name="Picture 13" descr="A close-up of a white background&#10;&#10;Description automatically generated">
            <a:extLst>
              <a:ext uri="{FF2B5EF4-FFF2-40B4-BE49-F238E27FC236}">
                <a16:creationId xmlns:a16="http://schemas.microsoft.com/office/drawing/2014/main" id="{5EB88B73-7DCD-11F8-7BDF-9C407B832F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334" y="5855110"/>
            <a:ext cx="3978580" cy="570294"/>
          </a:xfrm>
          <a:prstGeom prst="rect">
            <a:avLst/>
          </a:prstGeom>
        </p:spPr>
      </p:pic>
      <p:pic>
        <p:nvPicPr>
          <p:cNvPr id="16" name="Picture 15">
            <a:extLst>
              <a:ext uri="{FF2B5EF4-FFF2-40B4-BE49-F238E27FC236}">
                <a16:creationId xmlns:a16="http://schemas.microsoft.com/office/drawing/2014/main" id="{CC08A12C-3BA2-EDD1-8DC6-EAC1DD8DCC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63612" y="1445874"/>
            <a:ext cx="6902245" cy="688258"/>
          </a:xfrm>
          <a:prstGeom prst="rect">
            <a:avLst/>
          </a:prstGeom>
        </p:spPr>
      </p:pic>
      <p:pic>
        <p:nvPicPr>
          <p:cNvPr id="18" name="Picture 17">
            <a:extLst>
              <a:ext uri="{FF2B5EF4-FFF2-40B4-BE49-F238E27FC236}">
                <a16:creationId xmlns:a16="http://schemas.microsoft.com/office/drawing/2014/main" id="{E23917B1-C1A6-4756-EE6F-74D6E9F0C3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1265" y="2226234"/>
            <a:ext cx="6753610" cy="688257"/>
          </a:xfrm>
          <a:prstGeom prst="rect">
            <a:avLst/>
          </a:prstGeom>
        </p:spPr>
      </p:pic>
      <p:pic>
        <p:nvPicPr>
          <p:cNvPr id="20" name="Picture 19">
            <a:extLst>
              <a:ext uri="{FF2B5EF4-FFF2-40B4-BE49-F238E27FC236}">
                <a16:creationId xmlns:a16="http://schemas.microsoft.com/office/drawing/2014/main" id="{681DFC3A-D1D6-D13A-70B0-74106A55C2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1265" y="2989727"/>
            <a:ext cx="6753610" cy="554029"/>
          </a:xfrm>
          <a:prstGeom prst="rect">
            <a:avLst/>
          </a:prstGeom>
        </p:spPr>
      </p:pic>
      <p:pic>
        <p:nvPicPr>
          <p:cNvPr id="22" name="Picture 21">
            <a:extLst>
              <a:ext uri="{FF2B5EF4-FFF2-40B4-BE49-F238E27FC236}">
                <a16:creationId xmlns:a16="http://schemas.microsoft.com/office/drawing/2014/main" id="{747FC35E-4171-1AC5-5BD1-F4CC81A925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19069" y="3739369"/>
            <a:ext cx="6635806" cy="645818"/>
          </a:xfrm>
          <a:prstGeom prst="rect">
            <a:avLst/>
          </a:prstGeom>
        </p:spPr>
      </p:pic>
    </p:spTree>
    <p:extLst>
      <p:ext uri="{BB962C8B-B14F-4D97-AF65-F5344CB8AC3E}">
        <p14:creationId xmlns:p14="http://schemas.microsoft.com/office/powerpoint/2010/main" val="278067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BD41-B52E-1F8D-F1DA-75B8F2FBE9BB}"/>
              </a:ext>
            </a:extLst>
          </p:cNvPr>
          <p:cNvSpPr>
            <a:spLocks noGrp="1"/>
          </p:cNvSpPr>
          <p:nvPr>
            <p:ph type="title"/>
          </p:nvPr>
        </p:nvSpPr>
        <p:spPr>
          <a:xfrm>
            <a:off x="147484" y="206478"/>
            <a:ext cx="4713885" cy="1120878"/>
          </a:xfrm>
        </p:spPr>
        <p:txBody>
          <a:bodyPr>
            <a:normAutofit/>
          </a:bodyPr>
          <a:lstStyle/>
          <a:p>
            <a:r>
              <a:rPr lang="en-US" sz="2800" dirty="0"/>
              <a:t>Which Top 5 Players are Pleaded in their Home Club?</a:t>
            </a:r>
            <a:endParaRPr lang="en-IN" sz="2800" dirty="0"/>
          </a:p>
        </p:txBody>
      </p:sp>
      <p:pic>
        <p:nvPicPr>
          <p:cNvPr id="15" name="Content Placeholder 14" descr="A colorful bars with numbers">
            <a:extLst>
              <a:ext uri="{FF2B5EF4-FFF2-40B4-BE49-F238E27FC236}">
                <a16:creationId xmlns:a16="http://schemas.microsoft.com/office/drawing/2014/main" id="{955DCC5F-95C6-317E-1061-1DCAA62ABD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0000" y="1327356"/>
            <a:ext cx="5694363" cy="4640825"/>
          </a:xfrm>
        </p:spPr>
      </p:pic>
      <p:pic>
        <p:nvPicPr>
          <p:cNvPr id="10" name="Content Placeholder 9" descr="A graph with multiple colored bars&#10;&#10;Description automatically generated with medium confidence">
            <a:extLst>
              <a:ext uri="{FF2B5EF4-FFF2-40B4-BE49-F238E27FC236}">
                <a16:creationId xmlns:a16="http://schemas.microsoft.com/office/drawing/2014/main" id="{E63F3587-0B32-F7C4-2E03-45D5AE0F0F4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7484" y="1340150"/>
            <a:ext cx="5948516" cy="4628031"/>
          </a:xfrm>
        </p:spPr>
      </p:pic>
      <p:sp>
        <p:nvSpPr>
          <p:cNvPr id="13" name="TextBox 12">
            <a:extLst>
              <a:ext uri="{FF2B5EF4-FFF2-40B4-BE49-F238E27FC236}">
                <a16:creationId xmlns:a16="http://schemas.microsoft.com/office/drawing/2014/main" id="{744C3644-D110-76A2-32AD-F3F67892874D}"/>
              </a:ext>
            </a:extLst>
          </p:cNvPr>
          <p:cNvSpPr txBox="1"/>
          <p:nvPr/>
        </p:nvSpPr>
        <p:spPr>
          <a:xfrm>
            <a:off x="6221896" y="206478"/>
            <a:ext cx="5695121" cy="954107"/>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What are the Top 5 Home Club Stadium?</a:t>
            </a:r>
            <a:endParaRPr lang="en-IN"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5D601C42-19E1-384A-C066-B53D39464AFB}"/>
              </a:ext>
            </a:extLst>
          </p:cNvPr>
          <p:cNvSpPr txBox="1"/>
          <p:nvPr/>
        </p:nvSpPr>
        <p:spPr>
          <a:xfrm>
            <a:off x="363794" y="6164826"/>
            <a:ext cx="5732206" cy="707886"/>
          </a:xfrm>
          <a:prstGeom prst="rect">
            <a:avLst/>
          </a:prstGeom>
          <a:noFill/>
        </p:spPr>
        <p:txBody>
          <a:bodyPr wrap="square" rtlCol="0">
            <a:spAutoFit/>
          </a:bodyPr>
          <a:lstStyle/>
          <a:p>
            <a:pPr algn="ctr"/>
            <a:r>
              <a:rPr lang="en-US" sz="2000" b="1" u="sng" dirty="0">
                <a:solidFill>
                  <a:schemeClr val="accent4"/>
                </a:solidFill>
                <a:latin typeface="Jumble" panose="02000503000000020004" pitchFamily="2" charset="0"/>
              </a:rPr>
              <a:t>Christian </a:t>
            </a:r>
            <a:r>
              <a:rPr lang="en-US" sz="2000" b="1" u="sng" dirty="0" err="1">
                <a:solidFill>
                  <a:schemeClr val="accent4"/>
                </a:solidFill>
                <a:latin typeface="Jumble" panose="02000503000000020004" pitchFamily="2" charset="0"/>
              </a:rPr>
              <a:t>Publisic</a:t>
            </a:r>
            <a:r>
              <a:rPr lang="en-US" sz="2000" b="1" u="sng" dirty="0">
                <a:solidFill>
                  <a:schemeClr val="accent4"/>
                </a:solidFill>
                <a:latin typeface="Jumble" panose="02000503000000020004" pitchFamily="2" charset="0"/>
              </a:rPr>
              <a:t> </a:t>
            </a:r>
            <a:r>
              <a:rPr lang="en-US" sz="2000" b="1" dirty="0">
                <a:solidFill>
                  <a:schemeClr val="accent4"/>
                </a:solidFill>
                <a:latin typeface="Jumble" panose="02000503000000020004" pitchFamily="2" charset="0"/>
              </a:rPr>
              <a:t>is the Highest in the Home Club</a:t>
            </a:r>
            <a:endParaRPr lang="en-IN" sz="2000" b="1" dirty="0">
              <a:solidFill>
                <a:schemeClr val="accent4"/>
              </a:solidFill>
              <a:latin typeface="Jumble" panose="02000503000000020004" pitchFamily="2" charset="0"/>
            </a:endParaRPr>
          </a:p>
        </p:txBody>
      </p:sp>
      <p:sp>
        <p:nvSpPr>
          <p:cNvPr id="17" name="TextBox 16">
            <a:extLst>
              <a:ext uri="{FF2B5EF4-FFF2-40B4-BE49-F238E27FC236}">
                <a16:creationId xmlns:a16="http://schemas.microsoft.com/office/drawing/2014/main" id="{60FAEC5E-CAB9-6B1E-289C-3A83CBAE952D}"/>
              </a:ext>
            </a:extLst>
          </p:cNvPr>
          <p:cNvSpPr txBox="1"/>
          <p:nvPr/>
        </p:nvSpPr>
        <p:spPr>
          <a:xfrm>
            <a:off x="6636774" y="6086168"/>
            <a:ext cx="5407589" cy="677108"/>
          </a:xfrm>
          <a:prstGeom prst="rect">
            <a:avLst/>
          </a:prstGeom>
          <a:noFill/>
        </p:spPr>
        <p:txBody>
          <a:bodyPr wrap="square" rtlCol="0">
            <a:spAutoFit/>
          </a:bodyPr>
          <a:lstStyle/>
          <a:p>
            <a:pPr algn="ctr"/>
            <a:r>
              <a:rPr lang="en-US" sz="1900" i="1" u="sng" dirty="0">
                <a:solidFill>
                  <a:srgbClr val="00B0F0"/>
                </a:solidFill>
                <a:latin typeface="Humnst777 BlkCn BT" panose="020B0803030504020204" pitchFamily="34" charset="0"/>
              </a:rPr>
              <a:t>Stadion Feyenoord and </a:t>
            </a:r>
            <a:r>
              <a:rPr lang="en-US" sz="1900" i="1" u="sng" dirty="0" err="1">
                <a:solidFill>
                  <a:srgbClr val="00B0F0"/>
                </a:solidFill>
                <a:latin typeface="Humnst777 BlkCn BT" panose="020B0803030504020204" pitchFamily="34" charset="0"/>
              </a:rPr>
              <a:t>Olymoliastadion</a:t>
            </a:r>
            <a:r>
              <a:rPr lang="en-US" sz="1900" i="1" u="sng" dirty="0">
                <a:solidFill>
                  <a:srgbClr val="00B0F0"/>
                </a:solidFill>
                <a:latin typeface="Humnst777 BlkCn BT" panose="020B0803030504020204" pitchFamily="34" charset="0"/>
              </a:rPr>
              <a:t> Berlin </a:t>
            </a:r>
            <a:r>
              <a:rPr lang="en-US" sz="1900" dirty="0">
                <a:solidFill>
                  <a:srgbClr val="00B0F0"/>
                </a:solidFill>
                <a:latin typeface="Humnst777 BlkCn BT" panose="020B0803030504020204" pitchFamily="34" charset="0"/>
              </a:rPr>
              <a:t>has the top Home Club</a:t>
            </a:r>
            <a:endParaRPr lang="en-IN" sz="1900" dirty="0">
              <a:solidFill>
                <a:srgbClr val="00B0F0"/>
              </a:solidFill>
              <a:latin typeface="Humnst777 BlkCn BT" panose="020B0803030504020204" pitchFamily="34" charset="0"/>
            </a:endParaRPr>
          </a:p>
        </p:txBody>
      </p:sp>
    </p:spTree>
    <p:extLst>
      <p:ext uri="{BB962C8B-B14F-4D97-AF65-F5344CB8AC3E}">
        <p14:creationId xmlns:p14="http://schemas.microsoft.com/office/powerpoint/2010/main" val="169912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32B9-8610-3F34-FA5C-3242059D9835}"/>
              </a:ext>
            </a:extLst>
          </p:cNvPr>
          <p:cNvSpPr>
            <a:spLocks noGrp="1"/>
          </p:cNvSpPr>
          <p:nvPr>
            <p:ph type="title"/>
          </p:nvPr>
        </p:nvSpPr>
        <p:spPr>
          <a:xfrm>
            <a:off x="264381" y="235975"/>
            <a:ext cx="5507153" cy="1320800"/>
          </a:xfrm>
        </p:spPr>
        <p:txBody>
          <a:bodyPr>
            <a:noAutofit/>
          </a:bodyPr>
          <a:lstStyle/>
          <a:p>
            <a:r>
              <a:rPr lang="en-US" sz="2800" dirty="0"/>
              <a:t>Which are the Top 5 Player who got Read Card?</a:t>
            </a:r>
            <a:endParaRPr lang="en-IN" sz="2800" dirty="0"/>
          </a:p>
        </p:txBody>
      </p:sp>
      <p:pic>
        <p:nvPicPr>
          <p:cNvPr id="6" name="Content Placeholder 5" descr="A graph with multiple colored bars">
            <a:extLst>
              <a:ext uri="{FF2B5EF4-FFF2-40B4-BE49-F238E27FC236}">
                <a16:creationId xmlns:a16="http://schemas.microsoft.com/office/drawing/2014/main" id="{AAEBD6B6-3A39-39CF-A4E0-E5FE27A461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4381" y="1406013"/>
            <a:ext cx="6018229" cy="4463845"/>
          </a:xfrm>
        </p:spPr>
      </p:pic>
      <p:pic>
        <p:nvPicPr>
          <p:cNvPr id="9" name="Content Placeholder 8" descr="A graph with multiple colored squares">
            <a:extLst>
              <a:ext uri="{FF2B5EF4-FFF2-40B4-BE49-F238E27FC236}">
                <a16:creationId xmlns:a16="http://schemas.microsoft.com/office/drawing/2014/main" id="{B2275440-D045-0C1A-3F87-34B26BEBB4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82610" y="1190703"/>
            <a:ext cx="5801235" cy="4679155"/>
          </a:xfrm>
        </p:spPr>
      </p:pic>
      <p:sp>
        <p:nvSpPr>
          <p:cNvPr id="7" name="TextBox 6">
            <a:extLst>
              <a:ext uri="{FF2B5EF4-FFF2-40B4-BE49-F238E27FC236}">
                <a16:creationId xmlns:a16="http://schemas.microsoft.com/office/drawing/2014/main" id="{3DF91731-F86B-35D7-0E3E-88FA51D0D0D8}"/>
              </a:ext>
            </a:extLst>
          </p:cNvPr>
          <p:cNvSpPr txBox="1"/>
          <p:nvPr/>
        </p:nvSpPr>
        <p:spPr>
          <a:xfrm>
            <a:off x="6361471" y="127819"/>
            <a:ext cx="5289755" cy="954107"/>
          </a:xfrm>
          <a:prstGeom prst="rect">
            <a:avLst/>
          </a:prstGeom>
          <a:noFill/>
        </p:spPr>
        <p:txBody>
          <a:bodyPr wrap="square" rtlCol="0">
            <a:spAutoFit/>
          </a:bodyPr>
          <a:lstStyle/>
          <a:p>
            <a:r>
              <a:rPr lang="en-US" sz="2800" dirty="0">
                <a:solidFill>
                  <a:schemeClr val="accent1">
                    <a:lumMod val="50000"/>
                  </a:schemeClr>
                </a:solidFill>
                <a:latin typeface="Congenial Black" panose="020F0502020204030204" pitchFamily="2" charset="0"/>
              </a:rPr>
              <a:t>Which are the Top 5 player who receive Yellow Card?</a:t>
            </a:r>
            <a:endParaRPr lang="en-IN" sz="2800" dirty="0">
              <a:solidFill>
                <a:schemeClr val="accent1">
                  <a:lumMod val="50000"/>
                </a:schemeClr>
              </a:solidFill>
              <a:latin typeface="Congenial Black" panose="020F0502020204030204" pitchFamily="2" charset="0"/>
            </a:endParaRPr>
          </a:p>
        </p:txBody>
      </p:sp>
      <p:sp>
        <p:nvSpPr>
          <p:cNvPr id="10" name="TextBox 9">
            <a:extLst>
              <a:ext uri="{FF2B5EF4-FFF2-40B4-BE49-F238E27FC236}">
                <a16:creationId xmlns:a16="http://schemas.microsoft.com/office/drawing/2014/main" id="{013B5504-BA86-0925-84AE-4BF300171028}"/>
              </a:ext>
            </a:extLst>
          </p:cNvPr>
          <p:cNvSpPr txBox="1"/>
          <p:nvPr/>
        </p:nvSpPr>
        <p:spPr>
          <a:xfrm>
            <a:off x="176981" y="6040923"/>
            <a:ext cx="5859823" cy="677108"/>
          </a:xfrm>
          <a:prstGeom prst="rect">
            <a:avLst/>
          </a:prstGeom>
          <a:noFill/>
        </p:spPr>
        <p:txBody>
          <a:bodyPr wrap="square" rtlCol="0">
            <a:spAutoFit/>
          </a:bodyPr>
          <a:lstStyle/>
          <a:p>
            <a:pPr algn="ctr"/>
            <a:r>
              <a:rPr lang="en-US" sz="1900" i="1" u="sng" dirty="0">
                <a:solidFill>
                  <a:srgbClr val="FF0000"/>
                </a:solidFill>
                <a:latin typeface="Elephant" panose="02020904090505020303" pitchFamily="18" charset="0"/>
              </a:rPr>
              <a:t>Fabian Johnson</a:t>
            </a:r>
            <a:r>
              <a:rPr lang="en-US" sz="1900" dirty="0">
                <a:solidFill>
                  <a:srgbClr val="FF0000"/>
                </a:solidFill>
                <a:latin typeface="Elephant" panose="02020904090505020303" pitchFamily="18" charset="0"/>
              </a:rPr>
              <a:t> have received highest number of Red Card 3 time</a:t>
            </a:r>
            <a:endParaRPr lang="en-IN" sz="1900" dirty="0">
              <a:solidFill>
                <a:srgbClr val="FF0000"/>
              </a:solidFill>
              <a:latin typeface="Elephant" panose="02020904090505020303" pitchFamily="18" charset="0"/>
            </a:endParaRPr>
          </a:p>
        </p:txBody>
      </p:sp>
      <p:sp>
        <p:nvSpPr>
          <p:cNvPr id="11" name="TextBox 10">
            <a:extLst>
              <a:ext uri="{FF2B5EF4-FFF2-40B4-BE49-F238E27FC236}">
                <a16:creationId xmlns:a16="http://schemas.microsoft.com/office/drawing/2014/main" id="{8FCBAC08-0334-8264-E7D0-3ECB51CE95A3}"/>
              </a:ext>
            </a:extLst>
          </p:cNvPr>
          <p:cNvSpPr txBox="1"/>
          <p:nvPr/>
        </p:nvSpPr>
        <p:spPr>
          <a:xfrm>
            <a:off x="6361471" y="6085168"/>
            <a:ext cx="5653548" cy="645013"/>
          </a:xfrm>
          <a:prstGeom prst="rect">
            <a:avLst/>
          </a:prstGeom>
          <a:noFill/>
        </p:spPr>
        <p:txBody>
          <a:bodyPr wrap="square" rtlCol="0">
            <a:spAutoFit/>
          </a:bodyPr>
          <a:lstStyle/>
          <a:p>
            <a:pPr algn="ctr"/>
            <a:r>
              <a:rPr lang="en-US" sz="1800" i="1" u="sng" dirty="0">
                <a:solidFill>
                  <a:schemeClr val="tx2"/>
                </a:solidFill>
                <a:latin typeface="Elephant" panose="02020904090505020303" pitchFamily="18" charset="0"/>
              </a:rPr>
              <a:t>Fabian Johnson</a:t>
            </a:r>
            <a:r>
              <a:rPr lang="en-US" sz="1800" dirty="0">
                <a:solidFill>
                  <a:schemeClr val="tx2"/>
                </a:solidFill>
                <a:latin typeface="Elephant" panose="02020904090505020303" pitchFamily="18" charset="0"/>
              </a:rPr>
              <a:t> have received highest number of </a:t>
            </a:r>
            <a:r>
              <a:rPr lang="en-US" dirty="0">
                <a:solidFill>
                  <a:schemeClr val="tx2"/>
                </a:solidFill>
                <a:latin typeface="Elephant" panose="02020904090505020303" pitchFamily="18" charset="0"/>
              </a:rPr>
              <a:t>Yellow </a:t>
            </a:r>
            <a:r>
              <a:rPr lang="en-US" sz="1800" dirty="0">
                <a:solidFill>
                  <a:schemeClr val="tx2"/>
                </a:solidFill>
                <a:latin typeface="Elephant" panose="02020904090505020303" pitchFamily="18" charset="0"/>
              </a:rPr>
              <a:t>Card 142 time</a:t>
            </a:r>
            <a:endParaRPr lang="en-IN" sz="1800" dirty="0">
              <a:solidFill>
                <a:schemeClr val="tx2"/>
              </a:solidFill>
              <a:latin typeface="Elephant" panose="02020904090505020303" pitchFamily="18" charset="0"/>
            </a:endParaRPr>
          </a:p>
        </p:txBody>
      </p:sp>
    </p:spTree>
    <p:extLst>
      <p:ext uri="{BB962C8B-B14F-4D97-AF65-F5344CB8AC3E}">
        <p14:creationId xmlns:p14="http://schemas.microsoft.com/office/powerpoint/2010/main" val="301747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887C-998F-92EB-D627-23A2BBB6B5CA}"/>
              </a:ext>
            </a:extLst>
          </p:cNvPr>
          <p:cNvSpPr>
            <a:spLocks noGrp="1"/>
          </p:cNvSpPr>
          <p:nvPr>
            <p:ph type="title"/>
          </p:nvPr>
        </p:nvSpPr>
        <p:spPr>
          <a:xfrm>
            <a:off x="303707" y="156239"/>
            <a:ext cx="4557661" cy="1320800"/>
          </a:xfrm>
        </p:spPr>
        <p:txBody>
          <a:bodyPr>
            <a:noAutofit/>
          </a:bodyPr>
          <a:lstStyle/>
          <a:p>
            <a:pPr algn="just"/>
            <a:r>
              <a:rPr lang="en-US" sz="2800" dirty="0"/>
              <a:t>Which are the Top 5 Players Played in different position?</a:t>
            </a:r>
            <a:endParaRPr lang="en-IN" sz="2800" dirty="0"/>
          </a:p>
        </p:txBody>
      </p:sp>
      <p:pic>
        <p:nvPicPr>
          <p:cNvPr id="6" name="Content Placeholder 5" descr="A graph with numbers and a blue bar">
            <a:extLst>
              <a:ext uri="{FF2B5EF4-FFF2-40B4-BE49-F238E27FC236}">
                <a16:creationId xmlns:a16="http://schemas.microsoft.com/office/drawing/2014/main" id="{DF7D6E4D-B586-1B2A-79DB-753F66B48D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851" y="1838633"/>
            <a:ext cx="5899150" cy="3805084"/>
          </a:xfrm>
        </p:spPr>
      </p:pic>
      <p:pic>
        <p:nvPicPr>
          <p:cNvPr id="9" name="Content Placeholder 8" descr="A graph with different colored squares">
            <a:extLst>
              <a:ext uri="{FF2B5EF4-FFF2-40B4-BE49-F238E27FC236}">
                <a16:creationId xmlns:a16="http://schemas.microsoft.com/office/drawing/2014/main" id="{88CBBA95-23DF-4C4F-C923-F26BB5818B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1" y="1477040"/>
            <a:ext cx="5899150" cy="4294496"/>
          </a:xfrm>
        </p:spPr>
      </p:pic>
      <p:sp>
        <p:nvSpPr>
          <p:cNvPr id="7" name="TextBox 6">
            <a:extLst>
              <a:ext uri="{FF2B5EF4-FFF2-40B4-BE49-F238E27FC236}">
                <a16:creationId xmlns:a16="http://schemas.microsoft.com/office/drawing/2014/main" id="{FD330A7F-9CF7-CA62-0560-B6C0909507CC}"/>
              </a:ext>
            </a:extLst>
          </p:cNvPr>
          <p:cNvSpPr txBox="1"/>
          <p:nvPr/>
        </p:nvSpPr>
        <p:spPr>
          <a:xfrm>
            <a:off x="5989143" y="156239"/>
            <a:ext cx="5899150" cy="954107"/>
          </a:xfrm>
          <a:prstGeom prst="rect">
            <a:avLst/>
          </a:prstGeom>
          <a:noFill/>
        </p:spPr>
        <p:txBody>
          <a:bodyPr wrap="square" rtlCol="0">
            <a:spAutoFit/>
          </a:bodyPr>
          <a:lstStyle/>
          <a:p>
            <a:pPr algn="just"/>
            <a:r>
              <a:rPr lang="en-US" sz="2800" dirty="0">
                <a:solidFill>
                  <a:srgbClr val="00B0F0"/>
                </a:solidFill>
                <a:latin typeface="ADLaM Display" panose="02010000000000000000" pitchFamily="2" charset="0"/>
                <a:ea typeface="ADLaM Display" panose="02010000000000000000" pitchFamily="2" charset="0"/>
                <a:cs typeface="ADLaM Display" panose="02010000000000000000" pitchFamily="2" charset="0"/>
              </a:rPr>
              <a:t>Which are the Top 5 player who score Highest Goals?</a:t>
            </a:r>
            <a:endParaRPr lang="en-IN" sz="2800" dirty="0">
              <a:solidFill>
                <a:srgbClr val="00B0F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TextBox 9">
            <a:extLst>
              <a:ext uri="{FF2B5EF4-FFF2-40B4-BE49-F238E27FC236}">
                <a16:creationId xmlns:a16="http://schemas.microsoft.com/office/drawing/2014/main" id="{33EFD734-CB17-5153-5ED6-BBD01A56695B}"/>
              </a:ext>
            </a:extLst>
          </p:cNvPr>
          <p:cNvSpPr txBox="1"/>
          <p:nvPr/>
        </p:nvSpPr>
        <p:spPr>
          <a:xfrm>
            <a:off x="462116" y="5771536"/>
            <a:ext cx="5527027" cy="677108"/>
          </a:xfrm>
          <a:prstGeom prst="rect">
            <a:avLst/>
          </a:prstGeom>
          <a:noFill/>
        </p:spPr>
        <p:txBody>
          <a:bodyPr wrap="square" rtlCol="0">
            <a:spAutoFit/>
          </a:bodyPr>
          <a:lstStyle/>
          <a:p>
            <a:pPr algn="ctr"/>
            <a:r>
              <a:rPr lang="en-US" sz="1900" dirty="0">
                <a:latin typeface="ADLaM Display" panose="02010000000000000000" pitchFamily="2" charset="0"/>
                <a:ea typeface="ADLaM Display" panose="02010000000000000000" pitchFamily="2" charset="0"/>
                <a:cs typeface="ADLaM Display" panose="02010000000000000000" pitchFamily="2" charset="0"/>
              </a:rPr>
              <a:t>Highest number of Player Played Centre-Back Position</a:t>
            </a:r>
            <a:endParaRPr lang="en-IN" sz="19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TextBox 10">
            <a:extLst>
              <a:ext uri="{FF2B5EF4-FFF2-40B4-BE49-F238E27FC236}">
                <a16:creationId xmlns:a16="http://schemas.microsoft.com/office/drawing/2014/main" id="{0C8978AE-677F-0878-EEAF-E230656CD90F}"/>
              </a:ext>
            </a:extLst>
          </p:cNvPr>
          <p:cNvSpPr txBox="1"/>
          <p:nvPr/>
        </p:nvSpPr>
        <p:spPr>
          <a:xfrm>
            <a:off x="6430297" y="5771536"/>
            <a:ext cx="5564854" cy="677108"/>
          </a:xfrm>
          <a:prstGeom prst="rect">
            <a:avLst/>
          </a:prstGeom>
          <a:noFill/>
        </p:spPr>
        <p:txBody>
          <a:bodyPr wrap="square" rtlCol="0">
            <a:spAutoFit/>
          </a:bodyPr>
          <a:lstStyle/>
          <a:p>
            <a:pPr algn="ctr"/>
            <a:r>
              <a:rPr lang="en-US" sz="1900" b="1" i="1" u="sng" dirty="0">
                <a:latin typeface="Cascadia Code SemiBold" panose="020B0609020000020004" pitchFamily="49" charset="0"/>
                <a:ea typeface="Cascadia Code SemiBold" panose="020B0609020000020004" pitchFamily="49" charset="0"/>
                <a:cs typeface="Cascadia Code SemiBold" panose="020B0609020000020004" pitchFamily="49" charset="0"/>
              </a:rPr>
              <a:t>Fabian Johnson </a:t>
            </a:r>
            <a:r>
              <a:rPr lang="en-US" sz="1900" b="1" dirty="0">
                <a:latin typeface="Cascadia Code SemiBold" panose="020B0609020000020004" pitchFamily="49" charset="0"/>
                <a:ea typeface="Cascadia Code SemiBold" panose="020B0609020000020004" pitchFamily="49" charset="0"/>
                <a:cs typeface="Cascadia Code SemiBold" panose="020B0609020000020004" pitchFamily="49" charset="0"/>
              </a:rPr>
              <a:t>has Score Highest number of Goals</a:t>
            </a:r>
            <a:endParaRPr lang="en-IN" sz="1900" b="1"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114453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C929-ACEB-D78C-ABB0-393688F9B486}"/>
              </a:ext>
            </a:extLst>
          </p:cNvPr>
          <p:cNvSpPr>
            <a:spLocks noGrp="1"/>
          </p:cNvSpPr>
          <p:nvPr>
            <p:ph type="title"/>
          </p:nvPr>
        </p:nvSpPr>
        <p:spPr>
          <a:xfrm>
            <a:off x="677334" y="156239"/>
            <a:ext cx="4184035" cy="1190780"/>
          </a:xfrm>
        </p:spPr>
        <p:txBody>
          <a:bodyPr>
            <a:normAutofit fontScale="90000"/>
          </a:bodyPr>
          <a:lstStyle/>
          <a:p>
            <a:pPr algn="just"/>
            <a:r>
              <a:rPr lang="en-US" sz="2800" dirty="0"/>
              <a:t>Which are the Top 5 player got assist in the Game?</a:t>
            </a:r>
            <a:endParaRPr lang="en-IN" sz="2800" dirty="0"/>
          </a:p>
        </p:txBody>
      </p:sp>
      <p:pic>
        <p:nvPicPr>
          <p:cNvPr id="6" name="Content Placeholder 5" descr="A graph with colorful rectangular bars">
            <a:extLst>
              <a:ext uri="{FF2B5EF4-FFF2-40B4-BE49-F238E27FC236}">
                <a16:creationId xmlns:a16="http://schemas.microsoft.com/office/drawing/2014/main" id="{21BB5C09-ACBF-79EB-B4A4-DAFE831CB7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237" y="1430499"/>
            <a:ext cx="5791764" cy="4232882"/>
          </a:xfrm>
        </p:spPr>
      </p:pic>
      <p:pic>
        <p:nvPicPr>
          <p:cNvPr id="9" name="Content Placeholder 8" descr="A pie chart with different colored circles">
            <a:extLst>
              <a:ext uri="{FF2B5EF4-FFF2-40B4-BE49-F238E27FC236}">
                <a16:creationId xmlns:a16="http://schemas.microsoft.com/office/drawing/2014/main" id="{F8F08354-63C4-8184-B041-3A808A7064D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4991" y="1347019"/>
            <a:ext cx="5612772" cy="3775587"/>
          </a:xfrm>
        </p:spPr>
      </p:pic>
      <p:sp>
        <p:nvSpPr>
          <p:cNvPr id="7" name="TextBox 6">
            <a:extLst>
              <a:ext uri="{FF2B5EF4-FFF2-40B4-BE49-F238E27FC236}">
                <a16:creationId xmlns:a16="http://schemas.microsoft.com/office/drawing/2014/main" id="{0A38F5F7-7EA5-191D-8853-1E002F28C3B7}"/>
              </a:ext>
            </a:extLst>
          </p:cNvPr>
          <p:cNvSpPr txBox="1"/>
          <p:nvPr/>
        </p:nvSpPr>
        <p:spPr>
          <a:xfrm>
            <a:off x="6204155" y="156239"/>
            <a:ext cx="5594555" cy="1200329"/>
          </a:xfrm>
          <a:prstGeom prst="rect">
            <a:avLst/>
          </a:prstGeom>
          <a:noFill/>
        </p:spPr>
        <p:txBody>
          <a:bodyPr wrap="square" rtlCol="0">
            <a:spAutoFit/>
          </a:bodyPr>
          <a:lstStyle/>
          <a:p>
            <a:pPr algn="just"/>
            <a:r>
              <a:rPr lang="en-US" sz="2400" dirty="0">
                <a:solidFill>
                  <a:schemeClr val="accent6">
                    <a:lumMod val="50000"/>
                  </a:schemeClr>
                </a:solidFill>
                <a:latin typeface="Elephant" panose="02020904090505020303" pitchFamily="18" charset="0"/>
              </a:rPr>
              <a:t>Which are the player who got selected maximum time for Team Captain?</a:t>
            </a:r>
            <a:endParaRPr lang="en-IN" sz="2400" dirty="0">
              <a:solidFill>
                <a:schemeClr val="accent6">
                  <a:lumMod val="50000"/>
                </a:schemeClr>
              </a:solidFill>
              <a:latin typeface="Elephant" panose="02020904090505020303" pitchFamily="18" charset="0"/>
            </a:endParaRPr>
          </a:p>
        </p:txBody>
      </p:sp>
      <p:sp>
        <p:nvSpPr>
          <p:cNvPr id="10" name="TextBox 9">
            <a:extLst>
              <a:ext uri="{FF2B5EF4-FFF2-40B4-BE49-F238E27FC236}">
                <a16:creationId xmlns:a16="http://schemas.microsoft.com/office/drawing/2014/main" id="{A8CA317F-0D1F-AB91-9439-9936E3E34230}"/>
              </a:ext>
            </a:extLst>
          </p:cNvPr>
          <p:cNvSpPr txBox="1"/>
          <p:nvPr/>
        </p:nvSpPr>
        <p:spPr>
          <a:xfrm>
            <a:off x="521110" y="5663381"/>
            <a:ext cx="5574890" cy="384721"/>
          </a:xfrm>
          <a:prstGeom prst="rect">
            <a:avLst/>
          </a:prstGeom>
          <a:noFill/>
        </p:spPr>
        <p:txBody>
          <a:bodyPr wrap="square" rtlCol="0">
            <a:spAutoFit/>
          </a:bodyPr>
          <a:lstStyle/>
          <a:p>
            <a:pPr algn="ctr"/>
            <a:r>
              <a:rPr lang="en-US" sz="1900" b="1" i="1" u="sng" dirty="0" err="1">
                <a:latin typeface="Clarendon BT" panose="02040704040505020204" pitchFamily="18" charset="0"/>
                <a:cs typeface="Dreaming Outloud Script Pro" panose="03050502040304050704" pitchFamily="66" charset="0"/>
              </a:rPr>
              <a:t>Febian</a:t>
            </a:r>
            <a:r>
              <a:rPr lang="en-US" sz="1900" b="1" i="1" u="sng" dirty="0">
                <a:latin typeface="Clarendon BT" panose="02040704040505020204" pitchFamily="18" charset="0"/>
                <a:cs typeface="Dreaming Outloud Script Pro" panose="03050502040304050704" pitchFamily="66" charset="0"/>
              </a:rPr>
              <a:t> Johnson </a:t>
            </a:r>
            <a:r>
              <a:rPr lang="en-US" sz="1900" dirty="0">
                <a:latin typeface="Clarendon BT" panose="02040704040505020204" pitchFamily="18" charset="0"/>
                <a:cs typeface="Dreaming Outloud Script Pro" panose="03050502040304050704" pitchFamily="66" charset="0"/>
              </a:rPr>
              <a:t>has highest number Assists </a:t>
            </a:r>
            <a:endParaRPr lang="en-IN" sz="1900" dirty="0">
              <a:latin typeface="Clarendon BT" panose="02040704040505020204" pitchFamily="18" charset="0"/>
              <a:cs typeface="Dreaming Outloud Script Pro" panose="03050502040304050704" pitchFamily="66" charset="0"/>
            </a:endParaRPr>
          </a:p>
        </p:txBody>
      </p:sp>
      <p:sp>
        <p:nvSpPr>
          <p:cNvPr id="11" name="TextBox 10">
            <a:extLst>
              <a:ext uri="{FF2B5EF4-FFF2-40B4-BE49-F238E27FC236}">
                <a16:creationId xmlns:a16="http://schemas.microsoft.com/office/drawing/2014/main" id="{753E828E-0CD3-BF2A-643B-4CB7F6D03E60}"/>
              </a:ext>
            </a:extLst>
          </p:cNvPr>
          <p:cNvSpPr txBox="1"/>
          <p:nvPr/>
        </p:nvSpPr>
        <p:spPr>
          <a:xfrm>
            <a:off x="6518787" y="5545394"/>
            <a:ext cx="5368976" cy="677108"/>
          </a:xfrm>
          <a:prstGeom prst="rect">
            <a:avLst/>
          </a:prstGeom>
          <a:noFill/>
        </p:spPr>
        <p:txBody>
          <a:bodyPr wrap="square" rtlCol="0">
            <a:spAutoFit/>
          </a:bodyPr>
          <a:lstStyle/>
          <a:p>
            <a:pPr algn="ctr"/>
            <a:r>
              <a:rPr lang="en-US" sz="1900" b="1" i="1" u="sng" dirty="0">
                <a:solidFill>
                  <a:schemeClr val="accent3">
                    <a:lumMod val="50000"/>
                  </a:schemeClr>
                </a:solidFill>
              </a:rPr>
              <a:t>Fabian Johnson </a:t>
            </a:r>
            <a:r>
              <a:rPr lang="en-US" sz="1900" b="1" dirty="0">
                <a:solidFill>
                  <a:schemeClr val="accent3">
                    <a:lumMod val="50000"/>
                  </a:schemeClr>
                </a:solidFill>
              </a:rPr>
              <a:t>have selected highest number of Team Captain</a:t>
            </a:r>
            <a:endParaRPr lang="en-IN" sz="1900" b="1" dirty="0">
              <a:solidFill>
                <a:schemeClr val="accent3">
                  <a:lumMod val="50000"/>
                </a:schemeClr>
              </a:solidFill>
            </a:endParaRPr>
          </a:p>
        </p:txBody>
      </p:sp>
    </p:spTree>
    <p:extLst>
      <p:ext uri="{BB962C8B-B14F-4D97-AF65-F5344CB8AC3E}">
        <p14:creationId xmlns:p14="http://schemas.microsoft.com/office/powerpoint/2010/main" val="411077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C7A8-7DE0-582D-AE14-3992242C8E2C}"/>
              </a:ext>
            </a:extLst>
          </p:cNvPr>
          <p:cNvSpPr>
            <a:spLocks noGrp="1"/>
          </p:cNvSpPr>
          <p:nvPr>
            <p:ph type="title"/>
          </p:nvPr>
        </p:nvSpPr>
        <p:spPr>
          <a:xfrm>
            <a:off x="196645" y="156239"/>
            <a:ext cx="4664723" cy="1320800"/>
          </a:xfrm>
        </p:spPr>
        <p:txBody>
          <a:bodyPr>
            <a:noAutofit/>
          </a:bodyPr>
          <a:lstStyle/>
          <a:p>
            <a:pPr algn="just"/>
            <a:r>
              <a:rPr lang="en-US" sz="2800" dirty="0"/>
              <a:t>Which are the top5 player who played Maximum Minutes in the Game?</a:t>
            </a:r>
            <a:endParaRPr lang="en-IN" sz="2800" dirty="0"/>
          </a:p>
        </p:txBody>
      </p:sp>
      <p:pic>
        <p:nvPicPr>
          <p:cNvPr id="6" name="Content Placeholder 5" descr="A screenshot of a graph&#10;&#10;Description automatically generated">
            <a:extLst>
              <a:ext uri="{FF2B5EF4-FFF2-40B4-BE49-F238E27FC236}">
                <a16:creationId xmlns:a16="http://schemas.microsoft.com/office/drawing/2014/main" id="{6C017923-42E6-C925-EEA3-3F1FFAF566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646" y="1740309"/>
            <a:ext cx="5758818" cy="3962400"/>
          </a:xfrm>
        </p:spPr>
      </p:pic>
      <p:pic>
        <p:nvPicPr>
          <p:cNvPr id="9" name="Content Placeholder 8" descr="A colorful bar chart with numbers">
            <a:extLst>
              <a:ext uri="{FF2B5EF4-FFF2-40B4-BE49-F238E27FC236}">
                <a16:creationId xmlns:a16="http://schemas.microsoft.com/office/drawing/2014/main" id="{6F4BE17F-CD76-0CE1-F220-CDCC0668CD8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804505"/>
            <a:ext cx="5955668" cy="3790050"/>
          </a:xfrm>
        </p:spPr>
      </p:pic>
      <p:sp>
        <p:nvSpPr>
          <p:cNvPr id="7" name="TextBox 6">
            <a:extLst>
              <a:ext uri="{FF2B5EF4-FFF2-40B4-BE49-F238E27FC236}">
                <a16:creationId xmlns:a16="http://schemas.microsoft.com/office/drawing/2014/main" id="{31D80DBC-7DFC-EEBE-4824-EF1D0CDA1EC8}"/>
              </a:ext>
            </a:extLst>
          </p:cNvPr>
          <p:cNvSpPr txBox="1"/>
          <p:nvPr/>
        </p:nvSpPr>
        <p:spPr>
          <a:xfrm>
            <a:off x="6292646" y="156239"/>
            <a:ext cx="5702709" cy="1384995"/>
          </a:xfrm>
          <a:prstGeom prst="rect">
            <a:avLst/>
          </a:prstGeom>
          <a:noFill/>
        </p:spPr>
        <p:txBody>
          <a:bodyPr wrap="square" rtlCol="0">
            <a:spAutoFit/>
          </a:bodyPr>
          <a:lstStyle/>
          <a:p>
            <a:pPr algn="just"/>
            <a:r>
              <a:rPr lang="en-US" sz="2800" dirty="0">
                <a:solidFill>
                  <a:srgbClr val="FF0000"/>
                </a:solidFill>
                <a:latin typeface="Forte Forward" panose="020F0502020204030204" pitchFamily="2" charset="0"/>
                <a:cs typeface="Forte Forward" panose="020F0502020204030204" pitchFamily="2" charset="0"/>
              </a:rPr>
              <a:t>Which are the Top 5 Home Club Manager according to the Home club Name?</a:t>
            </a:r>
            <a:endParaRPr lang="en-IN" sz="2800" dirty="0">
              <a:solidFill>
                <a:srgbClr val="FF0000"/>
              </a:solidFill>
              <a:latin typeface="Forte Forward" panose="020F0502020204030204" pitchFamily="2" charset="0"/>
              <a:cs typeface="Forte Forward" panose="020F0502020204030204" pitchFamily="2" charset="0"/>
            </a:endParaRPr>
          </a:p>
        </p:txBody>
      </p:sp>
      <p:sp>
        <p:nvSpPr>
          <p:cNvPr id="10" name="TextBox 9">
            <a:extLst>
              <a:ext uri="{FF2B5EF4-FFF2-40B4-BE49-F238E27FC236}">
                <a16:creationId xmlns:a16="http://schemas.microsoft.com/office/drawing/2014/main" id="{75026D3F-347B-18D7-D269-DFCDD6468EF9}"/>
              </a:ext>
            </a:extLst>
          </p:cNvPr>
          <p:cNvSpPr txBox="1"/>
          <p:nvPr/>
        </p:nvSpPr>
        <p:spPr>
          <a:xfrm>
            <a:off x="521110" y="5860026"/>
            <a:ext cx="5574890" cy="646331"/>
          </a:xfrm>
          <a:prstGeom prst="rect">
            <a:avLst/>
          </a:prstGeom>
          <a:noFill/>
        </p:spPr>
        <p:txBody>
          <a:bodyPr wrap="square" rtlCol="0">
            <a:spAutoFit/>
          </a:bodyPr>
          <a:lstStyle/>
          <a:p>
            <a:pPr algn="ctr"/>
            <a:r>
              <a:rPr lang="en-US" sz="1800" b="1" i="1" u="sng" dirty="0">
                <a:solidFill>
                  <a:schemeClr val="accent3">
                    <a:lumMod val="50000"/>
                  </a:schemeClr>
                </a:solidFill>
              </a:rPr>
              <a:t>Fabian Johnson </a:t>
            </a:r>
            <a:r>
              <a:rPr lang="en-US" sz="1800" b="1" dirty="0">
                <a:solidFill>
                  <a:schemeClr val="accent3">
                    <a:lumMod val="50000"/>
                  </a:schemeClr>
                </a:solidFill>
              </a:rPr>
              <a:t>has played Maximum Minutes in the Game</a:t>
            </a:r>
            <a:endParaRPr lang="en-IN" sz="1800" b="1" dirty="0">
              <a:solidFill>
                <a:schemeClr val="accent3">
                  <a:lumMod val="50000"/>
                </a:schemeClr>
              </a:solidFill>
            </a:endParaRPr>
          </a:p>
        </p:txBody>
      </p:sp>
      <p:sp>
        <p:nvSpPr>
          <p:cNvPr id="11" name="TextBox 10">
            <a:extLst>
              <a:ext uri="{FF2B5EF4-FFF2-40B4-BE49-F238E27FC236}">
                <a16:creationId xmlns:a16="http://schemas.microsoft.com/office/drawing/2014/main" id="{25C9291B-F14D-12B0-3D1C-2714D32933A1}"/>
              </a:ext>
            </a:extLst>
          </p:cNvPr>
          <p:cNvSpPr txBox="1"/>
          <p:nvPr/>
        </p:nvSpPr>
        <p:spPr>
          <a:xfrm>
            <a:off x="6292646" y="5860026"/>
            <a:ext cx="5702709" cy="677108"/>
          </a:xfrm>
          <a:prstGeom prst="rect">
            <a:avLst/>
          </a:prstGeom>
          <a:noFill/>
        </p:spPr>
        <p:txBody>
          <a:bodyPr wrap="square" rtlCol="0">
            <a:spAutoFit/>
          </a:bodyPr>
          <a:lstStyle/>
          <a:p>
            <a:pPr algn="ctr"/>
            <a:r>
              <a:rPr lang="en-US" sz="1900" i="1" u="sng" dirty="0">
                <a:latin typeface="Clarendon BT" panose="02040704040505020204" pitchFamily="18" charset="0"/>
              </a:rPr>
              <a:t>Mark Hughes </a:t>
            </a:r>
            <a:r>
              <a:rPr lang="en-US" sz="1900" dirty="0">
                <a:latin typeface="Clarendon BT" panose="02040704040505020204" pitchFamily="18" charset="0"/>
              </a:rPr>
              <a:t>is the top Home Club in the Game</a:t>
            </a:r>
            <a:endParaRPr lang="en-IN" sz="1900" dirty="0">
              <a:latin typeface="Clarendon BT" panose="02040704040505020204" pitchFamily="18" charset="0"/>
            </a:endParaRPr>
          </a:p>
        </p:txBody>
      </p:sp>
    </p:spTree>
    <p:extLst>
      <p:ext uri="{BB962C8B-B14F-4D97-AF65-F5344CB8AC3E}">
        <p14:creationId xmlns:p14="http://schemas.microsoft.com/office/powerpoint/2010/main" val="222295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94D5-97D6-C875-0830-6AB577A77CC6}"/>
              </a:ext>
            </a:extLst>
          </p:cNvPr>
          <p:cNvSpPr>
            <a:spLocks noGrp="1"/>
          </p:cNvSpPr>
          <p:nvPr>
            <p:ph type="title"/>
          </p:nvPr>
        </p:nvSpPr>
        <p:spPr>
          <a:xfrm>
            <a:off x="166057" y="156239"/>
            <a:ext cx="5290846" cy="1320800"/>
          </a:xfrm>
        </p:spPr>
        <p:txBody>
          <a:bodyPr>
            <a:normAutofit/>
          </a:bodyPr>
          <a:lstStyle/>
          <a:p>
            <a:r>
              <a:rPr lang="en-US" sz="2800" dirty="0"/>
              <a:t>Which are the Top 5 player played in Maximum Season?</a:t>
            </a:r>
            <a:endParaRPr lang="en-IN" sz="2800" dirty="0"/>
          </a:p>
        </p:txBody>
      </p:sp>
      <p:pic>
        <p:nvPicPr>
          <p:cNvPr id="6" name="Content Placeholder 5" descr="A graph with multiple colored bars&#10;&#10;Description automatically generated with medium confidence">
            <a:extLst>
              <a:ext uri="{FF2B5EF4-FFF2-40B4-BE49-F238E27FC236}">
                <a16:creationId xmlns:a16="http://schemas.microsoft.com/office/drawing/2014/main" id="{729E243B-F5C3-277F-36D7-C96D6D1985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4101" y="1370166"/>
            <a:ext cx="5985335" cy="3880773"/>
          </a:xfrm>
        </p:spPr>
      </p:pic>
      <p:pic>
        <p:nvPicPr>
          <p:cNvPr id="9" name="Content Placeholder 8" descr="A graph with colorful squares">
            <a:extLst>
              <a:ext uri="{FF2B5EF4-FFF2-40B4-BE49-F238E27FC236}">
                <a16:creationId xmlns:a16="http://schemas.microsoft.com/office/drawing/2014/main" id="{803DB1E4-0B68-5953-240D-91F7277893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49086" y="1691149"/>
            <a:ext cx="5928602" cy="3677264"/>
          </a:xfrm>
        </p:spPr>
      </p:pic>
      <p:sp>
        <p:nvSpPr>
          <p:cNvPr id="7" name="TextBox 6">
            <a:extLst>
              <a:ext uri="{FF2B5EF4-FFF2-40B4-BE49-F238E27FC236}">
                <a16:creationId xmlns:a16="http://schemas.microsoft.com/office/drawing/2014/main" id="{156CBA30-AA31-9D37-DCFA-70DFE8E0D113}"/>
              </a:ext>
            </a:extLst>
          </p:cNvPr>
          <p:cNvSpPr txBox="1"/>
          <p:nvPr/>
        </p:nvSpPr>
        <p:spPr>
          <a:xfrm>
            <a:off x="6311348" y="156239"/>
            <a:ext cx="5585791" cy="1384995"/>
          </a:xfrm>
          <a:prstGeom prst="rect">
            <a:avLst/>
          </a:prstGeom>
          <a:noFill/>
        </p:spPr>
        <p:txBody>
          <a:bodyPr wrap="square" rtlCol="0">
            <a:spAutoFit/>
          </a:bodyPr>
          <a:lstStyle/>
          <a:p>
            <a:r>
              <a:rPr lang="en-US" sz="2800" dirty="0">
                <a:latin typeface="Clarendon Blk BT" panose="02040905050505020204" pitchFamily="18" charset="0"/>
              </a:rPr>
              <a:t>Which are the player who goals highest in the Away club Goals?</a:t>
            </a:r>
            <a:endParaRPr lang="en-IN" sz="2800" dirty="0">
              <a:latin typeface="Clarendon Blk BT" panose="02040905050505020204" pitchFamily="18" charset="0"/>
            </a:endParaRPr>
          </a:p>
        </p:txBody>
      </p:sp>
      <p:sp>
        <p:nvSpPr>
          <p:cNvPr id="10" name="TextBox 9">
            <a:extLst>
              <a:ext uri="{FF2B5EF4-FFF2-40B4-BE49-F238E27FC236}">
                <a16:creationId xmlns:a16="http://schemas.microsoft.com/office/drawing/2014/main" id="{5CD795ED-05D6-EC04-6E5C-6A62D2B0741C}"/>
              </a:ext>
            </a:extLst>
          </p:cNvPr>
          <p:cNvSpPr txBox="1"/>
          <p:nvPr/>
        </p:nvSpPr>
        <p:spPr>
          <a:xfrm>
            <a:off x="639097" y="5525729"/>
            <a:ext cx="5270090" cy="677108"/>
          </a:xfrm>
          <a:prstGeom prst="rect">
            <a:avLst/>
          </a:prstGeom>
          <a:noFill/>
        </p:spPr>
        <p:txBody>
          <a:bodyPr wrap="square" rtlCol="0">
            <a:spAutoFit/>
          </a:bodyPr>
          <a:lstStyle/>
          <a:p>
            <a:pPr algn="ctr"/>
            <a:r>
              <a:rPr lang="en-US" sz="1900" i="1" u="sng" dirty="0">
                <a:solidFill>
                  <a:schemeClr val="accent1">
                    <a:lumMod val="50000"/>
                  </a:schemeClr>
                </a:solidFill>
                <a:latin typeface="ADLaM Display" panose="02010000000000000000" pitchFamily="2" charset="0"/>
                <a:ea typeface="ADLaM Display" panose="02010000000000000000" pitchFamily="2" charset="0"/>
                <a:cs typeface="ADLaM Display" panose="02010000000000000000" pitchFamily="2" charset="0"/>
              </a:rPr>
              <a:t>Fabian Johnson </a:t>
            </a:r>
            <a:r>
              <a:rPr lang="en-US" sz="1900" dirty="0">
                <a:solidFill>
                  <a:schemeClr val="accent1">
                    <a:lumMod val="50000"/>
                  </a:schemeClr>
                </a:solidFill>
                <a:latin typeface="ADLaM Display" panose="02010000000000000000" pitchFamily="2" charset="0"/>
                <a:ea typeface="ADLaM Display" panose="02010000000000000000" pitchFamily="2" charset="0"/>
                <a:cs typeface="ADLaM Display" panose="02010000000000000000" pitchFamily="2" charset="0"/>
              </a:rPr>
              <a:t>have played highest 1220 Season </a:t>
            </a:r>
            <a:endParaRPr lang="en-IN" sz="1900" dirty="0">
              <a:solidFill>
                <a:schemeClr val="accent1">
                  <a:lumMod val="5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TextBox 10">
            <a:extLst>
              <a:ext uri="{FF2B5EF4-FFF2-40B4-BE49-F238E27FC236}">
                <a16:creationId xmlns:a16="http://schemas.microsoft.com/office/drawing/2014/main" id="{1AB6667D-D40C-8F74-4CB7-5208946E8AB4}"/>
              </a:ext>
            </a:extLst>
          </p:cNvPr>
          <p:cNvSpPr txBox="1"/>
          <p:nvPr/>
        </p:nvSpPr>
        <p:spPr>
          <a:xfrm>
            <a:off x="6449961" y="5525729"/>
            <a:ext cx="5447178" cy="677108"/>
          </a:xfrm>
          <a:prstGeom prst="rect">
            <a:avLst/>
          </a:prstGeom>
          <a:noFill/>
        </p:spPr>
        <p:txBody>
          <a:bodyPr wrap="square" rtlCol="0">
            <a:spAutoFit/>
          </a:bodyPr>
          <a:lstStyle/>
          <a:p>
            <a:pPr algn="ctr"/>
            <a:r>
              <a:rPr lang="en-US" sz="1900" b="1" u="sng" dirty="0">
                <a:latin typeface="Baguet Script" panose="020F0502020204030204" pitchFamily="2" charset="0"/>
              </a:rPr>
              <a:t>Fabian Johnson </a:t>
            </a:r>
            <a:r>
              <a:rPr lang="en-US" sz="1900" b="1" dirty="0">
                <a:latin typeface="Baguet Script" panose="020F0502020204030204" pitchFamily="2" charset="0"/>
              </a:rPr>
              <a:t>have got highest number of goal in the Away Club Game</a:t>
            </a:r>
            <a:endParaRPr lang="en-IN" sz="1900" b="1" dirty="0">
              <a:latin typeface="Baguet Script" panose="020F0502020204030204" pitchFamily="2" charset="0"/>
            </a:endParaRPr>
          </a:p>
        </p:txBody>
      </p:sp>
    </p:spTree>
    <p:extLst>
      <p:ext uri="{BB962C8B-B14F-4D97-AF65-F5344CB8AC3E}">
        <p14:creationId xmlns:p14="http://schemas.microsoft.com/office/powerpoint/2010/main" val="9261848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740</TotalTime>
  <Words>828</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18</vt:i4>
      </vt:variant>
    </vt:vector>
  </HeadingPairs>
  <TitlesOfParts>
    <vt:vector size="42" baseType="lpstr">
      <vt:lpstr>ADLaM Display</vt:lpstr>
      <vt:lpstr>Angsana New</vt:lpstr>
      <vt:lpstr>Arial</vt:lpstr>
      <vt:lpstr>Arial Rounded MT Bold</vt:lpstr>
      <vt:lpstr>Baguet Script</vt:lpstr>
      <vt:lpstr>Bauhaus 93</vt:lpstr>
      <vt:lpstr>Bodoni MT</vt:lpstr>
      <vt:lpstr>Cascadia Code SemiBold</vt:lpstr>
      <vt:lpstr>Cascadia Mono SemiBold</vt:lpstr>
      <vt:lpstr>Clarendon Blk BT</vt:lpstr>
      <vt:lpstr>Clarendon BT</vt:lpstr>
      <vt:lpstr>Congenial Black</vt:lpstr>
      <vt:lpstr>Copperplate Gothic Bold</vt:lpstr>
      <vt:lpstr>Elephant</vt:lpstr>
      <vt:lpstr>Forte Forward</vt:lpstr>
      <vt:lpstr>Gill Sans Ultra Bold</vt:lpstr>
      <vt:lpstr>Humnst777 BlkCn BT</vt:lpstr>
      <vt:lpstr>Humnst777 BT</vt:lpstr>
      <vt:lpstr>Jumble</vt:lpstr>
      <vt:lpstr>LilyUPC</vt:lpstr>
      <vt:lpstr>Times New Roman</vt:lpstr>
      <vt:lpstr>Trebuchet MS</vt:lpstr>
      <vt:lpstr>Wingdings 3</vt:lpstr>
      <vt:lpstr>Facet</vt:lpstr>
      <vt:lpstr>Football Dataset</vt:lpstr>
      <vt:lpstr>Objective</vt:lpstr>
      <vt:lpstr>Data Treatment process</vt:lpstr>
      <vt:lpstr>Which Top 5 Players are Pleaded in their Home Club?</vt:lpstr>
      <vt:lpstr>Which are the Top 5 Player who got Read Card?</vt:lpstr>
      <vt:lpstr>Which are the Top 5 Players Played in different position?</vt:lpstr>
      <vt:lpstr>Which are the Top 5 player got assist in the Game?</vt:lpstr>
      <vt:lpstr>Which are the top5 player who played Maximum Minutes in the Game?</vt:lpstr>
      <vt:lpstr>Which are the Top 5 player played in Maximum Season?</vt:lpstr>
      <vt:lpstr>Which are the player who goals highest in the Home Club Goals?</vt:lpstr>
      <vt:lpstr>What is the Top 5 Home Club Position of Stadium?</vt:lpstr>
      <vt:lpstr>Which are the top 5 Referee played in the Game?</vt:lpstr>
      <vt:lpstr>Which are he top 5 Away Club Name who organized highest number of Game event?</vt:lpstr>
      <vt:lpstr>Dashboard</vt:lpstr>
      <vt:lpstr>Summary</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Dataset</dc:title>
  <dc:creator>Sahadev Sutradhar</dc:creator>
  <cp:lastModifiedBy>Sahadev Sutradhar</cp:lastModifiedBy>
  <cp:revision>17</cp:revision>
  <dcterms:created xsi:type="dcterms:W3CDTF">2024-01-23T15:58:19Z</dcterms:created>
  <dcterms:modified xsi:type="dcterms:W3CDTF">2024-01-25T07:06:32Z</dcterms:modified>
</cp:coreProperties>
</file>