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C459-0FC9-4D1D-9542-20FCEF9721F7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8279F-07BE-4EBF-9647-A6C1B598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4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8279F-07BE-4EBF-9647-A6C1B5986D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7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47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7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7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2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5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7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1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5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7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1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DA60A7-990E-47C9-AC96-2396BD23EBD2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5F39A9-4F13-4D46-97A9-2B3CB4DF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24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0FF4-A98D-6812-3A5A-2C68BBB5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5471"/>
            <a:ext cx="10799752" cy="4190149"/>
          </a:xfrm>
        </p:spPr>
        <p:txBody>
          <a:bodyPr>
            <a:normAutofit/>
          </a:bodyPr>
          <a:lstStyle/>
          <a:p>
            <a:r>
              <a:rPr lang="en-US" sz="6600" b="1" i="0" dirty="0">
                <a:solidFill>
                  <a:schemeClr val="accent6">
                    <a:lumMod val="75000"/>
                  </a:schemeClr>
                </a:solidFill>
                <a:effectLst/>
                <a:latin typeface="Jumble" panose="02000503000000020004" pitchFamily="2" charset="0"/>
              </a:rPr>
              <a:t>Boosting Operational Efficiency in Hospitality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A328-E19D-9159-1C1B-99E5C97B5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199981"/>
            <a:ext cx="10058400" cy="1728869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Presented by</a:t>
            </a:r>
          </a:p>
          <a:p>
            <a:pPr algn="ctr"/>
            <a:r>
              <a:rPr lang="en-IN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Sahadev Sutradhar</a:t>
            </a:r>
          </a:p>
          <a:p>
            <a:pPr algn="ctr"/>
            <a:r>
              <a:rPr lang="en-IN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Bach No:- </a:t>
            </a:r>
            <a:r>
              <a:rPr lang="en-IN" sz="2400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ML3-DA23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62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0FF0-30CE-8156-1E5E-833E794A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43" y="196647"/>
            <a:ext cx="11906865" cy="412954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b="1" dirty="0">
                <a:solidFill>
                  <a:srgbClr val="FFC000"/>
                </a:solidFill>
              </a:rPr>
              <a:t>Q7 </a:t>
            </a:r>
            <a:r>
              <a:rPr lang="en-US" sz="2400" b="1" i="0" dirty="0">
                <a:solidFill>
                  <a:srgbClr val="FFC000"/>
                </a:solidFill>
                <a:effectLst/>
                <a:latin typeface="Helvetica Neue"/>
              </a:rPr>
              <a:t> What is the behavior of repeated guests with respect to their nature of stay?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892942C3-3769-89C2-6F66-5D15F5060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0" y="817563"/>
            <a:ext cx="7344763" cy="58437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80BF3-CB3A-2834-7635-5F9295444981}"/>
              </a:ext>
            </a:extLst>
          </p:cNvPr>
          <p:cNvSpPr txBox="1"/>
          <p:nvPr/>
        </p:nvSpPr>
        <p:spPr>
          <a:xfrm>
            <a:off x="7837076" y="1209368"/>
            <a:ext cx="4060723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Transient is highest in repeated guest is 4881.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The second highest is Transients-party is 839.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Last is Contract and Group that is 58 and 38.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The Average ADR is highest in Transient and Second highest is Contract.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The Number of Stay s is highest in Transient that is 1777 and second highest is Transient-Party that is 286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76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0CB8-F994-D7B6-4FD3-50703592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5" y="321344"/>
            <a:ext cx="4921727" cy="1143662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IN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C000"/>
                </a:solidFill>
              </a:rPr>
              <a:t>Q8. </a:t>
            </a:r>
            <a:r>
              <a:rPr lang="en-US" sz="1600" b="1" i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FFC000"/>
                </a:solidFill>
                <a:effectLst/>
                <a:latin typeface="Helvetica Neue"/>
              </a:rPr>
              <a:t>What is the distribution of the number and types of special requests made by guests?</a:t>
            </a:r>
            <a:endParaRPr lang="en-IN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324EE3-F968-D09A-8601-BE7BFDAE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There are only few guest who special request in Hotel Booking.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Highest number of guest prefer to have </a:t>
            </a:r>
            <a:r>
              <a:rPr lang="en-US" sz="1400" b="0" i="0" dirty="0" err="1">
                <a:solidFill>
                  <a:srgbClr val="FFC000"/>
                </a:solidFill>
                <a:effectLst/>
                <a:latin typeface="Helvetica Neue"/>
              </a:rPr>
              <a:t>staded</a:t>
            </a: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 in City Hotel then Booking in Resort Hotel.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Content Placeholder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7138B56-872A-11CC-902E-43528F939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6" y="313981"/>
            <a:ext cx="4921728" cy="62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BD46-D2E2-655B-B4E3-A0A966F7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i="0">
                <a:effectLst/>
                <a:latin typeface="Helvetica Neue"/>
              </a:rPr>
              <a:t>Q9. Is there any relation between special requests made by customers and the average daily rate? Additionally, explore customer preferences and expectations for different room types.</a:t>
            </a:r>
            <a:endParaRPr lang="en-IN" sz="19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05C48-B316-6A70-7245-276B69D7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Code 1 and 2 has made highest Number of Special Requests and ADR.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The second highest is code 0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Helvetica Neue"/>
              </a:rPr>
              <a:t>whivh</a:t>
            </a: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 provide highest Number of Special Requests and ADR.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The guest have preferred Type A room in City Hotel rather than Resort Hotel.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C000"/>
                </a:solidFill>
                <a:effectLst/>
                <a:latin typeface="Helvetica Neue"/>
              </a:rPr>
              <a:t>in Customer Expectations for Different Assigned Room Types A of City Hotel have highest preference then Resort Hotel.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C03FDE0-89A8-DDEF-0FEA-FE51562D8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09" y="191181"/>
            <a:ext cx="4521067" cy="65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9A888-2210-D409-ED08-8F00F894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127819"/>
            <a:ext cx="5263263" cy="961163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b="1" i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Helvetica Neue"/>
              </a:rPr>
              <a:t>Q10. Which marketing channels and market segments contribute the most to successful bookings?</a:t>
            </a:r>
            <a:endParaRPr lang="en-IN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0F55DB-ABA0-486E-E7D1-6C0A40D9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1732449"/>
            <a:ext cx="5093110" cy="4482084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Online TA have Successful Bookings in terms of Market Segment is highest in City Hotel and in Online TA is lowest in Resort Hotel.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Direct guest have Successful Bookings in terms of Market Segment is </a:t>
            </a:r>
            <a:r>
              <a:rPr lang="en-US" sz="1400" b="0" i="0" dirty="0" err="1">
                <a:solidFill>
                  <a:srgbClr val="FFC000"/>
                </a:solidFill>
                <a:effectLst/>
                <a:latin typeface="Helvetica Neue"/>
              </a:rPr>
              <a:t>scond</a:t>
            </a: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 highest in City Hotel and in Direct guest is lowest in Resort Hotel.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TA/TO is highest in terms of Successful Bookings by Distribution Channel in City Hotel then Resort Hotel.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Direct is </a:t>
            </a:r>
            <a:r>
              <a:rPr lang="en-US" sz="1400" b="0" i="0" dirty="0" err="1">
                <a:solidFill>
                  <a:srgbClr val="FFC000"/>
                </a:solidFill>
                <a:effectLst/>
                <a:latin typeface="Helvetica Neue"/>
              </a:rPr>
              <a:t>scond</a:t>
            </a:r>
            <a:r>
              <a:rPr lang="en-US" sz="1400" b="0" i="0" dirty="0">
                <a:solidFill>
                  <a:srgbClr val="FFC000"/>
                </a:solidFill>
                <a:effectLst/>
                <a:latin typeface="Helvetica Neue"/>
              </a:rPr>
              <a:t> highest in terms of Successful Bookings by Distribution Channel in City Hotel then Resort Hotel.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5" name="Content Placeholder 4" descr="A graph of different colored bars">
            <a:extLst>
              <a:ext uri="{FF2B5EF4-FFF2-40B4-BE49-F238E27FC236}">
                <a16:creationId xmlns:a16="http://schemas.microsoft.com/office/drawing/2014/main" id="{EB73E370-0A8B-6696-5776-E4BB5A84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89" y="206477"/>
            <a:ext cx="6368298" cy="6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45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9A9-D41F-A7B1-FB90-F75AA96C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235975"/>
            <a:ext cx="11926529" cy="1061884"/>
          </a:xfrm>
        </p:spPr>
        <p:txBody>
          <a:bodyPr>
            <a:normAutofit/>
          </a:bodyPr>
          <a:lstStyle/>
          <a:p>
            <a:r>
              <a:rPr lang="en-US" sz="3100" b="1" i="0" dirty="0">
                <a:solidFill>
                  <a:srgbClr val="00B0F0"/>
                </a:solidFill>
                <a:effectLst/>
                <a:latin typeface="Helvetica Neue"/>
              </a:rPr>
              <a:t>Q 11. What is the distribution of bookings across various distribution channels?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Content Placeholder 4" descr="A graph of distribution channels">
            <a:extLst>
              <a:ext uri="{FF2B5EF4-FFF2-40B4-BE49-F238E27FC236}">
                <a16:creationId xmlns:a16="http://schemas.microsoft.com/office/drawing/2014/main" id="{30F67CA1-A77F-5B74-754A-DD21BC5D4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" y="1297859"/>
            <a:ext cx="6371303" cy="54595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CFEDE-F4F3-EBBC-43DC-9DD51CBEFDBF}"/>
              </a:ext>
            </a:extLst>
          </p:cNvPr>
          <p:cNvSpPr txBox="1"/>
          <p:nvPr/>
        </p:nvSpPr>
        <p:spPr>
          <a:xfrm>
            <a:off x="7157884" y="1622323"/>
            <a:ext cx="4513006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TA/TO is the highest Distribution of Bookings Across Distribution Channels.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The second highest is Direct Bookings Across Distribution Channels followed by Corporate ND GDS.</a:t>
            </a:r>
          </a:p>
        </p:txBody>
      </p:sp>
    </p:spTree>
    <p:extLst>
      <p:ext uri="{BB962C8B-B14F-4D97-AF65-F5344CB8AC3E}">
        <p14:creationId xmlns:p14="http://schemas.microsoft.com/office/powerpoint/2010/main" val="6867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BFE9-6F3A-D831-E980-A123CE39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471"/>
            <a:ext cx="10353762" cy="970450"/>
          </a:xfrm>
        </p:spPr>
        <p:txBody>
          <a:bodyPr/>
          <a:lstStyle/>
          <a:p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Showcard Gothic" panose="04020904020102020604" pitchFamily="82" charset="0"/>
              </a:rPr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2F5D-F88B-6A7C-70D2-CF43604A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" y="1120877"/>
            <a:ext cx="12005187" cy="5633884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Focus marketing efforts and promotions on July and August, as they are the peak booking months.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Consider offering special deals or incentives during June and May to capture the second-highest booking period.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Implement strategies to reduce cancellations, especially for non-canceled bookings with outliers.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Analyze reasons for cancellations in other months to tailor promotional strategies and increase customer retention.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Enhance online TA and direct booking experiences to maintain the popularity of these channels.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Explore opportunities to collaborate with online travel agencies for increased visibility and bookings.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Offer promotions for transient stays, particularly during weekends.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Consider package deals that include breakfast, as it positively impacts the Average Daily Rate (ADR).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Evaluate the feasibility of providing self-catering options for cost-conscious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07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BF96-1513-BB3E-01A5-E9B97F9E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5303"/>
            <a:ext cx="10353762" cy="791497"/>
          </a:xfrm>
        </p:spPr>
        <p:txBody>
          <a:bodyPr/>
          <a:lstStyle/>
          <a:p>
            <a:r>
              <a:rPr lang="en-IN" b="0" i="0" dirty="0">
                <a:solidFill>
                  <a:srgbClr val="00B0F0"/>
                </a:solidFill>
                <a:effectLst/>
                <a:latin typeface="Showcard Gothic" panose="04020904020102020604" pitchFamily="82" charset="0"/>
              </a:rPr>
              <a:t>recommendations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0DEE-3244-E90C-F044-9AE1821E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140543"/>
            <a:ext cx="11838039" cy="5442154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Leverage the knowledge of weekly and monthly booking patterns for targeted marketing campaigns.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Implement strategies to encourage longer stays, especially during peak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Utilize dynamic pricing strategies, emphasizing higher rates in August and July.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Continuously monitor the impact of pricing changes on overall revenue and adjust strategies accordingly.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Allocate marketing budgets efficiently, with a primary focus on TA/TO and direct booking channels.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Tailor marketing messages to address the preferences of transient and transient-party segments.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Promote Type H and Type G rooms, which are associated with higher ADR.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Consider enhancing or introducing undefined amenities, given their higher ADR.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Encourage customer loyalty programs, especially for transient guests who show high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Implement strategies to minimize booking changes, possibly through flexible cancellation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Optimize marketing efforts on undefined amenities, as they contribute significantly to ADR.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92D050"/>
                </a:solidFill>
                <a:effectLst/>
                <a:latin typeface="Sitka Display Semibold" pitchFamily="2" charset="0"/>
              </a:rPr>
              <a:t>Strengthen partnerships with TA/TO platforms to maintain the highest distribution channel for successful bookings.</a:t>
            </a:r>
          </a:p>
        </p:txBody>
      </p:sp>
    </p:spTree>
    <p:extLst>
      <p:ext uri="{BB962C8B-B14F-4D97-AF65-F5344CB8AC3E}">
        <p14:creationId xmlns:p14="http://schemas.microsoft.com/office/powerpoint/2010/main" val="331486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971F-33F6-D054-DCE2-487186FE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85" y="2379407"/>
            <a:ext cx="10353762" cy="97045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455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A59D-619E-01C4-8210-3BBB2F3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E481-5289-A1FD-5269-B4899DF9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988906"/>
            <a:ext cx="10732893" cy="48801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B</a:t>
            </a:r>
            <a:r>
              <a:rPr lang="en-IN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oost revenue streams.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C</a:t>
            </a: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reate a more efficient and satisfying experience for guests.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 Optimizing operations and boosting revenue.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 </a:t>
            </a:r>
            <a:r>
              <a:rPr lang="en-IN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Understanding guest behaviour.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Revenue management.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masis MT Pro Medium" panose="020F050202020403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Loyalty Programs and Repeat Business.</a:t>
            </a:r>
            <a:endParaRPr lang="en-IN" sz="2400" b="1" i="0" u="none" strike="noStrike" baseline="0" dirty="0">
              <a:solidFill>
                <a:schemeClr val="accent2">
                  <a:lumMod val="75000"/>
                </a:schemeClr>
              </a:solidFill>
              <a:latin typeface="Amasis MT Pro Medium" panose="020F050202020403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masis MT Pro Medium" panose="020F0502020204030204" pitchFamily="18" charset="0"/>
              </a:rPr>
              <a:t>Customer Satisfaction, Marketing and Sales Optimization.</a:t>
            </a:r>
            <a:endParaRPr lang="en-IN" sz="2400" b="1" i="0" u="none" strike="noStrike" baseline="0" dirty="0">
              <a:solidFill>
                <a:schemeClr val="accent2">
                  <a:lumMod val="75000"/>
                </a:schemeClr>
              </a:solidFill>
              <a:latin typeface="Amasis MT Pro Medium" panose="020F0502020204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6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A7B7-0D12-6743-DDEC-70DEAA2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4464"/>
            <a:ext cx="10058400" cy="82444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masis MT Pro Black" panose="02040A04050005020304" pitchFamily="18" charset="0"/>
              </a:rPr>
              <a:t>Business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C8CC-412C-F3DE-F8CD-403563AC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081548"/>
            <a:ext cx="11602064" cy="525042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Q 1. </a:t>
            </a: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What are the peak booking periods for the hotel?</a:t>
            </a:r>
          </a:p>
          <a:p>
            <a:endParaRPr lang="en-IN" dirty="0"/>
          </a:p>
        </p:txBody>
      </p:sp>
      <p:pic>
        <p:nvPicPr>
          <p:cNvPr id="5" name="Picture 4" descr="A graph showing the number of months">
            <a:extLst>
              <a:ext uri="{FF2B5EF4-FFF2-40B4-BE49-F238E27FC236}">
                <a16:creationId xmlns:a16="http://schemas.microsoft.com/office/drawing/2014/main" id="{AB860AEC-CE3C-8176-DC07-8F63F1ED4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5" y="1581024"/>
            <a:ext cx="7895303" cy="4573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AEFF9-D3BD-4548-ABE6-78562D7A85A4}"/>
              </a:ext>
            </a:extLst>
          </p:cNvPr>
          <p:cNvSpPr txBox="1"/>
          <p:nvPr/>
        </p:nvSpPr>
        <p:spPr>
          <a:xfrm>
            <a:off x="8367252" y="1818968"/>
            <a:ext cx="338229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July and August month have the highest pick booking period for the hotel.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June and May month have second highest booking period for the hotel.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Rest of the month have off session for booking hotel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5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C829-A85E-D962-6BCB-7B7B445F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286604"/>
            <a:ext cx="10841048" cy="952262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Q2. 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Is there a relationship between lead time and the likelihood of a booking being cancelled?</a:t>
            </a:r>
            <a:endParaRPr lang="en-IN" sz="3200" b="1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graph of a couple of colored boxes">
            <a:extLst>
              <a:ext uri="{FF2B5EF4-FFF2-40B4-BE49-F238E27FC236}">
                <a16:creationId xmlns:a16="http://schemas.microsoft.com/office/drawing/2014/main" id="{BABFE924-FF68-CB4B-D734-77DEEF291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4" y="1258532"/>
            <a:ext cx="7131621" cy="4549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C7CE3-14DA-0358-159E-986C903B5116}"/>
              </a:ext>
            </a:extLst>
          </p:cNvPr>
          <p:cNvSpPr txBox="1"/>
          <p:nvPr/>
        </p:nvSpPr>
        <p:spPr>
          <a:xfrm>
            <a:off x="8003458" y="1435510"/>
            <a:ext cx="382474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People Canceled hotel booking more then Not Canceled booking.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There is more outlier in the Not Cancelation part.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There is less outlier in the Canceled booking part.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median of Not Canceled in 20 and the median of Canceled in 80.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00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E2E-BD27-19CE-EE6F-9F15D8AC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" y="68826"/>
            <a:ext cx="11061081" cy="550606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solidFill>
                  <a:schemeClr val="tx1"/>
                </a:solidFill>
              </a:rPr>
              <a:t>Q3 </a:t>
            </a:r>
            <a:r>
              <a:rPr lang="en-US" sz="2700" b="1" i="0" dirty="0">
                <a:solidFill>
                  <a:schemeClr val="tx1"/>
                </a:solidFill>
                <a:effectLst/>
                <a:latin typeface="Helvetica Neue"/>
              </a:rPr>
              <a:t>How do booking patterns vary by month, week, and day of the week?</a:t>
            </a:r>
            <a:endParaRPr lang="en-IN" dirty="0"/>
          </a:p>
        </p:txBody>
      </p:sp>
      <p:pic>
        <p:nvPicPr>
          <p:cNvPr id="5" name="Content Placeholder 4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9E794F84-97E4-B825-AEAA-9589B06BD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3" y="712787"/>
            <a:ext cx="7340583" cy="6145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BF8BA-6A22-0EC9-C7FD-ECCE90AB31E3}"/>
              </a:ext>
            </a:extLst>
          </p:cNvPr>
          <p:cNvSpPr txBox="1"/>
          <p:nvPr/>
        </p:nvSpPr>
        <p:spPr>
          <a:xfrm>
            <a:off x="7816645" y="943897"/>
            <a:ext cx="3982065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Helvetica Neue"/>
              </a:rPr>
              <a:t>July and August is highest monthly booking in a year.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Helvetica Neue"/>
              </a:rPr>
              <a:t>In Weekly Booking 18,27,25 and 22 is the highest booking pattern.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Helvetica Neue"/>
              </a:rPr>
              <a:t>12,2,23,and 19 is highest booking Days of the month.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Helvetica Neue"/>
              </a:rPr>
              <a:t>Rest of the month, weekly and Days have less booing pattern.</a:t>
            </a:r>
          </a:p>
        </p:txBody>
      </p:sp>
    </p:spTree>
    <p:extLst>
      <p:ext uri="{BB962C8B-B14F-4D97-AF65-F5344CB8AC3E}">
        <p14:creationId xmlns:p14="http://schemas.microsoft.com/office/powerpoint/2010/main" val="13545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0A86-28D1-49DD-3688-18CF1D9B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dirty="0"/>
              <a:t>Q4 </a:t>
            </a:r>
            <a:r>
              <a:rPr lang="en-US" sz="2500" b="1" i="0" dirty="0">
                <a:effectLst/>
                <a:latin typeface="Helvetica Neue"/>
              </a:rPr>
              <a:t>Are their specific trends or patterns in cancellations over time?</a:t>
            </a:r>
            <a:endParaRPr lang="en-IN" sz="25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3FBB7E6-68B2-6245-3B2B-A74D92611B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204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8493E7-1829-F30D-3A72-08ABE9C3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 June, July and August pick session people does not Cancelled the ticket.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 June people does not Cancelled the booking and very a smaller number of people Cancelled the booking in rest of the month.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25,22 and 23 week have less cancelled by people.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19, 12 and 2 Day of a month have less booking Cancelled in Hotel booking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DFC-6ACC-DACB-1BDF-9EF3C730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i="0">
                <a:effectLst/>
                <a:latin typeface="Helvetica Neue"/>
              </a:rPr>
              <a:t>Q5 Are their distinct patterns in the lead time, special requests, or room preferences for different customer segments?</a:t>
            </a:r>
            <a:endParaRPr lang="en-IN" sz="1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398728AD-D532-0742-CBA6-11903AAC5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147484"/>
            <a:ext cx="4547517" cy="66269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CF5A8E-BDFC-FD81-B5EC-1EAF4295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Most of the people has book the hotel for Transient-Party and there is only two outlier in Transient-Party.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0 people has Special Requests from the Hotel in Transient.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Most of the people prefer to book Type A room in the Hotel.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There are some outlier in Transient, Transient-Party, Group and Contract.</a:t>
            </a:r>
          </a:p>
        </p:txBody>
      </p:sp>
    </p:spTree>
    <p:extLst>
      <p:ext uri="{BB962C8B-B14F-4D97-AF65-F5344CB8AC3E}">
        <p14:creationId xmlns:p14="http://schemas.microsoft.com/office/powerpoint/2010/main" val="342445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8736-3513-662E-9598-45EE345A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216310"/>
            <a:ext cx="12044516" cy="452284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Q6 </a:t>
            </a:r>
            <a:r>
              <a:rPr lang="en-US" sz="3200" b="1" i="0" dirty="0">
                <a:solidFill>
                  <a:schemeClr val="accent1"/>
                </a:solidFill>
                <a:effectLst/>
                <a:latin typeface="Helvetica Neue"/>
              </a:rPr>
              <a:t>How does the Average Daily Rate (ADR) vary over time?</a:t>
            </a:r>
            <a:endParaRPr lang="en-IN" sz="32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graph with a line">
            <a:extLst>
              <a:ext uri="{FF2B5EF4-FFF2-40B4-BE49-F238E27FC236}">
                <a16:creationId xmlns:a16="http://schemas.microsoft.com/office/drawing/2014/main" id="{FDED87DD-B96A-20FB-976C-75AC3FAEA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830005"/>
            <a:ext cx="11307097" cy="4472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1C0D0-6508-6EF3-0280-A1E3BF99078E}"/>
              </a:ext>
            </a:extLst>
          </p:cNvPr>
          <p:cNvSpPr txBox="1"/>
          <p:nvPr/>
        </p:nvSpPr>
        <p:spPr>
          <a:xfrm>
            <a:off x="766916" y="5302307"/>
            <a:ext cx="1100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Helvetica Neue"/>
              </a:rPr>
              <a:t>In August there is highest Average Daily Rate Over Time.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Helvetica Neue"/>
              </a:rPr>
              <a:t>After August, July and June has the highest Average Daily Rate Over Time.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Helvetica Neue"/>
              </a:rPr>
              <a:t>From January the Average Daily Rate is moving to Upward direction and while reaching October the line is again goes to Downward direction</a:t>
            </a:r>
          </a:p>
        </p:txBody>
      </p:sp>
    </p:spTree>
    <p:extLst>
      <p:ext uri="{BB962C8B-B14F-4D97-AF65-F5344CB8AC3E}">
        <p14:creationId xmlns:p14="http://schemas.microsoft.com/office/powerpoint/2010/main" val="4947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67C37-B4C5-496F-B0D3-9DF6A3E5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43" y="196644"/>
            <a:ext cx="4022237" cy="609601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000" b="1" i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Helvetica Neue"/>
              </a:rPr>
              <a:t>Q7 How do booking changes impact hotel operations?</a:t>
            </a:r>
            <a:endParaRPr lang="en-IN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107DC-9B8E-8829-DE1F-DAC62F8F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43" y="914400"/>
            <a:ext cx="4297538" cy="5869858"/>
          </a:xfrm>
        </p:spPr>
        <p:txBody>
          <a:bodyPr anchor="t">
            <a:noAutofit/>
          </a:bodyPr>
          <a:lstStyle/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1000" b="1" i="0" dirty="0">
                <a:solidFill>
                  <a:srgbClr val="FFC000"/>
                </a:solidFill>
                <a:effectLst/>
                <a:latin typeface="Helvetica Neue"/>
              </a:rPr>
              <a:t>Total Revenue generally decreases as the number of booking changes increases. This suggests that frequent changes in reservations may have a negative impact on the hotel's overall revenue.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1000" b="1" i="0" dirty="0">
                <a:solidFill>
                  <a:srgbClr val="FFC000"/>
                </a:solidFill>
                <a:effectLst/>
                <a:latin typeface="Helvetica Neue"/>
              </a:rPr>
              <a:t>The Average ADR shows some fluctuations but generally does not follow a clear trend with the number of booking changes. It's important to note that even though the Average ADR may vary, the overall impact on revenue is more pronounced.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1000" b="1" i="0" dirty="0">
                <a:solidFill>
                  <a:srgbClr val="FFC000"/>
                </a:solidFill>
                <a:effectLst/>
                <a:latin typeface="Helvetica Neue"/>
              </a:rPr>
              <a:t>The Number of Reservations decreases significantly as the number of booking changes increases. This indicates that a higher number of changes may lead to a reduction in the total number of bookings, possibly due to increased cancellations or modifications.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1000" b="1" i="0" dirty="0">
                <a:solidFill>
                  <a:srgbClr val="FFC000"/>
                </a:solidFill>
                <a:effectLst/>
                <a:latin typeface="Helvetica Neue"/>
              </a:rPr>
              <a:t>Instances where there are 5 or more booking changes have notably lower Total Revenue and Number of Reservations. This could be indicative of challenges in managing bookings with a high degree of changes.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1000" b="1" i="0" dirty="0">
                <a:solidFill>
                  <a:srgbClr val="FFC000"/>
                </a:solidFill>
                <a:effectLst/>
                <a:latin typeface="Helvetica Neue"/>
              </a:rPr>
              <a:t>High numbers of booking changes may pose operational challenges for the hotel staff, impacting efficiency and resource allocation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5841168-81D1-DBE0-6C77-C7226974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24" y="421270"/>
            <a:ext cx="7379531" cy="60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0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65</TotalTime>
  <Words>1310</Words>
  <Application>Microsoft Office PowerPoint</Application>
  <PresentationFormat>Widescreen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ADLaM Display</vt:lpstr>
      <vt:lpstr>Aharoni</vt:lpstr>
      <vt:lpstr>Amasis MT Pro Black</vt:lpstr>
      <vt:lpstr>Amasis MT Pro Medium</vt:lpstr>
      <vt:lpstr>Arial</vt:lpstr>
      <vt:lpstr>Calibri</vt:lpstr>
      <vt:lpstr>Calisto MT</vt:lpstr>
      <vt:lpstr>Helvetica Neue</vt:lpstr>
      <vt:lpstr>Jumble</vt:lpstr>
      <vt:lpstr>Showcard Gothic</vt:lpstr>
      <vt:lpstr>Sitka Display Semibold</vt:lpstr>
      <vt:lpstr>Söhne</vt:lpstr>
      <vt:lpstr>Times New Roman</vt:lpstr>
      <vt:lpstr>Wingdings</vt:lpstr>
      <vt:lpstr>Wingdings 2</vt:lpstr>
      <vt:lpstr>Slate</vt:lpstr>
      <vt:lpstr>Boosting Operational Efficiency in Hospitality </vt:lpstr>
      <vt:lpstr>Objectives</vt:lpstr>
      <vt:lpstr>Business Questions</vt:lpstr>
      <vt:lpstr>Q2. Is there a relationship between lead time and the likelihood of a booking being cancelled?</vt:lpstr>
      <vt:lpstr>Q3 How do booking patterns vary by month, week, and day of the week?</vt:lpstr>
      <vt:lpstr>Q4 Are their specific trends or patterns in cancellations over time?</vt:lpstr>
      <vt:lpstr>Q5 Are their distinct patterns in the lead time, special requests, or room preferences for different customer segments?</vt:lpstr>
      <vt:lpstr>Q6 How does the Average Daily Rate (ADR) vary over time?</vt:lpstr>
      <vt:lpstr>Q7 How do booking changes impact hotel operations?</vt:lpstr>
      <vt:lpstr>Q7  What is the behavior of repeated guests with respect to their nature of stay?</vt:lpstr>
      <vt:lpstr>Q8. What is the distribution of the number and types of special requests made by guests?</vt:lpstr>
      <vt:lpstr>Q9. Is there any relation between special requests made by customers and the average daily rate? Additionally, explore customer preferences and expectations for different room types.</vt:lpstr>
      <vt:lpstr>Q10. Which marketing channels and market segments contribute the most to successful bookings?</vt:lpstr>
      <vt:lpstr>Q 11. What is the distribution of bookings across various distribution channels?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Operational Efficiency in Hospitality </dc:title>
  <dc:creator>Sahadev Sutradhar</dc:creator>
  <cp:lastModifiedBy>Sahadev Sutradhar</cp:lastModifiedBy>
  <cp:revision>6</cp:revision>
  <dcterms:created xsi:type="dcterms:W3CDTF">2024-02-13T07:30:25Z</dcterms:created>
  <dcterms:modified xsi:type="dcterms:W3CDTF">2024-02-13T08:35:33Z</dcterms:modified>
</cp:coreProperties>
</file>