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1" r:id="rId2"/>
    <p:sldId id="358" r:id="rId3"/>
    <p:sldId id="338" r:id="rId4"/>
    <p:sldId id="339" r:id="rId5"/>
    <p:sldId id="340" r:id="rId6"/>
    <p:sldId id="316" r:id="rId7"/>
    <p:sldId id="317" r:id="rId8"/>
    <p:sldId id="318" r:id="rId9"/>
    <p:sldId id="319" r:id="rId10"/>
    <p:sldId id="343" r:id="rId11"/>
    <p:sldId id="344" r:id="rId12"/>
    <p:sldId id="345" r:id="rId13"/>
    <p:sldId id="346" r:id="rId14"/>
    <p:sldId id="348" r:id="rId15"/>
    <p:sldId id="349" r:id="rId16"/>
    <p:sldId id="350" r:id="rId17"/>
    <p:sldId id="351" r:id="rId18"/>
    <p:sldId id="352" r:id="rId19"/>
    <p:sldId id="326" r:id="rId20"/>
    <p:sldId id="327" r:id="rId21"/>
    <p:sldId id="328" r:id="rId22"/>
    <p:sldId id="329" r:id="rId23"/>
    <p:sldId id="330" r:id="rId24"/>
    <p:sldId id="353" r:id="rId25"/>
    <p:sldId id="354" r:id="rId26"/>
    <p:sldId id="333" r:id="rId27"/>
    <p:sldId id="334" r:id="rId28"/>
    <p:sldId id="335" r:id="rId29"/>
    <p:sldId id="355" r:id="rId30"/>
    <p:sldId id="356" r:id="rId31"/>
    <p:sldId id="357" r:id="rId32"/>
    <p:sldId id="342" r:id="rId33"/>
  </p:sldIdLst>
  <p:sldSz cx="9144000" cy="6858000" type="screen4x3"/>
  <p:notesSz cx="6985000" cy="92837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58" autoAdjust="0"/>
  </p:normalViewPr>
  <p:slideViewPr>
    <p:cSldViewPr>
      <p:cViewPr varScale="1">
        <p:scale>
          <a:sx n="57" d="100"/>
          <a:sy n="57" d="100"/>
        </p:scale>
        <p:origin x="-2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597E6F0-C747-4A61-8176-1596E3989A2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0071DD4-8DA2-44CF-86EC-2FA073762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0625" y="598488"/>
            <a:ext cx="4618038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096" y="4408489"/>
            <a:ext cx="6018382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31" tIns="46115" rIns="92231" bIns="46115"/>
          <a:lstStyle/>
          <a:p>
            <a:r>
              <a:rPr lang="en-US" dirty="0"/>
              <a:t>Where?</a:t>
            </a:r>
          </a:p>
          <a:p>
            <a:r>
              <a:rPr lang="en-US" dirty="0"/>
              <a:t>Caches: direct/n-way/</a:t>
            </a:r>
            <a:r>
              <a:rPr lang="en-US" dirty="0" err="1"/>
              <a:t>fa</a:t>
            </a:r>
            <a:endParaRPr lang="en-US" dirty="0"/>
          </a:p>
          <a:p>
            <a:r>
              <a:rPr lang="en-US" dirty="0"/>
              <a:t>VM: </a:t>
            </a:r>
            <a:r>
              <a:rPr lang="en-US" dirty="0" err="1"/>
              <a:t>fa</a:t>
            </a:r>
            <a:r>
              <a:rPr lang="en-US" dirty="0"/>
              <a:t>, but with a table of contents to eliminate searches</a:t>
            </a:r>
          </a:p>
          <a:p>
            <a:r>
              <a:rPr lang="en-US" dirty="0"/>
              <a:t>TLB: </a:t>
            </a:r>
            <a:r>
              <a:rPr lang="en-US" dirty="0" err="1"/>
              <a:t>fa</a:t>
            </a:r>
            <a:endParaRPr lang="en-US" dirty="0"/>
          </a:p>
          <a:p>
            <a:r>
              <a:rPr lang="en-US" dirty="0"/>
              <a:t>Replacement?</a:t>
            </a:r>
          </a:p>
          <a:p>
            <a:r>
              <a:rPr lang="en-US" dirty="0"/>
              <a:t>varied</a:t>
            </a:r>
          </a:p>
          <a:p>
            <a:r>
              <a:rPr lang="en-US" dirty="0"/>
              <a:t>Writes?</a:t>
            </a:r>
          </a:p>
          <a:p>
            <a:r>
              <a:rPr lang="en-US" dirty="0"/>
              <a:t>Caches: usually write-back, or maybe write-through, or maybe no-write w/ invalidation</a:t>
            </a:r>
          </a:p>
          <a:p>
            <a:r>
              <a:rPr lang="en-US" dirty="0"/>
              <a:t>VM: write-back </a:t>
            </a:r>
          </a:p>
          <a:p>
            <a:r>
              <a:rPr lang="en-US" dirty="0"/>
              <a:t>TLB: usually no-write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6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30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5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5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6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4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6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6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7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0625" y="598488"/>
            <a:ext cx="4618038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096" y="4408489"/>
            <a:ext cx="6018382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31" tIns="46115" rIns="92231" bIns="46115"/>
          <a:lstStyle/>
          <a:p>
            <a:r>
              <a:rPr lang="en-US" dirty="0"/>
              <a:t>Where?</a:t>
            </a:r>
          </a:p>
          <a:p>
            <a:r>
              <a:rPr lang="en-US" dirty="0"/>
              <a:t>Caches: direct/n-way/</a:t>
            </a:r>
            <a:r>
              <a:rPr lang="en-US" dirty="0" err="1"/>
              <a:t>fa</a:t>
            </a:r>
            <a:endParaRPr lang="en-US" dirty="0"/>
          </a:p>
          <a:p>
            <a:r>
              <a:rPr lang="en-US" dirty="0"/>
              <a:t>VM: </a:t>
            </a:r>
            <a:r>
              <a:rPr lang="en-US" dirty="0" err="1"/>
              <a:t>fa</a:t>
            </a:r>
            <a:r>
              <a:rPr lang="en-US" dirty="0"/>
              <a:t>, but with a table of contents to eliminate searches</a:t>
            </a:r>
          </a:p>
          <a:p>
            <a:r>
              <a:rPr lang="en-US" dirty="0"/>
              <a:t>TLB: </a:t>
            </a:r>
            <a:r>
              <a:rPr lang="en-US" dirty="0" err="1"/>
              <a:t>fa</a:t>
            </a:r>
            <a:endParaRPr lang="en-US" dirty="0"/>
          </a:p>
          <a:p>
            <a:r>
              <a:rPr lang="en-US" dirty="0"/>
              <a:t>Replacement?</a:t>
            </a:r>
          </a:p>
          <a:p>
            <a:r>
              <a:rPr lang="en-US" dirty="0"/>
              <a:t>varied</a:t>
            </a:r>
          </a:p>
          <a:p>
            <a:r>
              <a:rPr lang="en-US" dirty="0"/>
              <a:t>Writes?</a:t>
            </a:r>
          </a:p>
          <a:p>
            <a:r>
              <a:rPr lang="en-US" dirty="0"/>
              <a:t>Caches: usually write-back, or maybe write-through, or maybe no-write w/ invalidation</a:t>
            </a:r>
          </a:p>
          <a:p>
            <a:r>
              <a:rPr lang="en-US" dirty="0"/>
              <a:t>VM: write-back </a:t>
            </a:r>
          </a:p>
          <a:p>
            <a:r>
              <a:rPr lang="en-US" dirty="0"/>
              <a:t>TLB: usually no-write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88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9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3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9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38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4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r>
              <a:rPr lang="en-US" smtClean="0"/>
              <a:t>most state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4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3" tIns="45677" rIns="91353" bIns="4567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096" y="4408489"/>
            <a:ext cx="6018382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37" tIns="46118" rIns="92237" bIns="4611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7450" y="598488"/>
            <a:ext cx="4624388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26095" y="4408489"/>
            <a:ext cx="6018382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39" tIns="46119" rIns="92239" bIns="4611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3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4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5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0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6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0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8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r>
              <a:rPr lang="en-US" dirty="0" smtClean="0"/>
              <a:t>user/kernel/hardware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0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18" y="4410075"/>
            <a:ext cx="5587366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3" tIns="45677" rIns="91353" bIns="45677"/>
          <a:lstStyle/>
          <a:p>
            <a:r>
              <a:rPr lang="en-US" dirty="0" smtClean="0"/>
              <a:t>boot sequence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0: Topic</a:t>
            </a:r>
            <a:endParaRPr lang="en-US" dirty="0"/>
          </a:p>
        </p:txBody>
      </p:sp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1371600" y="3884474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sz="2700" b="1" dirty="0" smtClean="0">
                <a:solidFill>
                  <a:srgbClr val="898989"/>
                </a:solidFill>
              </a:rPr>
              <a:t>Hakim Weatherspoon</a:t>
            </a:r>
          </a:p>
          <a:p>
            <a:pPr algn="ctr"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sz="2700" b="1" dirty="0" smtClean="0">
                <a:solidFill>
                  <a:srgbClr val="898989"/>
                </a:solidFill>
              </a:rPr>
              <a:t>CS 3410, Spring 2011</a:t>
            </a:r>
          </a:p>
          <a:p>
            <a:pPr algn="ctr"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sz="2700" dirty="0" smtClean="0">
                <a:solidFill>
                  <a:srgbClr val="898989"/>
                </a:solidFill>
              </a:rPr>
              <a:t>Computer Science</a:t>
            </a:r>
          </a:p>
          <a:p>
            <a:pPr algn="ctr"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sz="2700" dirty="0" smtClean="0">
                <a:solidFill>
                  <a:srgbClr val="898989"/>
                </a:solidFill>
              </a:rPr>
              <a:t>Cornell University</a:t>
            </a:r>
            <a:endParaRPr lang="en-US" sz="2700" dirty="0">
              <a:solidFill>
                <a:srgbClr val="898989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28600" y="6096000"/>
            <a:ext cx="3886200" cy="381000"/>
          </a:xfrm>
        </p:spPr>
        <p:txBody>
          <a:bodyPr>
            <a:normAutofit/>
          </a:bodyPr>
          <a:lstStyle>
            <a:lvl1pPr algn="r">
              <a:defRPr lang="en-US" sz="1800" dirty="0">
                <a:solidFill>
                  <a:srgbClr val="FFFF66"/>
                </a:solidFill>
              </a:defRPr>
            </a:lvl1pPr>
          </a:lstStyle>
          <a:p>
            <a:pPr algn="ctr"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dirty="0" smtClean="0">
                <a:solidFill>
                  <a:srgbClr val="FFFF66"/>
                </a:solidFill>
                <a:latin typeface="+mn-lt"/>
              </a:rPr>
              <a:t>See: P&amp;H Appendix C.0, C.1,</a:t>
            </a:r>
            <a:r>
              <a:rPr lang="en-US" baseline="0" dirty="0" smtClean="0">
                <a:solidFill>
                  <a:srgbClr val="FFFF66"/>
                </a:solidFill>
                <a:latin typeface="+mn-lt"/>
              </a:rPr>
              <a:t> C.2</a:t>
            </a:r>
            <a:endParaRPr lang="en-US" dirty="0">
              <a:solidFill>
                <a:srgbClr val="FFFF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pPr lvl="0"/>
            <a:r>
              <a:rPr lang="en-US" noProof="0" dirty="0" smtClean="0"/>
              <a:t>Spring 2011</a:t>
            </a:r>
          </a:p>
          <a:p>
            <a:pPr lvl="0"/>
            <a:r>
              <a:rPr lang="en-US" noProof="0" dirty="0" smtClean="0"/>
              <a:t>Computer Science</a:t>
            </a:r>
          </a:p>
          <a:p>
            <a:pPr lvl="0"/>
            <a:r>
              <a:rPr lang="en-US" noProof="0" dirty="0" smtClean="0"/>
              <a:t>Cornell University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Copyright Hakim Weatherspoon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EF1BFF-0630-044F-A176-B68CCF226FFC}" type="slidenum">
              <a:rPr lang="en-US">
                <a:solidFill>
                  <a:srgbClr val="FFFFFF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97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04800"/>
            <a:ext cx="426720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26720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42719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914400"/>
            <a:ext cx="4268788" cy="5562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304800"/>
            <a:ext cx="4343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346575" cy="5562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203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504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53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A6CC7-8620-4377-8649-ADC80D5E07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1000" y="508000"/>
            <a:ext cx="8394700" cy="25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None/>
        <a:defRPr sz="3200" kern="1200">
          <a:solidFill>
            <a:schemeClr val="bg1"/>
          </a:solidFill>
          <a:latin typeface="Calibri" pitchFamily="34" charset="0"/>
          <a:ea typeface="+mn-ea"/>
          <a:cs typeface="Arial" pitchFamily="34" charset="0"/>
        </a:defRPr>
      </a:lvl1pPr>
      <a:lvl2pPr marL="458788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bg1"/>
          </a:solidFill>
          <a:latin typeface="Calibri" pitchFamily="34" charset="0"/>
          <a:ea typeface="+mn-ea"/>
          <a:cs typeface="Arial" pitchFamily="34" charset="0"/>
        </a:defRPr>
      </a:lvl2pPr>
      <a:lvl3pPr marL="917575" indent="-2286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Arial" pitchFamily="34" charset="0"/>
        </a:defRPr>
      </a:lvl3pPr>
      <a:lvl4pPr marL="137477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bg1"/>
          </a:solidFill>
          <a:latin typeface="Calibri" pitchFamily="34" charset="0"/>
          <a:ea typeface="+mn-ea"/>
          <a:cs typeface="Arial" pitchFamily="34" charset="0"/>
        </a:defRPr>
      </a:lvl4pPr>
      <a:lvl5pPr marL="183197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2000" kern="1200">
          <a:solidFill>
            <a:schemeClr val="bg1"/>
          </a:solidFill>
          <a:latin typeface="Calibri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2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Traps, Exceptions, System Calls, &amp; Privileged Mode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Hakim Weatherspoon</a:t>
            </a:r>
          </a:p>
          <a:p>
            <a:r>
              <a:rPr lang="en-US" b="1" dirty="0" smtClean="0"/>
              <a:t>CS 3410, </a:t>
            </a:r>
            <a:r>
              <a:rPr lang="en-US" b="1" smtClean="0"/>
              <a:t>Spring 2012</a:t>
            </a:r>
            <a:endParaRPr lang="en-US" b="1" dirty="0" smtClean="0"/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Cornell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6096000"/>
            <a:ext cx="460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FF00"/>
                </a:solidFill>
                <a:cs typeface="Calibri"/>
              </a:rPr>
              <a:t>P&amp;H </a:t>
            </a:r>
            <a:r>
              <a:rPr lang="nl-NL" dirty="0" err="1">
                <a:solidFill>
                  <a:srgbClr val="FFFF00"/>
                </a:solidFill>
                <a:cs typeface="Calibri"/>
              </a:rPr>
              <a:t>Chapter</a:t>
            </a:r>
            <a:r>
              <a:rPr lang="nl-NL" dirty="0">
                <a:solidFill>
                  <a:srgbClr val="FFFF00"/>
                </a:solidFill>
                <a:cs typeface="Calibri"/>
              </a:rPr>
              <a:t> 4.9, pages 509–515, appendix B.7</a:t>
            </a:r>
          </a:p>
        </p:txBody>
      </p:sp>
      <p:pic>
        <p:nvPicPr>
          <p:cNvPr id="1026" name="CP3 Ink 8ed3e0ef-e21b-4c14-bfac-b88316bff19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234" y="5967900"/>
            <a:ext cx="254251" cy="3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Attempt #2 is broken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Drawbacks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Any program can muck with TLB, </a:t>
            </a:r>
            <a:r>
              <a:rPr lang="en-US" dirty="0" err="1" smtClean="0"/>
              <a:t>PageTables</a:t>
            </a:r>
            <a:r>
              <a:rPr lang="en-US" dirty="0" smtClean="0"/>
              <a:t>, OS code…</a:t>
            </a:r>
          </a:p>
          <a:p>
            <a:pPr lvl="1"/>
            <a:r>
              <a:rPr lang="en-US" dirty="0" smtClean="0"/>
              <a:t>A program can intercept exceptions of other programs</a:t>
            </a:r>
          </a:p>
          <a:p>
            <a:pPr lvl="1"/>
            <a:r>
              <a:rPr lang="en-US" dirty="0" smtClean="0"/>
              <a:t>OS can crash if program messes up $sp, $</a:t>
            </a:r>
            <a:r>
              <a:rPr lang="en-US" dirty="0" err="1" smtClean="0"/>
              <a:t>fp</a:t>
            </a:r>
            <a:r>
              <a:rPr lang="en-US" dirty="0" smtClean="0"/>
              <a:t>, $</a:t>
            </a:r>
            <a:r>
              <a:rPr lang="en-US" dirty="0" err="1" smtClean="0"/>
              <a:t>gp</a:t>
            </a:r>
            <a:r>
              <a:rPr lang="en-US" dirty="0" smtClean="0"/>
              <a:t>, …</a:t>
            </a:r>
          </a:p>
          <a:p>
            <a:endParaRPr lang="en-US" dirty="0" smtClean="0"/>
          </a:p>
          <a:p>
            <a:r>
              <a:rPr lang="en-US" dirty="0" smtClean="0"/>
              <a:t>Wrong: Make these instructions and registers available only to “OS Code”</a:t>
            </a:r>
          </a:p>
          <a:p>
            <a:pPr lvl="1"/>
            <a:r>
              <a:rPr lang="en-US" dirty="0" smtClean="0"/>
              <a:t>“OS Code” == any code above 0x80000000</a:t>
            </a:r>
          </a:p>
          <a:p>
            <a:pPr lvl="1"/>
            <a:r>
              <a:rPr lang="en-US" dirty="0" smtClean="0"/>
              <a:t>Program can still JAL into middle of OS functions</a:t>
            </a:r>
          </a:p>
          <a:p>
            <a:pPr lvl="1"/>
            <a:r>
              <a:rPr lang="en-US" dirty="0" smtClean="0"/>
              <a:t>Program can still muck with OS memory, </a:t>
            </a:r>
            <a:r>
              <a:rPr lang="en-US" dirty="0" err="1" smtClean="0"/>
              <a:t>pagetables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885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Privileged Mode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aka Kernel Mode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8072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33400"/>
            <a:ext cx="86868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Some things not available to untrusted programs:</a:t>
            </a:r>
          </a:p>
          <a:p>
            <a:pPr lvl="1"/>
            <a:r>
              <a:rPr lang="en-US" dirty="0" smtClean="0"/>
              <a:t>Exception registers, HALT instruction, MMU instructions, talk to I/O devices, OS memory, ...</a:t>
            </a:r>
          </a:p>
          <a:p>
            <a:r>
              <a:rPr lang="en-US" dirty="0" smtClean="0"/>
              <a:t>Need trusted mediator: </a:t>
            </a:r>
            <a:r>
              <a:rPr lang="en-US" dirty="0" smtClean="0">
                <a:solidFill>
                  <a:schemeClr val="accent1"/>
                </a:solidFill>
              </a:rPr>
              <a:t>Operating System (OS)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Safe control transfer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Data isolation</a:t>
            </a:r>
            <a:endParaRPr lang="en-US" i="1" dirty="0" smtClean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419600" y="3657600"/>
            <a:ext cx="685800" cy="45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334000" y="3657600"/>
            <a:ext cx="685800" cy="45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6248400" y="3657600"/>
            <a:ext cx="685800" cy="45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162800" y="3657600"/>
            <a:ext cx="685800" cy="45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4419600" y="4267200"/>
            <a:ext cx="3429000" cy="1295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4495800" y="4343400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5363859" y="4343400"/>
            <a:ext cx="164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filesystem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7102345" y="4343400"/>
            <a:ext cx="6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net</a:t>
            </a:r>
          </a:p>
        </p:txBody>
      </p:sp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5435048" y="5029200"/>
            <a:ext cx="104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6806648" y="5029200"/>
            <a:ext cx="104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5564456" y="5638800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7026145" y="5648980"/>
            <a:ext cx="6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18" name="TextBox 17"/>
          <p:cNvSpPr txBox="1"/>
          <p:nvPr>
            <p:custDataLst>
              <p:tags r:id="rId15"/>
            </p:custDataLst>
          </p:nvPr>
        </p:nvSpPr>
        <p:spPr>
          <a:xfrm>
            <a:off x="4419600" y="563880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3803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Privilege Mode</a:t>
            </a:r>
            <a:endParaRPr lang="en-US"/>
          </a:p>
        </p:txBody>
      </p:sp>
      <p:sp>
        <p:nvSpPr>
          <p:cNvPr id="38092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33400"/>
            <a:ext cx="8686800" cy="5791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CPU Mode Bit / Privilege Level Status Register</a:t>
            </a:r>
          </a:p>
          <a:p>
            <a:r>
              <a:rPr lang="en-US" sz="2800" dirty="0" smtClean="0"/>
              <a:t>Mode 0 = untrusted = </a:t>
            </a:r>
            <a:r>
              <a:rPr lang="en-US" sz="2800" dirty="0" smtClean="0">
                <a:solidFill>
                  <a:schemeClr val="accent1"/>
                </a:solidFill>
              </a:rPr>
              <a:t>user domain</a:t>
            </a:r>
          </a:p>
          <a:p>
            <a:pPr lvl="1"/>
            <a:r>
              <a:rPr lang="en-US" sz="2400" dirty="0" smtClean="0"/>
              <a:t>“Privileged” instructions and registers are disabled by CPU</a:t>
            </a:r>
          </a:p>
          <a:p>
            <a:r>
              <a:rPr lang="en-US" sz="2800" dirty="0" smtClean="0"/>
              <a:t>Mode 1 = trusted = </a:t>
            </a:r>
            <a:r>
              <a:rPr lang="en-US" sz="2800" dirty="0" smtClean="0">
                <a:solidFill>
                  <a:schemeClr val="accent1"/>
                </a:solidFill>
              </a:rPr>
              <a:t>kernel domain</a:t>
            </a:r>
          </a:p>
          <a:p>
            <a:pPr lvl="1"/>
            <a:r>
              <a:rPr lang="en-US" sz="2400" dirty="0" smtClean="0"/>
              <a:t>All instructions and registers are enabled</a:t>
            </a:r>
          </a:p>
          <a:p>
            <a:r>
              <a:rPr lang="en-US" sz="2800" dirty="0" smtClean="0"/>
              <a:t>Boot sequence: </a:t>
            </a:r>
          </a:p>
          <a:p>
            <a:pPr lvl="1"/>
            <a:r>
              <a:rPr lang="en-US" sz="2400" dirty="0" smtClean="0"/>
              <a:t>load first sector of disk (containing OS code) to well known address in memory</a:t>
            </a:r>
          </a:p>
          <a:p>
            <a:pPr lvl="1"/>
            <a:r>
              <a:rPr lang="en-US" sz="2400" dirty="0" smtClean="0"/>
              <a:t>Mode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1; PC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well known address</a:t>
            </a:r>
          </a:p>
          <a:p>
            <a:r>
              <a:rPr lang="en-US" sz="2800" dirty="0" smtClean="0"/>
              <a:t>OS takes over…</a:t>
            </a:r>
          </a:p>
          <a:p>
            <a:pPr lvl="1"/>
            <a:r>
              <a:rPr lang="en-US" sz="2400" dirty="0" smtClean="0"/>
              <a:t>initialize devices, MMU, timers, etc.</a:t>
            </a:r>
          </a:p>
          <a:p>
            <a:pPr lvl="1"/>
            <a:r>
              <a:rPr lang="en-US" sz="2400" dirty="0" smtClean="0"/>
              <a:t>loads programs from disk, sets up </a:t>
            </a:r>
            <a:r>
              <a:rPr lang="en-US" sz="2400" dirty="0" err="1" smtClean="0"/>
              <a:t>pagetables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Mode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0; PC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program entry </a:t>
            </a:r>
            <a:r>
              <a:rPr lang="en-US" sz="2400" dirty="0" smtClean="0"/>
              <a:t>point</a:t>
            </a:r>
            <a:endParaRPr lang="en-US" sz="2400" dirty="0" smtClean="0"/>
          </a:p>
          <a:p>
            <a:r>
              <a:rPr lang="en-US" sz="1800" dirty="0" smtClean="0"/>
              <a:t>(note: x86 has 4 levels x 3 dimensions, but </a:t>
            </a:r>
            <a:r>
              <a:rPr lang="en-US" sz="1800" dirty="0" smtClean="0"/>
              <a:t>only virtual machines</a:t>
            </a:r>
            <a:r>
              <a:rPr lang="en-US" sz="1800" dirty="0" smtClean="0"/>
              <a:t> </a:t>
            </a:r>
            <a:r>
              <a:rPr lang="en-US" sz="1800" dirty="0" smtClean="0"/>
              <a:t>uses any </a:t>
            </a:r>
            <a:r>
              <a:rPr lang="en-US" sz="1800" dirty="0" smtClean="0"/>
              <a:t> the middle)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1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US"/>
          </a:p>
        </p:txBody>
      </p:sp>
      <p:sp>
        <p:nvSpPr>
          <p:cNvPr id="38133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Trap: </a:t>
            </a:r>
            <a:r>
              <a:rPr lang="en-US" sz="2800" dirty="0" smtClean="0"/>
              <a:t>Any kind of a control transfer to the OS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chemeClr val="accent1"/>
                </a:solidFill>
              </a:rPr>
              <a:t>Syscall</a:t>
            </a:r>
            <a:r>
              <a:rPr lang="en-US" sz="2800" dirty="0" smtClean="0">
                <a:solidFill>
                  <a:schemeClr val="accent1"/>
                </a:solidFill>
              </a:rPr>
              <a:t>: </a:t>
            </a:r>
            <a:r>
              <a:rPr lang="en-US" sz="2800" dirty="0" smtClean="0"/>
              <a:t>Synchronous (planned), program-to-kernel transfer</a:t>
            </a:r>
          </a:p>
          <a:p>
            <a:pPr lvl="1"/>
            <a:r>
              <a:rPr lang="en-US" sz="2400" dirty="0" smtClean="0"/>
              <a:t>SYSCALL instruction in MIPS (various on x86)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Exception: </a:t>
            </a:r>
            <a:r>
              <a:rPr lang="en-US" sz="2800" dirty="0"/>
              <a:t>S</a:t>
            </a:r>
            <a:r>
              <a:rPr lang="en-US" sz="2800" dirty="0" smtClean="0"/>
              <a:t>ynchronous</a:t>
            </a:r>
            <a:r>
              <a:rPr lang="en-US" sz="2800" dirty="0" smtClean="0"/>
              <a:t>, program-to-kernel transfer</a:t>
            </a:r>
          </a:p>
          <a:p>
            <a:pPr lvl="1"/>
            <a:r>
              <a:rPr lang="en-US" sz="2400" dirty="0" smtClean="0"/>
              <a:t>exceptional events: div by zero, page fault, page protection err, …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Interrupt: </a:t>
            </a:r>
            <a:r>
              <a:rPr lang="en-US" sz="2800" dirty="0" err="1" smtClean="0"/>
              <a:t>Aysnchronous</a:t>
            </a:r>
            <a:r>
              <a:rPr lang="en-US" sz="2800" dirty="0" smtClean="0"/>
              <a:t>, device-initiated transfer</a:t>
            </a:r>
          </a:p>
          <a:p>
            <a:pPr lvl="1"/>
            <a:r>
              <a:rPr lang="en-US" sz="2400" dirty="0" smtClean="0"/>
              <a:t>e.g. Network packet arrived, keyboard event, timer ticks</a:t>
            </a:r>
            <a:endParaRPr lang="en-US" sz="24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0" y="6334780"/>
            <a:ext cx="807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* real mechanisms, but nobody agrees on these terms</a:t>
            </a:r>
          </a:p>
        </p:txBody>
      </p:sp>
    </p:spTree>
    <p:extLst>
      <p:ext uri="{BB962C8B-B14F-4D97-AF65-F5344CB8AC3E}">
        <p14:creationId xmlns:p14="http://schemas.microsoft.com/office/powerpoint/2010/main" val="30165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4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Sample System Calls</a:t>
            </a:r>
            <a:endParaRPr lang="en-US"/>
          </a:p>
        </p:txBody>
      </p:sp>
      <p:sp>
        <p:nvSpPr>
          <p:cNvPr id="38154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System call examples:</a:t>
            </a:r>
          </a:p>
          <a:p>
            <a:r>
              <a:rPr lang="en-US" dirty="0" err="1" smtClean="0">
                <a:latin typeface="Consolas" pitchFamily="49" charset="0"/>
              </a:rPr>
              <a:t>putc</a:t>
            </a:r>
            <a:r>
              <a:rPr lang="en-US" dirty="0" smtClean="0">
                <a:latin typeface="Consolas" pitchFamily="49" charset="0"/>
              </a:rPr>
              <a:t>(): </a:t>
            </a:r>
            <a:r>
              <a:rPr lang="en-US" dirty="0" smtClean="0"/>
              <a:t>Print character to screen</a:t>
            </a:r>
          </a:p>
          <a:p>
            <a:pPr lvl="1"/>
            <a:r>
              <a:rPr lang="en-US" dirty="0" smtClean="0"/>
              <a:t>Need to multiplex screen between competing programs</a:t>
            </a:r>
          </a:p>
          <a:p>
            <a:r>
              <a:rPr lang="en-US" dirty="0" smtClean="0">
                <a:latin typeface="Consolas" pitchFamily="49" charset="0"/>
              </a:rPr>
              <a:t>send(): </a:t>
            </a:r>
            <a:r>
              <a:rPr lang="en-US" dirty="0" smtClean="0"/>
              <a:t>Send a packet on the network</a:t>
            </a:r>
          </a:p>
          <a:p>
            <a:pPr lvl="1"/>
            <a:r>
              <a:rPr lang="en-US" dirty="0" smtClean="0"/>
              <a:t>Need to manipulate the internals of a device </a:t>
            </a:r>
          </a:p>
          <a:p>
            <a:r>
              <a:rPr lang="en-US" dirty="0" err="1" smtClean="0">
                <a:latin typeface="Consolas" pitchFamily="49" charset="0"/>
              </a:rPr>
              <a:t>sbrk</a:t>
            </a:r>
            <a:r>
              <a:rPr lang="en-US" dirty="0" smtClean="0">
                <a:latin typeface="Consolas" pitchFamily="49" charset="0"/>
              </a:rPr>
              <a:t>(): </a:t>
            </a:r>
            <a:r>
              <a:rPr lang="en-US" dirty="0" smtClean="0"/>
              <a:t>Allocate a page</a:t>
            </a:r>
          </a:p>
          <a:p>
            <a:pPr lvl="1"/>
            <a:r>
              <a:rPr lang="en-US" dirty="0" smtClean="0"/>
              <a:t>Needs to update page tables &amp; MMU</a:t>
            </a:r>
          </a:p>
          <a:p>
            <a:r>
              <a:rPr lang="en-US" dirty="0" smtClean="0">
                <a:latin typeface="Consolas" pitchFamily="49" charset="0"/>
              </a:rPr>
              <a:t>sleep(): </a:t>
            </a:r>
            <a:r>
              <a:rPr lang="en-US" dirty="0" smtClean="0"/>
              <a:t>put current </a:t>
            </a:r>
            <a:r>
              <a:rPr lang="en-US" dirty="0" err="1" smtClean="0"/>
              <a:t>prog</a:t>
            </a:r>
            <a:r>
              <a:rPr lang="en-US" dirty="0" smtClean="0"/>
              <a:t> to sleep, wake other</a:t>
            </a:r>
          </a:p>
          <a:p>
            <a:pPr lvl="1"/>
            <a:r>
              <a:rPr lang="en-US" dirty="0" smtClean="0"/>
              <a:t>Need to update page table base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System Calls</a:t>
            </a:r>
            <a:endParaRPr lang="en-US"/>
          </a:p>
        </p:txBody>
      </p:sp>
      <p:sp>
        <p:nvSpPr>
          <p:cNvPr id="38174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call: Not just a function call</a:t>
            </a:r>
          </a:p>
          <a:p>
            <a:pPr lvl="1"/>
            <a:r>
              <a:rPr lang="en-US" dirty="0" smtClean="0"/>
              <a:t>Don’t let program jump just anywhere in OS code</a:t>
            </a:r>
          </a:p>
          <a:p>
            <a:pPr lvl="1"/>
            <a:r>
              <a:rPr lang="en-US" dirty="0" smtClean="0"/>
              <a:t>OS can’t trust program’s registers (sp,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gp</a:t>
            </a:r>
            <a:r>
              <a:rPr lang="en-US" dirty="0" smtClean="0"/>
              <a:t>, etc.)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SYSCALL instruction</a:t>
            </a:r>
            <a:r>
              <a:rPr lang="en-US" dirty="0" smtClean="0"/>
              <a:t>: safe transfer of control to OS</a:t>
            </a:r>
          </a:p>
          <a:p>
            <a:pPr lvl="1"/>
            <a:r>
              <a:rPr lang="en-US" dirty="0" smtClean="0"/>
              <a:t>Mode </a:t>
            </a:r>
            <a:r>
              <a:rPr lang="en-US" dirty="0" smtClean="0">
                <a:sym typeface="Wingdings" pitchFamily="2" charset="2"/>
              </a:rPr>
              <a:t> 0; Cause  </a:t>
            </a:r>
            <a:r>
              <a:rPr lang="en-US" dirty="0" err="1" smtClean="0">
                <a:sym typeface="Wingdings" pitchFamily="2" charset="2"/>
              </a:rPr>
              <a:t>syscall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dirty="0" smtClean="0"/>
              <a:t>PC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exception vector</a:t>
            </a:r>
          </a:p>
          <a:p>
            <a:endParaRPr lang="en-US" dirty="0" smtClean="0"/>
          </a:p>
          <a:p>
            <a:r>
              <a:rPr lang="en-US" dirty="0" smtClean="0"/>
              <a:t>MIPS system call convention:</a:t>
            </a:r>
          </a:p>
          <a:p>
            <a:pPr lvl="1"/>
            <a:r>
              <a:rPr lang="en-US" dirty="0" smtClean="0"/>
              <a:t>user program mostly normal (save temps, save </a:t>
            </a:r>
            <a:r>
              <a:rPr lang="en-US" dirty="0" err="1" smtClean="0"/>
              <a:t>ra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but: $v0 = system call </a:t>
            </a:r>
            <a:r>
              <a:rPr lang="en-US" dirty="0" smtClean="0"/>
              <a:t>number,                                  </a:t>
            </a:r>
            <a:r>
              <a:rPr lang="en-US" dirty="0" smtClean="0"/>
              <a:t> </a:t>
            </a:r>
            <a:r>
              <a:rPr lang="en-US" dirty="0"/>
              <a:t>which specifies the operation the application is </a:t>
            </a:r>
            <a:r>
              <a:rPr lang="en-US" dirty="0" smtClean="0"/>
              <a:t>requesting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Invoking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1831975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getc</a:t>
            </a:r>
            <a:r>
              <a:rPr lang="en-US" dirty="0" smtClean="0">
                <a:latin typeface="Consolas" pitchFamily="49" charset="0"/>
              </a:rPr>
              <a:t>() {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asm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addiu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 $2, $0, 4</a:t>
            </a:r>
            <a:r>
              <a:rPr lang="en-US" dirty="0" smtClean="0">
                <a:latin typeface="Consolas" pitchFamily="49" charset="0"/>
              </a:rPr>
              <a:t>");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asm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syscall</a:t>
            </a:r>
            <a:r>
              <a:rPr lang="en-US" dirty="0" smtClean="0">
                <a:latin typeface="Consolas" pitchFamily="49" charset="0"/>
              </a:rPr>
              <a:t>");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}</a:t>
            </a:r>
          </a:p>
          <a:p>
            <a:pPr marL="1831975"/>
            <a:endParaRPr lang="en-US" dirty="0" smtClean="0">
              <a:latin typeface="Consolas" pitchFamily="49" charset="0"/>
            </a:endParaRPr>
          </a:p>
          <a:p>
            <a:pPr marL="1831975"/>
            <a:r>
              <a:rPr lang="en-US" dirty="0" smtClean="0">
                <a:latin typeface="Consolas" pitchFamily="49" charset="0"/>
              </a:rPr>
              <a:t>char *gets(char *</a:t>
            </a:r>
            <a:r>
              <a:rPr lang="en-US" dirty="0" err="1" smtClean="0">
                <a:latin typeface="Consolas" pitchFamily="49" charset="0"/>
              </a:rPr>
              <a:t>buf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  while (...) {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buf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</a:t>
            </a:r>
            <a:r>
              <a:rPr lang="en-US" dirty="0" err="1" smtClean="0">
                <a:latin typeface="Consolas" pitchFamily="49" charset="0"/>
              </a:rPr>
              <a:t>getc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  }</a:t>
            </a:r>
          </a:p>
          <a:p>
            <a:pPr marL="1831975"/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9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Libraries and Wrappers</a:t>
            </a:r>
            <a:endParaRPr lang="en-US"/>
          </a:p>
        </p:txBody>
      </p:sp>
      <p:sp>
        <p:nvSpPr>
          <p:cNvPr id="38297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Compilers do not emit SYSCALL instructions</a:t>
            </a:r>
          </a:p>
          <a:p>
            <a:pPr lvl="1"/>
            <a:r>
              <a:rPr lang="en-US" dirty="0" smtClean="0"/>
              <a:t>Compiler doesn’t know OS interface</a:t>
            </a:r>
          </a:p>
          <a:p>
            <a:r>
              <a:rPr lang="en-US" dirty="0" smtClean="0"/>
              <a:t>Libraries implement standard API from system API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(standard C library):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getc</a:t>
            </a:r>
            <a:r>
              <a:rPr lang="en-US" dirty="0" smtClean="0">
                <a:sym typeface="Wingdings" pitchFamily="2" charset="2"/>
              </a:rPr>
              <a:t>()  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sbrk</a:t>
            </a:r>
            <a:r>
              <a:rPr lang="en-US" dirty="0" smtClean="0">
                <a:sym typeface="Wingdings" pitchFamily="2" charset="2"/>
              </a:rPr>
              <a:t>()  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/>
              <a:t>write()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gets()  </a:t>
            </a:r>
            <a:r>
              <a:rPr lang="en-US" dirty="0" err="1" smtClean="0">
                <a:sym typeface="Wingdings" pitchFamily="2" charset="2"/>
              </a:rPr>
              <a:t>getc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write()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sbrk</a:t>
            </a:r>
            <a:r>
              <a:rPr lang="en-US" dirty="0" smtClean="0">
                <a:sym typeface="Wingdings" pitchFamily="2" charset="2"/>
              </a:rPr>
              <a:t>()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0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195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55763"/>
            <a:ext cx="72390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8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533400"/>
            <a:ext cx="92964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Project3 available now</a:t>
            </a:r>
            <a:endParaRPr lang="en-US" i="1" dirty="0" smtClean="0">
              <a:solidFill>
                <a:schemeClr val="accent1"/>
              </a:solidFill>
            </a:endParaRPr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Design Doc due </a:t>
            </a:r>
            <a:r>
              <a:rPr lang="en-US" i="1" dirty="0" smtClean="0">
                <a:solidFill>
                  <a:schemeClr val="accent1"/>
                </a:solidFill>
              </a:rPr>
              <a:t>next week</a:t>
            </a:r>
            <a:r>
              <a:rPr lang="en-US" dirty="0" smtClean="0"/>
              <a:t>, Monday, April 16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Schedule a Design Doc review </a:t>
            </a:r>
            <a:r>
              <a:rPr lang="en-US" dirty="0" err="1" smtClean="0"/>
              <a:t>Mtg</a:t>
            </a:r>
            <a:r>
              <a:rPr lang="en-US" dirty="0" smtClean="0"/>
              <a:t> now for next week</a:t>
            </a:r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Whole project due Monday, April 23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Competition/Games night Friday, April 27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, 5-7pm</a:t>
            </a:r>
          </a:p>
          <a:p>
            <a:endParaRPr lang="en-US" dirty="0" smtClean="0"/>
          </a:p>
          <a:p>
            <a:r>
              <a:rPr lang="en-US" dirty="0" smtClean="0"/>
              <a:t>Prelim3 is in two and a half weeks, Thursday, April 26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Time and Location: 7:30pm in Olin Hall room 155</a:t>
            </a:r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Old prelims are online in CMS</a:t>
            </a:r>
          </a:p>
        </p:txBody>
      </p:sp>
    </p:spTree>
    <p:extLst>
      <p:ext uri="{BB962C8B-B14F-4D97-AF65-F5344CB8AC3E}">
        <p14:creationId xmlns:p14="http://schemas.microsoft.com/office/powerpoint/2010/main" val="8616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Where does OS live?</a:t>
            </a:r>
          </a:p>
        </p:txBody>
      </p:sp>
      <p:sp>
        <p:nvSpPr>
          <p:cNvPr id="38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its own address space?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then </a:t>
            </a:r>
            <a:r>
              <a:rPr lang="en-US" dirty="0" err="1"/>
              <a:t>syscall</a:t>
            </a:r>
            <a:r>
              <a:rPr lang="en-US" dirty="0"/>
              <a:t> would have to switch to a different address space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harder to deal with </a:t>
            </a:r>
            <a:r>
              <a:rPr lang="en-US" dirty="0" err="1"/>
              <a:t>syscall</a:t>
            </a:r>
            <a:r>
              <a:rPr lang="en-US" dirty="0"/>
              <a:t> arguments passed as pointers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 in the same address space as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protection bits to prevent user code from writing kernel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Higher part of VM, lower part 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0744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618" name="Rectangle 2"/>
          <p:cNvSpPr>
            <a:spLocks noChangeArrowheads="1"/>
          </p:cNvSpPr>
          <p:nvPr/>
        </p:nvSpPr>
        <p:spPr bwMode="auto">
          <a:xfrm>
            <a:off x="6934200" y="1143000"/>
            <a:ext cx="1676400" cy="487680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823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System Layout</a:t>
            </a:r>
          </a:p>
        </p:txBody>
      </p:sp>
      <p:sp>
        <p:nvSpPr>
          <p:cNvPr id="3823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5819459" cy="53038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Typically all kernel text, most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 same VA in every address space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Map kernel in contiguous physical memory when boot loader puts kernel into physical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 OS is omnipresent and steps in where necessary to aid application execution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Typically resides in high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When an application needs to perform a privileged operation, it needs to invoke the OS</a:t>
            </a:r>
          </a:p>
        </p:txBody>
      </p:sp>
      <p:sp>
        <p:nvSpPr>
          <p:cNvPr id="3823621" name="Text Box 5"/>
          <p:cNvSpPr txBox="1">
            <a:spLocks noChangeArrowheads="1"/>
          </p:cNvSpPr>
          <p:nvPr/>
        </p:nvSpPr>
        <p:spPr bwMode="auto">
          <a:xfrm>
            <a:off x="7010400" y="2514600"/>
            <a:ext cx="1183850" cy="49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OS Text</a:t>
            </a:r>
          </a:p>
        </p:txBody>
      </p:sp>
      <p:sp>
        <p:nvSpPr>
          <p:cNvPr id="3823622" name="Text Box 6"/>
          <p:cNvSpPr txBox="1">
            <a:spLocks noChangeArrowheads="1"/>
          </p:cNvSpPr>
          <p:nvPr/>
        </p:nvSpPr>
        <p:spPr bwMode="auto">
          <a:xfrm>
            <a:off x="7010400" y="3276600"/>
            <a:ext cx="889987" cy="49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Stack</a:t>
            </a:r>
          </a:p>
        </p:txBody>
      </p:sp>
      <p:sp>
        <p:nvSpPr>
          <p:cNvPr id="3823623" name="Text Box 7"/>
          <p:cNvSpPr txBox="1">
            <a:spLocks noChangeArrowheads="1"/>
          </p:cNvSpPr>
          <p:nvPr/>
        </p:nvSpPr>
        <p:spPr bwMode="auto">
          <a:xfrm>
            <a:off x="6996113" y="4038600"/>
            <a:ext cx="859531" cy="49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Heap</a:t>
            </a:r>
          </a:p>
        </p:txBody>
      </p:sp>
      <p:sp>
        <p:nvSpPr>
          <p:cNvPr id="3823624" name="Text Box 8"/>
          <p:cNvSpPr txBox="1">
            <a:spLocks noChangeArrowheads="1"/>
          </p:cNvSpPr>
          <p:nvPr/>
        </p:nvSpPr>
        <p:spPr bwMode="auto">
          <a:xfrm>
            <a:off x="7010400" y="4572000"/>
            <a:ext cx="774700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23625" name="Text Box 9"/>
          <p:cNvSpPr txBox="1">
            <a:spLocks noChangeArrowheads="1"/>
          </p:cNvSpPr>
          <p:nvPr/>
        </p:nvSpPr>
        <p:spPr bwMode="auto">
          <a:xfrm>
            <a:off x="7010400" y="5029200"/>
            <a:ext cx="72866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  <p:sp>
        <p:nvSpPr>
          <p:cNvPr id="3823626" name="Text Box 10"/>
          <p:cNvSpPr txBox="1">
            <a:spLocks noChangeArrowheads="1"/>
          </p:cNvSpPr>
          <p:nvPr/>
        </p:nvSpPr>
        <p:spPr bwMode="auto">
          <a:xfrm>
            <a:off x="7010400" y="2133600"/>
            <a:ext cx="12557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OS Data</a:t>
            </a:r>
          </a:p>
        </p:txBody>
      </p:sp>
      <p:sp>
        <p:nvSpPr>
          <p:cNvPr id="3823627" name="Text Box 11"/>
          <p:cNvSpPr txBox="1">
            <a:spLocks noChangeArrowheads="1"/>
          </p:cNvSpPr>
          <p:nvPr/>
        </p:nvSpPr>
        <p:spPr bwMode="auto">
          <a:xfrm>
            <a:off x="7010400" y="1752600"/>
            <a:ext cx="1333500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OS Heap</a:t>
            </a:r>
          </a:p>
        </p:txBody>
      </p:sp>
      <p:sp>
        <p:nvSpPr>
          <p:cNvPr id="3823628" name="Text Box 12"/>
          <p:cNvSpPr txBox="1">
            <a:spLocks noChangeArrowheads="1"/>
          </p:cNvSpPr>
          <p:nvPr/>
        </p:nvSpPr>
        <p:spPr bwMode="auto">
          <a:xfrm>
            <a:off x="6934200" y="1066800"/>
            <a:ext cx="136366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OS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55742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0x000…0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8060" y="3059668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0x7ff…f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8060" y="1066800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0xfff…f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259080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0x800…0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23064" y="5867400"/>
            <a:ext cx="1435136" cy="62017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4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17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SYSCALL instruction</a:t>
            </a:r>
          </a:p>
        </p:txBody>
      </p:sp>
      <p:sp>
        <p:nvSpPr>
          <p:cNvPr id="38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dirty="0"/>
              <a:t>SYSCALL instruction does an atomic jump to a controlled location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Switches the </a:t>
            </a:r>
            <a:r>
              <a:rPr lang="en-US" dirty="0" err="1"/>
              <a:t>sp</a:t>
            </a:r>
            <a:r>
              <a:rPr lang="en-US" dirty="0"/>
              <a:t> to the kernel stack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(user) SP value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(user) PC value (= return address)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privilege mode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Sets the new privilege mode to 1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Sets the new PC to the kernel </a:t>
            </a:r>
            <a:r>
              <a:rPr lang="en-US" dirty="0" err="1"/>
              <a:t>syscall</a:t>
            </a:r>
            <a:r>
              <a:rPr lang="en-US" dirty="0"/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3835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SYSCALL instruction</a:t>
            </a:r>
          </a:p>
        </p:txBody>
      </p:sp>
      <p:sp>
        <p:nvSpPr>
          <p:cNvPr id="38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dirty="0"/>
              <a:t>Kernel system call handler carries out the desired system call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</a:t>
            </a:r>
            <a:r>
              <a:rPr lang="en-US" dirty="0" err="1" smtClean="0"/>
              <a:t>callee</a:t>
            </a:r>
            <a:r>
              <a:rPr lang="en-US" dirty="0" smtClean="0"/>
              <a:t>-save </a:t>
            </a:r>
            <a:r>
              <a:rPr lang="en-US" dirty="0"/>
              <a:t>registers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Examines the </a:t>
            </a:r>
            <a:r>
              <a:rPr lang="en-US" dirty="0" err="1"/>
              <a:t>syscall</a:t>
            </a:r>
            <a:r>
              <a:rPr lang="en-US" dirty="0"/>
              <a:t> number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Checks arguments for sanity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Performs operation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Stores result in v0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Restores </a:t>
            </a:r>
            <a:r>
              <a:rPr lang="en-US" dirty="0" err="1"/>
              <a:t>callee</a:t>
            </a:r>
            <a:r>
              <a:rPr lang="en-US" dirty="0"/>
              <a:t>-save registers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Performs a “</a:t>
            </a:r>
            <a:r>
              <a:rPr lang="en-US" dirty="0">
                <a:solidFill>
                  <a:schemeClr val="accent1"/>
                </a:solidFill>
              </a:rPr>
              <a:t>return from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/>
              <a:t>” instruction, which restores the privilege mode, SP and PC</a:t>
            </a:r>
          </a:p>
        </p:txBody>
      </p:sp>
    </p:spTree>
    <p:extLst>
      <p:ext uri="{BB962C8B-B14F-4D97-AF65-F5344CB8AC3E}">
        <p14:creationId xmlns:p14="http://schemas.microsoft.com/office/powerpoint/2010/main" val="28157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Interrupts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Recap: Traps</a:t>
            </a:r>
            <a:endParaRPr lang="en-US" dirty="0"/>
          </a:p>
        </p:txBody>
      </p:sp>
      <p:sp>
        <p:nvSpPr>
          <p:cNvPr id="38133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Map kernel into every process using </a:t>
            </a:r>
            <a:r>
              <a:rPr lang="en-US" sz="2800" i="1" dirty="0" smtClean="0">
                <a:solidFill>
                  <a:schemeClr val="accent1"/>
                </a:solidFill>
              </a:rPr>
              <a:t>supervisor</a:t>
            </a:r>
            <a:r>
              <a:rPr lang="en-US" sz="2800" dirty="0" smtClean="0"/>
              <a:t> PTEs</a:t>
            </a:r>
          </a:p>
          <a:p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Switch to </a:t>
            </a:r>
            <a:r>
              <a:rPr lang="en-US" sz="2800" dirty="0" smtClean="0">
                <a:solidFill>
                  <a:schemeClr val="accent1"/>
                </a:solidFill>
              </a:rPr>
              <a:t>kernel mode </a:t>
            </a:r>
            <a:r>
              <a:rPr lang="en-US" sz="2800" dirty="0" smtClean="0"/>
              <a:t>on trap, </a:t>
            </a:r>
            <a:r>
              <a:rPr lang="en-US" sz="2800" dirty="0" smtClean="0">
                <a:solidFill>
                  <a:schemeClr val="accent1"/>
                </a:solidFill>
              </a:rPr>
              <a:t>user mode </a:t>
            </a:r>
            <a:r>
              <a:rPr lang="en-US" sz="2800" dirty="0" smtClean="0"/>
              <a:t>on return</a:t>
            </a: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err="1" smtClean="0">
                <a:solidFill>
                  <a:schemeClr val="accent1"/>
                </a:solidFill>
              </a:rPr>
              <a:t>Syscall</a:t>
            </a:r>
            <a:r>
              <a:rPr lang="en-US" sz="2800" dirty="0" smtClean="0">
                <a:solidFill>
                  <a:schemeClr val="accent1"/>
                </a:solidFill>
              </a:rPr>
              <a:t>: </a:t>
            </a:r>
            <a:r>
              <a:rPr lang="en-US" sz="2800" dirty="0" smtClean="0"/>
              <a:t>Synchronous, program-to-kernel transfer</a:t>
            </a:r>
          </a:p>
          <a:p>
            <a:pPr lvl="1"/>
            <a:r>
              <a:rPr lang="en-US" sz="2400" dirty="0" smtClean="0"/>
              <a:t>user does caller-saves, invokes kernel via </a:t>
            </a:r>
            <a:r>
              <a:rPr lang="en-US" sz="2400" dirty="0" err="1" smtClean="0"/>
              <a:t>syscall</a:t>
            </a:r>
            <a:endParaRPr lang="en-US" sz="2400" dirty="0" smtClean="0"/>
          </a:p>
          <a:p>
            <a:pPr lvl="1"/>
            <a:r>
              <a:rPr lang="en-US" sz="2400" dirty="0" smtClean="0"/>
              <a:t>kernel handles request, puts result in v0, and returns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Exception: </a:t>
            </a:r>
            <a:r>
              <a:rPr lang="en-US" sz="2800" dirty="0"/>
              <a:t>S</a:t>
            </a:r>
            <a:r>
              <a:rPr lang="en-US" sz="2800" dirty="0" smtClean="0"/>
              <a:t>ynchronous</a:t>
            </a:r>
            <a:r>
              <a:rPr lang="en-US" sz="2800" dirty="0" smtClean="0"/>
              <a:t>, program-to-kernel transfer</a:t>
            </a:r>
          </a:p>
          <a:p>
            <a:pPr lvl="1"/>
            <a:r>
              <a:rPr lang="en-US" sz="2400" dirty="0" smtClean="0"/>
              <a:t>user div/load/store/… faults, CPU invokes kernel</a:t>
            </a:r>
          </a:p>
          <a:p>
            <a:pPr lvl="1"/>
            <a:r>
              <a:rPr lang="en-US" sz="2400" dirty="0" smtClean="0"/>
              <a:t>kernel saves everything, handles fault, restores, and returns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Interrupt: </a:t>
            </a:r>
            <a:r>
              <a:rPr lang="en-US" sz="2800" dirty="0" err="1" smtClean="0"/>
              <a:t>Aysnchronous</a:t>
            </a:r>
            <a:r>
              <a:rPr lang="en-US" sz="2800" dirty="0" smtClean="0"/>
              <a:t>, device-initiated transfer</a:t>
            </a:r>
          </a:p>
          <a:p>
            <a:pPr lvl="1"/>
            <a:r>
              <a:rPr lang="en-US" sz="2400" dirty="0" smtClean="0"/>
              <a:t>e.g. Network packet arrived, keyboard event, timer ticks</a:t>
            </a:r>
          </a:p>
          <a:p>
            <a:pPr lvl="1"/>
            <a:r>
              <a:rPr lang="en-US" sz="2400" dirty="0" smtClean="0"/>
              <a:t>kernel saves everything, handles event, restores, and returns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32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38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84000"/>
              </a:lnSpc>
            </a:pPr>
            <a:r>
              <a:rPr lang="en-US" dirty="0"/>
              <a:t>System calls are control transfers to the OS, performed under the control of the user program</a:t>
            </a:r>
          </a:p>
          <a:p>
            <a:pPr>
              <a:lnSpc>
                <a:spcPct val="84000"/>
              </a:lnSpc>
            </a:pPr>
            <a:endParaRPr lang="en-US" dirty="0"/>
          </a:p>
          <a:p>
            <a:pPr>
              <a:lnSpc>
                <a:spcPct val="84000"/>
              </a:lnSpc>
            </a:pPr>
            <a:r>
              <a:rPr lang="en-US" dirty="0"/>
              <a:t>Sometimes, need to transfer control to the OS at a time when the user program least expects it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Division by zero,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Alert from power supply that electricity is going out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Alert from network device that a packet just arrived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Clock notifying the processor that clock just ticked</a:t>
            </a:r>
          </a:p>
          <a:p>
            <a:pPr lvl="1">
              <a:lnSpc>
                <a:spcPct val="84000"/>
              </a:lnSpc>
            </a:pPr>
            <a:endParaRPr lang="en-US" sz="2400" dirty="0"/>
          </a:p>
          <a:p>
            <a:pPr>
              <a:lnSpc>
                <a:spcPct val="84000"/>
              </a:lnSpc>
            </a:pPr>
            <a:r>
              <a:rPr lang="en-US" dirty="0"/>
              <a:t>Some of these causes for interruption of execution have nothing to do with the user application</a:t>
            </a:r>
          </a:p>
          <a:p>
            <a:pPr>
              <a:lnSpc>
                <a:spcPct val="84000"/>
              </a:lnSpc>
            </a:pPr>
            <a:r>
              <a:rPr lang="en-US" dirty="0"/>
              <a:t>Need a (slightly) different mechanism, that allows resuming the user application</a:t>
            </a:r>
          </a:p>
        </p:txBody>
      </p:sp>
    </p:spTree>
    <p:extLst>
      <p:ext uri="{BB962C8B-B14F-4D97-AF65-F5344CB8AC3E}">
        <p14:creationId xmlns:p14="http://schemas.microsoft.com/office/powerpoint/2010/main" val="5497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 &amp; Exceptions</a:t>
            </a:r>
          </a:p>
        </p:txBody>
      </p:sp>
      <p:sp>
        <p:nvSpPr>
          <p:cNvPr id="38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283575" cy="5054600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dirty="0"/>
              <a:t>On an interrupt or exception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Switches the </a:t>
            </a:r>
            <a:r>
              <a:rPr lang="en-US" dirty="0" err="1"/>
              <a:t>sp</a:t>
            </a:r>
            <a:r>
              <a:rPr lang="en-US" dirty="0"/>
              <a:t> to the kernel stack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(user) SP value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(user) PC value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the old privilege mode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accent1"/>
                </a:solidFill>
              </a:rPr>
              <a:t>Saves cause of the interrupt/privilege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Sets the new privilege mode to 1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Sets the new PC to the kernel </a:t>
            </a:r>
            <a:r>
              <a:rPr lang="en-US" dirty="0">
                <a:solidFill>
                  <a:schemeClr val="accent1"/>
                </a:solidFill>
              </a:rPr>
              <a:t>interrupt/exception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1673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 &amp; Exceptions</a:t>
            </a:r>
          </a:p>
        </p:txBody>
      </p:sp>
      <p:sp>
        <p:nvSpPr>
          <p:cNvPr id="38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199" cy="5054600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dirty="0">
                <a:solidFill>
                  <a:schemeClr val="accent1"/>
                </a:solidFill>
              </a:rPr>
              <a:t>Kernel interrupt/exception handler handles the event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Saves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registers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Examines the </a:t>
            </a:r>
            <a:r>
              <a:rPr lang="en-US" dirty="0">
                <a:solidFill>
                  <a:schemeClr val="accent1"/>
                </a:solidFill>
              </a:rPr>
              <a:t>cause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Performs operation required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accent1"/>
                </a:solidFill>
              </a:rPr>
              <a:t>Restores all registers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Performs a “</a:t>
            </a:r>
            <a:r>
              <a:rPr lang="en-US" dirty="0">
                <a:solidFill>
                  <a:schemeClr val="accent1"/>
                </a:solidFill>
              </a:rPr>
              <a:t>return from interrupt</a:t>
            </a:r>
            <a:r>
              <a:rPr lang="en-US" dirty="0"/>
              <a:t>” instruction, which restores the privilege mode, SP and PC</a:t>
            </a:r>
          </a:p>
          <a:p>
            <a:pPr lvl="1">
              <a:lnSpc>
                <a:spcPct val="8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Clock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Example: Clock Interrupt*</a:t>
            </a:r>
          </a:p>
          <a:p>
            <a:pPr lvl="1"/>
            <a:r>
              <a:rPr lang="en-US" sz="2400" dirty="0" smtClean="0"/>
              <a:t>Every N cycles, CPU causes exception with Cause = CLOCK_TICK</a:t>
            </a:r>
          </a:p>
          <a:p>
            <a:pPr lvl="1"/>
            <a:r>
              <a:rPr lang="en-US" sz="2400" dirty="0" smtClean="0"/>
              <a:t>OS can select N to get e.g. 1000 TICKs per second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ktext</a:t>
            </a:r>
            <a:r>
              <a:rPr lang="en-US" sz="2400" dirty="0" smtClean="0"/>
              <a:t> 0x80000180</a:t>
            </a:r>
          </a:p>
          <a:p>
            <a:r>
              <a:rPr lang="en-US" sz="2400" dirty="0" smtClean="0"/>
              <a:t># (step 1) save *everything* but $k0, $k1 to 0xB0000000</a:t>
            </a:r>
          </a:p>
          <a:p>
            <a:r>
              <a:rPr lang="en-US" sz="2400" dirty="0" smtClean="0"/>
              <a:t># (step 2) set up a usable OS context</a:t>
            </a:r>
          </a:p>
          <a:p>
            <a:r>
              <a:rPr lang="en-US" sz="2400" dirty="0" smtClean="0"/>
              <a:t># (step 3) examine Cause register, take action</a:t>
            </a:r>
          </a:p>
          <a:p>
            <a:r>
              <a:rPr lang="en-US" sz="2400" dirty="0" smtClean="0"/>
              <a:t>if (Cause == PAGE_FAULT) </a:t>
            </a:r>
            <a:r>
              <a:rPr lang="en-US" sz="2400" dirty="0" err="1" smtClean="0"/>
              <a:t>handle_pfault</a:t>
            </a:r>
            <a:r>
              <a:rPr lang="en-US" sz="2400" dirty="0" smtClean="0"/>
              <a:t>(</a:t>
            </a:r>
            <a:r>
              <a:rPr lang="en-US" sz="2400" dirty="0" err="1" smtClean="0"/>
              <a:t>BadVaddr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else if (Cause == SYSCALL) </a:t>
            </a:r>
            <a:r>
              <a:rPr lang="en-US" sz="2400" dirty="0" err="1" smtClean="0"/>
              <a:t>dispatch_syscall</a:t>
            </a:r>
            <a:r>
              <a:rPr lang="en-US" sz="2400" dirty="0" smtClean="0"/>
              <a:t>($v0)</a:t>
            </a:r>
          </a:p>
          <a:p>
            <a:r>
              <a:rPr lang="en-US" sz="2400" dirty="0" smtClean="0"/>
              <a:t>else if (Cause == CLOCK_TICK) schedule()</a:t>
            </a:r>
          </a:p>
          <a:p>
            <a:r>
              <a:rPr lang="en-US" sz="2400" dirty="0" smtClean="0"/>
              <a:t># (step 4) restore registers and return to where program left off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1190" y="6248400"/>
            <a:ext cx="787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* not the CPU clock, but a programmable timer clock</a:t>
            </a:r>
          </a:p>
        </p:txBody>
      </p:sp>
    </p:spTree>
    <p:extLst>
      <p:ext uri="{BB962C8B-B14F-4D97-AF65-F5344CB8AC3E}">
        <p14:creationId xmlns:p14="http://schemas.microsoft.com/office/powerpoint/2010/main" val="39724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Summary of Caches/TLBs/VM</a:t>
            </a:r>
            <a:endParaRPr lang="en-US" dirty="0"/>
          </a:p>
        </p:txBody>
      </p:sp>
      <p:sp>
        <p:nvSpPr>
          <p:cNvPr id="37754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33400"/>
            <a:ext cx="8915400" cy="5943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Caches, Virtual Memory, &amp; </a:t>
            </a:r>
            <a:r>
              <a:rPr lang="en-US" sz="3000" dirty="0" smtClean="0">
                <a:solidFill>
                  <a:schemeClr val="accent1"/>
                </a:solidFill>
              </a:rPr>
              <a:t>TLBs: answer three questions</a:t>
            </a:r>
            <a:endParaRPr lang="en-US" sz="3000" dirty="0" smtClean="0">
              <a:solidFill>
                <a:schemeClr val="accent1"/>
              </a:solidFill>
            </a:endParaRPr>
          </a:p>
          <a:p>
            <a:r>
              <a:rPr lang="en-US" sz="3000" dirty="0" smtClean="0"/>
              <a:t>Where can block be placed?</a:t>
            </a:r>
          </a:p>
          <a:p>
            <a:pPr lvl="1"/>
            <a:r>
              <a:rPr lang="en-US" sz="2600" dirty="0" smtClean="0"/>
              <a:t>Direct, n-way, fully associative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r>
              <a:rPr lang="en-US" sz="3000" dirty="0" smtClean="0"/>
              <a:t>What block is replaced on miss?</a:t>
            </a:r>
          </a:p>
          <a:p>
            <a:pPr lvl="1"/>
            <a:r>
              <a:rPr lang="en-US" sz="2600" dirty="0" smtClean="0"/>
              <a:t>LRU, Random, LFU, … </a:t>
            </a:r>
          </a:p>
          <a:p>
            <a:r>
              <a:rPr lang="en-US" sz="3000" dirty="0" smtClean="0"/>
              <a:t>How are writes handled?</a:t>
            </a:r>
          </a:p>
          <a:p>
            <a:pPr lvl="1"/>
            <a:r>
              <a:rPr lang="en-US" sz="2600" dirty="0" smtClean="0"/>
              <a:t>No-write (w/ or w/o automatic invalidation)</a:t>
            </a:r>
          </a:p>
          <a:p>
            <a:pPr lvl="1"/>
            <a:r>
              <a:rPr lang="en-US" sz="2600" dirty="0" smtClean="0"/>
              <a:t>Write-back (fast, block at time)</a:t>
            </a:r>
          </a:p>
          <a:p>
            <a:pPr lvl="1"/>
            <a:r>
              <a:rPr lang="en-US" sz="2600" dirty="0" smtClean="0"/>
              <a:t>Write-through (simple, reason about consistency)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86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regs</a:t>
            </a:r>
            <a:r>
              <a:rPr lang="en-US" dirty="0" smtClean="0">
                <a:latin typeface="Consolas" pitchFamily="49" charset="0"/>
              </a:rPr>
              <a:t> context[];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ptbr</a:t>
            </a:r>
            <a:r>
              <a:rPr lang="en-US" dirty="0" smtClean="0">
                <a:latin typeface="Consolas" pitchFamily="49" charset="0"/>
              </a:rPr>
              <a:t>[];</a:t>
            </a:r>
          </a:p>
          <a:p>
            <a:r>
              <a:rPr lang="en-US" dirty="0" smtClean="0">
                <a:latin typeface="Consolas" pitchFamily="49" charset="0"/>
              </a:rPr>
              <a:t>schedule() {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current_process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	j = </a:t>
            </a:r>
            <a:r>
              <a:rPr lang="en-US" dirty="0" err="1" smtClean="0">
                <a:latin typeface="Consolas" pitchFamily="49" charset="0"/>
              </a:rPr>
              <a:t>pick_some_process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	if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!= j) {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current_process</a:t>
            </a:r>
            <a:r>
              <a:rPr lang="en-US" dirty="0" smtClean="0">
                <a:latin typeface="Consolas" pitchFamily="49" charset="0"/>
              </a:rPr>
              <a:t> = j;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memcpy</a:t>
            </a:r>
            <a:r>
              <a:rPr lang="en-US" dirty="0" smtClean="0">
                <a:latin typeface="Consolas" pitchFamily="49" charset="0"/>
              </a:rPr>
              <a:t>(context[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], 0xB0000000);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memcpy</a:t>
            </a:r>
            <a:r>
              <a:rPr lang="en-US" dirty="0" smtClean="0">
                <a:latin typeface="Consolas" pitchFamily="49" charset="0"/>
              </a:rPr>
              <a:t>(0xB0000000, context[j]);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asm</a:t>
            </a:r>
            <a:r>
              <a:rPr lang="en-US" dirty="0" smtClean="0">
                <a:latin typeface="Consolas" pitchFamily="49" charset="0"/>
              </a:rPr>
              <a:t>(“mtc0 Context, </a:t>
            </a:r>
            <a:r>
              <a:rPr lang="en-US" dirty="0" err="1" smtClean="0">
                <a:latin typeface="Consolas" pitchFamily="49" charset="0"/>
              </a:rPr>
              <a:t>ptbr</a:t>
            </a:r>
            <a:r>
              <a:rPr lang="en-US" dirty="0" smtClean="0">
                <a:latin typeface="Consolas" pitchFamily="49" charset="0"/>
              </a:rPr>
              <a:t>[j]”);</a:t>
            </a:r>
          </a:p>
          <a:p>
            <a:r>
              <a:rPr lang="en-US" dirty="0" smtClean="0">
                <a:latin typeface="Consolas" pitchFamily="49" charset="0"/>
              </a:rPr>
              <a:t>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Syscall vs. Interrupt</a:t>
            </a:r>
            <a:endParaRPr lang="en-US"/>
          </a:p>
        </p:txBody>
      </p:sp>
      <p:sp>
        <p:nvSpPr>
          <p:cNvPr id="38400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vs. Exceptions vs. Interrupts</a:t>
            </a:r>
          </a:p>
          <a:p>
            <a:endParaRPr lang="en-US" dirty="0" smtClean="0"/>
          </a:p>
          <a:p>
            <a:r>
              <a:rPr lang="en-US" dirty="0" smtClean="0"/>
              <a:t>Same mechanisms, but…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Syscall</a:t>
            </a:r>
            <a:r>
              <a:rPr lang="en-US" dirty="0" smtClean="0"/>
              <a:t> saves and restores much less state</a:t>
            </a:r>
          </a:p>
          <a:p>
            <a:endParaRPr lang="en-US" dirty="0" smtClean="0"/>
          </a:p>
          <a:p>
            <a:r>
              <a:rPr lang="en-US" dirty="0" smtClean="0"/>
              <a:t>	Others save and restore full processor state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	Interrupt</a:t>
            </a:r>
            <a:r>
              <a:rPr lang="en-US" dirty="0" smtClean="0"/>
              <a:t> arrival is unrelated to user code</a:t>
            </a:r>
          </a:p>
        </p:txBody>
      </p:sp>
    </p:spTree>
    <p:extLst>
      <p:ext uri="{BB962C8B-B14F-4D97-AF65-F5344CB8AC3E}">
        <p14:creationId xmlns:p14="http://schemas.microsoft.com/office/powerpoint/2010/main" val="39824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8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400800"/>
          </a:xfrm>
        </p:spPr>
        <p:txBody>
          <a:bodyPr>
            <a:noAutofit/>
          </a:bodyPr>
          <a:lstStyle/>
          <a:p>
            <a:pPr>
              <a:lnSpc>
                <a:spcPct val="84000"/>
              </a:lnSpc>
            </a:pPr>
            <a:r>
              <a:rPr lang="en-US" dirty="0"/>
              <a:t>Trap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Any kind of a control transfer to the OS</a:t>
            </a:r>
          </a:p>
          <a:p>
            <a:pPr>
              <a:lnSpc>
                <a:spcPct val="84000"/>
              </a:lnSpc>
            </a:pPr>
            <a:r>
              <a:rPr lang="en-US" dirty="0" err="1"/>
              <a:t>Syscall</a:t>
            </a:r>
            <a:endParaRPr lang="en-US" dirty="0"/>
          </a:p>
          <a:p>
            <a:pPr lvl="1">
              <a:lnSpc>
                <a:spcPct val="84000"/>
              </a:lnSpc>
            </a:pPr>
            <a:r>
              <a:rPr lang="en-US" dirty="0"/>
              <a:t>Synchronous, </a:t>
            </a:r>
            <a:r>
              <a:rPr lang="en-US" dirty="0">
                <a:solidFill>
                  <a:schemeClr val="accent1"/>
                </a:solidFill>
              </a:rPr>
              <a:t>program-initiated</a:t>
            </a:r>
            <a:r>
              <a:rPr lang="en-US" dirty="0"/>
              <a:t> control transfer from user to the OS to obtain service from the OS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e.g. SYSCALL</a:t>
            </a:r>
          </a:p>
          <a:p>
            <a:pPr>
              <a:lnSpc>
                <a:spcPct val="84000"/>
              </a:lnSpc>
            </a:pPr>
            <a:r>
              <a:rPr lang="en-US" dirty="0"/>
              <a:t>Exception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S</a:t>
            </a:r>
            <a:r>
              <a:rPr lang="en-US" dirty="0" smtClean="0"/>
              <a:t>ynchronous</a:t>
            </a:r>
            <a:r>
              <a:rPr lang="en-US" dirty="0"/>
              <a:t>, program-initiated control transfer from user to the OS in </a:t>
            </a:r>
            <a:r>
              <a:rPr lang="en-US" dirty="0">
                <a:solidFill>
                  <a:schemeClr val="accent1"/>
                </a:solidFill>
              </a:rPr>
              <a:t>response to an exceptional event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e.g. Divide by zero, TLB miss, Page fault</a:t>
            </a:r>
          </a:p>
          <a:p>
            <a:pPr>
              <a:lnSpc>
                <a:spcPct val="84000"/>
              </a:lnSpc>
            </a:pPr>
            <a:r>
              <a:rPr lang="en-US" dirty="0"/>
              <a:t>Interrupt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Asynchronous, </a:t>
            </a:r>
            <a:r>
              <a:rPr lang="en-US" dirty="0">
                <a:solidFill>
                  <a:schemeClr val="accent1"/>
                </a:solidFill>
              </a:rPr>
              <a:t>device-initiated</a:t>
            </a:r>
            <a:r>
              <a:rPr lang="en-US" dirty="0"/>
              <a:t> control transfer from user to the OS</a:t>
            </a:r>
          </a:p>
          <a:p>
            <a:pPr lvl="1">
              <a:lnSpc>
                <a:spcPct val="84000"/>
              </a:lnSpc>
            </a:pPr>
            <a:r>
              <a:rPr lang="en-US" dirty="0"/>
              <a:t>e.g. Network packet, I/O complete</a:t>
            </a:r>
          </a:p>
        </p:txBody>
      </p:sp>
    </p:spTree>
    <p:extLst>
      <p:ext uri="{BB962C8B-B14F-4D97-AF65-F5344CB8AC3E}">
        <p14:creationId xmlns:p14="http://schemas.microsoft.com/office/powerpoint/2010/main" val="25813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Summary of Caches/TLBs/VM</a:t>
            </a:r>
            <a:endParaRPr lang="en-US" dirty="0"/>
          </a:p>
        </p:txBody>
      </p:sp>
      <p:sp>
        <p:nvSpPr>
          <p:cNvPr id="37754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33400"/>
            <a:ext cx="8915400" cy="5943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Caches, Virtual Memory, &amp; </a:t>
            </a:r>
            <a:r>
              <a:rPr lang="en-US" dirty="0" smtClean="0">
                <a:solidFill>
                  <a:schemeClr val="accent1"/>
                </a:solidFill>
              </a:rPr>
              <a:t>TLBs: answer three questions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Where can block be placed?</a:t>
            </a:r>
          </a:p>
          <a:p>
            <a:pPr lvl="1"/>
            <a:r>
              <a:rPr lang="en-US" dirty="0"/>
              <a:t>Caches: </a:t>
            </a:r>
            <a:r>
              <a:rPr lang="en-US" dirty="0" smtClean="0"/>
              <a:t>direct/n-way/fully associative (</a:t>
            </a:r>
            <a:r>
              <a:rPr lang="en-US" dirty="0" err="1" smtClean="0"/>
              <a:t>fa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VM: </a:t>
            </a:r>
            <a:r>
              <a:rPr lang="en-US" dirty="0" err="1"/>
              <a:t>fa</a:t>
            </a:r>
            <a:r>
              <a:rPr lang="en-US" dirty="0"/>
              <a:t>, but with a table of contents to eliminate searches</a:t>
            </a:r>
          </a:p>
          <a:p>
            <a:pPr lvl="1"/>
            <a:r>
              <a:rPr lang="en-US" dirty="0"/>
              <a:t>TLB: </a:t>
            </a:r>
            <a:r>
              <a:rPr lang="en-US" dirty="0" err="1" smtClean="0"/>
              <a:t>fa</a:t>
            </a:r>
            <a:endParaRPr lang="en-US" dirty="0"/>
          </a:p>
          <a:p>
            <a:r>
              <a:rPr lang="en-US" dirty="0" smtClean="0"/>
              <a:t>What block is replaced on miss?</a:t>
            </a:r>
          </a:p>
          <a:p>
            <a:pPr lvl="1"/>
            <a:r>
              <a:rPr lang="en-US" dirty="0" smtClean="0"/>
              <a:t>varied</a:t>
            </a:r>
          </a:p>
          <a:p>
            <a:r>
              <a:rPr lang="en-US" dirty="0" smtClean="0"/>
              <a:t>How are writes handled?</a:t>
            </a:r>
          </a:p>
          <a:p>
            <a:pPr lvl="1"/>
            <a:r>
              <a:rPr lang="en-US" dirty="0"/>
              <a:t>Caches: usually write-back, or maybe write-through, or maybe no-write w/ invalidation</a:t>
            </a:r>
          </a:p>
          <a:p>
            <a:pPr lvl="1"/>
            <a:r>
              <a:rPr lang="en-US" dirty="0"/>
              <a:t>VM: write-back </a:t>
            </a:r>
          </a:p>
          <a:p>
            <a:pPr lvl="1"/>
            <a:r>
              <a:rPr lang="en-US" dirty="0"/>
              <a:t>TLB: usually no-write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27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52400" y="0"/>
            <a:ext cx="9144000" cy="457200"/>
          </a:xfrm>
        </p:spPr>
        <p:txBody>
          <a:bodyPr/>
          <a:lstStyle/>
          <a:p>
            <a:r>
              <a:rPr lang="en-US" dirty="0" smtClean="0"/>
              <a:t>Summary of Cache Design Parameters</a:t>
            </a:r>
            <a:endParaRPr lang="en-US" dirty="0"/>
          </a:p>
        </p:txBody>
      </p:sp>
      <p:graphicFrame>
        <p:nvGraphicFramePr>
          <p:cNvPr id="3901543" name="Group 103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193343"/>
              </p:ext>
            </p:extLst>
          </p:nvPr>
        </p:nvGraphicFramePr>
        <p:xfrm>
          <a:off x="381000" y="762000"/>
          <a:ext cx="7696199" cy="5801043"/>
        </p:xfrm>
        <a:graphic>
          <a:graphicData uri="http://schemas.openxmlformats.org/drawingml/2006/table">
            <a:tbl>
              <a:tblPr/>
              <a:tblGrid>
                <a:gridCol w="1552359"/>
                <a:gridCol w="1702284"/>
                <a:gridCol w="2220778"/>
                <a:gridCol w="2220778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L1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TLB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Paged Memory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Size (blocks)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1/4k to 4k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64 to 4k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16k to 1M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Size 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kB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16 to 64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2 to 16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1M to 4G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Block size (B)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16-64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4-32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4k to 64k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Miss rates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2%-5%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0.01% to 2%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-4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-5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%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Miss penalty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10-25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100-1000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10M-100M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3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Boundary</a:t>
            </a:r>
          </a:p>
        </p:txBody>
      </p:sp>
      <p:sp>
        <p:nvSpPr>
          <p:cNvPr id="37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76275"/>
            <a:ext cx="8077200" cy="4886325"/>
          </a:xfrm>
        </p:spPr>
        <p:txBody>
          <a:bodyPr/>
          <a:lstStyle/>
          <a:p>
            <a:r>
              <a:rPr lang="en-US" dirty="0"/>
              <a:t>Virtual to physical address translation is assisted by hardware</a:t>
            </a:r>
          </a:p>
          <a:p>
            <a:r>
              <a:rPr lang="en-US" dirty="0">
                <a:solidFill>
                  <a:schemeClr val="accent1"/>
                </a:solidFill>
              </a:rPr>
              <a:t>Need </a:t>
            </a:r>
            <a:r>
              <a:rPr lang="en-US" i="1" dirty="0" smtClean="0">
                <a:solidFill>
                  <a:schemeClr val="accent1"/>
                </a:solidFill>
              </a:rPr>
              <a:t>both </a:t>
            </a:r>
            <a:r>
              <a:rPr lang="en-US" dirty="0" smtClean="0">
                <a:solidFill>
                  <a:schemeClr val="accent1"/>
                </a:solidFill>
              </a:rPr>
              <a:t>hardware </a:t>
            </a:r>
            <a:r>
              <a:rPr lang="en-US" dirty="0">
                <a:solidFill>
                  <a:schemeClr val="accent1"/>
                </a:solidFill>
              </a:rPr>
              <a:t>and software support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Page table storage, fault detection and updating</a:t>
            </a:r>
          </a:p>
          <a:p>
            <a:pPr lvl="2"/>
            <a:r>
              <a:rPr lang="en-US" dirty="0"/>
              <a:t>Page faults result in interrupts that are then handled by the OS</a:t>
            </a:r>
          </a:p>
          <a:p>
            <a:pPr lvl="2"/>
            <a:r>
              <a:rPr lang="en-US" dirty="0"/>
              <a:t>Must update appropriately Dirty and Reference bits (e.g., ~LRU) in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21071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Boundary</a:t>
            </a:r>
          </a:p>
        </p:txBody>
      </p:sp>
      <p:sp>
        <p:nvSpPr>
          <p:cNvPr id="36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OS has to keep TLB valid</a:t>
            </a:r>
          </a:p>
          <a:p>
            <a:pPr>
              <a:lnSpc>
                <a:spcPct val="90000"/>
              </a:lnSpc>
            </a:pPr>
            <a:r>
              <a:rPr lang="en-US" dirty="0"/>
              <a:t>Keep TLB valid on context switch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Flush TLB when new process runs (x86)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process id (MIPs)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Also, store </a:t>
            </a:r>
            <a:r>
              <a:rPr lang="en-US" dirty="0" err="1"/>
              <a:t>pids</a:t>
            </a:r>
            <a:r>
              <a:rPr lang="en-US" dirty="0"/>
              <a:t> with cache to avoid flushing cache on context switches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Hardware support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 register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id register</a:t>
            </a:r>
          </a:p>
        </p:txBody>
      </p:sp>
    </p:spTree>
    <p:extLst>
      <p:ext uri="{BB962C8B-B14F-4D97-AF65-F5344CB8AC3E}">
        <p14:creationId xmlns:p14="http://schemas.microsoft.com/office/powerpoint/2010/main" val="422821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Boundary</a:t>
            </a:r>
          </a:p>
        </p:txBody>
      </p:sp>
      <p:sp>
        <p:nvSpPr>
          <p:cNvPr id="39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support for </a:t>
            </a:r>
            <a:r>
              <a:rPr lang="en-US" dirty="0">
                <a:solidFill>
                  <a:schemeClr val="accent1"/>
                </a:solidFill>
              </a:rPr>
              <a:t>exceptions</a:t>
            </a:r>
          </a:p>
          <a:p>
            <a:pPr lvl="1"/>
            <a:r>
              <a:rPr lang="en-US" dirty="0"/>
              <a:t>Exception program counter</a:t>
            </a:r>
          </a:p>
          <a:p>
            <a:pPr lvl="1"/>
            <a:r>
              <a:rPr lang="en-US" dirty="0"/>
              <a:t>Cause register</a:t>
            </a:r>
          </a:p>
          <a:p>
            <a:pPr lvl="1"/>
            <a:r>
              <a:rPr lang="en-US" dirty="0"/>
              <a:t>Special instructions to load TLB </a:t>
            </a:r>
          </a:p>
          <a:p>
            <a:pPr lvl="2"/>
            <a:r>
              <a:rPr lang="en-US" dirty="0"/>
              <a:t>Only do-able by kernel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Precise</a:t>
            </a:r>
            <a:r>
              <a:rPr lang="en-US" dirty="0"/>
              <a:t> and imprecise exceptions</a:t>
            </a:r>
          </a:p>
          <a:p>
            <a:pPr lvl="1"/>
            <a:r>
              <a:rPr lang="en-US" dirty="0"/>
              <a:t>In pipelined architecture</a:t>
            </a:r>
          </a:p>
          <a:p>
            <a:pPr lvl="2"/>
            <a:r>
              <a:rPr lang="en-US" dirty="0"/>
              <a:t>Have to correctly identify PC of exception</a:t>
            </a:r>
          </a:p>
          <a:p>
            <a:pPr lvl="2"/>
            <a:r>
              <a:rPr lang="en-US" dirty="0"/>
              <a:t>MIPS and modern processors support this</a:t>
            </a:r>
          </a:p>
        </p:txBody>
      </p:sp>
    </p:spTree>
    <p:extLst>
      <p:ext uri="{BB962C8B-B14F-4D97-AF65-F5344CB8AC3E}">
        <p14:creationId xmlns:p14="http://schemas.microsoft.com/office/powerpoint/2010/main" val="759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Boundary</a:t>
            </a:r>
          </a:p>
        </p:txBody>
      </p:sp>
      <p:sp>
        <p:nvSpPr>
          <p:cNvPr id="39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Precise exceptions</a:t>
            </a:r>
            <a:r>
              <a:rPr lang="en-US" dirty="0" smtClean="0"/>
              <a:t>: Hardware </a:t>
            </a:r>
            <a:r>
              <a:rPr lang="en-US" dirty="0"/>
              <a:t>guarantees</a:t>
            </a:r>
          </a:p>
          <a:p>
            <a:pPr lvl="1"/>
            <a:r>
              <a:rPr lang="en-US" dirty="0"/>
              <a:t>Previous instructions complete</a:t>
            </a:r>
          </a:p>
          <a:p>
            <a:pPr lvl="1"/>
            <a:r>
              <a:rPr lang="en-US" dirty="0"/>
              <a:t>Later instructions are flushed</a:t>
            </a:r>
          </a:p>
          <a:p>
            <a:pPr lvl="1"/>
            <a:r>
              <a:rPr lang="en-US" dirty="0"/>
              <a:t>EPC and cause register are set</a:t>
            </a:r>
          </a:p>
          <a:p>
            <a:pPr lvl="1"/>
            <a:r>
              <a:rPr lang="en-US" dirty="0"/>
              <a:t>Jump to prearranged address in OS</a:t>
            </a:r>
          </a:p>
          <a:p>
            <a:pPr lvl="1"/>
            <a:r>
              <a:rPr lang="en-US" dirty="0"/>
              <a:t>When you come back, </a:t>
            </a:r>
            <a:r>
              <a:rPr lang="en-US" dirty="0">
                <a:solidFill>
                  <a:schemeClr val="accent1"/>
                </a:solidFill>
              </a:rPr>
              <a:t>restart</a:t>
            </a:r>
            <a:r>
              <a:rPr lang="en-US" dirty="0"/>
              <a:t> instruction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Disable exceptions while responding to one</a:t>
            </a:r>
          </a:p>
          <a:p>
            <a:pPr lvl="2"/>
            <a:r>
              <a:rPr lang="en-US" dirty="0"/>
              <a:t>Otherwise can overwrite EPC and cause</a:t>
            </a:r>
          </a:p>
        </p:txBody>
      </p:sp>
    </p:spTree>
    <p:extLst>
      <p:ext uri="{BB962C8B-B14F-4D97-AF65-F5344CB8AC3E}">
        <p14:creationId xmlns:p14="http://schemas.microsoft.com/office/powerpoint/2010/main" val="24442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3_INK_TAG" val="base64:AKkBHAOAgAQdAhomARATIuVfbWPzQIgsgySpSSZqAwhIEET//wNFNQUCC2QZFDIIAI4pAa0BfkMzCADoGQFeCX5DEmT0TUEIAU1BHgMCBDQKLAIMZkZkC37P2CE2EOWjhkyZ5nK3FjyOVrRu1xLcLHI1WuXOLCzy4srRxjxgCiwCDGe2ewt6b0whNhGZjhxZWrdyty4sbFa0bsWq1xlZZVrfE5cZcrFg5Y4XAA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rk 3410">
  <a:themeElements>
    <a:clrScheme name="Dark 34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00"/>
      </a:accent1>
      <a:accent2>
        <a:srgbClr val="FF0000"/>
      </a:accent2>
      <a:accent3>
        <a:srgbClr val="7030A0"/>
      </a:accent3>
      <a:accent4>
        <a:srgbClr val="00B0F0"/>
      </a:accent4>
      <a:accent5>
        <a:srgbClr val="AAE2CA"/>
      </a:accent5>
      <a:accent6>
        <a:srgbClr val="FFC000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3410</Template>
  <TotalTime>812</TotalTime>
  <Words>1979</Words>
  <Application>Microsoft Office PowerPoint</Application>
  <PresentationFormat>On-screen Show (4:3)</PresentationFormat>
  <Paragraphs>362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Dark 3410</vt:lpstr>
      <vt:lpstr>Traps, Exceptions, System Calls, &amp; Privileged Mode</vt:lpstr>
      <vt:lpstr>Administrivia</vt:lpstr>
      <vt:lpstr>Summary of Caches/TLBs/VM</vt:lpstr>
      <vt:lpstr>Summary of Caches/TLBs/VM</vt:lpstr>
      <vt:lpstr>Summary of Cache Design Parameters</vt:lpstr>
      <vt:lpstr>Hardware/Software Boundary</vt:lpstr>
      <vt:lpstr>Hardware/Software Boundary</vt:lpstr>
      <vt:lpstr>Hardware/Software Boundary</vt:lpstr>
      <vt:lpstr>Hardware/Software Boundary</vt:lpstr>
      <vt:lpstr>Attempt #2 is broken</vt:lpstr>
      <vt:lpstr>PowerPoint Presentation</vt:lpstr>
      <vt:lpstr>Operating System</vt:lpstr>
      <vt:lpstr>Privilege Mode</vt:lpstr>
      <vt:lpstr>Terminology</vt:lpstr>
      <vt:lpstr>Sample System Calls</vt:lpstr>
      <vt:lpstr>System Calls</vt:lpstr>
      <vt:lpstr>Invoking System Calls</vt:lpstr>
      <vt:lpstr>Libraries and Wrappers</vt:lpstr>
      <vt:lpstr>PowerPoint Presentation</vt:lpstr>
      <vt:lpstr>Where does OS live?</vt:lpstr>
      <vt:lpstr>Full System Layout</vt:lpstr>
      <vt:lpstr>SYSCALL instruction</vt:lpstr>
      <vt:lpstr>SYSCALL instruction</vt:lpstr>
      <vt:lpstr>PowerPoint Presentation</vt:lpstr>
      <vt:lpstr>Recap: Traps</vt:lpstr>
      <vt:lpstr>Exceptions</vt:lpstr>
      <vt:lpstr>Interrupts &amp; Exceptions</vt:lpstr>
      <vt:lpstr>Interrupts &amp; Exceptions</vt:lpstr>
      <vt:lpstr>Example: Clock Interrupt</vt:lpstr>
      <vt:lpstr>Scheduler</vt:lpstr>
      <vt:lpstr>Syscall vs. Interrupt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Traps, Exceptions,  &amp; System Calls</dc:title>
  <dc:creator>Hakim Weatherspoon</dc:creator>
  <cp:lastModifiedBy>Hakim Weatherspoon</cp:lastModifiedBy>
  <cp:revision>192</cp:revision>
  <cp:lastPrinted>2012-04-12T17:05:53Z</cp:lastPrinted>
  <dcterms:created xsi:type="dcterms:W3CDTF">2006-08-16T00:00:00Z</dcterms:created>
  <dcterms:modified xsi:type="dcterms:W3CDTF">2012-04-12T17:07:35Z</dcterms:modified>
</cp:coreProperties>
</file>