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76" r:id="rId19"/>
    <p:sldId id="277" r:id="rId20"/>
    <p:sldId id="278" r:id="rId21"/>
    <p:sldId id="273" r:id="rId22"/>
    <p:sldId id="274" r:id="rId23"/>
    <p:sldId id="279" r:id="rId24"/>
  </p:sldIdLst>
  <p:sldSz cx="9144000" cy="6858000" type="screen4x3"/>
  <p:notesSz cx="6858000" cy="9144000"/>
  <p:embeddedFontLst>
    <p:embeddedFont>
      <p:font typeface="TH SarabunPSK" panose="020B0500040200020003" pitchFamily="34" charset="-34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ordia New" panose="020B0304020202020204" pitchFamily="34" charset="-34"/>
      <p:regular r:id="rId32"/>
      <p:bold r:id="rId33"/>
      <p:italic r:id="rId34"/>
      <p:boldItalic r:id="rId35"/>
    </p:embeddedFont>
    <p:embeddedFont>
      <p:font typeface="Malgun Gothic" panose="020B0503020000020004" pitchFamily="34" charset="-127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E63"/>
    <a:srgbClr val="3F51B5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92" autoAdjust="0"/>
  </p:normalViewPr>
  <p:slideViewPr>
    <p:cSldViewPr snapToGrid="0">
      <p:cViewPr varScale="1">
        <p:scale>
          <a:sx n="93" d="100"/>
          <a:sy n="93" d="100"/>
        </p:scale>
        <p:origin x="2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5T20:52:05.269" idx="1">
    <p:pos x="6716" y="109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5T20:52:05.269" idx="1">
    <p:pos x="6716" y="109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5T20:52:05.269" idx="1">
    <p:pos x="6716" y="109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14867-9A2E-4BF2-8A52-3DE88280FD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AD25-6DD7-43B1-8241-A19502E2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2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7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2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3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3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8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ล้องวิดีโอถูกสร้างขึ้นมาในฐานะของกล้องที่ใช้ในการผลิตภาพยนต์ซึ่งถูกออกแบบและสร้างขึ้นที่ประเทศอังกฤษ โดย </a:t>
            </a:r>
            <a:r>
              <a:rPr lang="en-US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Frenchman Louis Le Prince </a:t>
            </a:r>
            <a:r>
              <a:rPr lang="th-TH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ในปี ค.ศ. 1888 ซึ่งก่อนหน้านั้นเขาได้ผลิตกล้องที่มี 16 เลนส์ในปี ค.ศ. 1887 และพัฒนาให้เหลือ 8 เลนส์ ในเวลาต่อมาแต่พบว่ามีความผิดพลาดมาก และในปี ค.ศ. 1888 เขาก็ได้ทำกล้องที่ใช้เพียง เลนส์เดียวซึ่งนำมาใช้ถ่ายทำภาพยนต์ครั้งแรกของโลก โดยประกอบด้วย </a:t>
            </a:r>
            <a:r>
              <a:rPr lang="en-US" sz="1200" dirty="0" err="1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Roundhay</a:t>
            </a:r>
            <a:r>
              <a:rPr lang="en-US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Garden scene </a:t>
            </a:r>
            <a:r>
              <a:rPr lang="th-TH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และ </a:t>
            </a:r>
            <a:r>
              <a:rPr lang="en-US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Leeds Bridge </a:t>
            </a:r>
            <a:r>
              <a:rPr lang="th-TH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โดยเรื่อง </a:t>
            </a:r>
            <a:r>
              <a:rPr lang="en-US" sz="1200" dirty="0" err="1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Roundhay</a:t>
            </a:r>
            <a:r>
              <a:rPr lang="en-US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Garden </a:t>
            </a:r>
            <a:r>
              <a:rPr lang="th-TH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แต่ละ</a:t>
            </a:r>
            <a:r>
              <a:rPr lang="en-US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shot </a:t>
            </a:r>
            <a:r>
              <a:rPr lang="th-TH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ใช้ 12 เฟรม/วินาที ส่วนเรื่อง </a:t>
            </a:r>
            <a:r>
              <a:rPr lang="en-US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Leeds Bridge </a:t>
            </a:r>
            <a:r>
              <a:rPr lang="th-TH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อยู่ที่ 20 เฟรม/วินาที และมีขนาด </a:t>
            </a:r>
            <a:r>
              <a:rPr lang="en-US" sz="900" dirty="0" smtClean="0">
                <a:solidFill>
                  <a:srgbClr val="252525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 </a:t>
            </a:r>
            <a:r>
              <a:rPr lang="en-US" sz="1200" dirty="0" smtClean="0">
                <a:solidFill>
                  <a:srgbClr val="252525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1¾</a:t>
            </a:r>
            <a:r>
              <a:rPr lang="en-US" sz="900" dirty="0" smtClean="0">
                <a:solidFill>
                  <a:srgbClr val="252525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 </a:t>
            </a:r>
            <a:r>
              <a:rPr lang="en-US" sz="1400" baseline="300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th-TH" sz="12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นิ้ว </a:t>
            </a:r>
            <a:endParaRPr lang="en-US" dirty="0" smtClean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7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ต่อมาก็มีการคิดค้นและพัฒนากล้องมาอย่างต่อเนื่อง จนมี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Kazimierz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Proszynski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ได้ผลิต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Aeroscope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ซึ่งเป็นกล้องแบบมือถือได้ เป็นครั้งแรก ช่วง ปี 1909-19011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ต่อมาก็มีการคิดค้นและพัฒนากล้องมาอย่างต่อเนื่อง จนมี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Kazimierz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Proszynski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ได้ผลิต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Aeroscope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ซึ่งเป็นกล้องแบบมือถือได้ เป็นครั้งแรก ช่วง ปี 1909-19011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5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0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8AD25-6DD7-43B1-8241-A19502E25A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5F2-8517-40C2-B28D-A7A5E6F66A79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1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8603-FC66-4157-8B7A-B05B6EBE2E86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A8E-1782-4651-A349-D59FD8375638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9514-3D4F-4912-A829-329A8378EBFC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C5D9-8B53-4704-BDDC-D2253620C0A4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E43-2594-43D8-BA10-8AD387139E3D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911A-E448-40D7-831D-02DA7630BA70}" type="datetime1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6DFD-01CD-4FBD-A00A-B75D615DCB54}" type="datetime1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6E-E820-4714-947E-25435DBA2845}" type="datetime1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4B1-8695-4CB3-B107-A659E041EF8D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8BE5-D71F-43E3-A491-15AE6E5704B6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4683-9065-4F50-9E03-400281BFE86E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E498-C000-4551-B21B-20A0CCCB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94DMrgUg4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g95EfI8_EE#t=00m33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V4y3kmIqxE#t=01m49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8744"/>
            <a:ext cx="9144000" cy="1841863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55361144 นาย ธนพงศ์ ขาวนวล	55361830 นาย ชนกันต์ ฟองศรัณย์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55362219 นางสาว พรภัค ปิ่นมณี	55362370 นางสาว ศตนันท์ ธุระกิจ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55362431 นาย สหกรณ์ บัวงาม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293209"/>
          </a:xfrm>
          <a:prstGeom prst="rect">
            <a:avLst/>
          </a:prstGeom>
          <a:solidFill>
            <a:srgbClr val="E91E63"/>
          </a:solidFill>
        </p:spPr>
        <p:txBody>
          <a:bodyPr wrap="square">
            <a:spAutoFit/>
          </a:bodyPr>
          <a:lstStyle/>
          <a:p>
            <a:pPr algn="ctr"/>
            <a:endParaRPr lang="th-TH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กล้องวิดีโอ</a:t>
            </a:r>
            <a:endParaRPr lang="th-TH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Video  Camera</a:t>
            </a:r>
            <a:endParaRPr lang="th-TH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11082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รายวิชา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305434	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ประมวลผลภาพดิจิทัล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009688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 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กล้องวิดีโอ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10</a:t>
            </a:fld>
            <a:endParaRPr lang="en-US"/>
          </a:p>
        </p:txBody>
      </p:sp>
      <p:pic>
        <p:nvPicPr>
          <p:cNvPr id="16" name="Content Placeholder 3" descr="4camcord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06" y="3008916"/>
            <a:ext cx="5373385" cy="338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380144" y="1594187"/>
            <a:ext cx="8373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ส่วนกล้อง ประกอบด้วย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CCD Lens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มอเตอร์ขับเลนส์ซูม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auto focus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aperture </a:t>
            </a:r>
          </a:p>
          <a:p>
            <a:pPr lvl="0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ส่วนเทปบันทึก ประกอบด้วย เครื่องบันทึกเทปขนาดเล็ก และจอทีวีขนาดเล็ก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ซึ่งหากเปิดดูภายในจะเห็นลักษณะการวางอุปกรณ์ดังที่เห็นเปรียบเทียบ</a:t>
            </a:r>
          </a:p>
        </p:txBody>
      </p:sp>
    </p:spTree>
    <p:extLst>
      <p:ext uri="{BB962C8B-B14F-4D97-AF65-F5344CB8AC3E}">
        <p14:creationId xmlns:p14="http://schemas.microsoft.com/office/powerpoint/2010/main" val="24916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009688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 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กล้องวิดีโอ(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11</a:t>
            </a:fld>
            <a:endParaRPr lang="en-US"/>
          </a:p>
        </p:txBody>
      </p:sp>
      <p:pic>
        <p:nvPicPr>
          <p:cNvPr id="9" name="Content Placeholder 3" descr="partcam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93" y="1509809"/>
            <a:ext cx="6500213" cy="4662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2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3F51B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ยีที่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ใช้กับกล้อง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6998" y="1446356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a typeface="Calibri" panose="020F0502020204030204" pitchFamily="34" charset="0"/>
                <a:cs typeface="TH SarabunPSK" panose="020B0500040200020003" pitchFamily="34" charset="-34"/>
              </a:rPr>
              <a:t>ประเภทบันทึกภาพแบบดิจิตอล</a:t>
            </a:r>
            <a:r>
              <a:rPr lang="en-US" sz="2800" b="1" dirty="0">
                <a:latin typeface="TH SarabunPSK" panose="020B0500040200020003" pitchFamily="34" charset="-34"/>
                <a:ea typeface="Calibri" panose="020F0502020204030204" pitchFamily="34" charset="0"/>
              </a:rPr>
              <a:t>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77402" y="1997903"/>
            <a:ext cx="7572054" cy="3561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</a:t>
            </a:r>
            <a:r>
              <a:rPr lang="en-US" sz="24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.</a:t>
            </a:r>
            <a:r>
              <a:rPr lang="th-TH" sz="24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ระบบ </a:t>
            </a:r>
            <a:r>
              <a:rPr lang="en-US" sz="24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PAL System Camcorder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(PAL A, PAL B, PALG)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จำนวนเส้นภาพ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625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เส้นจำนวนเฟรม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25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เฟรม / </a:t>
            </a:r>
            <a:r>
              <a:rPr lang="th-TH" sz="24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วินาที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/>
            </a:r>
            <a:b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</a:b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</a:t>
            </a:r>
            <a:r>
              <a:rPr lang="th-TH" sz="24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ระบบ </a:t>
            </a:r>
            <a:r>
              <a:rPr lang="en-US" sz="24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NTSC System Camcorder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 (NTSC 3.58, NTSC 4.43)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จำนวนเส้นภาพ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525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เส้น จำนวนเฟรม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29.97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เฟรม / </a:t>
            </a:r>
            <a:r>
              <a:rPr lang="th-TH" sz="24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วินาที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/>
            </a:r>
            <a:b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</a:b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 </a:t>
            </a:r>
            <a:r>
              <a:rPr lang="th-TH" sz="24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ระบบ </a:t>
            </a:r>
            <a:r>
              <a:rPr lang="en-US" sz="2400" b="1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SECAM System Camcorder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จำนวนเส้นภาพ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625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เส้นจำนวนเฟรม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25 </a:t>
            </a:r>
            <a:endParaRPr lang="th-TH" sz="2400" dirty="0" smtClean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4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เฟรม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/ </a:t>
            </a:r>
            <a:r>
              <a:rPr lang="th-TH" sz="2400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วินาที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ทั้ง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ระบบที่ว่านี้ อ้างอิงมาจากระบบแพร่ภาพและเสียงของโทรทัศน์ทั่วโลกที่นิยมใช้กัน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39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3F51B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ยีที่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ใช้กับ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 (ต่อ)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143" y="1669130"/>
            <a:ext cx="75720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การประยุกต์ใช้วิดีโอที่ได้จากกล้องวิดีโอในปัจจุบัน</a:t>
            </a:r>
          </a:p>
          <a:p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990" y="2873967"/>
            <a:ext cx="8513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>
                <a:ea typeface="Calibri" panose="020F0502020204030204" pitchFamily="34" charset="0"/>
                <a:cs typeface="TH SarabunPSK" panose="020B0500040200020003" pitchFamily="34" charset="-34"/>
              </a:rPr>
              <a:t>เราสามารถใช้ประโยชน์จากกล้องวีดิโอโดยการนำเทคโนโลยีต่างๆเข้ามาประกอบการใช้งานด้วยไม่ว่าจะเป็น การตัดต่อวีดิโอ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0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3F51B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ยีที่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ใช้กับ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 (ต่อ)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2" descr="http://jelezyka.com/uploads/posts/2012-12/1355320120_ulead-videostudio-11-plus-skachat-besplat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25" y="1497112"/>
            <a:ext cx="2802918" cy="216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insupersite.com/content/content/128692/win7/wlmm_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86" y="1497112"/>
            <a:ext cx="3096927" cy="1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creenshots.en.sftcdn.net/en/scrn/16000/16516/tmpgenc-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86" y="3646466"/>
            <a:ext cx="3019339" cy="255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primatesforpeace.com/wp-content/uploads/2015/05/6-Best-free-Screen-Recording-Tools-%E2%80%93-Camtasia-Studio-Alternative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75" y="4068765"/>
            <a:ext cx="2847350" cy="21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86651" y="6095648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Camtasia Studio Screen Recorder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22436" y="330972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Windows Movie Maker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06702" y="6171685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TMPGEnc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2455" y="356045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Ulead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Video Studio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3F51B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ยีที่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ใช้กับ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 (ต่อ)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2707" y="1579920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ea typeface="Calibri" panose="020F0502020204030204" pitchFamily="34" charset="0"/>
                <a:cs typeface="TH SarabunPSK" panose="020B0500040200020003" pitchFamily="34" charset="-34"/>
              </a:rPr>
              <a:t>กล้องและเซนเซอร์</a:t>
            </a:r>
            <a:endParaRPr lang="en-US" sz="2400" dirty="0"/>
          </a:p>
        </p:txBody>
      </p:sp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0" y="2662101"/>
            <a:ext cx="3781425" cy="27666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98108" y="5275975"/>
            <a:ext cx="5311472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th-TH" dirty="0">
                <a:latin typeface="Calibri" panose="020F0502020204030204" pitchFamily="34" charset="0"/>
                <a:ea typeface="Malgun Gothic" panose="020B0503020000020004" pitchFamily="34" charset="-127"/>
                <a:cs typeface="TH SarabunPSK" panose="020B0500040200020003" pitchFamily="34" charset="-34"/>
              </a:rPr>
              <a:t>ภาพความลึกแสดงระยะทางด้วยสี (ก) </a:t>
            </a:r>
            <a:endParaRPr lang="en-US" dirty="0" smtClean="0">
              <a:latin typeface="Calibri" panose="020F0502020204030204" pitchFamily="34" charset="0"/>
              <a:ea typeface="Malgun Gothic" panose="020B0503020000020004" pitchFamily="34" charset="-127"/>
              <a:cs typeface="TH SarabunPSK" panose="020B0500040200020003" pitchFamily="34" charset="-34"/>
            </a:endParaRPr>
          </a:p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th-TH" dirty="0" smtClean="0">
                <a:latin typeface="Calibri" panose="020F0502020204030204" pitchFamily="34" charset="0"/>
                <a:ea typeface="Malgun Gothic" panose="020B0503020000020004" pitchFamily="34" charset="-127"/>
                <a:cs typeface="TH SarabunPSK" panose="020B0500040200020003" pitchFamily="34" charset="-34"/>
              </a:rPr>
              <a:t>และ</a:t>
            </a:r>
            <a:r>
              <a:rPr lang="th-TH" dirty="0">
                <a:latin typeface="Calibri" panose="020F0502020204030204" pitchFamily="34" charset="0"/>
                <a:ea typeface="Malgun Gothic" panose="020B0503020000020004" pitchFamily="34" charset="-127"/>
                <a:cs typeface="TH SarabunPSK" panose="020B0500040200020003" pitchFamily="34" charset="-34"/>
              </a:rPr>
              <a:t>กลุ่มของจุด (ค) ที่ได้จาก (ข) </a:t>
            </a:r>
            <a:r>
              <a:rPr lang="en-US" dirty="0">
                <a:latin typeface="TH SarabunPSK" panose="020B0500040200020003" pitchFamily="34" charset="-34"/>
                <a:ea typeface="Malgun Gothic" panose="020B0503020000020004" pitchFamily="34" charset="-127"/>
                <a:cs typeface="Cordia New" panose="020B0304020202020204" pitchFamily="34" charset="-34"/>
              </a:rPr>
              <a:t>[9</a:t>
            </a:r>
            <a:r>
              <a:rPr lang="th-TH" dirty="0">
                <a:latin typeface="TH SarabunPSK" panose="020B0500040200020003" pitchFamily="34" charset="-34"/>
                <a:ea typeface="Malgun Gothic" panose="020B0503020000020004" pitchFamily="34" charset="-127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4803972" y="2219137"/>
            <a:ext cx="3711378" cy="30321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73661" y="53385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/>
            <a:r>
              <a:rPr lang="th-TH" b="1" dirty="0">
                <a:ea typeface="Malgun Gothic" panose="020B0503020000020004" pitchFamily="34" charset="-127"/>
                <a:cs typeface="TH SarabunPSK" panose="020B0500040200020003" pitchFamily="34" charset="-34"/>
              </a:rPr>
              <a:t>รูปที่ 7</a:t>
            </a:r>
            <a:r>
              <a:rPr lang="th-TH" dirty="0">
                <a:ea typeface="Malgun Gothic" panose="020B0503020000020004" pitchFamily="34" charset="-127"/>
                <a:cs typeface="TH SarabunPSK" panose="020B0500040200020003" pitchFamily="34" charset="-34"/>
              </a:rPr>
              <a:t> (ก) กล้อง </a:t>
            </a:r>
            <a:r>
              <a:rPr lang="en-US" dirty="0">
                <a:latin typeface="TH SarabunPSK" panose="020B0500040200020003" pitchFamily="34" charset="-34"/>
                <a:ea typeface="Malgun Gothic" panose="020B0503020000020004" pitchFamily="34" charset="-127"/>
              </a:rPr>
              <a:t>PMD [vision] [9</a:t>
            </a:r>
            <a:r>
              <a:rPr lang="th-TH" dirty="0">
                <a:latin typeface="TH SarabunPSK" panose="020B0500040200020003" pitchFamily="34" charset="-34"/>
                <a:ea typeface="Malgun Gothic" panose="020B0503020000020004" pitchFamily="34" charset="-127"/>
              </a:rPr>
              <a:t>]</a:t>
            </a:r>
            <a:r>
              <a:rPr lang="th-TH" dirty="0">
                <a:cs typeface="TH SarabunPSK" panose="020B0500040200020003" pitchFamily="34" charset="-34"/>
              </a:rPr>
              <a:t> (ข) กล้อง </a:t>
            </a:r>
            <a:r>
              <a:rPr lang="en-US" dirty="0" err="1">
                <a:latin typeface="TH SarabunPSK" panose="020B0500040200020003" pitchFamily="34" charset="-34"/>
              </a:rPr>
              <a:t>SwissRanger</a:t>
            </a:r>
            <a:r>
              <a:rPr lang="en-US" dirty="0">
                <a:latin typeface="TH SarabunPSK" panose="020B0500040200020003" pitchFamily="34" charset="-34"/>
              </a:rPr>
              <a:t> SR-3000</a:t>
            </a:r>
            <a:r>
              <a:rPr lang="th-TH" dirty="0">
                <a:latin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ea typeface="Malgun Gothic" panose="020B0503020000020004" pitchFamily="34" charset="-127"/>
              </a:rPr>
              <a:t>[9</a:t>
            </a:r>
            <a:r>
              <a:rPr lang="th-TH" dirty="0">
                <a:latin typeface="TH SarabunPSK" panose="020B0500040200020003" pitchFamily="34" charset="-34"/>
                <a:ea typeface="Malgun Gothic" panose="020B0503020000020004" pitchFamily="34" charset="-127"/>
              </a:rPr>
              <a:t>]</a:t>
            </a:r>
            <a:endParaRPr lang="en-US" dirty="0"/>
          </a:p>
          <a:p>
            <a:pPr indent="457200" algn="ctr"/>
            <a:r>
              <a:rPr lang="en-US" dirty="0">
                <a:latin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</a:rPr>
              <a:t>(ค) กล้อง </a:t>
            </a:r>
            <a:r>
              <a:rPr lang="en-US" dirty="0" err="1">
                <a:latin typeface="TH SarabunPSK" panose="020B0500040200020003" pitchFamily="34" charset="-34"/>
              </a:rPr>
              <a:t>SwissRanger</a:t>
            </a:r>
            <a:r>
              <a:rPr lang="en-US" dirty="0">
                <a:latin typeface="TH SarabunPSK" panose="020B0500040200020003" pitchFamily="34" charset="-34"/>
              </a:rPr>
              <a:t> SR-4000</a:t>
            </a:r>
            <a:r>
              <a:rPr lang="th-TH" dirty="0">
                <a:latin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ea typeface="Malgun Gothic" panose="020B0503020000020004" pitchFamily="34" charset="-127"/>
              </a:rPr>
              <a:t>[9</a:t>
            </a:r>
            <a:r>
              <a:rPr lang="th-TH" dirty="0">
                <a:latin typeface="TH SarabunPSK" panose="020B0500040200020003" pitchFamily="34" charset="-34"/>
                <a:ea typeface="Malgun Gothic" panose="020B0503020000020004" pitchFamily="34" charset="-127"/>
              </a:rPr>
              <a:t>]</a:t>
            </a:r>
            <a:r>
              <a:rPr lang="th-TH" dirty="0">
                <a:cs typeface="TH SarabunPSK" panose="020B0500040200020003" pitchFamily="34" charset="-34"/>
              </a:rPr>
              <a:t> (ง) กล้อง </a:t>
            </a:r>
            <a:r>
              <a:rPr lang="en-US" dirty="0">
                <a:latin typeface="TH SarabunPSK" panose="020B0500040200020003" pitchFamily="34" charset="-34"/>
              </a:rPr>
              <a:t>PMD [vision] </a:t>
            </a:r>
            <a:r>
              <a:rPr lang="th-TH" dirty="0">
                <a:ea typeface="Malgun Gothic" panose="020B0503020000020004" pitchFamily="34" charset="-127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ea typeface="Malgun Gothic" panose="020B0503020000020004" pitchFamily="34" charset="-127"/>
              </a:rPr>
              <a:t>[9</a:t>
            </a:r>
            <a:r>
              <a:rPr lang="th-TH" dirty="0">
                <a:latin typeface="TH SarabunPSK" panose="020B0500040200020003" pitchFamily="34" charset="-34"/>
                <a:ea typeface="Malgun Gothic" panose="020B0503020000020004" pitchFamily="34" charset="-127"/>
              </a:rPr>
              <a:t>]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33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3F51B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ยีที่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ใช้กับ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 (ต่อ)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256" y="158768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ea typeface="Calibri" panose="020F0502020204030204" pitchFamily="34" charset="0"/>
                <a:cs typeface="TH SarabunPSK" panose="020B0500040200020003" pitchFamily="34" charset="-34"/>
              </a:rPr>
              <a:t>อุปกรณ์ </a:t>
            </a:r>
            <a:r>
              <a:rPr lang="en-US" sz="2400" b="1" dirty="0">
                <a:latin typeface="TH SarabunPSK" panose="020B0500040200020003" pitchFamily="34" charset="-34"/>
                <a:ea typeface="Calibri" panose="020F0502020204030204" pitchFamily="34" charset="0"/>
              </a:rPr>
              <a:t>Kinect</a:t>
            </a:r>
            <a:endParaRPr lang="en-US" sz="2400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6" y="2827828"/>
            <a:ext cx="3637052" cy="153868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07" y="2222111"/>
            <a:ext cx="4140485" cy="24629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8889" y="5035450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ea typeface="Malgun Gothic" panose="020B0503020000020004" pitchFamily="34" charset="-127"/>
                <a:cs typeface="TH SarabunPSK" panose="020B0500040200020003" pitchFamily="34" charset="-34"/>
              </a:rPr>
              <a:t>(ก) </a:t>
            </a:r>
            <a:r>
              <a:rPr lang="en-US" dirty="0">
                <a:latin typeface="TH SarabunPSK" panose="020B0500040200020003" pitchFamily="34" charset="-34"/>
                <a:ea typeface="Malgun Gothic" panose="020B0503020000020004" pitchFamily="34" charset="-127"/>
              </a:rPr>
              <a:t>Kinect [10] (</a:t>
            </a:r>
            <a:r>
              <a:rPr lang="th-TH" dirty="0">
                <a:latin typeface="TH SarabunPSK" panose="020B0500040200020003" pitchFamily="34" charset="-34"/>
                <a:ea typeface="Malgun Gothic" panose="020B0503020000020004" pitchFamily="34" charset="-127"/>
              </a:rPr>
              <a:t>ข) การใช้งาน </a:t>
            </a:r>
            <a:r>
              <a:rPr lang="en-US" dirty="0">
                <a:latin typeface="TH SarabunPSK" panose="020B0500040200020003" pitchFamily="34" charset="-34"/>
                <a:ea typeface="Malgun Gothic" panose="020B0503020000020004" pitchFamily="34" charset="-127"/>
              </a:rPr>
              <a:t>Kinect [11]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3F51B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ยีที่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ใช้กับ</a:t>
            </a:r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 (ต่อ)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256" y="1587684"/>
            <a:ext cx="2129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ea typeface="Calibri" panose="020F0502020204030204" pitchFamily="34" charset="0"/>
                <a:cs typeface="TH SarabunPSK" panose="020B0500040200020003" pitchFamily="34" charset="-34"/>
              </a:rPr>
              <a:t>กล้องบนโทรศัพท์มือถือ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53" y="2390491"/>
            <a:ext cx="3544263" cy="254131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6" y="2154399"/>
            <a:ext cx="3984447" cy="3013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09430" y="5010276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ea typeface="Calibri" panose="020F0502020204030204" pitchFamily="34" charset="0"/>
                <a:cs typeface="TH SarabunPSK" panose="020B0500040200020003" pitchFamily="34" charset="-34"/>
              </a:rPr>
              <a:t>มือถือเริ่มมีการถ่ายวิดีโอได้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84002" y="5300460"/>
            <a:ext cx="4363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สามารถใช้ซอฟท์แวร์ประมวลผลแบบ </a:t>
            </a:r>
            <a:r>
              <a:rPr lang="en-US" sz="2400" b="1" dirty="0" smtClean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Real Time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91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การนำวิดีโอมาประมวลผล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276" y="1538824"/>
            <a:ext cx="223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Video Abstraction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" y="2213040"/>
            <a:ext cx="7565472" cy="39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การนำวิดีโอมาประมวลผล (ต่อ)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780" y="1579921"/>
            <a:ext cx="2146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Shot Detection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80" y="2164696"/>
            <a:ext cx="6010275" cy="40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ประวัติความเป็นมาของกล้องวิดีโอ [1]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" y="2125266"/>
            <a:ext cx="1905434" cy="28390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22630" y="5121208"/>
            <a:ext cx="4572000" cy="61927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42900" algn="ctr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Louis Le Prince ‘s pioneering single –lens Cine Camera – projector </a:t>
            </a:r>
            <a:r>
              <a:rPr lang="en-US" sz="1600" dirty="0" err="1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MkII</a:t>
            </a:r>
            <a:r>
              <a:rPr lang="en-US" sz="16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,</a:t>
            </a:r>
            <a:r>
              <a:rPr lang="th-TH" sz="16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กล้องวิดีโอสำหรับถ่ายภาพยนต์แรกของโลก</a:t>
            </a:r>
            <a:r>
              <a:rPr lang="en-US" sz="16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[1]</a:t>
            </a:r>
            <a:endParaRPr lang="en-US" sz="1200" dirty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9495" y="1858138"/>
            <a:ext cx="5866554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lnSpc>
                <a:spcPct val="107000"/>
              </a:lnSpc>
              <a:spcAft>
                <a:spcPts val="600"/>
              </a:spcAft>
            </a:pP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ล้องวิดีโอถูกสร้างขึ้นมาในฐานะของกล้องที่ใช้ในการผลิตภาพยนต์ซึ่งถูกออกแบบและสร้างขึ้นที่ประเทศอังกฤษ โดย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Frenchman Louis Le Prince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ในปี ค.ศ. 1888 นำมาใช้ถ่ายทำภาพยนต์ครั้งแรกของโลก โดยประกอบด้วย </a:t>
            </a:r>
            <a:r>
              <a:rPr lang="en-US" sz="2400" dirty="0" err="1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Roundhay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Garden scene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Leeds Bridge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โดยเรื่อง </a:t>
            </a:r>
            <a:r>
              <a:rPr lang="en-US" sz="2400" dirty="0" err="1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Roundhay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Garden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แต่ละ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shot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ใช้ 12 เฟรม/วินาที ส่วนเรื่อง 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Leeds Bridge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อยู่ที่ 20 เฟรม/วินาที และมีขนาด </a:t>
            </a:r>
            <a:r>
              <a:rPr lang="en-US" sz="1400" dirty="0">
                <a:solidFill>
                  <a:srgbClr val="252525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 </a:t>
            </a:r>
            <a:r>
              <a:rPr lang="en-US" sz="2400" dirty="0">
                <a:solidFill>
                  <a:srgbClr val="252525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1¾</a:t>
            </a:r>
            <a:r>
              <a:rPr lang="en-US" sz="1400" dirty="0">
                <a:solidFill>
                  <a:srgbClr val="252525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 </a:t>
            </a:r>
            <a:r>
              <a:rPr lang="en-US" sz="2800" baseline="30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นิ้ว </a:t>
            </a:r>
            <a:endParaRPr lang="en-US" sz="1400" dirty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Video Camera </a:t>
            </a:r>
            <a:r>
              <a:rPr lang="th-TH" dirty="0" smtClean="0"/>
              <a:t>รายวิชา 305434 การประมวลผลภาพดิจิทัล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55A5-AC64-4C01-AD4D-12A605E24B7A}" type="datetime1">
              <a:rPr lang="en-US" smtClean="0"/>
              <a:t>2/15/2016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การนำวิดีโอมาประมวลผล (ต่อ)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55727" y="2864191"/>
            <a:ext cx="70807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Video Database and Searching video by video demo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youtu.be/p94DMrgUg4M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13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ตัวอย่างการประยุกต์ใช้งานกล้องวิดีโอ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41816" y="58633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https://www.youtube.com/watch?v=bg95EfI8_EE#t=00m33s</a:t>
            </a:r>
            <a:endParaRPr lang="th-TH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30" y="2282401"/>
            <a:ext cx="4129370" cy="1558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616" y="2257335"/>
            <a:ext cx="3761591" cy="14160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816" y="3883326"/>
            <a:ext cx="4924425" cy="18764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28950" y="1522433"/>
            <a:ext cx="2276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ระบบสแกนใบหน้า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83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ตัวอย่างการประยุกต์ใช้งานกล้องวิดีโอ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Video Camera </a:t>
            </a:r>
            <a:r>
              <a:rPr lang="th-TH" dirty="0" smtClean="0"/>
              <a:t>รายวิชา 305434 การประมวลผลภาพดิจิทัล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31542" y="581608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https://www.youtube.com/watch?v=-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V4y3kmIqxE#t=01m49s</a:t>
            </a:r>
            <a:endParaRPr lang="th-TH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1990618"/>
            <a:ext cx="6953250" cy="3867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2950" y="144294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8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ระบบช่วยจอดรถอัติโนมัติ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84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ตัวอย่างการประยุกต์ใช้งานกล้องวิดีโอ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Video Camera </a:t>
            </a:r>
            <a:r>
              <a:rPr lang="th-TH" dirty="0" smtClean="0"/>
              <a:t>รายวิชา 305434 การประมวลผลภาพดิจิทัล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28950" y="3082247"/>
            <a:ext cx="3315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Thank you</a:t>
            </a:r>
            <a:endParaRPr lang="en-US" sz="7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22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</p:spPr>
        <p:txBody>
          <a:bodyPr/>
          <a:lstStyle/>
          <a:p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ประวัติความเป็นมาของกล้องวิดีโอ [1]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3" y="2214301"/>
            <a:ext cx="2635442" cy="27500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82426" y="5129330"/>
            <a:ext cx="4572000" cy="53694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42900" algn="ctr"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Charles </a:t>
            </a:r>
            <a:r>
              <a:rPr lang="en-US" sz="1350" dirty="0" err="1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Kayser</a:t>
            </a:r>
            <a:r>
              <a:rPr lang="en-US" sz="135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of the Edison lab seated behind the </a:t>
            </a:r>
            <a:r>
              <a:rPr lang="en-US" sz="1350" dirty="0" err="1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Kinetograph</a:t>
            </a:r>
            <a:r>
              <a:rPr lang="en-US" sz="1350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. Portability was not among the camera's virtues. [1]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8898" y="1855673"/>
            <a:ext cx="53271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ในปี 1</a:t>
            </a:r>
            <a:r>
              <a:rPr lang="en-US" sz="28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891 William Kennedy Laurie Dickson </a:t>
            </a:r>
            <a:r>
              <a:rPr lang="th-TH" sz="28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นักลงทุนชาวสก็อตและพนักงานของ </a:t>
            </a:r>
            <a:r>
              <a:rPr lang="en-US" sz="28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Thomas Edison </a:t>
            </a:r>
            <a:r>
              <a:rPr lang="th-TH" sz="28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ได้ออกแบบ </a:t>
            </a:r>
            <a:r>
              <a:rPr lang="en-US" sz="2800" dirty="0" err="1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Kinetographic</a:t>
            </a:r>
            <a:r>
              <a:rPr lang="en-US" sz="28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Camera </a:t>
            </a:r>
            <a:r>
              <a:rPr lang="th-TH" sz="28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ซึ่งกล้องทำงานด้วย มอเตอร์ไฟฟ้า ซึ่งสามารถใช้ฟิล์มแบบฟันเฟืองได้ กล้องมีความสามารถทำให้ภาพเคลื่อนไหวต่อเนื่องและสามารถหยุดและมีคุณภาพที่ดีขึ้นโดย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6-1A4D-4E50-93FA-7E702C54FBC6}" type="datetime1">
              <a:rPr lang="en-US" smtClean="0"/>
              <a:t>2/15/2016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37"/>
            <a:ext cx="9144000" cy="1325563"/>
          </a:xfrm>
          <a:solidFill>
            <a:srgbClr val="E91E63"/>
          </a:solidFill>
        </p:spPr>
        <p:txBody>
          <a:bodyPr/>
          <a:lstStyle/>
          <a:p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ประวัติความเป็นมาของกล้องวิดีโอ [1]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2815534" cy="4109631"/>
          </a:xfrm>
        </p:spPr>
      </p:pic>
      <p:sp>
        <p:nvSpPr>
          <p:cNvPr id="5" name="Rectangle 4"/>
          <p:cNvSpPr/>
          <p:nvPr/>
        </p:nvSpPr>
        <p:spPr>
          <a:xfrm>
            <a:off x="463169" y="6074582"/>
            <a:ext cx="4735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Aeroscope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(1910) was the first hand-held movie camera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[1]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9092" y="2114992"/>
            <a:ext cx="5710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ต่อมาก็มีการคิดค้นและพัฒนากล้องมาอย่างต่อเนื่อง จนมี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Kazimierz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Proszynski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ได้ผลิต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Aeroscope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ซึ่งเป็นกล้องแบบมือถือได้ เป็นครั้งแรก ช่วง ปี 1909-19011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C970-3A84-438E-A1D5-91DC7787D345}" type="datetime1">
              <a:rPr lang="en-US" smtClean="0"/>
              <a:t>2/15/2016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Video Camera</a:t>
            </a:r>
            <a:endParaRPr lang="th-T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การบันทึกภาพเคลื่อนไหว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การผลิตรายการโทรทัศน์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1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ปัจจุบันกล้องถ่ายภาพโทรทัศน์จะเป็นชนิดที่เรียกว่า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Camcorder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Video camera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26567" y="3858221"/>
            <a:ext cx="4290866" cy="1816125"/>
            <a:chOff x="2900331" y="4155573"/>
            <a:chExt cx="5721155" cy="2421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299" y="4155573"/>
              <a:ext cx="2695187" cy="202139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0331" y="4193179"/>
              <a:ext cx="2492192" cy="198378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920019" y="6176964"/>
              <a:ext cx="3309027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http://medeemadooza.exteen.com/page/19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FA1-BDD1-4DD2-B3C2-D5D18877ED75}" type="datetime1">
              <a:rPr lang="en-US" smtClean="0"/>
              <a:t>2/15/2016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10"/>
            <a:ext cx="9144000" cy="1325563"/>
          </a:xfrm>
          <a:solidFill>
            <a:srgbClr val="E91E63"/>
          </a:solidFill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Video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5563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7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ปัจจุบัน </a:t>
            </a:r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Camcorder </a:t>
            </a:r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ก็คือ </a:t>
            </a:r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Video Camera + Recorder </a:t>
            </a:r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เข้าไว้ด้วยกัน ซึ่งแต่ก่อนนั้นการบันทึกภาพโทรทัศน์จะต้องใช้อุปกรณ์แยกสองส่วนคือส่วนของ</a:t>
            </a:r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 และส่วนของตัวบันทึกที่เรียกว่า </a:t>
            </a:r>
            <a:r>
              <a:rPr lang="en-US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video tape recorder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70470" y="2527087"/>
            <a:ext cx="6323480" cy="1013431"/>
            <a:chOff x="1640540" y="2635808"/>
            <a:chExt cx="8431306" cy="1351241"/>
          </a:xfrm>
        </p:grpSpPr>
        <p:sp>
          <p:nvSpPr>
            <p:cNvPr id="8" name="Right Arrow 7"/>
            <p:cNvSpPr/>
            <p:nvPr/>
          </p:nvSpPr>
          <p:spPr>
            <a:xfrm>
              <a:off x="5322631" y="3103000"/>
              <a:ext cx="1479177" cy="416859"/>
            </a:xfrm>
            <a:prstGeom prst="rightArrow">
              <a:avLst/>
            </a:prstGeom>
            <a:solidFill>
              <a:srgbClr val="009688"/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116181" y="2720672"/>
              <a:ext cx="2955665" cy="1181517"/>
            </a:xfrm>
            <a:prstGeom prst="roundRect">
              <a:avLst/>
            </a:prstGeom>
            <a:solidFill>
              <a:srgbClr val="009688"/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1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Camcorder</a:t>
              </a:r>
              <a:endParaRPr lang="th-TH" sz="21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Video Camera + Recorder 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640540" y="2635808"/>
              <a:ext cx="3367717" cy="1351241"/>
              <a:chOff x="1640541" y="2635810"/>
              <a:chExt cx="3367717" cy="135124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640541" y="2635811"/>
                <a:ext cx="1619408" cy="1351240"/>
              </a:xfrm>
              <a:prstGeom prst="roundRect">
                <a:avLst/>
              </a:prstGeom>
              <a:solidFill>
                <a:srgbClr val="009688"/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Camera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88850" y="2635810"/>
                <a:ext cx="1619408" cy="1351240"/>
              </a:xfrm>
              <a:prstGeom prst="roundRect">
                <a:avLst/>
              </a:prstGeom>
              <a:solidFill>
                <a:srgbClr val="009688"/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Tape recorder</a:t>
                </a: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Video Camera </a:t>
            </a:r>
            <a:r>
              <a:rPr lang="th-TH" dirty="0" smtClean="0"/>
              <a:t>รายวิชา 305434 การประมวลผลภาพดิจิทัล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43A8-95A2-40AC-B526-76D63AEEF938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E91E6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Video Camera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ประกอบด้วยส่วนสำคัญ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ส่วน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Video Camera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รับภาพเข้ามาในรูปของรายละเอียดของแสง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เปลี่ยนเป็นสัญญาณทางอีเลคทรอนิคส์</a:t>
            </a:r>
          </a:p>
          <a:p>
            <a:pPr lvl="1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Video Tape Recorder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จะเป็นส่วนบันทึก</a:t>
            </a:r>
          </a:p>
          <a:p>
            <a:pPr marL="0" indent="0">
              <a:buNone/>
            </a:pP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Viewfinder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ส่วนที่แสดงสัญญาณภาพที่ผ่านเข้ากล้อง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โดยทั่วไป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Viewfinder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จะให้สีเป็นขาวดำ แต่ก็มีกล้องรุ่นใหม่ที่มีส่วนมองภาพเป็นจอ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LCD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ทำให้มองภาพเป็นสีได้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009688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เทคโนโลยีด้านการผลิต 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68" y="1622318"/>
            <a:ext cx="7886700" cy="397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กล้องถ่ายวีดีโอแบบอนาล็อก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http://www.tvnewscheck.com/playout/wp-content/uploads/2014/05/FB-CD-Edi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90" y="3799966"/>
            <a:ext cx="2859534" cy="18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800px-SONY_BVU_8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19" y="3764338"/>
            <a:ext cx="3080951" cy="189775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534950" y="5686212"/>
            <a:ext cx="6074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</a:rPr>
              <a:t>Format U-</a:t>
            </a:r>
            <a:r>
              <a:rPr lang="en-US" sz="2400" dirty="0" err="1">
                <a:latin typeface="TH SarabunPSK" panose="020B0500040200020003" pitchFamily="34" charset="-34"/>
                <a:ea typeface="Calibri" panose="020F0502020204030204" pitchFamily="34" charset="0"/>
              </a:rPr>
              <a:t>matic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</a:rPr>
              <a:t> </a:t>
            </a:r>
            <a:r>
              <a:rPr lang="th-TH" sz="2400" dirty="0">
                <a:latin typeface="TH SarabunPSK" panose="020B0500040200020003" pitchFamily="34" charset="-34"/>
                <a:ea typeface="Calibri" panose="020F0502020204030204" pitchFamily="34" charset="0"/>
              </a:rPr>
              <a:t>ผลิตเมื่อปี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</a:rPr>
              <a:t> 1969   Sony U-</a:t>
            </a:r>
            <a:r>
              <a:rPr lang="en-US" sz="2400" dirty="0" err="1">
                <a:latin typeface="TH SarabunPSK" panose="020B0500040200020003" pitchFamily="34" charset="-34"/>
                <a:ea typeface="Calibri" panose="020F0502020204030204" pitchFamily="34" charset="0"/>
              </a:rPr>
              <a:t>matic</a:t>
            </a:r>
            <a:r>
              <a:rPr lang="en-US" sz="2400" dirty="0">
                <a:latin typeface="TH SarabunPSK" panose="020B0500040200020003" pitchFamily="34" charset="-34"/>
                <a:ea typeface="Calibri" panose="020F0502020204030204" pitchFamily="34" charset="0"/>
              </a:rPr>
              <a:t> VTR BVU-800 </a:t>
            </a: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ea typeface="Malgun Gothic" panose="020B0503020000020004" pitchFamily="34" charset="-127"/>
              </a:rPr>
              <a:t>[3]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18499" y="2145025"/>
            <a:ext cx="8825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>
                <a:solidFill>
                  <a:srgbClr val="000000"/>
                </a:solidFill>
                <a:ea typeface="Calibri" panose="020F0502020204030204" pitchFamily="34" charset="0"/>
                <a:cs typeface="TH SarabunPSK" panose="020B0500040200020003" pitchFamily="34" charset="-34"/>
              </a:rPr>
              <a:t>บันทึกข้อมูลแบบความถี่ของสัญญาณ เป็นลักษณะคล้ายเส้นกราฟ ขึ้น-ลง ข้อมูลภาพและเสียงบันทึกจะถูกบันทึกจัดเก็บลงบนเส้นเทป</a:t>
            </a:r>
            <a:r>
              <a:rPr lang="th-TH" sz="3200" dirty="0" smtClean="0">
                <a:solidFill>
                  <a:srgbClr val="000000"/>
                </a:solidFill>
                <a:ea typeface="Calibri" panose="020F0502020204030204" pitchFamily="34" charset="0"/>
                <a:cs typeface="TH SarabunPSK" panose="020B0500040200020003" pitchFamily="34" charset="-34"/>
              </a:rPr>
              <a:t>แม่เหล็ก</a:t>
            </a:r>
            <a:endParaRPr lang="en-US" sz="3200" dirty="0" smtClean="0">
              <a:solidFill>
                <a:srgbClr val="000000"/>
              </a:solidFill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TH SarabunPSK" panose="020B0500040200020003" pitchFamily="34" charset="-34"/>
                <a:ea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ea typeface="Calibri" panose="020F0502020204030204" pitchFamily="34" charset="0"/>
              </a:rPr>
              <a:t>(Magnetic Tape)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8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009688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เทคโนโลยีด้านการ</a:t>
            </a:r>
            <a:r>
              <a:rPr lang="th-TH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ผลิต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ต่อ) 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กล้องถ่ายวีดีโอแบบดิจิตอล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Video Camera </a:t>
            </a:r>
            <a:r>
              <a:rPr lang="th-TH" smtClean="0"/>
              <a:t>รายวิชา 305434 การประมวลผลภาพดิจิทัล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E1AB-1942-4E43-A88F-9A044F99BEE7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E498-C000-4551-B21B-20A0CCCB3535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XF-300  0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10" y="4045162"/>
            <a:ext cx="2507037" cy="184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anon_xl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583" y="3947871"/>
            <a:ext cx="2980527" cy="196785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2927028" y="5873698"/>
            <a:ext cx="3329759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Digital Format Camcorder</a:t>
            </a:r>
            <a:r>
              <a:rPr lang="en-US" sz="2800" b="1" dirty="0">
                <a:solidFill>
                  <a:srgbClr val="000000"/>
                </a:solidFill>
                <a:latin typeface="TH SarabunPSK" panose="020B0500040200020003" pitchFamily="34" charset="-34"/>
                <a:ea typeface="Malgun Gothic" panose="020B0503020000020004" pitchFamily="34" charset="-127"/>
                <a:cs typeface="Cordia New" panose="020B0304020202020204" pitchFamily="34" charset="-34"/>
              </a:rPr>
              <a:t> [3]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5016" y="2329467"/>
            <a:ext cx="7713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>
                <a:solidFill>
                  <a:srgbClr val="00000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การบันทึกข้อมูลจะเป็นหลักการเดียวกันคือการบันทึกข้อมูลในระบบคอมพิวเตอร์ โดยใช้ระบบข้อมูลฐานสอง </a:t>
            </a:r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0 </a:t>
            </a:r>
            <a:r>
              <a:rPr lang="th-TH" sz="3200" dirty="0">
                <a:solidFill>
                  <a:srgbClr val="00000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 </a:t>
            </a:r>
            <a:r>
              <a:rPr lang="th-TH" sz="32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ถูกพัฒนาขึ้นมาในปี </a:t>
            </a:r>
            <a:r>
              <a:rPr lang="en-US" sz="32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1994 </a:t>
            </a:r>
            <a:r>
              <a:rPr lang="th-TH" sz="32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โดยมีกลุ่มบริษัทต่างๆมากกว่า </a:t>
            </a:r>
            <a:r>
              <a:rPr lang="en-US" sz="32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60 </a:t>
            </a:r>
            <a:r>
              <a:rPr lang="th-TH" sz="32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บริษัท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3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408</TotalTime>
  <Words>1232</Words>
  <Application>Microsoft Office PowerPoint</Application>
  <PresentationFormat>On-screen Show (4:3)</PresentationFormat>
  <Paragraphs>185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TH SarabunPSK</vt:lpstr>
      <vt:lpstr>Calibri Light</vt:lpstr>
      <vt:lpstr>Arial</vt:lpstr>
      <vt:lpstr>Cordia New</vt:lpstr>
      <vt:lpstr>Malgun Gothic</vt:lpstr>
      <vt:lpstr>Calibri</vt:lpstr>
      <vt:lpstr>Office Theme</vt:lpstr>
      <vt:lpstr>PowerPoint Presentation</vt:lpstr>
      <vt:lpstr>ประวัติความเป็นมาของกล้องวิดีโอ [1]</vt:lpstr>
      <vt:lpstr>ประวัติความเป็นมาของกล้องวิดีโอ [1]</vt:lpstr>
      <vt:lpstr>ประวัติความเป็นมาของกล้องวิดีโอ [1]</vt:lpstr>
      <vt:lpstr>Video Camera</vt:lpstr>
      <vt:lpstr>ความเป็นมา Video Camera</vt:lpstr>
      <vt:lpstr>Video Camera ประกอบด้วยส่วนสำคัญ 2 ส่วน</vt:lpstr>
      <vt:lpstr>เทคโนโลยีด้านการผลิต </vt:lpstr>
      <vt:lpstr>เทคโนโลยีด้านการผลิต (ต่อ) </vt:lpstr>
      <vt:lpstr>ส่วนประกอบของ กล้องวิดีโอ</vt:lpstr>
      <vt:lpstr>ส่วนประกอบของ กล้องวิดีโอ(ต่อ)</vt:lpstr>
      <vt:lpstr>เทคโนยีที่ใช้กับกล้อง</vt:lpstr>
      <vt:lpstr>เทคโนยีที่ใช้กับกล้อง (ต่อ)</vt:lpstr>
      <vt:lpstr>เทคโนยีที่ใช้กับกล้อง (ต่อ)</vt:lpstr>
      <vt:lpstr>เทคโนยีที่ใช้กับกล้อง (ต่อ)</vt:lpstr>
      <vt:lpstr>เทคโนยีที่ใช้กับกล้อง (ต่อ)</vt:lpstr>
      <vt:lpstr>เทคโนยีที่ใช้กับกล้อง (ต่อ)</vt:lpstr>
      <vt:lpstr>การนำวิดีโอมาประมวลผล</vt:lpstr>
      <vt:lpstr>การนำวิดีโอมาประมวลผล (ต่อ)</vt:lpstr>
      <vt:lpstr>การนำวิดีโอมาประมวลผล (ต่อ)</vt:lpstr>
      <vt:lpstr>ตัวอย่างการประยุกต์ใช้งานกล้องวิดีโอ</vt:lpstr>
      <vt:lpstr>ตัวอย่างการประยุกต์ใช้งานกล้องวิดีโอ</vt:lpstr>
      <vt:lpstr>ตัวอย่างการประยุกต์ใช้งานกล้องวิดีโอ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 Camera กล้องถ่ายภาพโทรทัศน์</dc:title>
  <dc:creator>Microsoft</dc:creator>
  <cp:lastModifiedBy>User</cp:lastModifiedBy>
  <cp:revision>28</cp:revision>
  <dcterms:created xsi:type="dcterms:W3CDTF">2016-02-15T08:39:49Z</dcterms:created>
  <dcterms:modified xsi:type="dcterms:W3CDTF">2016-02-15T16:43:02Z</dcterms:modified>
</cp:coreProperties>
</file>