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9"/>
  </p:notesMasterIdLst>
  <p:sldIdLst>
    <p:sldId id="291" r:id="rId2"/>
    <p:sldId id="281" r:id="rId3"/>
    <p:sldId id="298" r:id="rId4"/>
    <p:sldId id="290" r:id="rId5"/>
    <p:sldId id="293" r:id="rId6"/>
    <p:sldId id="294" r:id="rId7"/>
    <p:sldId id="296" r:id="rId8"/>
  </p:sldIdLst>
  <p:sldSz cx="12192000" cy="6858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1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1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1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1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1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1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1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1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BB59"/>
    <a:srgbClr val="39B0D4"/>
    <a:srgbClr val="727272"/>
    <a:srgbClr val="010000"/>
    <a:srgbClr val="FFA751"/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 showGuides="1">
      <p:cViewPr varScale="1">
        <p:scale>
          <a:sx n="70" d="100"/>
          <a:sy n="70" d="100"/>
        </p:scale>
        <p:origin x="512" y="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fld id="{C4D5ADD5-2BBC-4A94-8F86-D9013941F742}" type="datetimeFigureOut">
              <a:rPr lang="en-US"/>
              <a:t>9/1/2024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EC790738-CFC9-4A5E-8424-6B42AA5706F7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1" charset="-128"/>
        <a:cs typeface="MS PGothic" panose="020B0600070205080204" pitchFamily="1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1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1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1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1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>
              <a:ea typeface="MS PGothic" panose="020B0600070205080204" pitchFamily="1" charset="-128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65F62A7E-A2F8-438F-9CF8-47DE63F471B4}" type="slidenum">
              <a:rPr lang="en-US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>
              <a:ea typeface="MS PGothic" panose="020B0600070205080204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0CA7B74D-3791-4AC6-8451-F10DBCCCDD9A}" type="slidenum">
              <a:rPr lang="en-US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>
              <a:ea typeface="MS PGothic" panose="020B0600070205080204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1" charset="-128"/>
                <a:cs typeface="+mn-cs"/>
              </a:r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1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>
              <a:ea typeface="MS PGothic" panose="020B0600070205080204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1" charset="-128"/>
                <a:cs typeface="+mn-cs"/>
              </a:r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1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>
              <a:ea typeface="MS PGothic" panose="020B0600070205080204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1" charset="-128"/>
                <a:cs typeface="+mn-cs"/>
              </a:r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1" charset="-128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0792E3-D524-454C-8AFD-A91972900BCB}" type="datetime1">
              <a:rPr lang="en-US" smtClean="0"/>
              <a:t>9/1/2024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7E1BAA-A38D-40DE-B22C-DF9BD7D82058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3C3A68-6922-42D3-8905-ECC2D82A3469}" type="datetime1">
              <a:rPr lang="en-US" smtClean="0"/>
              <a:t>9/1/2024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FDD027-5576-4F27-AAB6-1D994836EE78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69E9F4-7604-4950-A8B2-8ACDEDB1506E}" type="datetime1">
              <a:rPr lang="en-US" smtClean="0"/>
              <a:t>9/1/2024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57CE61-8714-431B-A40A-01B1C5541AB7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08B7524-32A2-4C20-A58C-BC3BAA1042FC}" type="datetime1">
              <a:rPr lang="en-US" smtClean="0"/>
              <a:t>9/1/2024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7C3CE7-23F7-4828-823C-E0205DF2CF97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994447-D6B2-43BB-A877-57F1A267B999}" type="datetime1">
              <a:rPr lang="en-US" smtClean="0"/>
              <a:t>9/1/2024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DB31D2-2A87-4F4C-A9AD-05C6CC2B321D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920E16-BD35-483C-AA6B-346FC7E46DEA}" type="datetime1">
              <a:rPr lang="en-US" smtClean="0"/>
              <a:t>9/1/2024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FC16D9-1635-4844-816A-0A8A2160FADA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EAC6F8-5103-4FC0-A69E-5C6AE6469DA8}" type="datetime1">
              <a:rPr lang="en-US" smtClean="0"/>
              <a:t>9/1/2024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C4100A-98DE-4944-910A-A93F5CA9F72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60C6921-0627-4C8F-83D5-0CF936D2FFDD}" type="datetime1">
              <a:rPr lang="en-US" smtClean="0"/>
              <a:t>9/1/2024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63342B-5A73-45DC-864D-086DE78037EF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F08AD7-8103-40F8-983C-E2BA6BB9CBE0}" type="datetime1">
              <a:rPr lang="en-US" smtClean="0"/>
              <a:t>9/1/2024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35AFB3-1ACD-44AC-8702-86B1729DF03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8C06B4-9380-4A4D-AF49-A3596E17DAF5}" type="datetime1">
              <a:rPr lang="en-US" smtClean="0"/>
              <a:t>9/1/2024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CF15F3-5E77-4C57-9E21-50D6D1D6C022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7FDEF1-C582-4E22-9E77-D68326471F28}" type="datetime1">
              <a:rPr lang="en-US" smtClean="0"/>
              <a:t>9/1/2024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42169A-B3C7-4FB6-967F-AF95F4EB331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-47625"/>
            <a:ext cx="109728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095375"/>
            <a:ext cx="10972800" cy="50307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780A9602-A9A9-453F-AEF1-37B5837E02CD}" type="datetime1">
              <a:rPr lang="en-US" smtClean="0"/>
              <a:t>9/1/2024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TradeGothic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1411BA53-830D-4830-BB65-E58DBE17D0B7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TradeGothic"/>
          <a:ea typeface="MS PGothic" panose="020B0600070205080204" pitchFamily="1" charset="-128"/>
          <a:cs typeface="MS PGothic" panose="020B0600070205080204" pitchFamily="1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pitchFamily="1" charset="0"/>
          <a:ea typeface="MS PGothic" panose="020B0600070205080204" pitchFamily="1" charset="-128"/>
          <a:cs typeface="MS PGothic" panose="020B0600070205080204" pitchFamily="1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pitchFamily="1" charset="0"/>
          <a:ea typeface="MS PGothic" panose="020B0600070205080204" pitchFamily="1" charset="-128"/>
          <a:cs typeface="MS PGothic" panose="020B0600070205080204" pitchFamily="1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pitchFamily="1" charset="0"/>
          <a:ea typeface="MS PGothic" panose="020B0600070205080204" pitchFamily="1" charset="-128"/>
          <a:cs typeface="MS PGothic" panose="020B0600070205080204" pitchFamily="1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pitchFamily="1" charset="0"/>
          <a:ea typeface="MS PGothic" panose="020B0600070205080204" pitchFamily="1" charset="-128"/>
          <a:cs typeface="MS PGothic" panose="020B0600070205080204" pitchFamily="1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pitchFamily="1" charset="0"/>
          <a:ea typeface="MS PGothic" panose="020B0600070205080204" pitchFamily="1" charset="-128"/>
          <a:cs typeface="MS PGothic" panose="020B0600070205080204" pitchFamily="1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pitchFamily="1" charset="0"/>
          <a:ea typeface="MS PGothic" panose="020B0600070205080204" pitchFamily="1" charset="-128"/>
          <a:cs typeface="MS PGothic" panose="020B0600070205080204" pitchFamily="1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pitchFamily="1" charset="0"/>
          <a:ea typeface="MS PGothic" panose="020B0600070205080204" pitchFamily="1" charset="-128"/>
          <a:cs typeface="MS PGothic" panose="020B0600070205080204" pitchFamily="1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pitchFamily="1" charset="0"/>
          <a:ea typeface="MS PGothic" panose="020B0600070205080204" pitchFamily="1" charset="-128"/>
          <a:cs typeface="MS PGothic" panose="020B0600070205080204" pitchFamily="1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TradeGothic"/>
          <a:ea typeface="MS PGothic" panose="020B0600070205080204" pitchFamily="1" charset="-128"/>
          <a:cs typeface="MS PGothic" panose="020B0600070205080204" pitchFamily="1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TradeGothic"/>
          <a:ea typeface="MS PGothic" panose="020B0600070205080204" pitchFamily="1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radeGothic"/>
          <a:ea typeface="MS PGothic" panose="020B0600070205080204" pitchFamily="1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TradeGothic"/>
          <a:ea typeface="MS PGothic" panose="020B0600070205080204" pitchFamily="1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TradeGothic"/>
          <a:ea typeface="MS PGothic" panose="020B0600070205080204" pitchFamily="1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52400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2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5656780" y="851521"/>
            <a:ext cx="4638605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r="59916"/>
          <a:stretch>
            <a:fillRect/>
          </a:stretch>
        </p:blipFill>
        <p:spPr>
          <a:xfrm>
            <a:off x="8846886" y="1715881"/>
            <a:ext cx="3203509" cy="3426237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31286" y="-526757"/>
            <a:ext cx="10363200" cy="2076450"/>
          </a:xfrm>
        </p:spPr>
        <p:txBody>
          <a:bodyPr/>
          <a:lstStyle/>
          <a:p>
            <a:r>
              <a:rPr lang="en-US" sz="4000" b="1" dirty="0">
                <a:solidFill>
                  <a:schemeClr val="tx2"/>
                </a:solidFill>
                <a:latin typeface="Garamond" panose="02020404030301010803" pitchFamily="18" charset="0"/>
              </a:rPr>
              <a:t>SMART INDIA HACKATHON 2024</a:t>
            </a:r>
            <a:endParaRPr lang="en-IN" sz="4000" b="1" dirty="0">
              <a:solidFill>
                <a:schemeClr val="tx2"/>
              </a:solidFill>
              <a:latin typeface="Garamond" panose="02020404030301010803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9330" y="511468"/>
            <a:ext cx="8561070" cy="63646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US" dirty="0"/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 ID –</a:t>
            </a:r>
            <a:r>
              <a:rPr lang="en-IN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altLang="en-US" sz="24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SH-1627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18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 Title-</a:t>
            </a:r>
          </a:p>
          <a:p>
            <a:pPr marL="0" indent="0" algn="just">
              <a:lnSpc>
                <a:spcPct val="180000"/>
              </a:lnSpc>
              <a:buFont typeface="Arial" panose="020B0604020202020204" pitchFamily="34" charset="0"/>
              <a:buNone/>
            </a:pPr>
            <a:r>
              <a:rPr lang="en-IN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        “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Drug Inventory and supply </a:t>
            </a:r>
            <a:r>
              <a:rPr lang="en-IN" altLang="en-US" sz="24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chain Tracking system</a:t>
            </a:r>
            <a:r>
              <a:rPr lang="en-IN" altLang="en-US" sz="24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endParaRPr lang="en-US" sz="2400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Theme-</a:t>
            </a:r>
            <a:r>
              <a:rPr lang="en-IN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altLang="en-US" sz="24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MedTech/ BioTech / HealthTech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PS Category-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Software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Team ID-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Team Nam</a:t>
            </a:r>
            <a:r>
              <a:rPr lang="en-IN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e- </a:t>
            </a:r>
            <a:r>
              <a:rPr lang="en-IN" altLang="en-US" sz="24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Coding Crabs</a:t>
            </a:r>
          </a:p>
        </p:txBody>
      </p:sp>
      <p:pic>
        <p:nvPicPr>
          <p:cNvPr id="9" name="Google Shape;93;p2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182998" y="0"/>
            <a:ext cx="10972800" cy="1143000"/>
          </a:xfrm>
        </p:spPr>
        <p:txBody>
          <a:bodyPr/>
          <a:lstStyle/>
          <a:p>
            <a:pPr eaLnBrk="1" hangingPunct="1"/>
            <a:br>
              <a:rPr lang="en-US" sz="3600" b="1" dirty="0">
                <a:latin typeface="Times New Roman" panose="02020603050405020304" pitchFamily="18" charset="0"/>
                <a:ea typeface="MS PGothic" panose="020B0600070205080204" pitchFamily="1" charset="-128"/>
                <a:cs typeface="Times New Roman" panose="02020603050405020304" pitchFamily="18" charset="0"/>
              </a:rPr>
            </a:br>
            <a:r>
              <a:rPr lang="en-US" sz="3600" b="1" dirty="0">
                <a:latin typeface="Times New Roman" panose="02020603050405020304" pitchFamily="18" charset="0"/>
                <a:ea typeface="MS PGothic" panose="020B0600070205080204" pitchFamily="1" charset="-128"/>
                <a:cs typeface="Times New Roman" panose="02020603050405020304" pitchFamily="18" charset="0"/>
              </a:rPr>
              <a:t>IDEA TITLE</a:t>
            </a:r>
          </a:p>
        </p:txBody>
      </p:sp>
      <p:sp>
        <p:nvSpPr>
          <p:cNvPr id="15362" name="TextBox 8"/>
          <p:cNvSpPr txBox="1">
            <a:spLocks noChangeArrowheads="1"/>
          </p:cNvSpPr>
          <p:nvPr/>
        </p:nvSpPr>
        <p:spPr bwMode="auto">
          <a:xfrm>
            <a:off x="0" y="973455"/>
            <a:ext cx="12192000" cy="12179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no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3200" b="1" u="sng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 </a:t>
            </a:r>
            <a:endParaRPr lang="en-US" sz="3200" u="sng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u="sng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just">
              <a:buFont typeface="Arial" panose="020B0604020202020204" pitchFamily="34" charset="0"/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The combination of Blockchain and AI creates a secure, transparent, and efficient pharmaceutical supply chain. It ensures drugs are genuine, gives customers confidence in their purchases, and protects public health.</a:t>
            </a:r>
          </a:p>
          <a:p>
            <a:pPr marL="0" indent="457200" algn="just">
              <a:buFont typeface="Arial" panose="020B0604020202020204" pitchFamily="34" charset="0"/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 smtClean="0">
                <a:solidFill>
                  <a:schemeClr val="bg1"/>
                </a:solidFill>
              </a:rPr>
              <a:t>2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@SIH Idea submission- Template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1" name="Google Shape;93;p2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 Box 3"/>
          <p:cNvSpPr txBox="1"/>
          <p:nvPr/>
        </p:nvSpPr>
        <p:spPr>
          <a:xfrm>
            <a:off x="255270" y="2426335"/>
            <a:ext cx="6601460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Provide role-specific dashboards to streamline operations.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Use AI algorithms to predict demand based on historical data ,to optimize delivery routes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Monitor deliveries to ensure drugs reach the designated location,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Triggering alerts if the delivery deviates from the planned route.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Implement a scheduling system that prioritizes deliveries based on urgency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Ensures on-time delivery notifications.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Record quality checks at every stage of the supply chain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A centralized dashboard showing real-time data on all levels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Automatic reordering based on consumption data</a:t>
            </a:r>
          </a:p>
        </p:txBody>
      </p:sp>
      <p:pic>
        <p:nvPicPr>
          <p:cNvPr id="5" name="Picture 4" descr="68747470733a2f2f63646e2d776f726470726573732d696e666f2e6675747572656c6561726e2e636f6d2f696e666f2f77702[1]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6730" y="2426335"/>
            <a:ext cx="5213350" cy="331978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3200">
                <a:latin typeface="Arial" panose="020B0604020202020204" pitchFamily="34" charset="0"/>
                <a:cs typeface="Arial" panose="020B0604020202020204" pitchFamily="34" charset="0"/>
              </a:rPr>
              <a:t>Working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/>
              <a:t>3</a:t>
            </a:fld>
            <a:endParaRPr lang="en-US"/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969723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0" y="6356667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7" name="Footer Placeholder 6"/>
          <p:cNvSpPr>
            <a:spLocks noGrp="1"/>
          </p:cNvSpPr>
          <p:nvPr/>
        </p:nvSpPr>
        <p:spPr>
          <a:xfrm>
            <a:off x="4648200" y="6356353"/>
            <a:ext cx="320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fontAlgn="auto" latinLnBrk="0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TradeGothic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@SIH Idea submission- Template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/>
        </p:nvSpPr>
        <p:spPr>
          <a:xfrm>
            <a:off x="8864600" y="6483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rgbClr val="898989"/>
                </a:solidFill>
                <a:latin typeface="TradeGothic" pitchFamily="1" charset="0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77C3CE7-23F7-4828-823C-E0205DF2CF97}" type="slidenum">
              <a:rPr lang="en-US" b="1">
                <a:solidFill>
                  <a:schemeClr val="bg1"/>
                </a:solidFill>
              </a:rPr>
              <a:t>3</a:t>
            </a:fld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14" name="Picture 13" descr="image2[2]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96620"/>
            <a:ext cx="12192000" cy="50641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MS PGothic" panose="020B0600070205080204" pitchFamily="1" charset="-128"/>
                <a:cs typeface="Times New Roman" panose="02020603050405020304" pitchFamily="18" charset="0"/>
              </a:rPr>
              <a:t>TECHNICAL APPROACH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535305" y="1659255"/>
            <a:ext cx="9385300" cy="36563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noAutofit/>
          </a:bodyPr>
          <a:lstStyle/>
          <a:p>
            <a:pPr marL="0" indent="0" algn="just">
              <a:buFont typeface="Arial" panose="020B0604020202020204" pitchFamily="34" charset="0"/>
              <a:buNone/>
            </a:pP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Blockchain Platform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I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Ethereum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Smart Contracts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I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Solidity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Development Framework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I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Truffle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Local Blockchain Simulator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I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Ganache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Blockchain Integration Library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I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Web3.js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Frontend Framework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I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ReactJS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AI Chatbot Framework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I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Rasa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Mobile Application Framework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I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Flutter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Database Management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I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MongoDB and Firebase Cloud Firestore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Deployment Environment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I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Node.js</a:t>
            </a:r>
          </a:p>
          <a:p>
            <a:pPr marL="0" indent="0" algn="just">
              <a:buFont typeface="Arial" panose="020B0604020202020204" pitchFamily="34" charset="0"/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>
                <a:solidFill>
                  <a:schemeClr val="bg1"/>
                </a:solidFill>
              </a:rPr>
              <a:t>4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@SIH Idea submission- Template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 panose="020F0502020204030204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MS PGothic" panose="020B0600070205080204" pitchFamily="1" charset="-128"/>
                <a:cs typeface="Times New Roman" panose="02020603050405020304" pitchFamily="18" charset="0"/>
              </a:rPr>
              <a:t>FEASIBILITY AND VIABILITY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MS PGothic" panose="020B0600070205080204" pitchFamily="1" charset="-128"/>
                <a:cs typeface="+mn-cs"/>
              </a:rPr>
              <a:t>5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 Box 1"/>
          <p:cNvSpPr txBox="1"/>
          <p:nvPr/>
        </p:nvSpPr>
        <p:spPr>
          <a:xfrm>
            <a:off x="350520" y="1461770"/>
            <a:ext cx="4504690" cy="4030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/>
              <a:t>Feasibility Analysis of the Idea</a:t>
            </a:r>
          </a:p>
          <a:p>
            <a:endParaRPr lang="en-US" sz="2000" b="1"/>
          </a:p>
          <a:p>
            <a:r>
              <a:rPr lang="en-US"/>
              <a:t>1. Technical Feasibility</a:t>
            </a:r>
          </a:p>
          <a:p>
            <a:r>
              <a:rPr lang="en-US"/>
              <a:t> </a:t>
            </a:r>
            <a:r>
              <a:rPr lang="en-IN" altLang="en-US"/>
              <a:t>  </a:t>
            </a:r>
            <a:r>
              <a:rPr lang="en-US"/>
              <a:t>--&gt;Data Integration</a:t>
            </a:r>
          </a:p>
          <a:p>
            <a:r>
              <a:rPr lang="en-US"/>
              <a:t>   --&gt;User Interface and Experience</a:t>
            </a:r>
          </a:p>
          <a:p>
            <a:endParaRPr lang="en-US"/>
          </a:p>
          <a:p>
            <a:r>
              <a:rPr lang="en-US"/>
              <a:t>2.Operational Feasibility</a:t>
            </a:r>
          </a:p>
          <a:p>
            <a:r>
              <a:rPr lang="en-US"/>
              <a:t>  --&gt;Supply Chain Complexity</a:t>
            </a:r>
          </a:p>
          <a:p>
            <a:r>
              <a:rPr lang="en-US"/>
              <a:t>  --&gt;Resource Availability</a:t>
            </a:r>
          </a:p>
          <a:p>
            <a:endParaRPr lang="en-US"/>
          </a:p>
          <a:p>
            <a:r>
              <a:rPr lang="en-US"/>
              <a:t>3.Economic Feasibility</a:t>
            </a:r>
          </a:p>
          <a:p>
            <a:r>
              <a:rPr lang="en-US"/>
              <a:t>  --&gt;Cost of Development and Implementation</a:t>
            </a:r>
          </a:p>
          <a:p>
            <a:r>
              <a:rPr lang="en-US"/>
              <a:t>  --&gt;Long-Term Cost Savings</a:t>
            </a:r>
          </a:p>
          <a:p>
            <a:r>
              <a:rPr lang="en-US"/>
              <a:t>  --&gt;Funding Sources</a:t>
            </a:r>
          </a:p>
        </p:txBody>
      </p:sp>
      <p:sp>
        <p:nvSpPr>
          <p:cNvPr id="3" name="Text Box 2"/>
          <p:cNvSpPr txBox="1"/>
          <p:nvPr/>
        </p:nvSpPr>
        <p:spPr>
          <a:xfrm>
            <a:off x="5195570" y="1458595"/>
            <a:ext cx="739076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Potential Challenges and Risks</a:t>
            </a:r>
          </a:p>
          <a:p>
            <a:pPr lvl="1"/>
            <a:r>
              <a:rPr lang="en-US"/>
              <a:t>1.Data Privacy and Security</a:t>
            </a:r>
          </a:p>
          <a:p>
            <a:pPr lvl="1"/>
            <a:r>
              <a:rPr lang="en-US"/>
              <a:t>2.Integration with Existing Systems</a:t>
            </a:r>
          </a:p>
          <a:p>
            <a:pPr lvl="1"/>
            <a:r>
              <a:rPr lang="en-IN" altLang="en-US"/>
              <a:t>3.To check Quantity and its condition,either a person or a Iot device</a:t>
            </a:r>
          </a:p>
          <a:p>
            <a:pPr lvl="1"/>
            <a:r>
              <a:rPr lang="en-IN" altLang="en-US"/>
              <a:t> is required.</a:t>
            </a:r>
          </a:p>
          <a:p>
            <a:pPr lvl="1"/>
            <a:r>
              <a:rPr lang="en-IN" altLang="en-US"/>
              <a:t>4</a:t>
            </a:r>
            <a:r>
              <a:rPr lang="en-US"/>
              <a:t>.Supply Chain Disruptions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5195570" y="3642995"/>
            <a:ext cx="618045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Strategies for Overcoming These Challenges</a:t>
            </a:r>
            <a:r>
              <a:rPr lang="en-IN" altLang="en-US" b="1"/>
              <a:t>:</a:t>
            </a:r>
            <a:endParaRPr lang="en-US" b="1"/>
          </a:p>
          <a:p>
            <a:pPr lvl="1"/>
            <a:r>
              <a:rPr lang="en-US"/>
              <a:t>1.Implement Advanced Security Measures and Ensure </a:t>
            </a:r>
            <a:r>
              <a:rPr lang="en-IN" altLang="en-US"/>
              <a:t>   </a:t>
            </a:r>
            <a:r>
              <a:rPr lang="en-US"/>
              <a:t>Regulatory Compliance.</a:t>
            </a:r>
          </a:p>
          <a:p>
            <a:pPr lvl="1"/>
            <a:r>
              <a:rPr lang="en-IN" altLang="en-US"/>
              <a:t>2</a:t>
            </a:r>
            <a:r>
              <a:rPr lang="en-US"/>
              <a:t>.Regular Monitoring and Adaptation and Engage with Regulatory Bodies.</a:t>
            </a:r>
          </a:p>
          <a:p>
            <a:pPr lvl="1"/>
            <a:r>
              <a:rPr lang="en-IN" altLang="en-US"/>
              <a:t>3</a:t>
            </a:r>
            <a:r>
              <a:rPr lang="en-US"/>
              <a:t>.Diversify Supply Chains and Implement Predictive Analytics.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 panose="020F0502020204030204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MS PGothic" panose="020B0600070205080204" pitchFamily="1" charset="-128"/>
                <a:cs typeface="Times New Roman" panose="02020603050405020304" pitchFamily="18" charset="0"/>
              </a:rPr>
              <a:t>IMPACT AND BENEFITS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329565" y="1500505"/>
            <a:ext cx="5486400" cy="40690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noAutofit/>
          </a:bodyPr>
          <a:lstStyle/>
          <a:p>
            <a:pPr marL="0" marR="0" lvl="0" indent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sz="18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Potential Impact on the Target Audience:-</a:t>
            </a:r>
          </a:p>
          <a:p>
            <a:pPr marL="0" marR="0" lvl="0" indent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lang="en-US" sz="1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marR="0" lvl="0" indent="-28575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Healthcare Providers (Hospitals, Clinics, Pharmacies)</a:t>
            </a:r>
          </a:p>
          <a:p>
            <a:pPr marL="0" marR="0" lvl="0" indent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IN" altLang="en-US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-- </a:t>
            </a:r>
            <a:r>
              <a:rPr lang="en-US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Enhanced Efficiency</a:t>
            </a:r>
          </a:p>
          <a:p>
            <a:pPr marL="0" marR="0" lvl="0" indent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IN" altLang="en-US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</a:t>
            </a:r>
            <a:r>
              <a:rPr lang="en-US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altLang="en-US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-- </a:t>
            </a:r>
            <a:r>
              <a:rPr lang="en-US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Accurate Inventory Control</a:t>
            </a:r>
          </a:p>
          <a:p>
            <a:pPr marL="0" marR="0" lvl="0" indent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lang="en-US" sz="1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marR="0" lvl="0" indent="-28575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Patients:</a:t>
            </a:r>
          </a:p>
          <a:p>
            <a:pPr marL="0" marR="0" lvl="0" indent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altLang="en-US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-- </a:t>
            </a:r>
            <a:r>
              <a:rPr lang="en-US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Improved Patient Safety</a:t>
            </a:r>
          </a:p>
          <a:p>
            <a:pPr marL="0" marR="0" lvl="0" indent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altLang="en-US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</a:t>
            </a:r>
            <a:r>
              <a:rPr lang="en-US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IN" altLang="en-US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Better Access to Medications</a:t>
            </a:r>
          </a:p>
          <a:p>
            <a:pPr marL="0" marR="0" lvl="0" indent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lang="en-US" sz="1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marR="0" lvl="0" indent="-28575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Pharmaceutical Companies</a:t>
            </a:r>
          </a:p>
          <a:p>
            <a:pPr marL="0" marR="0" lvl="0" indent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altLang="en-US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-- </a:t>
            </a:r>
            <a:r>
              <a:rPr lang="en-US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Optimized Production Planning</a:t>
            </a:r>
          </a:p>
          <a:p>
            <a:pPr marL="0" marR="0" lvl="0" indent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IN" altLang="en-US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altLang="en-US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-- </a:t>
            </a:r>
            <a:r>
              <a:rPr lang="en-US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Reduced Counterfeiting</a:t>
            </a:r>
          </a:p>
          <a:p>
            <a:pPr marL="0" marR="0" lvl="0" indent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lang="en-US" sz="16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lang="en-US" sz="16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MS PGothic" panose="020B0600070205080204" pitchFamily="1" charset="-128"/>
                <a:cs typeface="+mn-cs"/>
              </a:rPr>
              <a:t>6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 Box 1"/>
          <p:cNvSpPr txBox="1"/>
          <p:nvPr/>
        </p:nvSpPr>
        <p:spPr>
          <a:xfrm>
            <a:off x="6537325" y="1545590"/>
            <a:ext cx="5045075" cy="355282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800" b="1">
                <a:latin typeface="Arial" panose="020B0604020202020204" pitchFamily="34" charset="0"/>
                <a:cs typeface="Arial" panose="020B0604020202020204" pitchFamily="34" charset="0"/>
              </a:rPr>
              <a:t>Benefits of the Solution</a:t>
            </a:r>
            <a:r>
              <a:rPr lang="en-IN" altLang="en-US" sz="1800" b="1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endParaRPr lang="en-US" sz="18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Social Benefits:</a:t>
            </a:r>
          </a:p>
          <a:p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altLang="en-US" sz="1800">
                <a:latin typeface="Arial" panose="020B0604020202020204" pitchFamily="34" charset="0"/>
                <a:cs typeface="Arial" panose="020B0604020202020204" pitchFamily="34" charset="0"/>
              </a:rPr>
              <a:t>        -- 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Increased Public Health Outcomes</a:t>
            </a:r>
          </a:p>
          <a:p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altLang="en-US" sz="1800">
                <a:latin typeface="Arial" panose="020B0604020202020204" pitchFamily="34" charset="0"/>
                <a:cs typeface="Arial" panose="020B0604020202020204" pitchFamily="34" charset="0"/>
              </a:rPr>
              <a:t>        -- 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Equity in Drug Distribution</a:t>
            </a:r>
          </a:p>
          <a:p>
            <a:endParaRPr lang="en-US" sz="1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Economic Benefits:</a:t>
            </a:r>
          </a:p>
          <a:p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altLang="en-US" sz="1800">
                <a:latin typeface="Arial" panose="020B0604020202020204" pitchFamily="34" charset="0"/>
                <a:cs typeface="Arial" panose="020B0604020202020204" pitchFamily="34" charset="0"/>
              </a:rPr>
              <a:t>        -- 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Cost Savings</a:t>
            </a:r>
          </a:p>
          <a:p>
            <a:r>
              <a:rPr lang="en-IN" altLang="en-US" sz="1800">
                <a:latin typeface="Arial" panose="020B0604020202020204" pitchFamily="34" charset="0"/>
                <a:cs typeface="Arial" panose="020B0604020202020204" pitchFamily="34" charset="0"/>
              </a:rPr>
              <a:t>         -- 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Economic Growth</a:t>
            </a:r>
          </a:p>
          <a:p>
            <a:endParaRPr lang="en-US" sz="1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Environmental Benefits</a:t>
            </a:r>
          </a:p>
          <a:p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altLang="en-US" sz="1800">
                <a:latin typeface="Arial" panose="020B0604020202020204" pitchFamily="34" charset="0"/>
                <a:cs typeface="Arial" panose="020B0604020202020204" pitchFamily="34" charset="0"/>
              </a:rPr>
              <a:t>        -- 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Reduced Waste</a:t>
            </a:r>
          </a:p>
          <a:p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altLang="en-US" sz="180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IN" altLang="en-US" sz="180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Sustainable Practices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 panose="020F0502020204030204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MS PGothic" panose="020B0600070205080204" pitchFamily="1" charset="-128"/>
                <a:cs typeface="Times New Roman" panose="02020603050405020304" pitchFamily="18" charset="0"/>
              </a:rPr>
              <a:t>RESEARCH  AND REFERENCES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MS PGothic" panose="020B0600070205080204" pitchFamily="1" charset="-128"/>
                <a:cs typeface="+mn-cs"/>
              </a:rPr>
              <a:t>7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 Box 1"/>
          <p:cNvSpPr txBox="1"/>
          <p:nvPr/>
        </p:nvSpPr>
        <p:spPr>
          <a:xfrm>
            <a:off x="307975" y="1471295"/>
            <a:ext cx="11274425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1."Blockchain Applications in the Pharmaceutical Supply Chain" by A. K. Dasaklis, F. Casino, and G. Patsakis. This paper </a:t>
            </a:r>
            <a:r>
              <a:rPr lang="en-IN" altLang="en-US"/>
              <a:t>   </a:t>
            </a:r>
            <a:r>
              <a:rPr lang="en-US"/>
              <a:t>discusses how blockchain can enhance transparency and traceability in drug supply chains.</a:t>
            </a:r>
          </a:p>
          <a:p>
            <a:endParaRPr lang="en-US"/>
          </a:p>
          <a:p>
            <a:r>
              <a:rPr lang="en-US"/>
              <a:t>2.“Pharmaceutical Supply Chain Risk Management: An Integrated Approach” by T. P. Harrison and H. Lee. This paper presents a framework for managing risks across the pharmaceutical supply chain, with a focus on supply chain visibility and flexibility.</a:t>
            </a:r>
          </a:p>
          <a:p>
            <a:endParaRPr lang="en-US"/>
          </a:p>
          <a:p>
            <a:r>
              <a:rPr lang="en-US"/>
              <a:t>3.web3.js - Ethereum JavaScript API. Accessed: Aug. 28, 2020. [Online]. Available: https://web3js.readthedocs.io/en/1.0/</a:t>
            </a:r>
          </a:p>
          <a:p>
            <a:endParaRPr lang="en-US"/>
          </a:p>
          <a:p>
            <a:r>
              <a:rPr lang="en-US"/>
              <a:t>4.Truffle. Accessed: Aug. 28, 2020. [Online]. Available: https://www.trufflesuite.com/truffle</a:t>
            </a:r>
          </a:p>
          <a:p>
            <a:endParaRPr lang="en-US"/>
          </a:p>
          <a:p>
            <a:r>
              <a:rPr lang="en-US"/>
              <a:t>5.Leng, Kaijun, Y. Bi, Linbo Jing, Han-Chi Fu and I. Nieuwenhuyse. “Research on agricultural supply chain system with double chain architecture based on blockchain technology.” Future Gener. Comput. Syst. 86 (2018): 641-649.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696</Words>
  <Application>Microsoft Office PowerPoint</Application>
  <PresentationFormat>Widescreen</PresentationFormat>
  <Paragraphs>121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MS PGothic</vt:lpstr>
      <vt:lpstr>Arial</vt:lpstr>
      <vt:lpstr>Calibri</vt:lpstr>
      <vt:lpstr>Garamond</vt:lpstr>
      <vt:lpstr>Times New Roman</vt:lpstr>
      <vt:lpstr>TradeGothic</vt:lpstr>
      <vt:lpstr>Wingdings</vt:lpstr>
      <vt:lpstr>Office Theme</vt:lpstr>
      <vt:lpstr>SMART INDIA HACKATHON 2024</vt:lpstr>
      <vt:lpstr> IDEA TITLE</vt:lpstr>
      <vt:lpstr>Working Flow</vt:lpstr>
      <vt:lpstr>TECHNICAL APPROACH</vt:lpstr>
      <vt:lpstr>FEASIBILITY AND VIABILITY</vt:lpstr>
      <vt:lpstr>IMPACT AND BENEFITS</vt:lpstr>
      <vt:lpstr>RESEARCH  AND REFERENCES</vt:lpstr>
    </vt:vector>
  </TitlesOfParts>
  <Company>Crowdfunder,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Investor Pitch Deck Template</dc:title>
  <dc:creator>Crowdfunder</dc:creator>
  <cp:lastModifiedBy>SAHANA M</cp:lastModifiedBy>
  <cp:revision>149</cp:revision>
  <dcterms:created xsi:type="dcterms:W3CDTF">2013-12-12T18:46:00Z</dcterms:created>
  <dcterms:modified xsi:type="dcterms:W3CDTF">2024-09-01T12:33:37Z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1C1C05EEDF1749599C62F75647DFB117_12</vt:lpwstr>
  </property>
  <property fmtid="{D5CDD505-2E9C-101B-9397-08002B2CF9AE}" pid="3" name="KSOProductBuildVer">
    <vt:lpwstr>1033-12.2.0.17562</vt:lpwstr>
  </property>
</Properties>
</file>