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78"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NA H" userId="a7271387fb9a32c9" providerId="LiveId" clId="{A084D1B6-820E-4DA1-977D-95BF22B50D2B}"/>
    <pc:docChg chg="undo custSel addSld modSld">
      <pc:chgData name="SAHANA H" userId="a7271387fb9a32c9" providerId="LiveId" clId="{A084D1B6-820E-4DA1-977D-95BF22B50D2B}" dt="2024-10-25T02:56:00.646" v="59" actId="313"/>
      <pc:docMkLst>
        <pc:docMk/>
      </pc:docMkLst>
      <pc:sldChg chg="modSp mod">
        <pc:chgData name="SAHANA H" userId="a7271387fb9a32c9" providerId="LiveId" clId="{A084D1B6-820E-4DA1-977D-95BF22B50D2B}" dt="2024-10-25T02:53:10.923" v="43" actId="20577"/>
        <pc:sldMkLst>
          <pc:docMk/>
          <pc:sldMk cId="0" sldId="256"/>
        </pc:sldMkLst>
        <pc:spChg chg="mod">
          <ac:chgData name="SAHANA H" userId="a7271387fb9a32c9" providerId="LiveId" clId="{A084D1B6-820E-4DA1-977D-95BF22B50D2B}" dt="2024-10-25T02:53:10.923" v="43" actId="20577"/>
          <ac:spMkLst>
            <pc:docMk/>
            <pc:sldMk cId="0" sldId="256"/>
            <ac:spMk id="90" creationId="{00000000-0000-0000-0000-000000000000}"/>
          </ac:spMkLst>
        </pc:spChg>
      </pc:sldChg>
      <pc:sldChg chg="modSp new mod">
        <pc:chgData name="SAHANA H" userId="a7271387fb9a32c9" providerId="LiveId" clId="{A084D1B6-820E-4DA1-977D-95BF22B50D2B}" dt="2024-10-25T02:56:00.646" v="59" actId="313"/>
        <pc:sldMkLst>
          <pc:docMk/>
          <pc:sldMk cId="3938547669" sldId="278"/>
        </pc:sldMkLst>
        <pc:spChg chg="mod">
          <ac:chgData name="SAHANA H" userId="a7271387fb9a32c9" providerId="LiveId" clId="{A084D1B6-820E-4DA1-977D-95BF22B50D2B}" dt="2024-10-25T02:54:43.590" v="45"/>
          <ac:spMkLst>
            <pc:docMk/>
            <pc:sldMk cId="3938547669" sldId="278"/>
            <ac:spMk id="2" creationId="{CC623013-8148-4F0A-FC5C-7D78257D9716}"/>
          </ac:spMkLst>
        </pc:spChg>
        <pc:spChg chg="mod">
          <ac:chgData name="SAHANA H" userId="a7271387fb9a32c9" providerId="LiveId" clId="{A084D1B6-820E-4DA1-977D-95BF22B50D2B}" dt="2024-10-25T02:56:00.646" v="59" actId="313"/>
          <ac:spMkLst>
            <pc:docMk/>
            <pc:sldMk cId="3938547669" sldId="278"/>
            <ac:spMk id="3" creationId="{EE28E0F7-542F-C675-64DA-35D2CDC5CE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25/10/2024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hanaa-h/Final-year-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ubmed.ncbi.nlm.nih.gov/" TargetMode="External"/><Relationship Id="rId2" Type="http://schemas.openxmlformats.org/officeDocument/2006/relationships/hyperlink" Target="https://scholar.google.com/" TargetMode="External"/><Relationship Id="rId1" Type="http://schemas.openxmlformats.org/officeDocument/2006/relationships/slideLayout" Target="../slideLayouts/slideLayout2.xml"/><Relationship Id="rId5" Type="http://schemas.openxmlformats.org/officeDocument/2006/relationships/hyperlink" Target="https://www.nejm.org/" TargetMode="External"/><Relationship Id="rId4" Type="http://schemas.openxmlformats.org/officeDocument/2006/relationships/hyperlink" Target="https://www.scopus.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u="sng" dirty="0"/>
              <a:t>Keyword based exploration of Library Sources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Manjula HM</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&amp; Technology)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Saira Bhanu</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934920B6-0007-B102-C4EB-D51D897DEFBB}"/>
              </a:ext>
            </a:extLst>
          </p:cNvPr>
          <p:cNvGraphicFramePr>
            <a:graphicFrameLocks noGrp="1"/>
          </p:cNvGraphicFramePr>
          <p:nvPr>
            <p:extLst>
              <p:ext uri="{D42A27DB-BD31-4B8C-83A1-F6EECF244321}">
                <p14:modId xmlns:p14="http://schemas.microsoft.com/office/powerpoint/2010/main" val="1997408848"/>
              </p:ext>
            </p:extLst>
          </p:nvPr>
        </p:nvGraphicFramePr>
        <p:xfrm>
          <a:off x="295479" y="2553887"/>
          <a:ext cx="5576816" cy="1651045"/>
        </p:xfrm>
        <a:graphic>
          <a:graphicData uri="http://schemas.openxmlformats.org/drawingml/2006/table">
            <a:tbl>
              <a:tblPr firstRow="1" bandRow="1"/>
              <a:tblGrid>
                <a:gridCol w="2788408">
                  <a:extLst>
                    <a:ext uri="{9D8B030D-6E8A-4147-A177-3AD203B41FA5}">
                      <a16:colId xmlns:a16="http://schemas.microsoft.com/office/drawing/2014/main" val="217378381"/>
                    </a:ext>
                  </a:extLst>
                </a:gridCol>
                <a:gridCol w="2788408">
                  <a:extLst>
                    <a:ext uri="{9D8B030D-6E8A-4147-A177-3AD203B41FA5}">
                      <a16:colId xmlns:a16="http://schemas.microsoft.com/office/drawing/2014/main" val="580863533"/>
                    </a:ext>
                  </a:extLst>
                </a:gridCol>
              </a:tblGrid>
              <a:tr h="330209">
                <a:tc>
                  <a:txBody>
                    <a:bodyPr/>
                    <a:lstStyle/>
                    <a:p>
                      <a:r>
                        <a:rPr lang="en-IN" sz="1400" dirty="0"/>
                        <a:t>Roll No</a:t>
                      </a:r>
                    </a:p>
                  </a:txBody>
                  <a:tcPr/>
                </a:tc>
                <a:tc>
                  <a:txBody>
                    <a:bodyPr/>
                    <a:lstStyle/>
                    <a:p>
                      <a:r>
                        <a:rPr lang="en-IN" sz="1400" dirty="0"/>
                        <a:t>Name</a:t>
                      </a:r>
                    </a:p>
                  </a:txBody>
                  <a:tcPr/>
                </a:tc>
                <a:extLst>
                  <a:ext uri="{0D108BD9-81ED-4DB2-BD59-A6C34878D82A}">
                    <a16:rowId xmlns:a16="http://schemas.microsoft.com/office/drawing/2014/main" val="2192069585"/>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Sangeetha S K</a:t>
                      </a:r>
                    </a:p>
                  </a:txBody>
                  <a:tcPr/>
                </a:tc>
                <a:extLst>
                  <a:ext uri="{0D108BD9-81ED-4DB2-BD59-A6C34878D82A}">
                    <a16:rowId xmlns:a16="http://schemas.microsoft.com/office/drawing/2014/main" val="3135900471"/>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Sahana H</a:t>
                      </a:r>
                    </a:p>
                  </a:txBody>
                  <a:tcPr/>
                </a:tc>
                <a:extLst>
                  <a:ext uri="{0D108BD9-81ED-4DB2-BD59-A6C34878D82A}">
                    <a16:rowId xmlns:a16="http://schemas.microsoft.com/office/drawing/2014/main" val="3975881020"/>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20211CSG0037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Amrutheshwari</a:t>
                      </a:r>
                      <a:r>
                        <a:rPr lang="en-IN" sz="1400" dirty="0"/>
                        <a:t> V S</a:t>
                      </a:r>
                    </a:p>
                  </a:txBody>
                  <a:tcPr/>
                </a:tc>
                <a:extLst>
                  <a:ext uri="{0D108BD9-81ED-4DB2-BD59-A6C34878D82A}">
                    <a16:rowId xmlns:a16="http://schemas.microsoft.com/office/drawing/2014/main" val="657155881"/>
                  </a:ext>
                </a:extLst>
              </a:tr>
              <a:tr h="330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20211CSG0038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Sunitha </a:t>
                      </a:r>
                      <a:r>
                        <a:rPr lang="en-IN" sz="1400" dirty="0" err="1"/>
                        <a:t>Gahana</a:t>
                      </a:r>
                      <a:endParaRPr lang="en-IN" sz="1400" dirty="0"/>
                    </a:p>
                  </a:txBody>
                  <a:tcPr/>
                </a:tc>
                <a:extLst>
                  <a:ext uri="{0D108BD9-81ED-4DB2-BD59-A6C34878D82A}">
                    <a16:rowId xmlns:a16="http://schemas.microsoft.com/office/drawing/2014/main" val="259588627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6" name="Table 5">
            <a:extLst>
              <a:ext uri="{FF2B5EF4-FFF2-40B4-BE49-F238E27FC236}">
                <a16:creationId xmlns:a16="http://schemas.microsoft.com/office/drawing/2014/main" id="{0F1C6BD0-7C04-DC81-F4AD-480E6338939D}"/>
              </a:ext>
            </a:extLst>
          </p:cNvPr>
          <p:cNvGraphicFramePr>
            <a:graphicFrameLocks noGrp="1"/>
          </p:cNvGraphicFramePr>
          <p:nvPr>
            <p:extLst>
              <p:ext uri="{D42A27DB-BD31-4B8C-83A1-F6EECF244321}">
                <p14:modId xmlns:p14="http://schemas.microsoft.com/office/powerpoint/2010/main" val="701284422"/>
              </p:ext>
            </p:extLst>
          </p:nvPr>
        </p:nvGraphicFramePr>
        <p:xfrm>
          <a:off x="2214021" y="1959410"/>
          <a:ext cx="7763958" cy="2648322"/>
        </p:xfrm>
        <a:graphic>
          <a:graphicData uri="http://schemas.openxmlformats.org/drawingml/2006/table">
            <a:tbl>
              <a:tblPr firstRow="1" bandRow="1"/>
              <a:tblGrid>
                <a:gridCol w="1165283">
                  <a:extLst>
                    <a:ext uri="{9D8B030D-6E8A-4147-A177-3AD203B41FA5}">
                      <a16:colId xmlns:a16="http://schemas.microsoft.com/office/drawing/2014/main" val="3936670225"/>
                    </a:ext>
                  </a:extLst>
                </a:gridCol>
                <a:gridCol w="2888974">
                  <a:extLst>
                    <a:ext uri="{9D8B030D-6E8A-4147-A177-3AD203B41FA5}">
                      <a16:colId xmlns:a16="http://schemas.microsoft.com/office/drawing/2014/main" val="3251889913"/>
                    </a:ext>
                  </a:extLst>
                </a:gridCol>
                <a:gridCol w="3709701">
                  <a:extLst>
                    <a:ext uri="{9D8B030D-6E8A-4147-A177-3AD203B41FA5}">
                      <a16:colId xmlns:a16="http://schemas.microsoft.com/office/drawing/2014/main" val="1124498442"/>
                    </a:ext>
                  </a:extLst>
                </a:gridCol>
              </a:tblGrid>
              <a:tr h="441387">
                <a:tc>
                  <a:txBody>
                    <a:bodyPr/>
                    <a:lstStyle/>
                    <a:p>
                      <a:pPr algn="ctr"/>
                      <a:r>
                        <a:rPr lang="en-IN" dirty="0"/>
                        <a:t>S.NO</a:t>
                      </a:r>
                    </a:p>
                  </a:txBody>
                  <a:tcPr/>
                </a:tc>
                <a:tc>
                  <a:txBody>
                    <a:bodyPr/>
                    <a:lstStyle/>
                    <a:p>
                      <a:pPr algn="ctr"/>
                      <a:r>
                        <a:rPr lang="en-IN" dirty="0"/>
                        <a:t>Review</a:t>
                      </a:r>
                    </a:p>
                  </a:txBody>
                  <a:tcPr/>
                </a:tc>
                <a:tc>
                  <a:txBody>
                    <a:bodyPr/>
                    <a:lstStyle/>
                    <a:p>
                      <a:pPr algn="ctr"/>
                      <a:r>
                        <a:rPr lang="en-IN" dirty="0"/>
                        <a:t>Dates</a:t>
                      </a:r>
                    </a:p>
                  </a:txBody>
                  <a:tcPr/>
                </a:tc>
                <a:extLst>
                  <a:ext uri="{0D108BD9-81ED-4DB2-BD59-A6C34878D82A}">
                    <a16:rowId xmlns:a16="http://schemas.microsoft.com/office/drawing/2014/main" val="289511846"/>
                  </a:ext>
                </a:extLst>
              </a:tr>
              <a:tr h="441387">
                <a:tc>
                  <a:txBody>
                    <a:bodyPr/>
                    <a:lstStyle/>
                    <a:p>
                      <a:pPr algn="ctr"/>
                      <a:r>
                        <a:rPr lang="en-IN"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Review-0</a:t>
                      </a:r>
                    </a:p>
                  </a:txBody>
                  <a:tcPr/>
                </a:tc>
                <a:tc>
                  <a:txBody>
                    <a:bodyPr/>
                    <a:lstStyle/>
                    <a:p>
                      <a:pPr algn="ctr"/>
                      <a:r>
                        <a:rPr lang="en-IN" dirty="0"/>
                        <a:t>September</a:t>
                      </a:r>
                    </a:p>
                  </a:txBody>
                  <a:tcPr/>
                </a:tc>
                <a:extLst>
                  <a:ext uri="{0D108BD9-81ED-4DB2-BD59-A6C34878D82A}">
                    <a16:rowId xmlns:a16="http://schemas.microsoft.com/office/drawing/2014/main" val="3681516441"/>
                  </a:ext>
                </a:extLst>
              </a:tr>
              <a:tr h="441387">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Review-1</a:t>
                      </a:r>
                    </a:p>
                  </a:txBody>
                  <a:tcPr/>
                </a:tc>
                <a:tc>
                  <a:txBody>
                    <a:bodyPr/>
                    <a:lstStyle/>
                    <a:p>
                      <a:pPr algn="ctr"/>
                      <a:r>
                        <a:rPr lang="en-IN" dirty="0"/>
                        <a:t>October</a:t>
                      </a:r>
                    </a:p>
                  </a:txBody>
                  <a:tcPr/>
                </a:tc>
                <a:extLst>
                  <a:ext uri="{0D108BD9-81ED-4DB2-BD59-A6C34878D82A}">
                    <a16:rowId xmlns:a16="http://schemas.microsoft.com/office/drawing/2014/main" val="3157088548"/>
                  </a:ext>
                </a:extLst>
              </a:tr>
              <a:tr h="441387">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Review-2</a:t>
                      </a:r>
                    </a:p>
                  </a:txBody>
                  <a:tcPr/>
                </a:tc>
                <a:tc>
                  <a:txBody>
                    <a:bodyPr/>
                    <a:lstStyle/>
                    <a:p>
                      <a:pPr algn="ctr"/>
                      <a:r>
                        <a:rPr lang="en-IN" dirty="0"/>
                        <a:t>November</a:t>
                      </a:r>
                    </a:p>
                  </a:txBody>
                  <a:tcPr/>
                </a:tc>
                <a:extLst>
                  <a:ext uri="{0D108BD9-81ED-4DB2-BD59-A6C34878D82A}">
                    <a16:rowId xmlns:a16="http://schemas.microsoft.com/office/drawing/2014/main" val="1533970010"/>
                  </a:ext>
                </a:extLst>
              </a:tr>
              <a:tr h="441387">
                <a:tc>
                  <a:txBody>
                    <a:bodyPr/>
                    <a:lstStyle/>
                    <a:p>
                      <a:pPr algn="ctr"/>
                      <a:r>
                        <a:rPr lang="en-I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Review-3</a:t>
                      </a:r>
                    </a:p>
                  </a:txBody>
                  <a:tcPr/>
                </a:tc>
                <a:tc>
                  <a:txBody>
                    <a:bodyPr/>
                    <a:lstStyle/>
                    <a:p>
                      <a:pPr algn="ctr"/>
                      <a:r>
                        <a:rPr lang="en-IN" dirty="0"/>
                        <a:t>December</a:t>
                      </a:r>
                    </a:p>
                  </a:txBody>
                  <a:tcPr/>
                </a:tc>
                <a:extLst>
                  <a:ext uri="{0D108BD9-81ED-4DB2-BD59-A6C34878D82A}">
                    <a16:rowId xmlns:a16="http://schemas.microsoft.com/office/drawing/2014/main" val="180667372"/>
                  </a:ext>
                </a:extLst>
              </a:tr>
              <a:tr h="441387">
                <a:tc>
                  <a:txBody>
                    <a:bodyPr/>
                    <a:lstStyle/>
                    <a:p>
                      <a:pPr algn="ctr"/>
                      <a:r>
                        <a:rPr lang="en-IN"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Final Viva-Voce*</a:t>
                      </a:r>
                    </a:p>
                  </a:txBody>
                  <a:tcPr/>
                </a:tc>
                <a:tc>
                  <a:txBody>
                    <a:bodyPr/>
                    <a:lstStyle/>
                    <a:p>
                      <a:pPr algn="ctr"/>
                      <a:r>
                        <a:rPr lang="en-IN" dirty="0"/>
                        <a:t>December</a:t>
                      </a:r>
                    </a:p>
                  </a:txBody>
                  <a:tcPr/>
                </a:tc>
                <a:extLst>
                  <a:ext uri="{0D108BD9-81ED-4DB2-BD59-A6C34878D82A}">
                    <a16:rowId xmlns:a16="http://schemas.microsoft.com/office/drawing/2014/main" val="3588722261"/>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8" name="TextBox 7">
            <a:extLst>
              <a:ext uri="{FF2B5EF4-FFF2-40B4-BE49-F238E27FC236}">
                <a16:creationId xmlns:a16="http://schemas.microsoft.com/office/drawing/2014/main" id="{8C3DE64E-FAB3-A754-ECAA-9DE6B98B6CA2}"/>
              </a:ext>
            </a:extLst>
          </p:cNvPr>
          <p:cNvSpPr txBox="1"/>
          <p:nvPr/>
        </p:nvSpPr>
        <p:spPr>
          <a:xfrm>
            <a:off x="812800" y="1825832"/>
            <a:ext cx="10667999" cy="304698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Ease of Access:</a:t>
            </a:r>
            <a:r>
              <a:rPr kumimoji="0" lang="en-US" altLang="en-US" sz="2400" b="0" i="0" u="none" strike="noStrike" cap="none" normalizeH="0" baseline="0" dirty="0">
                <a:ln>
                  <a:noFill/>
                </a:ln>
                <a:solidFill>
                  <a:schemeClr val="tx1"/>
                </a:solidFill>
                <a:effectLst/>
                <a:latin typeface="Arial" panose="020B0604020202020204" pitchFamily="34" charset="0"/>
              </a:rPr>
              <a:t> Students will be able to easily access all relevant references, papers, and articles in one platform.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Time Efficiency:</a:t>
            </a:r>
            <a:r>
              <a:rPr kumimoji="0" lang="en-US" altLang="en-US" sz="2400" b="0" i="0" u="none" strike="noStrike" cap="none" normalizeH="0" baseline="0" dirty="0">
                <a:ln>
                  <a:noFill/>
                </a:ln>
                <a:solidFill>
                  <a:schemeClr val="tx1"/>
                </a:solidFill>
                <a:effectLst/>
                <a:latin typeface="Arial" panose="020B0604020202020204" pitchFamily="34" charset="0"/>
              </a:rPr>
              <a:t> The platform will reduce the time required for searching and organizing research materials.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Research Quality:</a:t>
            </a:r>
            <a:r>
              <a:rPr kumimoji="0" lang="en-US" altLang="en-US" sz="2400" b="0" i="0" u="none" strike="noStrike" cap="none" normalizeH="0" baseline="0" dirty="0">
                <a:ln>
                  <a:noFill/>
                </a:ln>
                <a:solidFill>
                  <a:schemeClr val="tx1"/>
                </a:solidFill>
                <a:effectLst/>
                <a:latin typeface="Arial" panose="020B0604020202020204" pitchFamily="34" charset="0"/>
              </a:rPr>
              <a:t> By simplifying access to comprehensive research resources, the platform will improve the quality of student theses. </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In conclusion, the </a:t>
            </a:r>
            <a:r>
              <a:rPr lang="en-US" b="1" dirty="0" err="1">
                <a:latin typeface="Arial" panose="020B0604020202020204" pitchFamily="34" charset="0"/>
                <a:cs typeface="Arial" panose="020B0604020202020204" pitchFamily="34" charset="0"/>
              </a:rPr>
              <a:t>ResearchNest</a:t>
            </a:r>
            <a:r>
              <a:rPr lang="en-US" dirty="0">
                <a:latin typeface="Arial" panose="020B0604020202020204" pitchFamily="34" charset="0"/>
                <a:cs typeface="Arial" panose="020B0604020202020204" pitchFamily="34" charset="0"/>
              </a:rPr>
              <a:t> platform aims to address the gaps faced by DNB students and their guides by providing a user-friendly digital library system. </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With a focus on medical research and integrating both Indian and global resources, this platform has the potential to significantly improve the research process for students. By simplifying access, providing advanced filtering options, and reference management tools, </a:t>
            </a:r>
            <a:r>
              <a:rPr lang="en-US" b="1" dirty="0" err="1">
                <a:latin typeface="Arial" panose="020B0604020202020204" pitchFamily="34" charset="0"/>
                <a:cs typeface="Arial" panose="020B0604020202020204" pitchFamily="34" charset="0"/>
              </a:rPr>
              <a:t>ResearchNest</a:t>
            </a:r>
            <a:r>
              <a:rPr lang="en-US" dirty="0">
                <a:latin typeface="Arial" panose="020B0604020202020204" pitchFamily="34" charset="0"/>
                <a:cs typeface="Arial" panose="020B0604020202020204" pitchFamily="34" charset="0"/>
              </a:rPr>
              <a:t> will be an essential resource in the academic journey of DNB students.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013-8148-4F0A-FC5C-7D78257D9716}"/>
              </a:ext>
            </a:extLst>
          </p:cNvPr>
          <p:cNvSpPr>
            <a:spLocks noGrp="1"/>
          </p:cNvSpPr>
          <p:nvPr>
            <p:ph type="title"/>
          </p:nvPr>
        </p:nvSpPr>
        <p:spPr/>
        <p:txBody>
          <a:bodyPr/>
          <a:lstStyle/>
          <a:p>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endParaRPr lang="en-IN" dirty="0"/>
          </a:p>
        </p:txBody>
      </p:sp>
      <p:sp>
        <p:nvSpPr>
          <p:cNvPr id="3" name="Content Placeholder 2">
            <a:extLst>
              <a:ext uri="{FF2B5EF4-FFF2-40B4-BE49-F238E27FC236}">
                <a16:creationId xmlns:a16="http://schemas.microsoft.com/office/drawing/2014/main" id="{EE28E0F7-542F-C675-64DA-35D2CDC5CEFB}"/>
              </a:ext>
            </a:extLst>
          </p:cNvPr>
          <p:cNvSpPr>
            <a:spLocks noGrp="1"/>
          </p:cNvSpPr>
          <p:nvPr>
            <p:ph idx="1"/>
          </p:nvPr>
        </p:nvSpPr>
        <p:spPr/>
        <p:txBody>
          <a:bodyPr/>
          <a:lstStyle/>
          <a:p>
            <a:r>
              <a:rPr lang="en-IN" dirty="0">
                <a:hlinkClick r:id="rId2"/>
              </a:rPr>
              <a:t>GitHub Link</a:t>
            </a:r>
            <a:endParaRPr lang="en-IN" dirty="0"/>
          </a:p>
        </p:txBody>
      </p:sp>
    </p:spTree>
    <p:extLst>
      <p:ext uri="{BB962C8B-B14F-4D97-AF65-F5344CB8AC3E}">
        <p14:creationId xmlns:p14="http://schemas.microsoft.com/office/powerpoint/2010/main" val="393854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1">
            <a:extLst>
              <a:ext uri="{FF2B5EF4-FFF2-40B4-BE49-F238E27FC236}">
                <a16:creationId xmlns:a16="http://schemas.microsoft.com/office/drawing/2014/main" id="{0F7532B8-FD69-EF74-3A32-8B5878950516}"/>
              </a:ext>
            </a:extLst>
          </p:cNvPr>
          <p:cNvSpPr>
            <a:spLocks noGrp="1" noChangeArrowheads="1"/>
          </p:cNvSpPr>
          <p:nvPr>
            <p:ph idx="1"/>
          </p:nvPr>
        </p:nvSpPr>
        <p:spPr bwMode="auto">
          <a:xfrm>
            <a:off x="1007165" y="1468967"/>
            <a:ext cx="99921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Digital Library Systems: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Suber</a:t>
            </a:r>
            <a:r>
              <a:rPr kumimoji="0" lang="en-US" altLang="en-US" b="0" i="0" u="none" strike="noStrike" cap="none" normalizeH="0" baseline="0" dirty="0">
                <a:ln>
                  <a:noFill/>
                </a:ln>
                <a:solidFill>
                  <a:schemeClr val="tx1"/>
                </a:solidFill>
                <a:effectLst/>
                <a:latin typeface="Arial" panose="020B0604020202020204" pitchFamily="34" charset="0"/>
              </a:rPr>
              <a:t>, P. (2012). </a:t>
            </a:r>
            <a:r>
              <a:rPr kumimoji="0" lang="en-US" altLang="en-US" b="0" i="1" u="none" strike="noStrike" cap="none" normalizeH="0" baseline="0" dirty="0">
                <a:ln>
                  <a:noFill/>
                </a:ln>
                <a:solidFill>
                  <a:schemeClr val="tx1"/>
                </a:solidFill>
                <a:effectLst/>
                <a:latin typeface="Arial" panose="020B0604020202020204" pitchFamily="34" charset="0"/>
              </a:rPr>
              <a:t>Open Access</a:t>
            </a:r>
            <a:r>
              <a:rPr kumimoji="0" lang="en-US" altLang="en-US" b="0" i="0" u="none" strike="noStrike" cap="none" normalizeH="0" baseline="0" dirty="0">
                <a:ln>
                  <a:noFill/>
                </a:ln>
                <a:solidFill>
                  <a:schemeClr val="tx1"/>
                </a:solidFill>
                <a:effectLst/>
                <a:latin typeface="Arial" panose="020B0604020202020204" pitchFamily="34" charset="0"/>
              </a:rPr>
              <a:t>. MIT Press.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Arms, W. Y. (2000). </a:t>
            </a:r>
            <a:r>
              <a:rPr kumimoji="0" lang="en-US" altLang="en-US" b="0" i="1" u="none" strike="noStrike" cap="none" normalizeH="0" baseline="0" dirty="0">
                <a:ln>
                  <a:noFill/>
                </a:ln>
                <a:solidFill>
                  <a:schemeClr val="tx1"/>
                </a:solidFill>
                <a:effectLst/>
                <a:latin typeface="Arial" panose="020B0604020202020204" pitchFamily="34" charset="0"/>
              </a:rPr>
              <a:t>Digital Libraries</a:t>
            </a:r>
            <a:r>
              <a:rPr kumimoji="0" lang="en-US" altLang="en-US" b="0" i="0" u="none" strike="noStrike" cap="none" normalizeH="0" baseline="0" dirty="0">
                <a:ln>
                  <a:noFill/>
                </a:ln>
                <a:solidFill>
                  <a:schemeClr val="tx1"/>
                </a:solidFill>
                <a:effectLst/>
                <a:latin typeface="Arial" panose="020B0604020202020204" pitchFamily="34" charset="0"/>
              </a:rPr>
              <a:t>. MIT Press.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Research Database Integration: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Google Scholar: </a:t>
            </a:r>
            <a:r>
              <a:rPr kumimoji="0" lang="en-US" altLang="en-US" b="0" i="0" u="none" strike="noStrike" cap="none" normalizeH="0" baseline="0" dirty="0">
                <a:ln>
                  <a:noFill/>
                </a:ln>
                <a:solidFill>
                  <a:schemeClr val="tx1"/>
                </a:solidFill>
                <a:effectLst/>
                <a:latin typeface="Arial" panose="020B0604020202020204" pitchFamily="34" charset="0"/>
                <a:hlinkClick r:id="rId2"/>
              </a:rPr>
              <a:t>https://scholar.google.com/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PubMed: </a:t>
            </a:r>
            <a:r>
              <a:rPr kumimoji="0" lang="en-US" altLang="en-US" b="0" i="0" u="none" strike="noStrike" cap="none" normalizeH="0" baseline="0" dirty="0">
                <a:ln>
                  <a:noFill/>
                </a:ln>
                <a:solidFill>
                  <a:schemeClr val="tx1"/>
                </a:solidFill>
                <a:effectLst/>
                <a:latin typeface="Arial" panose="020B0604020202020204" pitchFamily="34" charset="0"/>
                <a:hlinkClick r:id="rId3"/>
              </a:rPr>
              <a:t>https://pubmed.ncbi.nlm.nih.gov/</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Scopus: </a:t>
            </a:r>
            <a:r>
              <a:rPr kumimoji="0" lang="en-US" altLang="en-US" b="0" i="0" u="none" strike="noStrike" cap="none" normalizeH="0" baseline="0" dirty="0">
                <a:ln>
                  <a:noFill/>
                </a:ln>
                <a:solidFill>
                  <a:schemeClr val="tx1"/>
                </a:solidFill>
                <a:effectLst/>
                <a:latin typeface="Arial" panose="020B0604020202020204" pitchFamily="34" charset="0"/>
                <a:hlinkClick r:id="rId4"/>
              </a:rPr>
              <a:t>https://www.scopus.com/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New England Journal of Medicine: </a:t>
            </a:r>
            <a:r>
              <a:rPr kumimoji="0" lang="en-US" altLang="en-US" b="0" i="0" u="none" strike="noStrike" cap="none" normalizeH="0" baseline="0" dirty="0">
                <a:ln>
                  <a:noFill/>
                </a:ln>
                <a:solidFill>
                  <a:schemeClr val="tx1"/>
                </a:solidFill>
                <a:effectLst/>
                <a:latin typeface="Arial" panose="020B0604020202020204" pitchFamily="34" charset="0"/>
                <a:hlinkClick r:id="rId5"/>
              </a:rPr>
              <a:t>https://www.nejm.org/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DNB (Diplomate of National Board) students in the medical field are required to complete a dissertation or thesis on a specific research topic. This process involves accessing a vast array of scholarly articles, research papers, and references from both Indian and global sources. However, many students and their mentors face significant challenges in effectively searching for and retrieving these resources due to limitations in library infrastructure and the availability of digital resources. The goal of this project is to design and develop a platform that provides comprehensive library support, allowing students to easily access, download, and manage research papers that are crucial to their academic work.</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platform is intended to bridge the gap between students and research resources by simplifying the search and retrieval process, thereby saving time and improving the quality of research.</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In modern education, particularly in research-oriented fields, access to a robust library system is essential. Studies have shown that limited access to research materials can negatively impact the quality and efficiency of student research. Digital library systems such as Google Scholar and PubMed have transformed research but have limitations when it comes to access to paid content or region-specific resources.</a:t>
            </a: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For medical students, particularly those pursuing advanced degrees like DNB, the need for a system that aggregates resources from both Indian and global repositories is critical. Existing digital libraries offer limited access to Indian medical literature and are often not integrated with institutional repositories. This results in students facing a fragmented search experience, requiring multiple logins and manual downloads of papers from different platforms.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Existing library systems like PubMed, Scopus, and Google Scholar provide access to a range of research papers, but these systems are limited by several key drawbacks:</a:t>
            </a:r>
          </a:p>
          <a:p>
            <a:pPr marL="0" indent="0">
              <a:buNone/>
            </a:pPr>
            <a:endParaRPr lang="en-US" sz="2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Access to Paid Content:</a:t>
            </a:r>
            <a:r>
              <a:rPr lang="en-US" sz="2200" dirty="0">
                <a:latin typeface="Arial" panose="020B0604020202020204" pitchFamily="34" charset="0"/>
                <a:cs typeface="Arial" panose="020B0604020202020204" pitchFamily="34" charset="0"/>
              </a:rPr>
              <a:t> Many important research papers are behind paywalls, requiring costly subscriptions.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Lack of Region-Specific Focus:</a:t>
            </a:r>
            <a:r>
              <a:rPr lang="en-US" sz="2200" dirty="0">
                <a:latin typeface="Arial" panose="020B0604020202020204" pitchFamily="34" charset="0"/>
                <a:cs typeface="Arial" panose="020B0604020202020204" pitchFamily="34" charset="0"/>
              </a:rPr>
              <a:t> Current systems are primarily global and lack an emphasis on India-specific research that is crucial for DNB students.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Fragmented Search Results:</a:t>
            </a:r>
            <a:r>
              <a:rPr lang="en-US" sz="2200" dirty="0">
                <a:latin typeface="Arial" panose="020B0604020202020204" pitchFamily="34" charset="0"/>
                <a:cs typeface="Arial" panose="020B0604020202020204" pitchFamily="34" charset="0"/>
              </a:rPr>
              <a:t> Students often need to visit multiple websites to retrieve all relevant references, resulting in inefficiency.</a:t>
            </a:r>
          </a:p>
          <a:p>
            <a:pPr marL="0" indent="0">
              <a:buNone/>
            </a:pP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The proposed solution, </a:t>
            </a:r>
            <a:r>
              <a:rPr lang="en-US" sz="2200" b="1" dirty="0" err="1">
                <a:latin typeface="Arial" panose="020B0604020202020204" pitchFamily="34" charset="0"/>
                <a:cs typeface="Arial" panose="020B0604020202020204" pitchFamily="34" charset="0"/>
              </a:rPr>
              <a:t>ResearchNest</a:t>
            </a:r>
            <a:r>
              <a:rPr lang="en-US" sz="2200" dirty="0">
                <a:latin typeface="Arial" panose="020B0604020202020204" pitchFamily="34" charset="0"/>
                <a:cs typeface="Arial" panose="020B0604020202020204" pitchFamily="34" charset="0"/>
              </a:rPr>
              <a:t>, aims to create an integrated digital library platform tailored to DNB students. The platform will combine resources from both Indian and international repositories, ensuring easy access to relevant references in a single place. The key features include:</a:t>
            </a:r>
          </a:p>
          <a:p>
            <a:endParaRPr lang="en-US" sz="2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Unified Search Engine:</a:t>
            </a:r>
            <a:r>
              <a:rPr lang="en-US" sz="2200" dirty="0">
                <a:latin typeface="Arial" panose="020B0604020202020204" pitchFamily="34" charset="0"/>
                <a:cs typeface="Arial" panose="020B0604020202020204" pitchFamily="34" charset="0"/>
              </a:rPr>
              <a:t> Results from multiple databases, including Indian journals and global sources.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Advanced Filtering Options:</a:t>
            </a:r>
            <a:r>
              <a:rPr lang="en-US" sz="2200" dirty="0">
                <a:latin typeface="Arial" panose="020B0604020202020204" pitchFamily="34" charset="0"/>
                <a:cs typeface="Arial" panose="020B0604020202020204" pitchFamily="34" charset="0"/>
              </a:rPr>
              <a:t> Custom search options based on thesis requirements, enabling users to filter by topics, publication years, and regions.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Reference Management:</a:t>
            </a:r>
            <a:r>
              <a:rPr lang="en-US" sz="2200" dirty="0">
                <a:latin typeface="Arial" panose="020B0604020202020204" pitchFamily="34" charset="0"/>
                <a:cs typeface="Arial" panose="020B0604020202020204" pitchFamily="34" charset="0"/>
              </a:rPr>
              <a:t> Integrated tools for managing downloaded references and generating citations.</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A76F8C51-0B19-5ECA-2B9F-8112A4317F55}"/>
              </a:ext>
            </a:extLst>
          </p:cNvPr>
          <p:cNvSpPr>
            <a:spLocks noGrp="1" noChangeArrowheads="1"/>
          </p:cNvSpPr>
          <p:nvPr>
            <p:ph idx="1"/>
          </p:nvPr>
        </p:nvSpPr>
        <p:spPr bwMode="auto">
          <a:xfrm>
            <a:off x="680278" y="1451657"/>
            <a:ext cx="11220174"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create a digital platform that offers a unified search experience for DNB students.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integrate Indian and global research repositories, allowing seamless access to both.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provide students with advanced filtering and citation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reduce the time and effort required to collect and organize research materials.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The platform will be developed using HTML, CSS, and JavaScript for the frontend, with a backend infrastructure that supports database aggregation. Key modules will include:</a:t>
            </a: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User Registration &amp; Authentication:</a:t>
            </a:r>
            <a:r>
              <a:rPr lang="en-US" dirty="0">
                <a:latin typeface="Arial" panose="020B0604020202020204" pitchFamily="34" charset="0"/>
                <a:cs typeface="Arial" panose="020B0604020202020204" pitchFamily="34" charset="0"/>
              </a:rPr>
              <a:t> Secure login for students and guides.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Search Module:</a:t>
            </a:r>
            <a:r>
              <a:rPr lang="en-US" dirty="0">
                <a:latin typeface="Arial" panose="020B0604020202020204" pitchFamily="34" charset="0"/>
                <a:cs typeface="Arial" panose="020B0604020202020204" pitchFamily="34" charset="0"/>
              </a:rPr>
              <a:t> Implements the unified search engine across multiple repositories.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Filtering &amp; Sorting Module:</a:t>
            </a:r>
            <a:r>
              <a:rPr lang="en-US" dirty="0">
                <a:latin typeface="Arial" panose="020B0604020202020204" pitchFamily="34" charset="0"/>
                <a:cs typeface="Arial" panose="020B0604020202020204" pitchFamily="34" charset="0"/>
              </a:rPr>
              <a:t> Allows users to refine search results based on topics, geography, etc.</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Download &amp; Management Module:</a:t>
            </a:r>
            <a:r>
              <a:rPr lang="en-US" dirty="0">
                <a:latin typeface="Arial" panose="020B0604020202020204" pitchFamily="34" charset="0"/>
                <a:cs typeface="Arial" panose="020B0604020202020204" pitchFamily="34" charset="0"/>
              </a:rPr>
              <a:t> Enables the user to download papers and organize them within the platform.</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Picture 4">
            <a:extLst>
              <a:ext uri="{FF2B5EF4-FFF2-40B4-BE49-F238E27FC236}">
                <a16:creationId xmlns:a16="http://schemas.microsoft.com/office/drawing/2014/main" id="{F8C7F83C-2771-FC99-675B-12C5FC18D97E}"/>
              </a:ext>
            </a:extLst>
          </p:cNvPr>
          <p:cNvPicPr>
            <a:picLocks noChangeAspect="1"/>
          </p:cNvPicPr>
          <p:nvPr/>
        </p:nvPicPr>
        <p:blipFill>
          <a:blip r:embed="rId2"/>
          <a:stretch>
            <a:fillRect/>
          </a:stretch>
        </p:blipFill>
        <p:spPr>
          <a:xfrm>
            <a:off x="2242599" y="914048"/>
            <a:ext cx="8345888" cy="5447007"/>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4" name="Rectangle 1">
            <a:extLst>
              <a:ext uri="{FF2B5EF4-FFF2-40B4-BE49-F238E27FC236}">
                <a16:creationId xmlns:a16="http://schemas.microsoft.com/office/drawing/2014/main" id="{425A8F0A-07D1-141B-DEA5-E511DE4F2B22}"/>
              </a:ext>
            </a:extLst>
          </p:cNvPr>
          <p:cNvSpPr>
            <a:spLocks noGrp="1" noChangeArrowheads="1"/>
          </p:cNvSpPr>
          <p:nvPr>
            <p:ph idx="1"/>
          </p:nvPr>
        </p:nvSpPr>
        <p:spPr bwMode="auto">
          <a:xfrm>
            <a:off x="812800" y="1409164"/>
            <a:ext cx="106680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Hardware: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Server with sufficient storage and processing power to manage user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Secure hosting solution.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Software: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HTML, CSS, JavaScript for the 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Node.js/Python for backend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MySQL for database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APIs for integrating external libraries.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176</TotalTime>
  <Words>1062</Words>
  <Application>Microsoft Office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Cambria</vt:lpstr>
      <vt:lpstr>Verdana</vt:lpstr>
      <vt:lpstr>Bioinformatics</vt:lpstr>
      <vt:lpstr>Keyword based exploration of Library Sources</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SAHANA H</cp:lastModifiedBy>
  <cp:revision>19</cp:revision>
  <dcterms:created xsi:type="dcterms:W3CDTF">2023-03-16T03:26:27Z</dcterms:created>
  <dcterms:modified xsi:type="dcterms:W3CDTF">2024-10-25T02:56:35Z</dcterms:modified>
</cp:coreProperties>
</file>