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80" r:id="rId5"/>
    <p:sldId id="276" r:id="rId6"/>
    <p:sldId id="259" r:id="rId7"/>
    <p:sldId id="261" r:id="rId8"/>
    <p:sldId id="281" r:id="rId9"/>
    <p:sldId id="275" r:id="rId10"/>
    <p:sldId id="277" r:id="rId11"/>
    <p:sldId id="263" r:id="rId12"/>
    <p:sldId id="264" r:id="rId13"/>
    <p:sldId id="265" r:id="rId14"/>
    <p:sldId id="282"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55" autoAdjust="0"/>
    <p:restoredTop sz="94660"/>
  </p:normalViewPr>
  <p:slideViewPr>
    <p:cSldViewPr snapToGrid="0">
      <p:cViewPr varScale="1">
        <p:scale>
          <a:sx n="91" d="100"/>
          <a:sy n="91" d="100"/>
        </p:scale>
        <p:origin x="69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ANA H" userId="a7271387fb9a32c9" providerId="LiveId" clId="{137BCADB-1A22-4926-A1D8-643E5A535003}"/>
    <pc:docChg chg="modSld">
      <pc:chgData name="SAHANA H" userId="a7271387fb9a32c9" providerId="LiveId" clId="{137BCADB-1A22-4926-A1D8-643E5A535003}" dt="2025-01-10T13:45:08.454" v="69" actId="20577"/>
      <pc:docMkLst>
        <pc:docMk/>
      </pc:docMkLst>
      <pc:sldChg chg="modSp mod">
        <pc:chgData name="SAHANA H" userId="a7271387fb9a32c9" providerId="LiveId" clId="{137BCADB-1A22-4926-A1D8-643E5A535003}" dt="2025-01-10T13:43:24.027" v="0" actId="20577"/>
        <pc:sldMkLst>
          <pc:docMk/>
          <pc:sldMk cId="0" sldId="256"/>
        </pc:sldMkLst>
        <pc:spChg chg="mod">
          <ac:chgData name="SAHANA H" userId="a7271387fb9a32c9" providerId="LiveId" clId="{137BCADB-1A22-4926-A1D8-643E5A535003}" dt="2025-01-10T13:43:24.027" v="0" actId="20577"/>
          <ac:spMkLst>
            <pc:docMk/>
            <pc:sldMk cId="0" sldId="256"/>
            <ac:spMk id="8" creationId="{00000000-0000-0000-0000-000000000000}"/>
          </ac:spMkLst>
        </pc:spChg>
      </pc:sldChg>
      <pc:sldChg chg="modSp mod">
        <pc:chgData name="SAHANA H" userId="a7271387fb9a32c9" providerId="LiveId" clId="{137BCADB-1A22-4926-A1D8-643E5A535003}" dt="2025-01-10T13:44:23.073" v="30" actId="20577"/>
        <pc:sldMkLst>
          <pc:docMk/>
          <pc:sldMk cId="3613863315" sldId="265"/>
        </pc:sldMkLst>
        <pc:spChg chg="mod">
          <ac:chgData name="SAHANA H" userId="a7271387fb9a32c9" providerId="LiveId" clId="{137BCADB-1A22-4926-A1D8-643E5A535003}" dt="2025-01-10T13:44:23.073" v="30" actId="20577"/>
          <ac:spMkLst>
            <pc:docMk/>
            <pc:sldMk cId="3613863315" sldId="265"/>
            <ac:spMk id="4" creationId="{0F7532B8-FD69-EF74-3A32-8B5878950516}"/>
          </ac:spMkLst>
        </pc:spChg>
      </pc:sldChg>
      <pc:sldChg chg="modSp mod">
        <pc:chgData name="SAHANA H" userId="a7271387fb9a32c9" providerId="LiveId" clId="{137BCADB-1A22-4926-A1D8-643E5A535003}" dt="2025-01-10T13:45:08.454" v="69" actId="20577"/>
        <pc:sldMkLst>
          <pc:docMk/>
          <pc:sldMk cId="3636247646" sldId="282"/>
        </pc:sldMkLst>
        <pc:spChg chg="mod">
          <ac:chgData name="SAHANA H" userId="a7271387fb9a32c9" providerId="LiveId" clId="{137BCADB-1A22-4926-A1D8-643E5A535003}" dt="2025-01-10T13:45:08.454" v="69" actId="20577"/>
          <ac:spMkLst>
            <pc:docMk/>
            <pc:sldMk cId="3636247646" sldId="282"/>
            <ac:spMk id="4" creationId="{BAE82DC7-3D13-BDCC-BC23-871B10DCB0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u="sng" dirty="0"/>
              <a:t>Keyword based exploration of Library Sources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CSG-05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Manjula HM</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(Computer Science &amp; Technology)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Saira Banu</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GB" sz="20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Manjula HM</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934920B6-0007-B102-C4EB-D51D897DEFBB}"/>
              </a:ext>
            </a:extLst>
          </p:cNvPr>
          <p:cNvGraphicFramePr>
            <a:graphicFrameLocks noGrp="1"/>
          </p:cNvGraphicFramePr>
          <p:nvPr>
            <p:extLst>
              <p:ext uri="{D42A27DB-BD31-4B8C-83A1-F6EECF244321}">
                <p14:modId xmlns:p14="http://schemas.microsoft.com/office/powerpoint/2010/main" val="1997408848"/>
              </p:ext>
            </p:extLst>
          </p:nvPr>
        </p:nvGraphicFramePr>
        <p:xfrm>
          <a:off x="295479" y="2553887"/>
          <a:ext cx="5576816" cy="1651045"/>
        </p:xfrm>
        <a:graphic>
          <a:graphicData uri="http://schemas.openxmlformats.org/drawingml/2006/table">
            <a:tbl>
              <a:tblPr firstRow="1" bandRow="1"/>
              <a:tblGrid>
                <a:gridCol w="2788408">
                  <a:extLst>
                    <a:ext uri="{9D8B030D-6E8A-4147-A177-3AD203B41FA5}">
                      <a16:colId xmlns:a16="http://schemas.microsoft.com/office/drawing/2014/main" val="217378381"/>
                    </a:ext>
                  </a:extLst>
                </a:gridCol>
                <a:gridCol w="2788408">
                  <a:extLst>
                    <a:ext uri="{9D8B030D-6E8A-4147-A177-3AD203B41FA5}">
                      <a16:colId xmlns:a16="http://schemas.microsoft.com/office/drawing/2014/main" val="580863533"/>
                    </a:ext>
                  </a:extLst>
                </a:gridCol>
              </a:tblGrid>
              <a:tr h="330209">
                <a:tc>
                  <a:txBody>
                    <a:bodyPr/>
                    <a:lstStyle/>
                    <a:p>
                      <a:r>
                        <a:rPr lang="en-IN" sz="1400" dirty="0"/>
                        <a:t>Roll No</a:t>
                      </a:r>
                    </a:p>
                  </a:txBody>
                  <a:tcPr/>
                </a:tc>
                <a:tc>
                  <a:txBody>
                    <a:bodyPr/>
                    <a:lstStyle/>
                    <a:p>
                      <a:r>
                        <a:rPr lang="en-IN" sz="1400" dirty="0"/>
                        <a:t>Name</a:t>
                      </a:r>
                    </a:p>
                  </a:txBody>
                  <a:tcPr/>
                </a:tc>
                <a:extLst>
                  <a:ext uri="{0D108BD9-81ED-4DB2-BD59-A6C34878D82A}">
                    <a16:rowId xmlns:a16="http://schemas.microsoft.com/office/drawing/2014/main" val="2192069585"/>
                  </a:ext>
                </a:extLst>
              </a:tr>
              <a:tr h="330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20211CSG0003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Sangeetha S K</a:t>
                      </a:r>
                    </a:p>
                  </a:txBody>
                  <a:tcPr/>
                </a:tc>
                <a:extLst>
                  <a:ext uri="{0D108BD9-81ED-4DB2-BD59-A6C34878D82A}">
                    <a16:rowId xmlns:a16="http://schemas.microsoft.com/office/drawing/2014/main" val="3135900471"/>
                  </a:ext>
                </a:extLst>
              </a:tr>
              <a:tr h="330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20211CSG0017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Sahana H</a:t>
                      </a:r>
                    </a:p>
                  </a:txBody>
                  <a:tcPr/>
                </a:tc>
                <a:extLst>
                  <a:ext uri="{0D108BD9-81ED-4DB2-BD59-A6C34878D82A}">
                    <a16:rowId xmlns:a16="http://schemas.microsoft.com/office/drawing/2014/main" val="3975881020"/>
                  </a:ext>
                </a:extLst>
              </a:tr>
              <a:tr h="330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20211CSG0037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t>Amrutheshwari</a:t>
                      </a:r>
                      <a:r>
                        <a:rPr lang="en-IN" sz="1400" dirty="0"/>
                        <a:t> V S</a:t>
                      </a:r>
                    </a:p>
                  </a:txBody>
                  <a:tcPr/>
                </a:tc>
                <a:extLst>
                  <a:ext uri="{0D108BD9-81ED-4DB2-BD59-A6C34878D82A}">
                    <a16:rowId xmlns:a16="http://schemas.microsoft.com/office/drawing/2014/main" val="657155881"/>
                  </a:ext>
                </a:extLst>
              </a:tr>
              <a:tr h="330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20211CSG0038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Sunitha </a:t>
                      </a:r>
                      <a:r>
                        <a:rPr lang="en-IN" sz="1400" dirty="0" err="1"/>
                        <a:t>Gahana</a:t>
                      </a:r>
                      <a:endParaRPr lang="en-IN" sz="1400" dirty="0"/>
                    </a:p>
                  </a:txBody>
                  <a:tcPr/>
                </a:tc>
                <a:extLst>
                  <a:ext uri="{0D108BD9-81ED-4DB2-BD59-A6C34878D82A}">
                    <a16:rowId xmlns:a16="http://schemas.microsoft.com/office/drawing/2014/main" val="259588627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4" name="Rectangle 1">
            <a:extLst>
              <a:ext uri="{FF2B5EF4-FFF2-40B4-BE49-F238E27FC236}">
                <a16:creationId xmlns:a16="http://schemas.microsoft.com/office/drawing/2014/main" id="{425A8F0A-07D1-141B-DEA5-E511DE4F2B22}"/>
              </a:ext>
            </a:extLst>
          </p:cNvPr>
          <p:cNvSpPr>
            <a:spLocks noGrp="1" noChangeArrowheads="1"/>
          </p:cNvSpPr>
          <p:nvPr>
            <p:ph idx="1"/>
          </p:nvPr>
        </p:nvSpPr>
        <p:spPr bwMode="auto">
          <a:xfrm>
            <a:off x="812800" y="970583"/>
            <a:ext cx="10668000" cy="6417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1" indent="0" algn="ctr" fontAlgn="base">
              <a:lnSpc>
                <a:spcPct val="150000"/>
              </a:lnSpc>
              <a:buNone/>
            </a:pPr>
            <a:r>
              <a:rPr lang="en-US" sz="1800" b="1" u="sng" dirty="0">
                <a:latin typeface="Times New Roman" panose="02020603050405020304" pitchFamily="18" charset="0"/>
                <a:cs typeface="Times New Roman" panose="02020603050405020304" pitchFamily="18" charset="0"/>
              </a:rPr>
              <a:t>Hardware Requirements</a:t>
            </a:r>
            <a:endParaRPr lang="en-IN" sz="1800" u="sng"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IN" sz="1800" dirty="0">
                <a:latin typeface="Times New Roman" panose="02020603050405020304" pitchFamily="18" charset="0"/>
                <a:cs typeface="Times New Roman" panose="02020603050405020304" pitchFamily="18" charset="0"/>
              </a:rPr>
              <a:t>Processor		- I3/Intel Processor</a:t>
            </a:r>
          </a:p>
          <a:p>
            <a:pPr marL="457200" indent="-457200" algn="just">
              <a:lnSpc>
                <a:spcPct val="150000"/>
              </a:lnSpc>
              <a:buFont typeface="+mj-lt"/>
              <a:buAutoNum type="arabicPeriod"/>
            </a:pPr>
            <a:r>
              <a:rPr lang="en-IN" sz="1800" dirty="0">
                <a:latin typeface="Times New Roman" panose="02020603050405020304" pitchFamily="18" charset="0"/>
                <a:cs typeface="Times New Roman" panose="02020603050405020304" pitchFamily="18" charset="0"/>
              </a:rPr>
              <a:t>Hard Disk		- 160GB</a:t>
            </a:r>
          </a:p>
          <a:p>
            <a:pPr marL="457200" indent="-457200" algn="just">
              <a:lnSpc>
                <a:spcPct val="150000"/>
              </a:lnSpc>
              <a:buFont typeface="+mj-lt"/>
              <a:buAutoNum type="arabicPeriod"/>
            </a:pPr>
            <a:r>
              <a:rPr lang="en-IN" sz="1800" dirty="0">
                <a:latin typeface="Times New Roman" panose="02020603050405020304" pitchFamily="18" charset="0"/>
                <a:cs typeface="Times New Roman" panose="02020603050405020304" pitchFamily="18" charset="0"/>
              </a:rPr>
              <a:t>RAM		- 8GB</a:t>
            </a:r>
          </a:p>
          <a:p>
            <a:pPr marL="0" indent="0" algn="ctr">
              <a:lnSpc>
                <a:spcPct val="150000"/>
              </a:lnSpc>
              <a:buNone/>
            </a:pPr>
            <a:r>
              <a:rPr lang="en-IN" sz="1800" b="1" dirty="0">
                <a:latin typeface="Times New Roman" panose="02020603050405020304" pitchFamily="18" charset="0"/>
                <a:cs typeface="Times New Roman" panose="02020603050405020304" pitchFamily="18" charset="0"/>
              </a:rPr>
              <a:t>      </a:t>
            </a:r>
            <a:r>
              <a:rPr lang="en-IN" sz="1800" b="1" u="sng" dirty="0">
                <a:latin typeface="Times New Roman" panose="02020603050405020304" pitchFamily="18" charset="0"/>
                <a:cs typeface="Times New Roman" panose="02020603050405020304" pitchFamily="18" charset="0"/>
              </a:rPr>
              <a:t>Software Requirements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lang="en-US" sz="1800" dirty="0">
                <a:solidFill>
                  <a:schemeClr val="tx1"/>
                </a:solidFill>
                <a:latin typeface="Times New Roman" panose="02020603050405020304" pitchFamily="18" charset="0"/>
                <a:cs typeface="Times New Roman" panose="02020603050405020304" pitchFamily="18" charset="0"/>
              </a:rPr>
              <a:t>Operating System		:  Windows 8/10/11</a:t>
            </a:r>
            <a:endParaRPr lang="en-IN"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Server-side Script		:  HTML, CSS, Bootstrap &amp; JS</a:t>
            </a:r>
            <a:endParaRPr lang="en-IN"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Programming Language 		:  Python</a:t>
            </a:r>
            <a:endParaRPr lang="en-IN"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Libraries			:  Django</a:t>
            </a:r>
            <a:endParaRPr lang="en-IN"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Technology		       	:  Python 3.6+</a:t>
            </a:r>
            <a:endParaRPr lang="en-IN"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Database			: SQLITE</a:t>
            </a:r>
            <a:endParaRPr lang="en-IN"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8" name="TextBox 7">
            <a:extLst>
              <a:ext uri="{FF2B5EF4-FFF2-40B4-BE49-F238E27FC236}">
                <a16:creationId xmlns:a16="http://schemas.microsoft.com/office/drawing/2014/main" id="{8C3DE64E-FAB3-A754-ECAA-9DE6B98B6CA2}"/>
              </a:ext>
            </a:extLst>
          </p:cNvPr>
          <p:cNvSpPr txBox="1"/>
          <p:nvPr/>
        </p:nvSpPr>
        <p:spPr>
          <a:xfrm>
            <a:off x="812801" y="1817443"/>
            <a:ext cx="10667999" cy="3108543"/>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Ease of Access: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Students will be able to easily access all relevant papers, and articles in one platform.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platform will reduce the time required for searching by providing keyword-based exploration.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 Download: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download the papers easily free of cost.</a:t>
            </a: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In conclusion, the </a:t>
            </a:r>
            <a:r>
              <a:rPr lang="en-US" sz="2800" b="1" dirty="0">
                <a:latin typeface="Times New Roman" panose="02020603050405020304" pitchFamily="18" charset="0"/>
                <a:cs typeface="Times New Roman" panose="02020603050405020304" pitchFamily="18" charset="0"/>
              </a:rPr>
              <a:t>Library Sources</a:t>
            </a:r>
            <a:r>
              <a:rPr lang="en-US" sz="2800" dirty="0">
                <a:latin typeface="Times New Roman" panose="02020603050405020304" pitchFamily="18" charset="0"/>
                <a:cs typeface="Times New Roman" panose="02020603050405020304" pitchFamily="18" charset="0"/>
              </a:rPr>
              <a:t> platform aims to address the gaps faced by students and their guides by providing a user-friendly digital library system. </a:t>
            </a:r>
          </a:p>
          <a:p>
            <a:pPr marL="0" indent="0">
              <a:buNone/>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With a focus on medical research and integrating global resources, this platform has the potential to significantly improve the research process for students. </a:t>
            </a:r>
          </a:p>
          <a:p>
            <a:pPr marL="0" indent="0">
              <a:buNone/>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By simplifying access, providing advanced filtering options, </a:t>
            </a:r>
            <a:r>
              <a:rPr lang="en-US" sz="2800" b="1" dirty="0">
                <a:latin typeface="Times New Roman" panose="02020603050405020304" pitchFamily="18" charset="0"/>
                <a:cs typeface="Times New Roman" panose="02020603050405020304" pitchFamily="18" charset="0"/>
              </a:rPr>
              <a:t>Library Sources</a:t>
            </a:r>
            <a:r>
              <a:rPr lang="en-US" sz="2800" dirty="0">
                <a:latin typeface="Times New Roman" panose="02020603050405020304" pitchFamily="18" charset="0"/>
                <a:cs typeface="Times New Roman" panose="02020603050405020304" pitchFamily="18" charset="0"/>
              </a:rPr>
              <a:t> will be an essential resource in the academic journey of medical students.</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4" name="Rectangle 1">
            <a:extLst>
              <a:ext uri="{FF2B5EF4-FFF2-40B4-BE49-F238E27FC236}">
                <a16:creationId xmlns:a16="http://schemas.microsoft.com/office/drawing/2014/main" id="{0F7532B8-FD69-EF74-3A32-8B5878950516}"/>
              </a:ext>
            </a:extLst>
          </p:cNvPr>
          <p:cNvSpPr>
            <a:spLocks noGrp="1" noChangeArrowheads="1"/>
          </p:cNvSpPr>
          <p:nvPr>
            <p:ph idx="1"/>
          </p:nvPr>
        </p:nvSpPr>
        <p:spPr bwMode="auto">
          <a:xfrm>
            <a:off x="1007165" y="1167536"/>
            <a:ext cx="9992140" cy="4296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07000"/>
              </a:lnSpc>
              <a:buNone/>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[1] Xie, R. (2023).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Keyword Extraction-Based Library Intelligence Services: Challenges, Adaptations, and Reinvention.</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Applied Mathematics and Nonlinear Sciences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7000"/>
              </a:lnSpc>
              <a:spcAft>
                <a:spcPts val="800"/>
              </a:spcAft>
              <a:buNone/>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[2] Zhang, C., &amp; Zhao, L. (2024, October).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Enhancing Keyword Extraction from Academic Articles Using Highlights.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7000"/>
              </a:lnSpc>
              <a:spcAft>
                <a:spcPts val="800"/>
              </a:spcAft>
              <a:buNone/>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[3] Scheme, E., Bateman, S.,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Phinyomark</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 Campbell, E., &amp; Eddy, E. (2023, August).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An Open-Source Library to Facilitate the Exploration of Myoelectric Control.</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7000"/>
              </a:lnSpc>
              <a:spcAft>
                <a:spcPts val="800"/>
              </a:spcAft>
              <a:buNone/>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[4] McGill, M., Brewster, S., De Sa Medeiros, D. P., Bovet, S., Gutierrez, M., &amp; Kehoe, A. (2022, May).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Creating and Augmenting Keywords for Extended Reality with Keyword Augmentation Toolkit.</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7000"/>
              </a:lnSpc>
              <a:spcAft>
                <a:spcPts val="800"/>
              </a:spcAft>
              <a:buNone/>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[5] Bratt, S.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An Exploration of Search Session Patterns in an Image-Based Digital Library.</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7000"/>
              </a:lnSpc>
              <a:spcAft>
                <a:spcPts val="800"/>
              </a:spcAft>
              <a:buNone/>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[6] Baldonado, M. Q. W.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A User-</a:t>
            </a:r>
            <a:r>
              <a:rPr lang="en-IN" sz="1800" b="1" kern="100" dirty="0" err="1">
                <a:effectLst/>
                <a:latin typeface="Times New Roman" panose="02020603050405020304" pitchFamily="18" charset="0"/>
                <a:ea typeface="Aptos" panose="020B0004020202020204" pitchFamily="34" charset="0"/>
                <a:cs typeface="Times New Roman" panose="02020603050405020304" pitchFamily="18" charset="0"/>
              </a:rPr>
              <a:t>Centered</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Interface for Information Exploration in a Heterogeneous Digital Library.</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26152-0042-D46D-6A73-A45EB95F5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A1AD5D-75D6-729A-5F1E-29677997E2DD}"/>
              </a:ext>
            </a:extLst>
          </p:cNvPr>
          <p:cNvSpPr>
            <a:spLocks noGrp="1"/>
          </p:cNvSpPr>
          <p:nvPr>
            <p:ph type="title"/>
          </p:nvPr>
        </p:nvSpPr>
        <p:spPr/>
        <p:txBody>
          <a:bodyPr/>
          <a:lstStyle/>
          <a:p>
            <a:r>
              <a:rPr lang="en-GB" dirty="0"/>
              <a:t>References</a:t>
            </a:r>
          </a:p>
        </p:txBody>
      </p:sp>
      <p:sp>
        <p:nvSpPr>
          <p:cNvPr id="4" name="Rectangle 1">
            <a:extLst>
              <a:ext uri="{FF2B5EF4-FFF2-40B4-BE49-F238E27FC236}">
                <a16:creationId xmlns:a16="http://schemas.microsoft.com/office/drawing/2014/main" id="{BAE82DC7-3D13-BDCC-BC23-871B10DCB0D4}"/>
              </a:ext>
            </a:extLst>
          </p:cNvPr>
          <p:cNvSpPr>
            <a:spLocks noGrp="1" noChangeArrowheads="1"/>
          </p:cNvSpPr>
          <p:nvPr>
            <p:ph idx="1"/>
          </p:nvPr>
        </p:nvSpPr>
        <p:spPr bwMode="auto">
          <a:xfrm>
            <a:off x="812800" y="970201"/>
            <a:ext cx="9992140" cy="544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07000"/>
              </a:lnSpc>
              <a:spcAft>
                <a:spcPts val="800"/>
              </a:spcAft>
              <a:buNone/>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[7] Bratt, S.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Digital Library Keyword Analysis for Visualization Education Research: Issues and Recommendations.</a:t>
            </a:r>
            <a:endParaRPr lang="en-IN" sz="1800" b="1" kern="100" dirty="0">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[8] Kumar, S. R. N. R.,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Rajasekaran</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R. A., &amp; Murthy, P. V. R. S. N. (2021).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Digital Libraries for Medical Research: Trends and Technologies.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Journal of Digital Libraries, 25</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(3), 123-134.</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[9] Sharma, A., Sharma, R., &amp; Gupta, M. (2020).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A Review on E-Learning Platforms for Research Paper Access.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International Journal of Educational Technology, 19</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(4), 245-257.</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[10] Lee, J. T., Kumar, H. D., &amp; Khan, A. L. (2019).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Secure Online Systems for Academic Paper Management and Access.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International Journal of Computer Security, 21</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(2), 88-95.</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[11] Elahi, M. T., Rizvi, A. Z., &amp; Das, S. R. (2022).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A Survey on the Use of Metadata in Academic Search Systems.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Journal of Information Science and Technology, 18</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(2), 45-58.</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[12] Patel, D. S., Sharma, P. J., &amp;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Singhani</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R. B. (2023).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Medical Research Paper Repositories: A Comparative Study.</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Medical Informatics Review, 10</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(1), 32-47.</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[13] Zhang, Y., &amp; Chen, H. (2021).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Design and Implementation of Secure Cloud-Based Medical Data Management Systems.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i="1" kern="100" dirty="0">
                <a:effectLst/>
                <a:latin typeface="Times New Roman" panose="02020603050405020304" pitchFamily="18" charset="0"/>
                <a:ea typeface="Aptos" panose="020B0004020202020204" pitchFamily="34" charset="0"/>
                <a:cs typeface="Times New Roman" panose="02020603050405020304" pitchFamily="18" charset="0"/>
              </a:rPr>
              <a:t>Journal of Cloud Computing and Security, 13</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(3), 56-70.</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247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7" name="TextBox 6">
            <a:extLst>
              <a:ext uri="{FF2B5EF4-FFF2-40B4-BE49-F238E27FC236}">
                <a16:creationId xmlns:a16="http://schemas.microsoft.com/office/drawing/2014/main" id="{FCCF30A1-4600-4DE4-AB03-39D898B5AF40}"/>
              </a:ext>
            </a:extLst>
          </p:cNvPr>
          <p:cNvSpPr txBox="1"/>
          <p:nvPr/>
        </p:nvSpPr>
        <p:spPr>
          <a:xfrm>
            <a:off x="812800" y="1164565"/>
            <a:ext cx="10839507" cy="437042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a:t>
            </a:r>
            <a:r>
              <a:rPr lang="en-IN" u="sng" dirty="0"/>
              <a:t>Keyword based exploration of Library Sources</a:t>
            </a:r>
            <a:r>
              <a:rPr lang="en-IN" dirty="0">
                <a:latin typeface="Times New Roman" panose="02020603050405020304" pitchFamily="18" charset="0"/>
                <a:cs typeface="Times New Roman" panose="02020603050405020304" pitchFamily="18" charset="0"/>
              </a:rPr>
              <a:t>” aims to develop an online platform for accessing medical research papers, providing a centralized system for users and administrators. </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platform will be divided into two primary modules: </a:t>
            </a:r>
            <a:r>
              <a:rPr lang="en-IN" b="1" dirty="0">
                <a:latin typeface="Times New Roman" panose="02020603050405020304" pitchFamily="18" charset="0"/>
                <a:cs typeface="Times New Roman" panose="02020603050405020304" pitchFamily="18" charset="0"/>
              </a:rPr>
              <a:t>Admin</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User</a:t>
            </a:r>
            <a:r>
              <a:rPr lang="en-IN"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Admin</a:t>
            </a:r>
            <a:r>
              <a:rPr lang="en-IN" dirty="0">
                <a:latin typeface="Times New Roman" panose="02020603050405020304" pitchFamily="18" charset="0"/>
                <a:cs typeface="Times New Roman" panose="02020603050405020304" pitchFamily="18" charset="0"/>
              </a:rPr>
              <a:t> module will enable administrators to upload, and delete research papers, ensuring that the platform remains up-to-date with the latest medical research. </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User</a:t>
            </a:r>
            <a:r>
              <a:rPr lang="en-IN" dirty="0">
                <a:latin typeface="Times New Roman" panose="02020603050405020304" pitchFamily="18" charset="0"/>
                <a:cs typeface="Times New Roman" panose="02020603050405020304" pitchFamily="18" charset="0"/>
              </a:rPr>
              <a:t> module will allow users to log in, search for research papers using relevant keywords, view detailed information, and download the papers for further study. </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aims to improve the accessibility, organization, and dissemination of valuable academic resources, making medical research more accessible to a global audience.</a:t>
            </a:r>
          </a:p>
          <a:p>
            <a:pPr marL="342900" indent="-342900" algn="just">
              <a:lnSpc>
                <a:spcPct val="150000"/>
              </a:lnSpc>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5" y="-248356"/>
            <a:ext cx="11321145" cy="1010356"/>
          </a:xfrm>
        </p:spPr>
        <p:txBody>
          <a:bodyPr/>
          <a:lstStyle/>
          <a:p>
            <a:r>
              <a:rPr lang="en-GB" dirty="0"/>
              <a:t>Literature Review</a:t>
            </a:r>
          </a:p>
        </p:txBody>
      </p:sp>
      <p:graphicFrame>
        <p:nvGraphicFramePr>
          <p:cNvPr id="5" name="Table 4">
            <a:extLst>
              <a:ext uri="{FF2B5EF4-FFF2-40B4-BE49-F238E27FC236}">
                <a16:creationId xmlns:a16="http://schemas.microsoft.com/office/drawing/2014/main" id="{22C830C5-84FA-28C9-29F8-C5276AC1AC85}"/>
              </a:ext>
            </a:extLst>
          </p:cNvPr>
          <p:cNvGraphicFramePr>
            <a:graphicFrameLocks noGrp="1"/>
          </p:cNvGraphicFramePr>
          <p:nvPr>
            <p:extLst>
              <p:ext uri="{D42A27DB-BD31-4B8C-83A1-F6EECF244321}">
                <p14:modId xmlns:p14="http://schemas.microsoft.com/office/powerpoint/2010/main" val="1552172825"/>
              </p:ext>
            </p:extLst>
          </p:nvPr>
        </p:nvGraphicFramePr>
        <p:xfrm>
          <a:off x="457200" y="952500"/>
          <a:ext cx="11430000" cy="5398242"/>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662845090"/>
                    </a:ext>
                  </a:extLst>
                </a:gridCol>
                <a:gridCol w="2286000">
                  <a:extLst>
                    <a:ext uri="{9D8B030D-6E8A-4147-A177-3AD203B41FA5}">
                      <a16:colId xmlns:a16="http://schemas.microsoft.com/office/drawing/2014/main" val="1692320703"/>
                    </a:ext>
                  </a:extLst>
                </a:gridCol>
                <a:gridCol w="2286000">
                  <a:extLst>
                    <a:ext uri="{9D8B030D-6E8A-4147-A177-3AD203B41FA5}">
                      <a16:colId xmlns:a16="http://schemas.microsoft.com/office/drawing/2014/main" val="1428752451"/>
                    </a:ext>
                  </a:extLst>
                </a:gridCol>
                <a:gridCol w="2286000">
                  <a:extLst>
                    <a:ext uri="{9D8B030D-6E8A-4147-A177-3AD203B41FA5}">
                      <a16:colId xmlns:a16="http://schemas.microsoft.com/office/drawing/2014/main" val="1368290368"/>
                    </a:ext>
                  </a:extLst>
                </a:gridCol>
                <a:gridCol w="2286000">
                  <a:extLst>
                    <a:ext uri="{9D8B030D-6E8A-4147-A177-3AD203B41FA5}">
                      <a16:colId xmlns:a16="http://schemas.microsoft.com/office/drawing/2014/main" val="2345371528"/>
                    </a:ext>
                  </a:extLst>
                </a:gridCol>
              </a:tblGrid>
              <a:tr h="1059148">
                <a:tc>
                  <a:txBody>
                    <a:bodyPr/>
                    <a:lstStyle/>
                    <a:p>
                      <a:pPr>
                        <a:lnSpc>
                          <a:spcPct val="107000"/>
                        </a:lnSpc>
                        <a:spcAft>
                          <a:spcPts val="800"/>
                        </a:spcAft>
                      </a:pPr>
                      <a:r>
                        <a:rPr lang="en-IN" sz="11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Paper Title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Algorithm Used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b="1"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Methodology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b="1"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Key Findings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Drawbacks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682261452"/>
                  </a:ext>
                </a:extLst>
              </a:tr>
              <a:tr h="1059148">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Keyword Extraction-based Library Intelligence Services: Challenges, Adaptations and Reinvention. (</a:t>
                      </a:r>
                      <a:r>
                        <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March 27, 2023)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Keyword extraction algorithm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Combines keyword extraction, topic analysis, and literature recommendation based on topic similarity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86.36% accuracy and 67.29% recall in literature recommendation, outperforming traditional methods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Lower recall due to a high similarity threshold​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38452991"/>
                  </a:ext>
                </a:extLst>
              </a:tr>
              <a:tr h="1059148">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Enhancing Keyword Extraction from Academic Articles Using Highlights (Oct, 2024)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Iterative graph algorithms to measure word importance.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Combines highlights with abstracts for unsupervised keyword extraction​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Using highlights improves extraction accuracy, with top results from combining highlights and abstracts​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Highlights alone yield low keyword coverage due to brevity​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732134662"/>
                  </a:ext>
                </a:extLst>
              </a:tr>
              <a:tr h="1161650">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Creating and augmenting keywords for extended reality with keyword Augmentation toolkit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(03 May, 2022)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is designed to support virtual and augmented keyboards in extended reality (XR). Key algorithms include user interaction tracking and 2D/3D display mappings per key.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prototyping and usability testing in XR settings, analyzing shortcut discoverability and performance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Visualizing shortcuts aids shortcut learning and usability, but may slow users for familiar shortcuts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Potential confusion due to icon ambiguity and the toolkit's reliance on Unity, which requires user familiarity for effective customization and deployment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27105483"/>
                  </a:ext>
                </a:extLst>
              </a:tr>
              <a:tr h="1059148">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 Open-Source Library to Facilitate the Exploration of Myoelectric Control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 Aug,2023)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Signal filtering, feature extraction, and classification.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LibEMG includes data handling, real-time and offline processing, and a modular pipeline adaptable to various hardware setups.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indicate that LibEMG improves accessibility for non-domain researchers and enhances reproducibility in EMG research.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Limited device support and the absence of temporally-aware classifiers, making discrete event detection challenging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890577260"/>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9DF26-498B-D5D1-44AA-F19DF3B352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E13FA-6C87-C00B-8445-60ED9B8BFABC}"/>
              </a:ext>
            </a:extLst>
          </p:cNvPr>
          <p:cNvSpPr>
            <a:spLocks noGrp="1"/>
          </p:cNvSpPr>
          <p:nvPr>
            <p:ph type="title"/>
          </p:nvPr>
        </p:nvSpPr>
        <p:spPr>
          <a:xfrm>
            <a:off x="159655" y="-248356"/>
            <a:ext cx="11321145" cy="1010356"/>
          </a:xfrm>
        </p:spPr>
        <p:txBody>
          <a:bodyPr/>
          <a:lstStyle/>
          <a:p>
            <a:r>
              <a:rPr lang="en-GB" dirty="0"/>
              <a:t>Literature Review</a:t>
            </a:r>
          </a:p>
        </p:txBody>
      </p:sp>
      <p:graphicFrame>
        <p:nvGraphicFramePr>
          <p:cNvPr id="3" name="Table 2">
            <a:extLst>
              <a:ext uri="{FF2B5EF4-FFF2-40B4-BE49-F238E27FC236}">
                <a16:creationId xmlns:a16="http://schemas.microsoft.com/office/drawing/2014/main" id="{A9FCC263-D94E-6A5A-7FF5-DF064289F7E6}"/>
              </a:ext>
            </a:extLst>
          </p:cNvPr>
          <p:cNvGraphicFramePr>
            <a:graphicFrameLocks noGrp="1"/>
          </p:cNvGraphicFramePr>
          <p:nvPr>
            <p:extLst>
              <p:ext uri="{D42A27DB-BD31-4B8C-83A1-F6EECF244321}">
                <p14:modId xmlns:p14="http://schemas.microsoft.com/office/powerpoint/2010/main" val="821408539"/>
              </p:ext>
            </p:extLst>
          </p:nvPr>
        </p:nvGraphicFramePr>
        <p:xfrm>
          <a:off x="800100" y="960966"/>
          <a:ext cx="10680700" cy="5856289"/>
        </p:xfrm>
        <a:graphic>
          <a:graphicData uri="http://schemas.openxmlformats.org/drawingml/2006/table">
            <a:tbl>
              <a:tblPr firstRow="1" bandRow="1">
                <a:tableStyleId>{5C22544A-7EE6-4342-B048-85BDC9FD1C3A}</a:tableStyleId>
              </a:tblPr>
              <a:tblGrid>
                <a:gridCol w="2136140">
                  <a:extLst>
                    <a:ext uri="{9D8B030D-6E8A-4147-A177-3AD203B41FA5}">
                      <a16:colId xmlns:a16="http://schemas.microsoft.com/office/drawing/2014/main" val="1833216596"/>
                    </a:ext>
                  </a:extLst>
                </a:gridCol>
                <a:gridCol w="2136140">
                  <a:extLst>
                    <a:ext uri="{9D8B030D-6E8A-4147-A177-3AD203B41FA5}">
                      <a16:colId xmlns:a16="http://schemas.microsoft.com/office/drawing/2014/main" val="338470014"/>
                    </a:ext>
                  </a:extLst>
                </a:gridCol>
                <a:gridCol w="2136140">
                  <a:extLst>
                    <a:ext uri="{9D8B030D-6E8A-4147-A177-3AD203B41FA5}">
                      <a16:colId xmlns:a16="http://schemas.microsoft.com/office/drawing/2014/main" val="445652577"/>
                    </a:ext>
                  </a:extLst>
                </a:gridCol>
                <a:gridCol w="2136140">
                  <a:extLst>
                    <a:ext uri="{9D8B030D-6E8A-4147-A177-3AD203B41FA5}">
                      <a16:colId xmlns:a16="http://schemas.microsoft.com/office/drawing/2014/main" val="2718234258"/>
                    </a:ext>
                  </a:extLst>
                </a:gridCol>
                <a:gridCol w="2136140">
                  <a:extLst>
                    <a:ext uri="{9D8B030D-6E8A-4147-A177-3AD203B41FA5}">
                      <a16:colId xmlns:a16="http://schemas.microsoft.com/office/drawing/2014/main" val="2517725151"/>
                    </a:ext>
                  </a:extLst>
                </a:gridCol>
              </a:tblGrid>
              <a:tr h="1032087">
                <a:tc>
                  <a:txBody>
                    <a:bodyPr/>
                    <a:lstStyle/>
                    <a:p>
                      <a:pPr>
                        <a:lnSpc>
                          <a:spcPct val="107000"/>
                        </a:lnSpc>
                        <a:spcAft>
                          <a:spcPts val="800"/>
                        </a:spcAft>
                      </a:pPr>
                      <a:r>
                        <a:rPr lang="en-IN" sz="11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Paper Title</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IN" sz="11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Algorithm Used</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IN" sz="11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Methodology </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IN" sz="11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Key Findings</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IN" sz="11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Drawbacks</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10546360"/>
                  </a:ext>
                </a:extLst>
              </a:tr>
              <a:tr h="1032087">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User-Centered Interface for Information Exploration in a Heterogeneous Digital Library</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t>
                      </a:r>
                      <a:r>
                        <a:rPr lang="en-US" sz="11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SenseMaker</a:t>
                      </a:r>
                      <a:r>
                        <a:rPr lang="en-US"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interface for digital libraries, leveraging algorithms for iterative bundling, clustering, and citation-based comparisons</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US" sz="11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SenseMaker</a:t>
                      </a:r>
                      <a:r>
                        <a:rPr lang="en-US"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employs structure-based searching and filtering for user-customizable exploration. </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Enhances search fluidity and user-driven organization in heterogeneous libraries.</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lacks support for dynamically recognizing complex relationships among documents, limiting broader adaptability across diverse library sources</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41621945"/>
                  </a:ext>
                </a:extLst>
              </a:tr>
              <a:tr h="1032087">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 exploration of search session patterns in an image-based digital library</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IN"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CM-</a:t>
                      </a:r>
                      <a:r>
                        <a:rPr lang="en-IN" sz="11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CLaSP</a:t>
                      </a:r>
                      <a:r>
                        <a:rPr lang="en-IN"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algorithm for sequential pattern mining,</a:t>
                      </a:r>
                      <a:r>
                        <a:rPr lang="en-US"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k-Means clustering to identify distinct groups of session behavior, Network analysis using UCINET and </a:t>
                      </a:r>
                      <a:r>
                        <a:rPr lang="en-US" sz="11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NetDraw</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Includes data cleaning, network analysis of adjacent actions, sequential pattern mining, and clustering analysis.</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Simple search and browsing actions dominated user behavior, Simple search and browsing actions dominated user behavior</a:t>
                      </a:r>
                      <a:endParaRPr lang="en-IN" sz="1100" kern="1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Inability to generalize findings across all digital library environments due to dataset specificity.</a:t>
                      </a:r>
                      <a:endParaRPr lang="en-IN" sz="1100" kern="1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57675858"/>
                  </a:ext>
                </a:extLst>
              </a:tr>
              <a:tr h="10320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Digital library keyword analysis for visualization education research: Issues and recommendations</a:t>
                      </a:r>
                    </a:p>
                    <a:p>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study utilized keyword analysis (KA) and thematic analysis methodologies, focusing on keyword frequency and trends using tools like </a:t>
                      </a:r>
                      <a:r>
                        <a:rPr lang="en-US" sz="1100" dirty="0" err="1">
                          <a:latin typeface="Calibri" panose="020F0502020204030204" pitchFamily="34" charset="0"/>
                          <a:ea typeface="Calibri" panose="020F0502020204030204" pitchFamily="34" charset="0"/>
                          <a:cs typeface="Calibri" panose="020F0502020204030204" pitchFamily="34" charset="0"/>
                        </a:rPr>
                        <a:t>Voyant</a:t>
                      </a:r>
                      <a:r>
                        <a:rPr lang="en-US" sz="1100" dirty="0">
                          <a:latin typeface="Calibri" panose="020F0502020204030204" pitchFamily="34" charset="0"/>
                          <a:ea typeface="Calibri" panose="020F0502020204030204" pitchFamily="34" charset="0"/>
                          <a:cs typeface="Calibri" panose="020F0502020204030204" pitchFamily="34" charset="0"/>
                        </a:rPr>
                        <a:t> for text exploration​</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dirty="0"/>
                        <a:t>Scoping Review: The study began with a scoping review using the EBSCO Discovery Service to survey keywords across articles. This initial review identified relevant sources and set search boundaries. And </a:t>
                      </a:r>
                      <a:r>
                        <a:rPr lang="en-IN" sz="1100" dirty="0"/>
                        <a:t>Revised Search Strategy.</a:t>
                      </a:r>
                      <a:endParaRPr lang="en-IN" sz="1100"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dirty="0"/>
                        <a:t>The research uncovered that keyword inconsistencies, such as varying usage between “data” and “information” visualization, affect search accuracy. IEEE Xplore's keyword taxonomy lacks specificity</a:t>
                      </a:r>
                      <a:endParaRPr lang="en-IN" sz="1100"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b="0" dirty="0"/>
                        <a:t>Lexical Variability: The inconsistency between American and British spellings, such as “visualization” vs. “visualization,” affects retrieval efficiency. And </a:t>
                      </a:r>
                      <a:r>
                        <a:rPr lang="en-IN" sz="1100" b="0" dirty="0"/>
                        <a:t>Multidisciplinary Disparity.</a:t>
                      </a:r>
                      <a:endParaRPr lang="en-IN" sz="1100" b="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51575641"/>
                  </a:ext>
                </a:extLst>
              </a:tr>
              <a:tr h="10320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Keyword-Based Faceted Search Interface for Enterprise Knowledge Graph Construction and Exploration</a:t>
                      </a:r>
                      <a:endParaRPr lang="en-IN" sz="1100" b="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p>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err="1">
                          <a:latin typeface="Calibri" panose="020F0502020204030204" pitchFamily="34" charset="0"/>
                          <a:ea typeface="Calibri" panose="020F0502020204030204" pitchFamily="34" charset="0"/>
                          <a:cs typeface="Calibri" panose="020F0502020204030204" pitchFamily="34" charset="0"/>
                        </a:rPr>
                        <a:t>KGMap</a:t>
                      </a:r>
                      <a:r>
                        <a:rPr lang="en-US" sz="1100" dirty="0">
                          <a:latin typeface="Calibri" panose="020F0502020204030204" pitchFamily="34" charset="0"/>
                          <a:ea typeface="Calibri" panose="020F0502020204030204" pitchFamily="34" charset="0"/>
                          <a:cs typeface="Calibri" panose="020F0502020204030204" pitchFamily="34" charset="0"/>
                        </a:rPr>
                        <a:t> algorithm with semantic similarity for entity matching.</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Keyword-based faceted search with query rewriting.</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ea typeface="Calibri" panose="020F0502020204030204" pitchFamily="34" charset="0"/>
                          <a:cs typeface="Calibri" panose="020F0502020204030204" pitchFamily="34" charset="0"/>
                        </a:rPr>
                        <a:t>Improved search efficiency using semantic similarity; supports exploration across heterogeneous data sources.</a:t>
                      </a:r>
                    </a:p>
                    <a:p>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Complexity in handling heterogeneity; limited by query response times​</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12244840"/>
                  </a:ext>
                </a:extLst>
              </a:tr>
            </a:tbl>
          </a:graphicData>
        </a:graphic>
      </p:graphicFrame>
    </p:spTree>
    <p:extLst>
      <p:ext uri="{BB962C8B-B14F-4D97-AF65-F5344CB8AC3E}">
        <p14:creationId xmlns:p14="http://schemas.microsoft.com/office/powerpoint/2010/main" val="117983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 existing systems for accessing medical research papers, such as </a:t>
            </a:r>
            <a:r>
              <a:rPr lang="en-IN" sz="2400" b="1" dirty="0">
                <a:latin typeface="Times New Roman" panose="02020603050405020304" pitchFamily="18" charset="0"/>
                <a:cs typeface="Times New Roman" panose="02020603050405020304" pitchFamily="18" charset="0"/>
              </a:rPr>
              <a:t>IEEE Xplore</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PubMed</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Google Scholar</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Elsevier ScienceDirect</a:t>
            </a:r>
            <a:r>
              <a:rPr lang="en-IN" sz="2400" dirty="0">
                <a:latin typeface="Times New Roman" panose="02020603050405020304" pitchFamily="18" charset="0"/>
                <a:cs typeface="Times New Roman" panose="02020603050405020304" pitchFamily="18" charset="0"/>
              </a:rPr>
              <a:t>, offer vast collections of research papers but have notable limitations. </a:t>
            </a:r>
          </a:p>
          <a:p>
            <a:pPr algn="just">
              <a:lnSpc>
                <a:spcPct val="150000"/>
              </a:lnSpc>
            </a:pPr>
            <a:r>
              <a:rPr lang="en-IN" sz="2400" dirty="0">
                <a:latin typeface="Times New Roman" panose="02020603050405020304" pitchFamily="18" charset="0"/>
                <a:cs typeface="Times New Roman" panose="02020603050405020304" pitchFamily="18" charset="0"/>
              </a:rPr>
              <a:t>Many platforms require institutional access or subscriptions to view full papers. </a:t>
            </a:r>
          </a:p>
          <a:p>
            <a:pPr algn="just">
              <a:lnSpc>
                <a:spcPct val="150000"/>
              </a:lnSpc>
            </a:pPr>
            <a:r>
              <a:rPr lang="en-IN" sz="2400" dirty="0">
                <a:latin typeface="Times New Roman" panose="02020603050405020304" pitchFamily="18" charset="0"/>
                <a:cs typeface="Times New Roman" panose="02020603050405020304" pitchFamily="18" charset="0"/>
              </a:rPr>
              <a:t>Additionally, open access repositories provide free content but may lack the latest papers or have limited search capabilities. </a:t>
            </a:r>
          </a:p>
          <a:p>
            <a:pPr algn="just">
              <a:lnSpc>
                <a:spcPct val="150000"/>
              </a:lnSpc>
            </a:pPr>
            <a:r>
              <a:rPr lang="en-IN" sz="2400" dirty="0">
                <a:latin typeface="Times New Roman" panose="02020603050405020304" pitchFamily="18" charset="0"/>
                <a:cs typeface="Times New Roman" panose="02020603050405020304" pitchFamily="18" charset="0"/>
              </a:rPr>
              <a:t>Overall, existing systems do not offer an integrated, seamless experience for secure and easy access to medical research papers.</a:t>
            </a:r>
          </a:p>
          <a:p>
            <a:pPr marL="0" indent="0">
              <a:buNone/>
            </a:pPr>
            <a:endParaRPr lang="en-IN"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The proposed system is an online platform for managing and accessing IEEE medical research papers, offering both </a:t>
            </a:r>
            <a:r>
              <a:rPr lang="en-IN" sz="2400" b="1" dirty="0">
                <a:latin typeface="Times New Roman" panose="02020603050405020304" pitchFamily="18" charset="0"/>
                <a:cs typeface="Times New Roman" panose="02020603050405020304" pitchFamily="18" charset="0"/>
              </a:rPr>
              <a:t>Admin and User modules. </a:t>
            </a:r>
          </a:p>
          <a:p>
            <a:r>
              <a:rPr lang="en-IN" sz="2400" b="1" dirty="0">
                <a:latin typeface="Times New Roman" panose="02020603050405020304" pitchFamily="18" charset="0"/>
                <a:cs typeface="Times New Roman" panose="02020603050405020304" pitchFamily="18" charset="0"/>
              </a:rPr>
              <a:t>Admins</a:t>
            </a:r>
            <a:r>
              <a:rPr lang="en-IN" sz="2400" dirty="0">
                <a:latin typeface="Times New Roman" panose="02020603050405020304" pitchFamily="18" charset="0"/>
                <a:cs typeface="Times New Roman" panose="02020603050405020304" pitchFamily="18" charset="0"/>
              </a:rPr>
              <a:t> can securely log in to upload and delete research papers, while Users can log in to search for and download relevant papers using keyword-based searches.</a:t>
            </a:r>
          </a:p>
          <a:p>
            <a:r>
              <a:rPr lang="en-IN" sz="2400" dirty="0">
                <a:latin typeface="Times New Roman" panose="02020603050405020304" pitchFamily="18" charset="0"/>
                <a:cs typeface="Times New Roman" panose="02020603050405020304" pitchFamily="18" charset="0"/>
              </a:rPr>
              <a:t> The system will feature an intuitive, </a:t>
            </a:r>
            <a:r>
              <a:rPr lang="en-IN" sz="2400" b="1" dirty="0">
                <a:latin typeface="Times New Roman" panose="02020603050405020304" pitchFamily="18" charset="0"/>
                <a:cs typeface="Times New Roman" panose="02020603050405020304" pitchFamily="18" charset="0"/>
              </a:rPr>
              <a:t>user-friendly interface and secure authentication</a:t>
            </a:r>
            <a:r>
              <a:rPr lang="en-IN" sz="2400" dirty="0">
                <a:latin typeface="Times New Roman" panose="02020603050405020304" pitchFamily="18" charset="0"/>
                <a:cs typeface="Times New Roman" panose="02020603050405020304" pitchFamily="18" charset="0"/>
              </a:rPr>
              <a:t> for both users and administrators.</a:t>
            </a:r>
          </a:p>
          <a:p>
            <a:r>
              <a:rPr lang="en-IN" sz="2400" dirty="0">
                <a:latin typeface="Times New Roman" panose="02020603050405020304" pitchFamily="18" charset="0"/>
                <a:cs typeface="Times New Roman" panose="02020603050405020304" pitchFamily="18" charset="0"/>
              </a:rPr>
              <a:t>It aims to provide seamless access to a wide range of medical research papers, overcoming the limitations of existing platforms. </a:t>
            </a:r>
          </a:p>
          <a:p>
            <a:r>
              <a:rPr lang="en-IN" sz="2400" dirty="0">
                <a:latin typeface="Times New Roman" panose="02020603050405020304" pitchFamily="18" charset="0"/>
                <a:cs typeface="Times New Roman" panose="02020603050405020304" pitchFamily="18" charset="0"/>
              </a:rPr>
              <a:t>The system will ensure efficient content management, easy navigation, and secure access to academic resources.</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pPr marL="0" indent="0" algn="just">
              <a:lnSpc>
                <a:spcPct val="150000"/>
              </a:lnSpc>
              <a:buNone/>
            </a:pPr>
            <a:r>
              <a:rPr lang="en-IN" sz="1400" b="1" i="1" dirty="0">
                <a:latin typeface="Times New Roman" panose="02020603050405020304" pitchFamily="18" charset="0"/>
                <a:cs typeface="Times New Roman" panose="02020603050405020304" pitchFamily="18" charset="0"/>
              </a:rPr>
              <a:t>1.  </a:t>
            </a:r>
            <a:r>
              <a:rPr lang="en-IN" sz="1800" b="1" i="1" dirty="0">
                <a:latin typeface="Times New Roman" panose="02020603050405020304" pitchFamily="18" charset="0"/>
                <a:cs typeface="Times New Roman" panose="02020603050405020304" pitchFamily="18" charset="0"/>
              </a:rPr>
              <a:t>User Module</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User Module</a:t>
            </a:r>
            <a:r>
              <a:rPr lang="en-US" sz="1800" dirty="0">
                <a:latin typeface="Times New Roman" panose="02020603050405020304" pitchFamily="18" charset="0"/>
                <a:cs typeface="Times New Roman" panose="02020603050405020304" pitchFamily="18" charset="0"/>
              </a:rPr>
              <a:t> provides functionality for the students, researchers, and other users who need to access medical research papers stored on the platform. The following actions are included in the User Module:</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marL="400050" lvl="0" indent="-400050" algn="just">
              <a:lnSpc>
                <a:spcPct val="150000"/>
              </a:lnSpc>
              <a:buFont typeface="+mj-lt"/>
              <a:buAutoNum type="romanLcPeriod"/>
            </a:pPr>
            <a:r>
              <a:rPr lang="en-US" sz="1800" b="1" dirty="0">
                <a:latin typeface="Times New Roman" panose="02020603050405020304" pitchFamily="18" charset="0"/>
                <a:cs typeface="Times New Roman" panose="02020603050405020304" pitchFamily="18" charset="0"/>
              </a:rPr>
              <a:t>Register</a:t>
            </a:r>
            <a:endParaRPr lang="en-IN" sz="1800" dirty="0">
              <a:latin typeface="Times New Roman" panose="02020603050405020304" pitchFamily="18" charset="0"/>
              <a:cs typeface="Times New Roman" panose="02020603050405020304" pitchFamily="18" charset="0"/>
            </a:endParaRPr>
          </a:p>
          <a:p>
            <a:pPr marL="400050" lvl="0" indent="-400050" algn="just">
              <a:lnSpc>
                <a:spcPct val="150000"/>
              </a:lnSpc>
              <a:buFont typeface="+mj-lt"/>
              <a:buAutoNum type="romanLcPeriod"/>
            </a:pPr>
            <a:r>
              <a:rPr lang="en-US" sz="1800" b="1" dirty="0">
                <a:latin typeface="Times New Roman" panose="02020603050405020304" pitchFamily="18" charset="0"/>
                <a:cs typeface="Times New Roman" panose="02020603050405020304" pitchFamily="18" charset="0"/>
              </a:rPr>
              <a:t>Login</a:t>
            </a:r>
          </a:p>
          <a:p>
            <a:pPr marL="400050" lvl="0" indent="-400050" algn="just">
              <a:lnSpc>
                <a:spcPct val="150000"/>
              </a:lnSpc>
              <a:buFont typeface="+mj-lt"/>
              <a:buAutoNum type="romanLcPeriod"/>
              <a:tabLst>
                <a:tab pos="457200" algn="l"/>
              </a:tabLst>
            </a:pPr>
            <a:r>
              <a:rPr lang="en-US" sz="1800" b="1" dirty="0">
                <a:latin typeface="Times New Roman" panose="02020603050405020304" pitchFamily="18" charset="0"/>
                <a:ea typeface="Times New Roman" panose="02020603050405020304" pitchFamily="18" charset="0"/>
              </a:rPr>
              <a:t>View Paper</a:t>
            </a:r>
            <a:endParaRPr lang="en-IN" sz="1800" dirty="0">
              <a:latin typeface="Times New Roman" panose="02020603050405020304" pitchFamily="18" charset="0"/>
              <a:ea typeface="Times New Roman" panose="02020603050405020304" pitchFamily="18" charset="0"/>
            </a:endParaRPr>
          </a:p>
          <a:p>
            <a:pPr marL="400050" lvl="0" indent="-400050" algn="just">
              <a:lnSpc>
                <a:spcPct val="150000"/>
              </a:lnSpc>
              <a:buFont typeface="+mj-lt"/>
              <a:buAutoNum type="romanLcPeriod"/>
              <a:tabLst>
                <a:tab pos="457200" algn="l"/>
              </a:tabLst>
            </a:pPr>
            <a:r>
              <a:rPr lang="en-US" sz="1800" b="1" dirty="0">
                <a:latin typeface="Times New Roman" panose="02020603050405020304" pitchFamily="18" charset="0"/>
                <a:ea typeface="Times New Roman" panose="02020603050405020304" pitchFamily="18" charset="0"/>
              </a:rPr>
              <a:t>Search Paper</a:t>
            </a:r>
            <a:endParaRPr lang="en-IN" sz="1800" dirty="0">
              <a:latin typeface="Times New Roman" panose="02020603050405020304" pitchFamily="18" charset="0"/>
              <a:ea typeface="Times New Roman" panose="02020603050405020304" pitchFamily="18" charset="0"/>
            </a:endParaRPr>
          </a:p>
          <a:p>
            <a:pPr marL="400050" lvl="0" indent="-400050" algn="just">
              <a:lnSpc>
                <a:spcPct val="150000"/>
              </a:lnSpc>
              <a:buFont typeface="+mj-lt"/>
              <a:buAutoNum type="romanLcPeriod"/>
              <a:tabLst>
                <a:tab pos="457200" algn="l"/>
              </a:tabLst>
            </a:pPr>
            <a:r>
              <a:rPr lang="en-US" sz="1800" b="1" dirty="0">
                <a:latin typeface="Times New Roman" panose="02020603050405020304" pitchFamily="18" charset="0"/>
                <a:ea typeface="Times New Roman" panose="02020603050405020304" pitchFamily="18" charset="0"/>
              </a:rPr>
              <a:t>Download Paper</a:t>
            </a:r>
            <a:endParaRPr lang="en-IN" sz="1800" dirty="0">
              <a:latin typeface="Times New Roman" panose="02020603050405020304" pitchFamily="18" charset="0"/>
              <a:ea typeface="Times New Roman" panose="02020603050405020304" pitchFamily="18" charset="0"/>
            </a:endParaRPr>
          </a:p>
          <a:p>
            <a:pPr marL="400050" lvl="0" indent="-400050" algn="just">
              <a:lnSpc>
                <a:spcPct val="150000"/>
              </a:lnSpc>
              <a:buFont typeface="+mj-lt"/>
              <a:buAutoNum type="romanLcPeriod"/>
              <a:tabLst>
                <a:tab pos="457200" algn="l"/>
              </a:tabLst>
            </a:pPr>
            <a:r>
              <a:rPr lang="en-US" sz="1800" b="1" dirty="0">
                <a:latin typeface="Times New Roman" panose="02020603050405020304" pitchFamily="18" charset="0"/>
                <a:ea typeface="Times New Roman" panose="02020603050405020304" pitchFamily="18" charset="0"/>
              </a:rPr>
              <a:t>Logout</a:t>
            </a:r>
            <a:endParaRPr lang="en-IN" sz="1800" dirty="0">
              <a:latin typeface="Times New Roman" panose="02020603050405020304" pitchFamily="18" charset="0"/>
              <a:ea typeface="Times New Roman" panose="02020603050405020304" pitchFamily="18" charset="0"/>
            </a:endParaRPr>
          </a:p>
          <a:p>
            <a:pPr marL="400050" lvl="0" indent="-400050" algn="just">
              <a:lnSpc>
                <a:spcPct val="150000"/>
              </a:lnSpc>
              <a:buFont typeface="+mj-lt"/>
              <a:buAutoNum type="romanLcPeriod"/>
            </a:pPr>
            <a:endParaRPr lang="en-IN" sz="1400" dirty="0">
              <a:latin typeface="Times New Roman" panose="02020603050405020304" pitchFamily="18" charset="0"/>
              <a:cs typeface="Times New Roman" panose="02020603050405020304" pitchFamily="18"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6DAF0-2DFC-9EA8-7950-763B0CD994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A75514-1866-3AE2-E447-552AF1CCBB1C}"/>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3D730C7C-4307-1835-8A68-248DEDED91C0}"/>
              </a:ext>
            </a:extLst>
          </p:cNvPr>
          <p:cNvSpPr>
            <a:spLocks noGrp="1"/>
          </p:cNvSpPr>
          <p:nvPr>
            <p:ph idx="1"/>
          </p:nvPr>
        </p:nvSpPr>
        <p:spPr/>
        <p:txBody>
          <a:bodyPr>
            <a:normAutofit/>
          </a:bodyPr>
          <a:lstStyle/>
          <a:p>
            <a:pPr marL="0" lvl="0" indent="0" algn="just">
              <a:lnSpc>
                <a:spcPct val="150000"/>
              </a:lnSpc>
              <a:buNone/>
            </a:pPr>
            <a:endParaRPr lang="en-IN" sz="1400" dirty="0">
              <a:latin typeface="Times New Roman" panose="02020603050405020304" pitchFamily="18" charset="0"/>
              <a:cs typeface="Times New Roman" panose="02020603050405020304" pitchFamily="18" charset="0"/>
            </a:endParaRP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EF6D121-D198-161A-F718-A10404DFFBDC}"/>
              </a:ext>
            </a:extLst>
          </p:cNvPr>
          <p:cNvSpPr txBox="1"/>
          <p:nvPr/>
        </p:nvSpPr>
        <p:spPr>
          <a:xfrm>
            <a:off x="812800" y="1143001"/>
            <a:ext cx="10668000" cy="2862322"/>
          </a:xfrm>
          <a:prstGeom prst="rect">
            <a:avLst/>
          </a:prstGeom>
          <a:noFill/>
        </p:spPr>
        <p:txBody>
          <a:bodyPr wrap="square">
            <a:spAutoFit/>
          </a:bodyPr>
          <a:lstStyle/>
          <a:p>
            <a:pPr marL="0" indent="0">
              <a:buNone/>
            </a:pPr>
            <a:r>
              <a:rPr lang="en-IN" b="1" i="1" dirty="0">
                <a:latin typeface="Times New Roman" panose="02020603050405020304" pitchFamily="18" charset="0"/>
                <a:cs typeface="Times New Roman" panose="02020603050405020304" pitchFamily="18" charset="0"/>
              </a:rPr>
              <a:t>2. Admin Module</a:t>
            </a: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Admin Module</a:t>
            </a:r>
            <a:r>
              <a:rPr lang="en-US" dirty="0">
                <a:latin typeface="Times New Roman" panose="02020603050405020304" pitchFamily="18" charset="0"/>
                <a:cs typeface="Times New Roman" panose="02020603050405020304" pitchFamily="18" charset="0"/>
              </a:rPr>
              <a:t> provides functionality for the platform administrators to manage the entire content of the platform, including adding, updating, and deleting research papers. Administrators also have access to user management and other administrative tasks. The following actions are included in the Admin Module:</a:t>
            </a:r>
          </a:p>
          <a:p>
            <a:pPr marL="0" indent="0">
              <a:buNone/>
            </a:pPr>
            <a:endParaRPr lang="en-IN" dirty="0">
              <a:latin typeface="Times New Roman" panose="02020603050405020304" pitchFamily="18" charset="0"/>
              <a:cs typeface="Times New Roman" panose="02020603050405020304" pitchFamily="18" charset="0"/>
            </a:endParaRPr>
          </a:p>
          <a:p>
            <a:pPr marL="400050" lvl="0" indent="-400050">
              <a:buFont typeface="+mj-lt"/>
              <a:buAutoNum type="romanLcPeriod"/>
            </a:pPr>
            <a:r>
              <a:rPr lang="en-US" b="1" dirty="0">
                <a:latin typeface="Times New Roman" panose="02020603050405020304" pitchFamily="18" charset="0"/>
                <a:cs typeface="Times New Roman" panose="02020603050405020304" pitchFamily="18" charset="0"/>
              </a:rPr>
              <a:t>Login</a:t>
            </a:r>
            <a:endParaRPr lang="en-IN" dirty="0">
              <a:latin typeface="Times New Roman" panose="02020603050405020304" pitchFamily="18" charset="0"/>
              <a:cs typeface="Times New Roman" panose="02020603050405020304" pitchFamily="18" charset="0"/>
            </a:endParaRPr>
          </a:p>
          <a:p>
            <a:pPr marL="400050" lvl="0" indent="-400050">
              <a:buFont typeface="+mj-lt"/>
              <a:buAutoNum type="romanLcPeriod"/>
            </a:pPr>
            <a:r>
              <a:rPr lang="en-US" b="1" dirty="0">
                <a:latin typeface="Times New Roman" panose="02020603050405020304" pitchFamily="18" charset="0"/>
                <a:cs typeface="Times New Roman" panose="02020603050405020304" pitchFamily="18" charset="0"/>
              </a:rPr>
              <a:t>Add Papers</a:t>
            </a:r>
          </a:p>
          <a:p>
            <a:pPr marL="400050" lvl="0" indent="-400050">
              <a:buFont typeface="+mj-lt"/>
              <a:buAutoNum type="romanLcPeriod"/>
            </a:pPr>
            <a:r>
              <a:rPr lang="en-US" b="1" dirty="0">
                <a:latin typeface="Times New Roman" panose="02020603050405020304" pitchFamily="18" charset="0"/>
                <a:cs typeface="Times New Roman" panose="02020603050405020304" pitchFamily="18" charset="0"/>
              </a:rPr>
              <a:t>Delete Papers</a:t>
            </a:r>
          </a:p>
          <a:p>
            <a:pPr marL="400050" lvl="0" indent="-400050">
              <a:buFont typeface="+mj-lt"/>
              <a:buAutoNum type="romanLcPeriod"/>
            </a:pPr>
            <a:r>
              <a:rPr lang="en-US" b="1" dirty="0">
                <a:latin typeface="Times New Roman" panose="02020603050405020304" pitchFamily="18" charset="0"/>
                <a:cs typeface="Times New Roman" panose="02020603050405020304" pitchFamily="18" charset="0"/>
              </a:rPr>
              <a:t>Logout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932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3" name="Picture 2">
            <a:extLst>
              <a:ext uri="{FF2B5EF4-FFF2-40B4-BE49-F238E27FC236}">
                <a16:creationId xmlns:a16="http://schemas.microsoft.com/office/drawing/2014/main" id="{94F11F31-F3DC-2B2A-18CF-F9DB903AD09A}"/>
              </a:ext>
            </a:extLst>
          </p:cNvPr>
          <p:cNvPicPr/>
          <p:nvPr/>
        </p:nvPicPr>
        <p:blipFill>
          <a:blip r:embed="rId2"/>
          <a:stretch>
            <a:fillRect/>
          </a:stretch>
        </p:blipFill>
        <p:spPr>
          <a:xfrm>
            <a:off x="2441196" y="1132514"/>
            <a:ext cx="7457813" cy="5100506"/>
          </a:xfrm>
          <a:prstGeom prst="rect">
            <a:avLst/>
          </a:prstGeom>
        </p:spPr>
      </p:pic>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337</TotalTime>
  <Words>1877</Words>
  <Application>Microsoft Office PowerPoint</Application>
  <PresentationFormat>Widescreen</PresentationFormat>
  <Paragraphs>160</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Arial</vt:lpstr>
      <vt:lpstr>Bookman Old Style</vt:lpstr>
      <vt:lpstr>Calibri</vt:lpstr>
      <vt:lpstr>Cambria</vt:lpstr>
      <vt:lpstr>Times New Roman</vt:lpstr>
      <vt:lpstr>Verdana</vt:lpstr>
      <vt:lpstr>Bioinformatics</vt:lpstr>
      <vt:lpstr>Keyword based exploration of Library Sources</vt:lpstr>
      <vt:lpstr>Introduction</vt:lpstr>
      <vt:lpstr>Literature Review</vt:lpstr>
      <vt:lpstr>Literature Review</vt:lpstr>
      <vt:lpstr>Existing method Drawback</vt:lpstr>
      <vt:lpstr>Proposed Method</vt:lpstr>
      <vt:lpstr>Methodology/Modules</vt:lpstr>
      <vt:lpstr>Methodology/Modules</vt:lpstr>
      <vt:lpstr>Architecture</vt:lpstr>
      <vt:lpstr>Hardware/software components</vt:lpstr>
      <vt:lpstr>Expected Outcomes</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SAHANA H</cp:lastModifiedBy>
  <cp:revision>24</cp:revision>
  <dcterms:created xsi:type="dcterms:W3CDTF">2023-03-16T03:26:27Z</dcterms:created>
  <dcterms:modified xsi:type="dcterms:W3CDTF">2025-01-10T13:45:14Z</dcterms:modified>
</cp:coreProperties>
</file>