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80" r:id="rId5"/>
    <p:sldId id="276" r:id="rId6"/>
    <p:sldId id="259" r:id="rId7"/>
    <p:sldId id="260" r:id="rId8"/>
    <p:sldId id="261" r:id="rId9"/>
    <p:sldId id="275" r:id="rId10"/>
    <p:sldId id="277" r:id="rId11"/>
    <p:sldId id="279" r:id="rId12"/>
    <p:sldId id="263" r:id="rId13"/>
    <p:sldId id="264" r:id="rId14"/>
    <p:sldId id="278"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55" autoAdjust="0"/>
    <p:restoredTop sz="94660"/>
  </p:normalViewPr>
  <p:slideViewPr>
    <p:cSldViewPr snapToGrid="0">
      <p:cViewPr>
        <p:scale>
          <a:sx n="100" d="100"/>
          <a:sy n="100" d="100"/>
        </p:scale>
        <p:origin x="34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28/10/2024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28/10/2024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28/10/2024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28/10/2024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ahanaa-h/Final-year-projec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ubmed.ncbi.nlm.nih.gov/" TargetMode="External"/><Relationship Id="rId2" Type="http://schemas.openxmlformats.org/officeDocument/2006/relationships/hyperlink" Target="https://scholar.google.com/" TargetMode="External"/><Relationship Id="rId1" Type="http://schemas.openxmlformats.org/officeDocument/2006/relationships/slideLayout" Target="../slideLayouts/slideLayout2.xml"/><Relationship Id="rId5" Type="http://schemas.openxmlformats.org/officeDocument/2006/relationships/hyperlink" Target="https://www.nejm.org/" TargetMode="External"/><Relationship Id="rId4" Type="http://schemas.openxmlformats.org/officeDocument/2006/relationships/hyperlink" Target="https://www.scopus.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u="sng" dirty="0"/>
              <a:t>Keyword based exploration of Library Sources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CSG-05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Manjula HM</a:t>
            </a:r>
            <a:endParaRPr lang="en-GB"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B.Tech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(Computer Science &amp; Technology)</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latin typeface="Cambria" panose="02040503050406030204" pitchFamily="18" charset="0"/>
                <a:ea typeface="Cambria" panose="02040503050406030204" pitchFamily="18" charset="0"/>
                <a:cs typeface="Verdana"/>
                <a:sym typeface="Verdana"/>
              </a:rPr>
              <a:t>Dr. Saira Bhanu</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3" name="Table 2">
            <a:extLst>
              <a:ext uri="{FF2B5EF4-FFF2-40B4-BE49-F238E27FC236}">
                <a16:creationId xmlns:a16="http://schemas.microsoft.com/office/drawing/2014/main" id="{934920B6-0007-B102-C4EB-D51D897DEFBB}"/>
              </a:ext>
            </a:extLst>
          </p:cNvPr>
          <p:cNvGraphicFramePr>
            <a:graphicFrameLocks noGrp="1"/>
          </p:cNvGraphicFramePr>
          <p:nvPr>
            <p:extLst>
              <p:ext uri="{D42A27DB-BD31-4B8C-83A1-F6EECF244321}">
                <p14:modId xmlns:p14="http://schemas.microsoft.com/office/powerpoint/2010/main" val="1997408848"/>
              </p:ext>
            </p:extLst>
          </p:nvPr>
        </p:nvGraphicFramePr>
        <p:xfrm>
          <a:off x="295479" y="2553887"/>
          <a:ext cx="5576816" cy="1651045"/>
        </p:xfrm>
        <a:graphic>
          <a:graphicData uri="http://schemas.openxmlformats.org/drawingml/2006/table">
            <a:tbl>
              <a:tblPr firstRow="1" bandRow="1"/>
              <a:tblGrid>
                <a:gridCol w="2788408">
                  <a:extLst>
                    <a:ext uri="{9D8B030D-6E8A-4147-A177-3AD203B41FA5}">
                      <a16:colId xmlns:a16="http://schemas.microsoft.com/office/drawing/2014/main" val="217378381"/>
                    </a:ext>
                  </a:extLst>
                </a:gridCol>
                <a:gridCol w="2788408">
                  <a:extLst>
                    <a:ext uri="{9D8B030D-6E8A-4147-A177-3AD203B41FA5}">
                      <a16:colId xmlns:a16="http://schemas.microsoft.com/office/drawing/2014/main" val="580863533"/>
                    </a:ext>
                  </a:extLst>
                </a:gridCol>
              </a:tblGrid>
              <a:tr h="330209">
                <a:tc>
                  <a:txBody>
                    <a:bodyPr/>
                    <a:lstStyle/>
                    <a:p>
                      <a:r>
                        <a:rPr lang="en-IN" sz="1400" dirty="0"/>
                        <a:t>Roll No</a:t>
                      </a:r>
                    </a:p>
                  </a:txBody>
                  <a:tcPr/>
                </a:tc>
                <a:tc>
                  <a:txBody>
                    <a:bodyPr/>
                    <a:lstStyle/>
                    <a:p>
                      <a:r>
                        <a:rPr lang="en-IN" sz="1400" dirty="0"/>
                        <a:t>Name</a:t>
                      </a:r>
                    </a:p>
                  </a:txBody>
                  <a:tcPr/>
                </a:tc>
                <a:extLst>
                  <a:ext uri="{0D108BD9-81ED-4DB2-BD59-A6C34878D82A}">
                    <a16:rowId xmlns:a16="http://schemas.microsoft.com/office/drawing/2014/main" val="2192069585"/>
                  </a:ext>
                </a:extLst>
              </a:tr>
              <a:tr h="330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20211CSG0003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Sangeetha S K</a:t>
                      </a:r>
                    </a:p>
                  </a:txBody>
                  <a:tcPr/>
                </a:tc>
                <a:extLst>
                  <a:ext uri="{0D108BD9-81ED-4DB2-BD59-A6C34878D82A}">
                    <a16:rowId xmlns:a16="http://schemas.microsoft.com/office/drawing/2014/main" val="3135900471"/>
                  </a:ext>
                </a:extLst>
              </a:tr>
              <a:tr h="330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20211CSG0017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Sahana H</a:t>
                      </a:r>
                    </a:p>
                  </a:txBody>
                  <a:tcPr/>
                </a:tc>
                <a:extLst>
                  <a:ext uri="{0D108BD9-81ED-4DB2-BD59-A6C34878D82A}">
                    <a16:rowId xmlns:a16="http://schemas.microsoft.com/office/drawing/2014/main" val="3975881020"/>
                  </a:ext>
                </a:extLst>
              </a:tr>
              <a:tr h="330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20211CSG0037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err="1"/>
                        <a:t>Amrutheshwari</a:t>
                      </a:r>
                      <a:r>
                        <a:rPr lang="en-IN" sz="1400" dirty="0"/>
                        <a:t> V S</a:t>
                      </a:r>
                    </a:p>
                  </a:txBody>
                  <a:tcPr/>
                </a:tc>
                <a:extLst>
                  <a:ext uri="{0D108BD9-81ED-4DB2-BD59-A6C34878D82A}">
                    <a16:rowId xmlns:a16="http://schemas.microsoft.com/office/drawing/2014/main" val="657155881"/>
                  </a:ext>
                </a:extLst>
              </a:tr>
              <a:tr h="330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20211CSG0038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Sunitha </a:t>
                      </a:r>
                      <a:r>
                        <a:rPr lang="en-IN" sz="1400" dirty="0" err="1"/>
                        <a:t>Gahana</a:t>
                      </a:r>
                      <a:endParaRPr lang="en-IN" sz="1400" dirty="0"/>
                    </a:p>
                  </a:txBody>
                  <a:tcPr/>
                </a:tc>
                <a:extLst>
                  <a:ext uri="{0D108BD9-81ED-4DB2-BD59-A6C34878D82A}">
                    <a16:rowId xmlns:a16="http://schemas.microsoft.com/office/drawing/2014/main" val="259588627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4" name="Rectangle 1">
            <a:extLst>
              <a:ext uri="{FF2B5EF4-FFF2-40B4-BE49-F238E27FC236}">
                <a16:creationId xmlns:a16="http://schemas.microsoft.com/office/drawing/2014/main" id="{425A8F0A-07D1-141B-DEA5-E511DE4F2B22}"/>
              </a:ext>
            </a:extLst>
          </p:cNvPr>
          <p:cNvSpPr>
            <a:spLocks noGrp="1" noChangeArrowheads="1"/>
          </p:cNvSpPr>
          <p:nvPr>
            <p:ph idx="1"/>
          </p:nvPr>
        </p:nvSpPr>
        <p:spPr bwMode="auto">
          <a:xfrm>
            <a:off x="812800" y="1409164"/>
            <a:ext cx="1066800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Hardware: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Server with sufficient storage and processing power to manage user requests.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Secure hosting solution.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Software: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HTML, CSS, JavaScript for the frontend.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Node.js/Python for backend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MySQL for database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APIs for integrating external libraries.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555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E3456-5139-0FDB-E452-B77187A70365}"/>
              </a:ext>
            </a:extLst>
          </p:cNvPr>
          <p:cNvSpPr>
            <a:spLocks noGrp="1"/>
          </p:cNvSpPr>
          <p:nvPr>
            <p:ph type="title"/>
          </p:nvPr>
        </p:nvSpPr>
        <p:spPr/>
        <p:txBody>
          <a:bodyPr/>
          <a:lstStyle/>
          <a:p>
            <a:r>
              <a:rPr lang="en-GB" dirty="0"/>
              <a:t>Timeline of Project</a:t>
            </a:r>
            <a:endParaRPr lang="en-IN" dirty="0"/>
          </a:p>
        </p:txBody>
      </p:sp>
      <p:pic>
        <p:nvPicPr>
          <p:cNvPr id="3074" name="Picture 2" descr="Output image">
            <a:extLst>
              <a:ext uri="{FF2B5EF4-FFF2-40B4-BE49-F238E27FC236}">
                <a16:creationId xmlns:a16="http://schemas.microsoft.com/office/drawing/2014/main" id="{BFC522C3-AF5F-A52C-4615-49A3ACADAE79}"/>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12800" y="1944293"/>
            <a:ext cx="10668000" cy="3350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105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8" name="TextBox 7">
            <a:extLst>
              <a:ext uri="{FF2B5EF4-FFF2-40B4-BE49-F238E27FC236}">
                <a16:creationId xmlns:a16="http://schemas.microsoft.com/office/drawing/2014/main" id="{8C3DE64E-FAB3-A754-ECAA-9DE6B98B6CA2}"/>
              </a:ext>
            </a:extLst>
          </p:cNvPr>
          <p:cNvSpPr txBox="1"/>
          <p:nvPr/>
        </p:nvSpPr>
        <p:spPr>
          <a:xfrm>
            <a:off x="812800" y="1825832"/>
            <a:ext cx="10667999" cy="304698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Ease of Access:</a:t>
            </a:r>
            <a:r>
              <a:rPr kumimoji="0" lang="en-US" altLang="en-US" sz="2400" b="0" i="0" u="none" strike="noStrike" cap="none" normalizeH="0" baseline="0" dirty="0">
                <a:ln>
                  <a:noFill/>
                </a:ln>
                <a:solidFill>
                  <a:schemeClr val="tx1"/>
                </a:solidFill>
                <a:effectLst/>
                <a:latin typeface="Arial" panose="020B0604020202020204" pitchFamily="34" charset="0"/>
              </a:rPr>
              <a:t> Students will be able to easily access all relevant references, papers, and articles in one platform.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Time Efficiency:</a:t>
            </a:r>
            <a:r>
              <a:rPr kumimoji="0" lang="en-US" altLang="en-US" sz="2400" b="0" i="0" u="none" strike="noStrike" cap="none" normalizeH="0" baseline="0" dirty="0">
                <a:ln>
                  <a:noFill/>
                </a:ln>
                <a:solidFill>
                  <a:schemeClr val="tx1"/>
                </a:solidFill>
                <a:effectLst/>
                <a:latin typeface="Arial" panose="020B0604020202020204" pitchFamily="34" charset="0"/>
              </a:rPr>
              <a:t> The platform will reduce the time required for searching and organizing research materials.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Enhanced Research Quality:</a:t>
            </a:r>
            <a:r>
              <a:rPr kumimoji="0" lang="en-US" altLang="en-US" sz="2400" b="0" i="0" u="none" strike="noStrike" cap="none" normalizeH="0" baseline="0" dirty="0">
                <a:ln>
                  <a:noFill/>
                </a:ln>
                <a:solidFill>
                  <a:schemeClr val="tx1"/>
                </a:solidFill>
                <a:effectLst/>
                <a:latin typeface="Arial" panose="020B0604020202020204" pitchFamily="34" charset="0"/>
              </a:rPr>
              <a:t> By simplifying access to comprehensive research resources, the platform will improve the quality of student theses. </a:t>
            </a:r>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In conclusion, the </a:t>
            </a:r>
            <a:r>
              <a:rPr lang="en-US" b="1" dirty="0" err="1">
                <a:latin typeface="Arial" panose="020B0604020202020204" pitchFamily="34" charset="0"/>
                <a:cs typeface="Arial" panose="020B0604020202020204" pitchFamily="34" charset="0"/>
              </a:rPr>
              <a:t>ResearchNest</a:t>
            </a:r>
            <a:r>
              <a:rPr lang="en-US" dirty="0">
                <a:latin typeface="Arial" panose="020B0604020202020204" pitchFamily="34" charset="0"/>
                <a:cs typeface="Arial" panose="020B0604020202020204" pitchFamily="34" charset="0"/>
              </a:rPr>
              <a:t> platform aims to address the gaps faced by DNB students and their guides by providing a user-friendly digital library system. </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With a focus on medical research and integrating both Indian and global resources, this platform has the potential to significantly improve the research process for students. By simplifying access, providing advanced filtering options, and reference management tools, </a:t>
            </a:r>
            <a:r>
              <a:rPr lang="en-US" b="1" dirty="0" err="1">
                <a:latin typeface="Arial" panose="020B0604020202020204" pitchFamily="34" charset="0"/>
                <a:cs typeface="Arial" panose="020B0604020202020204" pitchFamily="34" charset="0"/>
              </a:rPr>
              <a:t>ResearchNest</a:t>
            </a:r>
            <a:r>
              <a:rPr lang="en-US" dirty="0">
                <a:latin typeface="Arial" panose="020B0604020202020204" pitchFamily="34" charset="0"/>
                <a:cs typeface="Arial" panose="020B0604020202020204" pitchFamily="34" charset="0"/>
              </a:rPr>
              <a:t> will be an essential resource in the academic journey of DNB students.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23013-8148-4F0A-FC5C-7D78257D9716}"/>
              </a:ext>
            </a:extLst>
          </p:cNvPr>
          <p:cNvSpPr>
            <a:spLocks noGrp="1"/>
          </p:cNvSpPr>
          <p:nvPr>
            <p:ph type="title"/>
          </p:nvPr>
        </p:nvSpPr>
        <p:spPr/>
        <p:txBody>
          <a:bodyPr/>
          <a:lstStyle/>
          <a:p>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a:t>
            </a:r>
            <a:endParaRPr lang="en-IN" dirty="0"/>
          </a:p>
        </p:txBody>
      </p:sp>
      <p:sp>
        <p:nvSpPr>
          <p:cNvPr id="3" name="Content Placeholder 2">
            <a:extLst>
              <a:ext uri="{FF2B5EF4-FFF2-40B4-BE49-F238E27FC236}">
                <a16:creationId xmlns:a16="http://schemas.microsoft.com/office/drawing/2014/main" id="{EE28E0F7-542F-C675-64DA-35D2CDC5CEFB}"/>
              </a:ext>
            </a:extLst>
          </p:cNvPr>
          <p:cNvSpPr>
            <a:spLocks noGrp="1"/>
          </p:cNvSpPr>
          <p:nvPr>
            <p:ph idx="1"/>
          </p:nvPr>
        </p:nvSpPr>
        <p:spPr/>
        <p:txBody>
          <a:bodyPr/>
          <a:lstStyle/>
          <a:p>
            <a:r>
              <a:rPr lang="en-IN" dirty="0">
                <a:hlinkClick r:id="rId2"/>
              </a:rPr>
              <a:t>GitHub Link</a:t>
            </a:r>
            <a:endParaRPr lang="en-IN" dirty="0"/>
          </a:p>
        </p:txBody>
      </p:sp>
    </p:spTree>
    <p:extLst>
      <p:ext uri="{BB962C8B-B14F-4D97-AF65-F5344CB8AC3E}">
        <p14:creationId xmlns:p14="http://schemas.microsoft.com/office/powerpoint/2010/main" val="3938547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4" name="Rectangle 1">
            <a:extLst>
              <a:ext uri="{FF2B5EF4-FFF2-40B4-BE49-F238E27FC236}">
                <a16:creationId xmlns:a16="http://schemas.microsoft.com/office/drawing/2014/main" id="{0F7532B8-FD69-EF74-3A32-8B5878950516}"/>
              </a:ext>
            </a:extLst>
          </p:cNvPr>
          <p:cNvSpPr>
            <a:spLocks noGrp="1" noChangeArrowheads="1"/>
          </p:cNvSpPr>
          <p:nvPr>
            <p:ph idx="1"/>
          </p:nvPr>
        </p:nvSpPr>
        <p:spPr bwMode="auto">
          <a:xfrm>
            <a:off x="1007165" y="1468967"/>
            <a:ext cx="999214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Digital Library Systems: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panose="020B0604020202020204" pitchFamily="34" charset="0"/>
              </a:rPr>
              <a:t>Suber</a:t>
            </a:r>
            <a:r>
              <a:rPr kumimoji="0" lang="en-US" altLang="en-US" b="0" i="0" u="none" strike="noStrike" cap="none" normalizeH="0" baseline="0" dirty="0">
                <a:ln>
                  <a:noFill/>
                </a:ln>
                <a:solidFill>
                  <a:schemeClr val="tx1"/>
                </a:solidFill>
                <a:effectLst/>
                <a:latin typeface="Arial" panose="020B0604020202020204" pitchFamily="34" charset="0"/>
              </a:rPr>
              <a:t>, P. (2012). </a:t>
            </a:r>
            <a:r>
              <a:rPr kumimoji="0" lang="en-US" altLang="en-US" b="0" i="1" u="none" strike="noStrike" cap="none" normalizeH="0" baseline="0" dirty="0">
                <a:ln>
                  <a:noFill/>
                </a:ln>
                <a:solidFill>
                  <a:schemeClr val="tx1"/>
                </a:solidFill>
                <a:effectLst/>
                <a:latin typeface="Arial" panose="020B0604020202020204" pitchFamily="34" charset="0"/>
              </a:rPr>
              <a:t>Open Access</a:t>
            </a:r>
            <a:r>
              <a:rPr kumimoji="0" lang="en-US" altLang="en-US" b="0" i="0" u="none" strike="noStrike" cap="none" normalizeH="0" baseline="0" dirty="0">
                <a:ln>
                  <a:noFill/>
                </a:ln>
                <a:solidFill>
                  <a:schemeClr val="tx1"/>
                </a:solidFill>
                <a:effectLst/>
                <a:latin typeface="Arial" panose="020B0604020202020204" pitchFamily="34" charset="0"/>
              </a:rPr>
              <a:t>. MIT Press.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Arms, W. Y. (2000). </a:t>
            </a:r>
            <a:r>
              <a:rPr kumimoji="0" lang="en-US" altLang="en-US" b="0" i="1" u="none" strike="noStrike" cap="none" normalizeH="0" baseline="0" dirty="0">
                <a:ln>
                  <a:noFill/>
                </a:ln>
                <a:solidFill>
                  <a:schemeClr val="tx1"/>
                </a:solidFill>
                <a:effectLst/>
                <a:latin typeface="Arial" panose="020B0604020202020204" pitchFamily="34" charset="0"/>
              </a:rPr>
              <a:t>Digital Libraries</a:t>
            </a:r>
            <a:r>
              <a:rPr kumimoji="0" lang="en-US" altLang="en-US" b="0" i="0" u="none" strike="noStrike" cap="none" normalizeH="0" baseline="0" dirty="0">
                <a:ln>
                  <a:noFill/>
                </a:ln>
                <a:solidFill>
                  <a:schemeClr val="tx1"/>
                </a:solidFill>
                <a:effectLst/>
                <a:latin typeface="Arial" panose="020B0604020202020204" pitchFamily="34" charset="0"/>
              </a:rPr>
              <a:t>. MIT Press.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Research Database Integration: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Google Scholar: </a:t>
            </a:r>
            <a:r>
              <a:rPr kumimoji="0" lang="en-US" altLang="en-US" b="0" i="0" u="none" strike="noStrike" cap="none" normalizeH="0" baseline="0" dirty="0">
                <a:ln>
                  <a:noFill/>
                </a:ln>
                <a:solidFill>
                  <a:schemeClr val="tx1"/>
                </a:solidFill>
                <a:effectLst/>
                <a:latin typeface="Arial" panose="020B0604020202020204" pitchFamily="34" charset="0"/>
                <a:hlinkClick r:id="rId2"/>
              </a:rPr>
              <a:t>https://scholar.google.com/</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PubMed: </a:t>
            </a:r>
            <a:r>
              <a:rPr kumimoji="0" lang="en-US" altLang="en-US" b="0" i="0" u="none" strike="noStrike" cap="none" normalizeH="0" baseline="0" dirty="0">
                <a:ln>
                  <a:noFill/>
                </a:ln>
                <a:solidFill>
                  <a:schemeClr val="tx1"/>
                </a:solidFill>
                <a:effectLst/>
                <a:latin typeface="Arial" panose="020B0604020202020204" pitchFamily="34" charset="0"/>
                <a:hlinkClick r:id="rId3"/>
              </a:rPr>
              <a:t>https://pubmed.ncbi.nlm.nih.gov/</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Scopus: </a:t>
            </a:r>
            <a:r>
              <a:rPr kumimoji="0" lang="en-US" altLang="en-US" b="0" i="0" u="none" strike="noStrike" cap="none" normalizeH="0" baseline="0" dirty="0">
                <a:ln>
                  <a:noFill/>
                </a:ln>
                <a:solidFill>
                  <a:schemeClr val="tx1"/>
                </a:solidFill>
                <a:effectLst/>
                <a:latin typeface="Arial" panose="020B0604020202020204" pitchFamily="34" charset="0"/>
                <a:hlinkClick r:id="rId4"/>
              </a:rPr>
              <a:t>https://www.scopus.com/</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New England Journal of Medicine: </a:t>
            </a:r>
            <a:r>
              <a:rPr kumimoji="0" lang="en-US" altLang="en-US" b="0" i="0" u="none" strike="noStrike" cap="none" normalizeH="0" baseline="0" dirty="0">
                <a:ln>
                  <a:noFill/>
                </a:ln>
                <a:solidFill>
                  <a:schemeClr val="tx1"/>
                </a:solidFill>
                <a:effectLst/>
                <a:latin typeface="Arial" panose="020B0604020202020204" pitchFamily="34" charset="0"/>
                <a:hlinkClick r:id="rId5"/>
              </a:rPr>
              <a:t>https://www.nejm.org/</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7" name="TextBox 6">
            <a:extLst>
              <a:ext uri="{FF2B5EF4-FFF2-40B4-BE49-F238E27FC236}">
                <a16:creationId xmlns:a16="http://schemas.microsoft.com/office/drawing/2014/main" id="{FCCF30A1-4600-4DE4-AB03-39D898B5AF40}"/>
              </a:ext>
            </a:extLst>
          </p:cNvPr>
          <p:cNvSpPr txBox="1"/>
          <p:nvPr/>
        </p:nvSpPr>
        <p:spPr>
          <a:xfrm>
            <a:off x="812801" y="1164566"/>
            <a:ext cx="10789728" cy="437042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DNB (Diplomate of National Board) medical students are required to complete a dissertation or thesis on specific research topics.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This requires access to a wide range of scholarly articles, research papers, and references from Indian and global sources.</a:t>
            </a:r>
          </a:p>
          <a:p>
            <a:pPr lvl="1"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Project Objective: Develop a platform that provides extensive library support for DNB students.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Platform Features:</a:t>
            </a:r>
          </a:p>
          <a:p>
            <a:pPr marL="800100" lvl="1" indent="-342900" eaLnBrk="0" fontAlgn="base" hangingPunct="0">
              <a:spcBef>
                <a:spcPct val="0"/>
              </a:spcBef>
              <a:spcAft>
                <a:spcPct val="0"/>
              </a:spcAft>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Arial" panose="020B0604020202020204" pitchFamily="34" charset="0"/>
              </a:rPr>
              <a:t>Enables students to easily search, access, download, and manage essential research papers.</a:t>
            </a:r>
          </a:p>
          <a:p>
            <a:pPr marL="800100" lvl="1" indent="-342900" eaLnBrk="0" fontAlgn="base" hangingPunct="0">
              <a:spcBef>
                <a:spcPct val="0"/>
              </a:spcBef>
              <a:spcAft>
                <a:spcPct val="0"/>
              </a:spcAft>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Arial" panose="020B0604020202020204" pitchFamily="34" charset="0"/>
              </a:rPr>
              <a:t>Aims to bridge the gap between students and research resources.</a:t>
            </a:r>
          </a:p>
          <a:p>
            <a:endParaRPr lang="en-IN"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55" y="-248356"/>
            <a:ext cx="11321145" cy="1010356"/>
          </a:xfrm>
        </p:spPr>
        <p:txBody>
          <a:bodyPr/>
          <a:lstStyle/>
          <a:p>
            <a:r>
              <a:rPr lang="en-GB" dirty="0"/>
              <a:t>Literature Review</a:t>
            </a:r>
          </a:p>
        </p:txBody>
      </p:sp>
      <p:graphicFrame>
        <p:nvGraphicFramePr>
          <p:cNvPr id="5" name="Table 4">
            <a:extLst>
              <a:ext uri="{FF2B5EF4-FFF2-40B4-BE49-F238E27FC236}">
                <a16:creationId xmlns:a16="http://schemas.microsoft.com/office/drawing/2014/main" id="{22C830C5-84FA-28C9-29F8-C5276AC1AC85}"/>
              </a:ext>
            </a:extLst>
          </p:cNvPr>
          <p:cNvGraphicFramePr>
            <a:graphicFrameLocks noGrp="1"/>
          </p:cNvGraphicFramePr>
          <p:nvPr>
            <p:extLst>
              <p:ext uri="{D42A27DB-BD31-4B8C-83A1-F6EECF244321}">
                <p14:modId xmlns:p14="http://schemas.microsoft.com/office/powerpoint/2010/main" val="1552172825"/>
              </p:ext>
            </p:extLst>
          </p:nvPr>
        </p:nvGraphicFramePr>
        <p:xfrm>
          <a:off x="457200" y="952500"/>
          <a:ext cx="11430000" cy="5398242"/>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3662845090"/>
                    </a:ext>
                  </a:extLst>
                </a:gridCol>
                <a:gridCol w="2286000">
                  <a:extLst>
                    <a:ext uri="{9D8B030D-6E8A-4147-A177-3AD203B41FA5}">
                      <a16:colId xmlns:a16="http://schemas.microsoft.com/office/drawing/2014/main" val="1692320703"/>
                    </a:ext>
                  </a:extLst>
                </a:gridCol>
                <a:gridCol w="2286000">
                  <a:extLst>
                    <a:ext uri="{9D8B030D-6E8A-4147-A177-3AD203B41FA5}">
                      <a16:colId xmlns:a16="http://schemas.microsoft.com/office/drawing/2014/main" val="1428752451"/>
                    </a:ext>
                  </a:extLst>
                </a:gridCol>
                <a:gridCol w="2286000">
                  <a:extLst>
                    <a:ext uri="{9D8B030D-6E8A-4147-A177-3AD203B41FA5}">
                      <a16:colId xmlns:a16="http://schemas.microsoft.com/office/drawing/2014/main" val="1368290368"/>
                    </a:ext>
                  </a:extLst>
                </a:gridCol>
                <a:gridCol w="2286000">
                  <a:extLst>
                    <a:ext uri="{9D8B030D-6E8A-4147-A177-3AD203B41FA5}">
                      <a16:colId xmlns:a16="http://schemas.microsoft.com/office/drawing/2014/main" val="2345371528"/>
                    </a:ext>
                  </a:extLst>
                </a:gridCol>
              </a:tblGrid>
              <a:tr h="1059148">
                <a:tc>
                  <a:txBody>
                    <a:bodyPr/>
                    <a:lstStyle/>
                    <a:p>
                      <a:pPr>
                        <a:lnSpc>
                          <a:spcPct val="107000"/>
                        </a:lnSpc>
                        <a:spcAft>
                          <a:spcPts val="800"/>
                        </a:spcAft>
                      </a:pPr>
                      <a:r>
                        <a:rPr lang="en-IN" sz="11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Paper Title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11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Algorithm Used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1100" b="1"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Methodology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1100" b="1"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Key Findings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11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Drawbacks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682261452"/>
                  </a:ext>
                </a:extLst>
              </a:tr>
              <a:tr h="1059148">
                <a:tc>
                  <a:txBody>
                    <a:bodyPr/>
                    <a:lstStyle/>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Keyword Extraction-based Library Intelligence Services: Challenges, Adaptations and Reinvention. (</a:t>
                      </a:r>
                      <a:r>
                        <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March 27, 2023)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Keyword extraction algorithm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Combines keyword extraction, topic analysis, and literature recommendation based on topic similarity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86.36% accuracy and 67.29% recall in literature recommendation, outperforming traditional methods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Lower recall due to a high similarity threshold​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038452991"/>
                  </a:ext>
                </a:extLst>
              </a:tr>
              <a:tr h="1059148">
                <a:tc>
                  <a:txBody>
                    <a:bodyPr/>
                    <a:lstStyle/>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Enhancing Keyword Extraction from Academic Articles Using Highlights (Oct, 2024)</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Iterative graph algorithms to measure word importance.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Combines highlights with abstracts for unsupervised keyword extraction​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Using highlights improves extraction accuracy, with top results from combining highlights and abstracts​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Highlights alone yield low keyword coverage due to brevity​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732134662"/>
                  </a:ext>
                </a:extLst>
              </a:tr>
              <a:tr h="1161650">
                <a:tc>
                  <a:txBody>
                    <a:bodyPr/>
                    <a:lstStyle/>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Creating and augmenting keywords for extended reality with keyword Augmentation toolkit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(03 May, 2022)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 is designed to support virtual and augmented keyboards in extended reality (XR). Key algorithms include user interaction tracking and 2D/3D display mappings per key.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prototyping and usability testing in XR settings, analyzing shortcut discoverability and performance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Visualizing shortcuts aids shortcut learning and usability, but may slow users for familiar shortcuts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Potential confusion due to icon ambiguity and the toolkit's reliance on Unity, which requires user familiarity for effective customization and deployment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27105483"/>
                  </a:ext>
                </a:extLst>
              </a:tr>
              <a:tr h="1059148">
                <a:tc>
                  <a:txBody>
                    <a:bodyPr/>
                    <a:lstStyle/>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 Open-Source Library to Facilitate the Exploration of Myoelectric Control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 Aug,2023)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Signal filtering, feature extraction, and classification.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LibEMG includes data handling, real-time and offline processing, and a modular pipeline adaptable to various hardware setups.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 indicate that LibEMG improves accessibility for non-domain researchers and enhances reproducibility in EMG research.</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Limited device support and the absence of temporally-aware classifiers, making discrete event detection challenging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890577260"/>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9DF26-498B-D5D1-44AA-F19DF3B352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4E13FA-6C87-C00B-8445-60ED9B8BFABC}"/>
              </a:ext>
            </a:extLst>
          </p:cNvPr>
          <p:cNvSpPr>
            <a:spLocks noGrp="1"/>
          </p:cNvSpPr>
          <p:nvPr>
            <p:ph type="title"/>
          </p:nvPr>
        </p:nvSpPr>
        <p:spPr>
          <a:xfrm>
            <a:off x="159655" y="-248356"/>
            <a:ext cx="11321145" cy="1010356"/>
          </a:xfrm>
        </p:spPr>
        <p:txBody>
          <a:bodyPr/>
          <a:lstStyle/>
          <a:p>
            <a:r>
              <a:rPr lang="en-GB" dirty="0"/>
              <a:t>Literature Review</a:t>
            </a:r>
          </a:p>
        </p:txBody>
      </p:sp>
      <p:graphicFrame>
        <p:nvGraphicFramePr>
          <p:cNvPr id="3" name="Table 2">
            <a:extLst>
              <a:ext uri="{FF2B5EF4-FFF2-40B4-BE49-F238E27FC236}">
                <a16:creationId xmlns:a16="http://schemas.microsoft.com/office/drawing/2014/main" id="{A9FCC263-D94E-6A5A-7FF5-DF064289F7E6}"/>
              </a:ext>
            </a:extLst>
          </p:cNvPr>
          <p:cNvGraphicFramePr>
            <a:graphicFrameLocks noGrp="1"/>
          </p:cNvGraphicFramePr>
          <p:nvPr>
            <p:extLst>
              <p:ext uri="{D42A27DB-BD31-4B8C-83A1-F6EECF244321}">
                <p14:modId xmlns:p14="http://schemas.microsoft.com/office/powerpoint/2010/main" val="1202834785"/>
              </p:ext>
            </p:extLst>
          </p:nvPr>
        </p:nvGraphicFramePr>
        <p:xfrm>
          <a:off x="800100" y="960966"/>
          <a:ext cx="10680700" cy="5288176"/>
        </p:xfrm>
        <a:graphic>
          <a:graphicData uri="http://schemas.openxmlformats.org/drawingml/2006/table">
            <a:tbl>
              <a:tblPr firstRow="1" bandRow="1">
                <a:tableStyleId>{5C22544A-7EE6-4342-B048-85BDC9FD1C3A}</a:tableStyleId>
              </a:tblPr>
              <a:tblGrid>
                <a:gridCol w="2136140">
                  <a:extLst>
                    <a:ext uri="{9D8B030D-6E8A-4147-A177-3AD203B41FA5}">
                      <a16:colId xmlns:a16="http://schemas.microsoft.com/office/drawing/2014/main" val="1833216596"/>
                    </a:ext>
                  </a:extLst>
                </a:gridCol>
                <a:gridCol w="2136140">
                  <a:extLst>
                    <a:ext uri="{9D8B030D-6E8A-4147-A177-3AD203B41FA5}">
                      <a16:colId xmlns:a16="http://schemas.microsoft.com/office/drawing/2014/main" val="338470014"/>
                    </a:ext>
                  </a:extLst>
                </a:gridCol>
                <a:gridCol w="2136140">
                  <a:extLst>
                    <a:ext uri="{9D8B030D-6E8A-4147-A177-3AD203B41FA5}">
                      <a16:colId xmlns:a16="http://schemas.microsoft.com/office/drawing/2014/main" val="445652577"/>
                    </a:ext>
                  </a:extLst>
                </a:gridCol>
                <a:gridCol w="2136140">
                  <a:extLst>
                    <a:ext uri="{9D8B030D-6E8A-4147-A177-3AD203B41FA5}">
                      <a16:colId xmlns:a16="http://schemas.microsoft.com/office/drawing/2014/main" val="2718234258"/>
                    </a:ext>
                  </a:extLst>
                </a:gridCol>
                <a:gridCol w="2136140">
                  <a:extLst>
                    <a:ext uri="{9D8B030D-6E8A-4147-A177-3AD203B41FA5}">
                      <a16:colId xmlns:a16="http://schemas.microsoft.com/office/drawing/2014/main" val="2517725151"/>
                    </a:ext>
                  </a:extLst>
                </a:gridCol>
              </a:tblGrid>
              <a:tr h="1032087">
                <a:tc>
                  <a:txBody>
                    <a:bodyPr/>
                    <a:lstStyle/>
                    <a:p>
                      <a:pPr>
                        <a:lnSpc>
                          <a:spcPct val="107000"/>
                        </a:lnSpc>
                        <a:spcAft>
                          <a:spcPts val="800"/>
                        </a:spcAft>
                      </a:pPr>
                      <a:r>
                        <a:rPr lang="en-IN" sz="11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Paper Title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1100" b="1"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Algorithm Used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1100" b="1"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Methodology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1100" b="1"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Key Findings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11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Drawbacks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110546360"/>
                  </a:ext>
                </a:extLst>
              </a:tr>
              <a:tr h="1032087">
                <a:tc>
                  <a:txBody>
                    <a:bodyPr/>
                    <a:lstStyle/>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 User-Centered Interface for Information Exploration in a Heterogeneous Digital Library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SenseMaker interface for digital libraries, leveraging algorithms for iterative bundling, clustering, and citation-based comparisons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SenseMaker employs structure-based searching and filtering for user-customizable exploration.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Enhances search fluidity and user-driven organization in heterogeneous libraries.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 lacks support for dynamically recognizing complex relationships among documents, limiting broader adaptability across diverse library sources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041621945"/>
                  </a:ext>
                </a:extLst>
              </a:tr>
              <a:tr h="1032087">
                <a:tc>
                  <a:txBody>
                    <a:bodyPr/>
                    <a:lstStyle/>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An exploration of search session patterns in an image-based digital library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CM-CLaSP algorithm for sequential pattern mining,</a:t>
                      </a: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k-Means clustering to identify distinct groups of session behavior, Network analysis using UCINET and NetDraw</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Includes data cleaning, network analysis of adjacent actions, sequential pattern mining, and clustering analysis.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Simple search and browsing actions dominated user behavior, Simple search and browsing actions dominated user behavior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Inability to generalize findings across all digital library environments due to dataset specificity.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357675858"/>
                  </a:ext>
                </a:extLst>
              </a:tr>
              <a:tr h="1032087">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751575641"/>
                  </a:ext>
                </a:extLst>
              </a:tr>
              <a:tr h="1032087">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712244840"/>
                  </a:ext>
                </a:extLst>
              </a:tr>
            </a:tbl>
          </a:graphicData>
        </a:graphic>
      </p:graphicFrame>
    </p:spTree>
    <p:extLst>
      <p:ext uri="{BB962C8B-B14F-4D97-AF65-F5344CB8AC3E}">
        <p14:creationId xmlns:p14="http://schemas.microsoft.com/office/powerpoint/2010/main" val="1179835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r>
              <a:rPr lang="en-US" sz="2200" dirty="0">
                <a:latin typeface="Arial" panose="020B0604020202020204" pitchFamily="34" charset="0"/>
                <a:cs typeface="Arial" panose="020B0604020202020204" pitchFamily="34" charset="0"/>
              </a:rPr>
              <a:t>Existing library systems like PubMed, Scopus, and Google Scholar provide access to a range of research papers, but these systems are limited by several key drawbacks:</a:t>
            </a:r>
          </a:p>
          <a:p>
            <a:pPr marL="0" indent="0">
              <a:buNone/>
            </a:pPr>
            <a:endParaRPr lang="en-US" sz="22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200" b="1" dirty="0">
                <a:latin typeface="Arial" panose="020B0604020202020204" pitchFamily="34" charset="0"/>
                <a:cs typeface="Arial" panose="020B0604020202020204" pitchFamily="34" charset="0"/>
              </a:rPr>
              <a:t>Access to Paid Content:</a:t>
            </a:r>
            <a:r>
              <a:rPr lang="en-US" sz="2200" dirty="0">
                <a:latin typeface="Arial" panose="020B0604020202020204" pitchFamily="34" charset="0"/>
                <a:cs typeface="Arial" panose="020B0604020202020204" pitchFamily="34" charset="0"/>
              </a:rPr>
              <a:t> Many important research papers are behind paywalls, requiring costly subscriptions.</a:t>
            </a:r>
          </a:p>
          <a:p>
            <a:pPr>
              <a:buFont typeface="Arial" panose="020B0604020202020204" pitchFamily="34" charset="0"/>
              <a:buChar char="•"/>
            </a:pPr>
            <a:r>
              <a:rPr lang="en-US" sz="2200" b="1" dirty="0">
                <a:latin typeface="Arial" panose="020B0604020202020204" pitchFamily="34" charset="0"/>
                <a:cs typeface="Arial" panose="020B0604020202020204" pitchFamily="34" charset="0"/>
              </a:rPr>
              <a:t>Lack of Region-Specific Focus:</a:t>
            </a:r>
            <a:r>
              <a:rPr lang="en-US" sz="2200" dirty="0">
                <a:latin typeface="Arial" panose="020B0604020202020204" pitchFamily="34" charset="0"/>
                <a:cs typeface="Arial" panose="020B0604020202020204" pitchFamily="34" charset="0"/>
              </a:rPr>
              <a:t> Current systems are primarily global and lack an emphasis on India-specific research that is crucial for DNB students.</a:t>
            </a:r>
          </a:p>
          <a:p>
            <a:pPr>
              <a:buFont typeface="Arial" panose="020B0604020202020204" pitchFamily="34" charset="0"/>
              <a:buChar char="•"/>
            </a:pPr>
            <a:r>
              <a:rPr lang="en-US" sz="2200" b="1" dirty="0">
                <a:latin typeface="Arial" panose="020B0604020202020204" pitchFamily="34" charset="0"/>
                <a:cs typeface="Arial" panose="020B0604020202020204" pitchFamily="34" charset="0"/>
              </a:rPr>
              <a:t>Fragmented Search Results:</a:t>
            </a:r>
            <a:r>
              <a:rPr lang="en-US" sz="2200" dirty="0">
                <a:latin typeface="Arial" panose="020B0604020202020204" pitchFamily="34" charset="0"/>
                <a:cs typeface="Arial" panose="020B0604020202020204" pitchFamily="34" charset="0"/>
              </a:rPr>
              <a:t> Students often need to visit multiple websites to retrieve all relevant references, resulting in inefficiency.</a:t>
            </a:r>
          </a:p>
          <a:p>
            <a:pPr marL="0" indent="0">
              <a:buNone/>
            </a:pPr>
            <a:endParaRPr lang="en-IN" dirty="0"/>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r>
              <a:rPr lang="en-US" sz="2200" dirty="0">
                <a:latin typeface="Arial" panose="020B0604020202020204" pitchFamily="34" charset="0"/>
                <a:cs typeface="Arial" panose="020B0604020202020204" pitchFamily="34" charset="0"/>
              </a:rPr>
              <a:t>The proposed solution, </a:t>
            </a:r>
            <a:r>
              <a:rPr lang="en-US" sz="2200" b="1" dirty="0" err="1">
                <a:latin typeface="Arial" panose="020B0604020202020204" pitchFamily="34" charset="0"/>
                <a:cs typeface="Arial" panose="020B0604020202020204" pitchFamily="34" charset="0"/>
              </a:rPr>
              <a:t>ResearchNest</a:t>
            </a:r>
            <a:r>
              <a:rPr lang="en-US" sz="2200" dirty="0">
                <a:latin typeface="Arial" panose="020B0604020202020204" pitchFamily="34" charset="0"/>
                <a:cs typeface="Arial" panose="020B0604020202020204" pitchFamily="34" charset="0"/>
              </a:rPr>
              <a:t>, aims to create an integrated digital library platform tailored to DNB students. The platform will combine resources from both Indian and international repositories, ensuring easy access to relevant references in a single place. The key features include:</a:t>
            </a:r>
          </a:p>
          <a:p>
            <a:endParaRPr lang="en-US" sz="22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200" b="1" dirty="0">
                <a:latin typeface="Arial" panose="020B0604020202020204" pitchFamily="34" charset="0"/>
                <a:cs typeface="Arial" panose="020B0604020202020204" pitchFamily="34" charset="0"/>
              </a:rPr>
              <a:t>Unified Search Engine:</a:t>
            </a:r>
            <a:r>
              <a:rPr lang="en-US" sz="2200" dirty="0">
                <a:latin typeface="Arial" panose="020B0604020202020204" pitchFamily="34" charset="0"/>
                <a:cs typeface="Arial" panose="020B0604020202020204" pitchFamily="34" charset="0"/>
              </a:rPr>
              <a:t> Results from multiple databases, including Indian journals and global sources.</a:t>
            </a:r>
          </a:p>
          <a:p>
            <a:pPr>
              <a:buFont typeface="Arial" panose="020B0604020202020204" pitchFamily="34" charset="0"/>
              <a:buChar char="•"/>
            </a:pPr>
            <a:r>
              <a:rPr lang="en-US" sz="2200" b="1" dirty="0">
                <a:latin typeface="Arial" panose="020B0604020202020204" pitchFamily="34" charset="0"/>
                <a:cs typeface="Arial" panose="020B0604020202020204" pitchFamily="34" charset="0"/>
              </a:rPr>
              <a:t>Advanced Filtering Options:</a:t>
            </a:r>
            <a:r>
              <a:rPr lang="en-US" sz="2200" dirty="0">
                <a:latin typeface="Arial" panose="020B0604020202020204" pitchFamily="34" charset="0"/>
                <a:cs typeface="Arial" panose="020B0604020202020204" pitchFamily="34" charset="0"/>
              </a:rPr>
              <a:t> Custom search options based on thesis requirements, enabling users to filter by topics, publication years, and regions.</a:t>
            </a:r>
          </a:p>
          <a:p>
            <a:pPr>
              <a:buFont typeface="Arial" panose="020B0604020202020204" pitchFamily="34" charset="0"/>
              <a:buChar char="•"/>
            </a:pPr>
            <a:r>
              <a:rPr lang="en-US" sz="2200" b="1" dirty="0">
                <a:latin typeface="Arial" panose="020B0604020202020204" pitchFamily="34" charset="0"/>
                <a:cs typeface="Arial" panose="020B0604020202020204" pitchFamily="34" charset="0"/>
              </a:rPr>
              <a:t>Reference Management:</a:t>
            </a:r>
            <a:r>
              <a:rPr lang="en-US" sz="2200" dirty="0">
                <a:latin typeface="Arial" panose="020B0604020202020204" pitchFamily="34" charset="0"/>
                <a:cs typeface="Arial" panose="020B0604020202020204" pitchFamily="34" charset="0"/>
              </a:rPr>
              <a:t> Integrated tools for managing downloaded references and generating citations.</a:t>
            </a: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4" name="Rectangle 1">
            <a:extLst>
              <a:ext uri="{FF2B5EF4-FFF2-40B4-BE49-F238E27FC236}">
                <a16:creationId xmlns:a16="http://schemas.microsoft.com/office/drawing/2014/main" id="{A76F8C51-0B19-5ECA-2B9F-8112A4317F55}"/>
              </a:ext>
            </a:extLst>
          </p:cNvPr>
          <p:cNvSpPr>
            <a:spLocks noGrp="1" noChangeArrowheads="1"/>
          </p:cNvSpPr>
          <p:nvPr>
            <p:ph idx="1"/>
          </p:nvPr>
        </p:nvSpPr>
        <p:spPr bwMode="auto">
          <a:xfrm>
            <a:off x="680278" y="1451657"/>
            <a:ext cx="11220174"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To create a digital platform that offers a unified search experience for DNB students.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To integrate Indian and global research repositories, allowing seamless access to both.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To provide students with advanced filtering and citation management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To reduce the time and effort required to collect and organize research materials.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The platform will be developed using HTML, CSS, and JavaScript for the frontend, with a backend infrastructure that supports database aggregation. Key modules will include:</a:t>
            </a:r>
          </a:p>
          <a:p>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a:latin typeface="Arial" panose="020B0604020202020204" pitchFamily="34" charset="0"/>
                <a:cs typeface="Arial" panose="020B0604020202020204" pitchFamily="34" charset="0"/>
              </a:rPr>
              <a:t>User Registration &amp; Authentication:</a:t>
            </a:r>
            <a:r>
              <a:rPr lang="en-US" dirty="0">
                <a:latin typeface="Arial" panose="020B0604020202020204" pitchFamily="34" charset="0"/>
                <a:cs typeface="Arial" panose="020B0604020202020204" pitchFamily="34" charset="0"/>
              </a:rPr>
              <a:t> Secure login for students and guides.</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Search Module:</a:t>
            </a:r>
            <a:r>
              <a:rPr lang="en-US" dirty="0">
                <a:latin typeface="Arial" panose="020B0604020202020204" pitchFamily="34" charset="0"/>
                <a:cs typeface="Arial" panose="020B0604020202020204" pitchFamily="34" charset="0"/>
              </a:rPr>
              <a:t> Implements the unified search engine across multiple repositories.</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Filtering &amp; Sorting Module:</a:t>
            </a:r>
            <a:r>
              <a:rPr lang="en-US" dirty="0">
                <a:latin typeface="Arial" panose="020B0604020202020204" pitchFamily="34" charset="0"/>
                <a:cs typeface="Arial" panose="020B0604020202020204" pitchFamily="34" charset="0"/>
              </a:rPr>
              <a:t> Allows users to refine search results based on topics, geography, etc.</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Download &amp; Management Module:</a:t>
            </a:r>
            <a:r>
              <a:rPr lang="en-US" dirty="0">
                <a:latin typeface="Arial" panose="020B0604020202020204" pitchFamily="34" charset="0"/>
                <a:cs typeface="Arial" panose="020B0604020202020204" pitchFamily="34" charset="0"/>
              </a:rPr>
              <a:t> Enables the user to download papers and organize them within the platform.</a:t>
            </a:r>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6" name="TextBox 5">
            <a:extLst>
              <a:ext uri="{FF2B5EF4-FFF2-40B4-BE49-F238E27FC236}">
                <a16:creationId xmlns:a16="http://schemas.microsoft.com/office/drawing/2014/main" id="{3C086E5A-768A-C6DE-D810-DDC9EA9EC7C8}"/>
              </a:ext>
            </a:extLst>
          </p:cNvPr>
          <p:cNvSpPr txBox="1"/>
          <p:nvPr/>
        </p:nvSpPr>
        <p:spPr>
          <a:xfrm>
            <a:off x="812800" y="1140904"/>
            <a:ext cx="10529116" cy="3970318"/>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User Interface Layer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Web/Mobile access, login, search, and download options for students and mentors.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Application Layer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Search with filters</a:t>
            </a:r>
            <a:r>
              <a:rPr lang="en-US" altLang="en-US" dirty="0">
                <a:latin typeface="Arial" panose="020B060402020202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Data Processing Layer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Integrates APIs, keyword extraction.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Database Layer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Stores user data, research papers.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Security Layer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Authentication, authorization, and data encryption.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External Services Integration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Connects with global and Indian research databases.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Admin Panel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Allows admins to manage access and resources.</a:t>
            </a:r>
          </a:p>
        </p:txBody>
      </p:sp>
    </p:spTree>
    <p:extLst>
      <p:ext uri="{BB962C8B-B14F-4D97-AF65-F5344CB8AC3E}">
        <p14:creationId xmlns:p14="http://schemas.microsoft.com/office/powerpoint/2010/main" val="59389875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292</TotalTime>
  <Words>1375</Words>
  <Application>Microsoft Office PowerPoint</Application>
  <PresentationFormat>Widescreen</PresentationFormat>
  <Paragraphs>162</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Bookman Old Style</vt:lpstr>
      <vt:lpstr>Calibri</vt:lpstr>
      <vt:lpstr>Cambria</vt:lpstr>
      <vt:lpstr>Courier New</vt:lpstr>
      <vt:lpstr>Verdana</vt:lpstr>
      <vt:lpstr>Bioinformatics</vt:lpstr>
      <vt:lpstr>Keyword based exploration of Library Sources</vt:lpstr>
      <vt:lpstr>Introduction</vt:lpstr>
      <vt:lpstr>Literature Review</vt:lpstr>
      <vt:lpstr>Literature Review</vt:lpstr>
      <vt:lpstr>Existing method Drawback</vt:lpstr>
      <vt:lpstr>Proposed Method</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SAHANA H</cp:lastModifiedBy>
  <cp:revision>22</cp:revision>
  <dcterms:created xsi:type="dcterms:W3CDTF">2023-03-16T03:26:27Z</dcterms:created>
  <dcterms:modified xsi:type="dcterms:W3CDTF">2024-10-28T14:29:33Z</dcterms:modified>
</cp:coreProperties>
</file>