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68" r:id="rId3"/>
    <p:sldId id="256" r:id="rId4"/>
    <p:sldId id="257" r:id="rId5"/>
    <p:sldId id="258" r:id="rId6"/>
    <p:sldId id="261" r:id="rId7"/>
    <p:sldId id="259" r:id="rId8"/>
    <p:sldId id="260" r:id="rId9"/>
    <p:sldId id="262" r:id="rId10"/>
    <p:sldId id="263" r:id="rId11"/>
    <p:sldId id="267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C3494-8687-4BB3-AB06-55B2E498F69B}" v="28" dt="2024-08-05T12:11:13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NA S" userId="c0e9ea35b9d93f39" providerId="LiveId" clId="{04BD2388-F70F-48C2-85C8-F00E7B900388}"/>
    <pc:docChg chg="undo custSel modSld">
      <pc:chgData name="SAHANA S" userId="c0e9ea35b9d93f39" providerId="LiveId" clId="{04BD2388-F70F-48C2-85C8-F00E7B900388}" dt="2024-08-05T12:36:35.598" v="21" actId="20577"/>
      <pc:docMkLst>
        <pc:docMk/>
      </pc:docMkLst>
      <pc:sldChg chg="modSp mod">
        <pc:chgData name="SAHANA S" userId="c0e9ea35b9d93f39" providerId="LiveId" clId="{04BD2388-F70F-48C2-85C8-F00E7B900388}" dt="2024-08-05T12:33:12.941" v="0" actId="404"/>
        <pc:sldMkLst>
          <pc:docMk/>
          <pc:sldMk cId="0" sldId="257"/>
        </pc:sldMkLst>
        <pc:spChg chg="mod">
          <ac:chgData name="SAHANA S" userId="c0e9ea35b9d93f39" providerId="LiveId" clId="{04BD2388-F70F-48C2-85C8-F00E7B900388}" dt="2024-08-05T12:33:12.941" v="0" actId="404"/>
          <ac:spMkLst>
            <pc:docMk/>
            <pc:sldMk cId="0" sldId="257"/>
            <ac:spMk id="13" creationId="{00000000-0000-0000-0000-000000000000}"/>
          </ac:spMkLst>
        </pc:spChg>
      </pc:sldChg>
      <pc:sldChg chg="modSp mod">
        <pc:chgData name="SAHANA S" userId="c0e9ea35b9d93f39" providerId="LiveId" clId="{04BD2388-F70F-48C2-85C8-F00E7B900388}" dt="2024-08-05T12:36:35.598" v="21" actId="20577"/>
        <pc:sldMkLst>
          <pc:docMk/>
          <pc:sldMk cId="0" sldId="263"/>
        </pc:sldMkLst>
        <pc:spChg chg="mod">
          <ac:chgData name="SAHANA S" userId="c0e9ea35b9d93f39" providerId="LiveId" clId="{04BD2388-F70F-48C2-85C8-F00E7B900388}" dt="2024-08-05T12:35:23.839" v="2" actId="403"/>
          <ac:spMkLst>
            <pc:docMk/>
            <pc:sldMk cId="0" sldId="263"/>
            <ac:spMk id="7" creationId="{00000000-0000-0000-0000-000000000000}"/>
          </ac:spMkLst>
        </pc:spChg>
        <pc:spChg chg="mod">
          <ac:chgData name="SAHANA S" userId="c0e9ea35b9d93f39" providerId="LiveId" clId="{04BD2388-F70F-48C2-85C8-F00E7B900388}" dt="2024-08-05T12:36:23.523" v="17" actId="14100"/>
          <ac:spMkLst>
            <pc:docMk/>
            <pc:sldMk cId="0" sldId="263"/>
            <ac:spMk id="10" creationId="{00000000-0000-0000-0000-000000000000}"/>
          </ac:spMkLst>
        </pc:spChg>
        <pc:spChg chg="mod">
          <ac:chgData name="SAHANA S" userId="c0e9ea35b9d93f39" providerId="LiveId" clId="{04BD2388-F70F-48C2-85C8-F00E7B900388}" dt="2024-08-05T12:36:35.598" v="21" actId="20577"/>
          <ac:spMkLst>
            <pc:docMk/>
            <pc:sldMk cId="0" sldId="263"/>
            <ac:spMk id="12" creationId="{00000000-0000-0000-0000-000000000000}"/>
          </ac:spMkLst>
        </pc:spChg>
        <pc:spChg chg="mod">
          <ac:chgData name="SAHANA S" userId="c0e9ea35b9d93f39" providerId="LiveId" clId="{04BD2388-F70F-48C2-85C8-F00E7B900388}" dt="2024-08-05T12:36:30.745" v="19" actId="14100"/>
          <ac:spMkLst>
            <pc:docMk/>
            <pc:sldMk cId="0" sldId="263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52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3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40A21E-7DCA-4124-34C9-2ECD69D23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2149" y="-302310"/>
            <a:ext cx="8894848" cy="3879668"/>
          </a:xfrm>
        </p:spPr>
        <p:txBody>
          <a:bodyPr/>
          <a:lstStyle/>
          <a:p>
            <a:pPr algn="ctr"/>
            <a:r>
              <a:rPr lang="en-US" sz="3360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CAUVERY INSTITUTE OF TECHNOLOGY, </a:t>
            </a:r>
            <a:br>
              <a:rPr lang="en-US" sz="3360" i="1" dirty="0">
                <a:solidFill>
                  <a:srgbClr val="0070C0"/>
                </a:solidFill>
                <a:latin typeface="Arial Rounded MT Bold" panose="020F0704030504030204" pitchFamily="34" charset="0"/>
              </a:rPr>
            </a:br>
            <a:r>
              <a:rPr lang="en-US" sz="3360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MANDYA</a:t>
            </a:r>
            <a:br>
              <a:rPr lang="en-US" sz="2880" i="1" dirty="0">
                <a:solidFill>
                  <a:srgbClr val="0070C0"/>
                </a:solidFill>
                <a:latin typeface="Arial Rounded MT Bold" panose="020F0704030504030204" pitchFamily="34" charset="0"/>
              </a:rPr>
            </a:br>
            <a:br>
              <a:rPr lang="en-US" sz="2880" i="1" dirty="0">
                <a:solidFill>
                  <a:srgbClr val="0070C0"/>
                </a:solidFill>
                <a:latin typeface="Arial Rounded MT Bold" panose="020F0704030504030204" pitchFamily="34" charset="0"/>
              </a:rPr>
            </a:br>
            <a:r>
              <a:rPr lang="en-US" sz="2880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MINI PROJECT PRESENTATION</a:t>
            </a:r>
            <a:br>
              <a:rPr lang="en-US" sz="2400" i="1" dirty="0">
                <a:solidFill>
                  <a:srgbClr val="0070C0"/>
                </a:solidFill>
                <a:latin typeface="Arial Rounded MT Bold" panose="020F0704030504030204" pitchFamily="34" charset="0"/>
              </a:rPr>
            </a:br>
            <a:r>
              <a:rPr lang="en-US" sz="2400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on</a:t>
            </a:r>
            <a:br>
              <a:rPr lang="en-US" sz="2400" i="1" dirty="0">
                <a:solidFill>
                  <a:srgbClr val="0070C0"/>
                </a:solidFill>
                <a:latin typeface="Arial Rounded MT Bold" panose="020F0704030504030204" pitchFamily="34" charset="0"/>
              </a:rPr>
            </a:br>
            <a:r>
              <a:rPr lang="en-US" sz="288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“SINKING SHIP”</a:t>
            </a:r>
            <a:endParaRPr lang="en-IN" sz="288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687762-24C1-9A72-1A22-13F91963D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066" y="4792203"/>
            <a:ext cx="10905620" cy="3090298"/>
          </a:xfrm>
        </p:spPr>
        <p:txBody>
          <a:bodyPr>
            <a:normAutofit fontScale="92500"/>
          </a:bodyPr>
          <a:lstStyle/>
          <a:p>
            <a:pPr algn="l"/>
            <a:r>
              <a:rPr lang="en-US" sz="2880" i="1" dirty="0">
                <a:solidFill>
                  <a:srgbClr val="0070C0"/>
                </a:solidFill>
                <a:latin typeface="Aptos Display" panose="020B0004020202020204" pitchFamily="34" charset="0"/>
              </a:rPr>
              <a:t>PRESENTED BY:                                                                 UNDER THE GUIDENCE OF:</a:t>
            </a:r>
          </a:p>
          <a:p>
            <a:pPr algn="l"/>
            <a:r>
              <a:rPr lang="en-US" sz="2880" i="1" dirty="0">
                <a:solidFill>
                  <a:srgbClr val="0070C0"/>
                </a:solidFill>
                <a:latin typeface="Aptos Display" panose="020B0004020202020204" pitchFamily="34" charset="0"/>
              </a:rPr>
              <a:t>Sumanth B S (4CA21CS100)                                       Prof. Rajini K C </a:t>
            </a:r>
          </a:p>
          <a:p>
            <a:pPr algn="l"/>
            <a:r>
              <a:rPr lang="en-US" sz="2880" i="1" dirty="0">
                <a:solidFill>
                  <a:srgbClr val="0070C0"/>
                </a:solidFill>
                <a:latin typeface="Aptos Display" panose="020B0004020202020204" pitchFamily="34" charset="0"/>
              </a:rPr>
              <a:t>Shiva Prasad R (4CA21CS090)	                               Asst. Professor</a:t>
            </a:r>
          </a:p>
          <a:p>
            <a:pPr algn="l"/>
            <a:r>
              <a:rPr lang="en-US" sz="2880" i="1" dirty="0" err="1">
                <a:solidFill>
                  <a:srgbClr val="0070C0"/>
                </a:solidFill>
                <a:latin typeface="Aptos Display" panose="020B0004020202020204" pitchFamily="34" charset="0"/>
              </a:rPr>
              <a:t>Rinu</a:t>
            </a:r>
            <a:r>
              <a:rPr lang="en-US" sz="2880" i="1" dirty="0">
                <a:solidFill>
                  <a:srgbClr val="0070C0"/>
                </a:solidFill>
                <a:latin typeface="Aptos Display" panose="020B0004020202020204" pitchFamily="34" charset="0"/>
              </a:rPr>
              <a:t> Priya S (4CA21CS080)                                         Dept. of CSE, CIT </a:t>
            </a:r>
            <a:r>
              <a:rPr lang="en-US" sz="2880" i="1" dirty="0" err="1">
                <a:solidFill>
                  <a:srgbClr val="0070C0"/>
                </a:solidFill>
                <a:latin typeface="Aptos Display" panose="020B0004020202020204" pitchFamily="34" charset="0"/>
              </a:rPr>
              <a:t>Mandya</a:t>
            </a:r>
            <a:endParaRPr lang="en-US" sz="2880" i="1" dirty="0">
              <a:solidFill>
                <a:srgbClr val="0070C0"/>
              </a:solidFill>
              <a:latin typeface="Aptos Display" panose="020B0004020202020204" pitchFamily="34" charset="0"/>
            </a:endParaRPr>
          </a:p>
          <a:p>
            <a:pPr algn="l"/>
            <a:r>
              <a:rPr lang="en-US" sz="2880" i="1" dirty="0">
                <a:solidFill>
                  <a:srgbClr val="0070C0"/>
                </a:solidFill>
                <a:latin typeface="Aptos Display" panose="020B0004020202020204" pitchFamily="34" charset="0"/>
              </a:rPr>
              <a:t>Sahana B C (4CA21CS082) </a:t>
            </a:r>
          </a:p>
          <a:p>
            <a:pPr algn="l"/>
            <a:r>
              <a:rPr lang="en-US" sz="2880" i="1" dirty="0">
                <a:solidFill>
                  <a:srgbClr val="0070C0"/>
                </a:solidFill>
                <a:latin typeface="Aptos Display" panose="020B0004020202020204" pitchFamily="34" charset="0"/>
              </a:rPr>
              <a:t>                                                                                         </a:t>
            </a:r>
            <a:endParaRPr lang="en-IN" sz="2880" i="1" dirty="0">
              <a:solidFill>
                <a:srgbClr val="0070C0"/>
              </a:solidFill>
              <a:latin typeface="Aptos Display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F777E-898B-ACB0-5999-EE9124A94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34" y="1750206"/>
            <a:ext cx="1745370" cy="16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2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56749" y="4806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643467" y="689134"/>
            <a:ext cx="492195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400" b="1" dirty="0">
                <a:solidFill>
                  <a:srgbClr val="FF0000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Snapshots</a:t>
            </a:r>
            <a:endParaRPr lang="en-US" sz="4400" b="1" dirty="0">
              <a:solidFill>
                <a:srgbClr val="FF0000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29" y="1954411"/>
            <a:ext cx="3513415" cy="237315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63850" y="459947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800" b="1" dirty="0">
                <a:solidFill>
                  <a:srgbClr val="E2E6E9"/>
                </a:solidFill>
                <a:latin typeface="Times New Roman" panose="02020603050405020304" pitchFamily="18" charset="0"/>
                <a:ea typeface="Asar" pitchFamily="34" charset="-122"/>
                <a:cs typeface="Times New Roman" panose="02020603050405020304" pitchFamily="18" charset="0"/>
              </a:rPr>
              <a:t>Ship Sailing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322730" y="5156556"/>
            <a:ext cx="4242118" cy="22393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Times New Roman" panose="02020603050405020304" pitchFamily="18" charset="0"/>
                <a:ea typeface="Asar" pitchFamily="34" charset="-122"/>
                <a:cs typeface="Times New Roman" panose="02020603050405020304" pitchFamily="18" charset="0"/>
              </a:rPr>
              <a:t>The simulation begins with the ship sailing smoothly across the water, allowing users to control its movement and observe the dynamic water animation.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5041546" y="4599470"/>
            <a:ext cx="344471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Times New Roman" panose="02020603050405020304" pitchFamily="18" charset="0"/>
                <a:ea typeface="Asar" pitchFamily="34" charset="-122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E2E6E9"/>
                </a:solidFill>
                <a:latin typeface="Times New Roman" panose="02020603050405020304" pitchFamily="18" charset="0"/>
                <a:ea typeface="Asar" pitchFamily="34" charset="-122"/>
                <a:cs typeface="Times New Roman" panose="02020603050405020304" pitchFamily="18" charset="0"/>
              </a:rPr>
              <a:t>Ship</a:t>
            </a:r>
            <a:r>
              <a:rPr lang="en-US" sz="2400" b="1" dirty="0">
                <a:solidFill>
                  <a:srgbClr val="E2E6E9"/>
                </a:solidFill>
                <a:latin typeface="Times New Roman" panose="02020603050405020304" pitchFamily="18" charset="0"/>
                <a:ea typeface="Asar" pitchFamily="34" charset="-122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E2E6E9"/>
                </a:solidFill>
                <a:latin typeface="Times New Roman" panose="02020603050405020304" pitchFamily="18" charset="0"/>
                <a:ea typeface="Asar" pitchFamily="34" charset="-122"/>
                <a:cs typeface="Times New Roman" panose="02020603050405020304" pitchFamily="18" charset="0"/>
              </a:rPr>
              <a:t>Approaching</a:t>
            </a:r>
            <a:r>
              <a:rPr lang="en-US" sz="2400" b="1" dirty="0">
                <a:solidFill>
                  <a:srgbClr val="E2E6E9"/>
                </a:solidFill>
                <a:latin typeface="Times New Roman" panose="02020603050405020304" pitchFamily="18" charset="0"/>
                <a:ea typeface="Asar" pitchFamily="34" charset="-122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E2E6E9"/>
                </a:solidFill>
                <a:latin typeface="Times New Roman" panose="02020603050405020304" pitchFamily="18" charset="0"/>
                <a:ea typeface="Asar" pitchFamily="34" charset="-122"/>
                <a:cs typeface="Times New Roman" panose="02020603050405020304" pitchFamily="18" charset="0"/>
              </a:rPr>
              <a:t>Obstacle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5191512" y="5156556"/>
            <a:ext cx="4033950" cy="23839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Times New Roman" panose="02020603050405020304" pitchFamily="18" charset="0"/>
                <a:ea typeface="Asar" pitchFamily="34" charset="-122"/>
                <a:cs typeface="Times New Roman" panose="02020603050405020304" pitchFamily="18" charset="0"/>
              </a:rPr>
              <a:t>As the ship approaches the rock obstacle, the simulation displays the ship in a state of impending collision, preparing the user for the upcoming sinking sequence.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742824" y="463617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800" b="1" dirty="0">
                <a:solidFill>
                  <a:srgbClr val="E2E6E9"/>
                </a:solidFill>
                <a:latin typeface="Times New Roman" panose="02020603050405020304" pitchFamily="18" charset="0"/>
                <a:ea typeface="Asar" pitchFamily="34" charset="-122"/>
                <a:cs typeface="Times New Roman" panose="02020603050405020304" pitchFamily="18" charset="0"/>
              </a:rPr>
              <a:t>  Ship Sinking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857678" y="5156556"/>
            <a:ext cx="4033950" cy="23839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Times New Roman" panose="02020603050405020304" pitchFamily="18" charset="0"/>
                <a:ea typeface="Asar" pitchFamily="34" charset="-122"/>
                <a:cs typeface="Times New Roman" panose="02020603050405020304" pitchFamily="18" charset="0"/>
              </a:rPr>
              <a:t>Upon collision with the rock, the simulation depicts the ship breaking apart and sinking, with the user witnessing the consequences of the impact and the subsequent sinking process.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A63D45-2010-5983-3E58-9A0D358CD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03" y="1966811"/>
            <a:ext cx="4218941" cy="23731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76C390-90DF-6854-2F21-C1C063D79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133" y="1966812"/>
            <a:ext cx="4033950" cy="23731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A98FB0-4B23-B5C3-B836-03FF981D4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2824" y="2028732"/>
            <a:ext cx="41148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1E5422-972B-5EAB-734E-F06D9EE3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745" y="2512172"/>
            <a:ext cx="7413003" cy="38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0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40A21E-7DCA-4124-34C9-2ECD69D23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666045"/>
            <a:ext cx="4639733" cy="936977"/>
          </a:xfrm>
        </p:spPr>
        <p:txBody>
          <a:bodyPr/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687762-24C1-9A72-1A22-13F91963D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1" y="1840089"/>
            <a:ext cx="7191021" cy="478648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power of OpenGL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to move the Ship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 algn="l"/>
            <a:endParaRPr lang="en-US" sz="2880" i="1" dirty="0">
              <a:solidFill>
                <a:srgbClr val="0070C0"/>
              </a:solidFill>
              <a:latin typeface="Aptos Display" panose="020B0004020202020204" pitchFamily="34" charset="0"/>
            </a:endParaRPr>
          </a:p>
          <a:p>
            <a:pPr algn="l"/>
            <a:endParaRPr lang="en-US" sz="2880" i="1" dirty="0">
              <a:solidFill>
                <a:srgbClr val="0070C0"/>
              </a:solidFill>
              <a:latin typeface="Aptos Display" panose="020B0004020202020204" pitchFamily="34" charset="0"/>
            </a:endParaRPr>
          </a:p>
          <a:p>
            <a:pPr algn="l"/>
            <a:endParaRPr lang="en-US" sz="2880" i="1" dirty="0">
              <a:solidFill>
                <a:srgbClr val="0070C0"/>
              </a:solidFill>
              <a:latin typeface="Aptos Display" panose="020B0004020202020204" pitchFamily="34" charset="0"/>
            </a:endParaRPr>
          </a:p>
          <a:p>
            <a:pPr algn="l"/>
            <a:endParaRPr lang="en-IN" sz="2880" i="1" dirty="0">
              <a:solidFill>
                <a:srgbClr val="0070C0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78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 b="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610" y="2280761"/>
            <a:ext cx="4869061" cy="366807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85694" y="811292"/>
            <a:ext cx="7415927" cy="12064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4800" b="1" dirty="0">
                <a:solidFill>
                  <a:srgbClr val="FF0000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INTRODUCTION </a:t>
            </a:r>
            <a:endParaRPr lang="en-US" sz="4800" b="1" dirty="0">
              <a:solidFill>
                <a:srgbClr val="FF000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7" name="Text 2"/>
          <p:cNvSpPr/>
          <p:nvPr/>
        </p:nvSpPr>
        <p:spPr>
          <a:xfrm>
            <a:off x="546410" y="2518772"/>
            <a:ext cx="7733554" cy="35491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 </a:t>
            </a:r>
            <a:r>
              <a:rPr lang="en-US" sz="24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Times New Roman" panose="02020603050405020304" pitchFamily="18" charset="0"/>
              </a:rPr>
              <a:t>The "Sinking Ship" project is an engaging computer graphics simulation developed using OpenGL. This interactive experience allows users to control a ship's journey, witness a collision with an obstacle, and observe the subsequent sinking process. By leveraging the power of OpenGL, the simulation provides a real-time, visually captivating representation of various computer graphics concepts and principles.</a:t>
            </a:r>
            <a:endParaRPr lang="en-US" sz="2400" dirty="0">
              <a:latin typeface="MS Reference Sans Serif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hape 3"/>
          <p:cNvSpPr/>
          <p:nvPr/>
        </p:nvSpPr>
        <p:spPr>
          <a:xfrm>
            <a:off x="864037" y="702337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4"/>
          <p:cNvSpPr/>
          <p:nvPr/>
        </p:nvSpPr>
        <p:spPr>
          <a:xfrm>
            <a:off x="1382316" y="7004923"/>
            <a:ext cx="1835706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endParaRPr lang="en-US" sz="24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6" name="Text 1"/>
          <p:cNvSpPr/>
          <p:nvPr/>
        </p:nvSpPr>
        <p:spPr>
          <a:xfrm>
            <a:off x="1259471" y="1014829"/>
            <a:ext cx="5484194" cy="5863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17"/>
              </a:lnSpc>
              <a:buNone/>
            </a:pPr>
            <a:r>
              <a:rPr lang="en-US" sz="3694" b="1" dirty="0">
                <a:solidFill>
                  <a:srgbClr val="FF0000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Objectives:</a:t>
            </a:r>
            <a:endParaRPr lang="en-US" sz="3694" b="1" dirty="0">
              <a:solidFill>
                <a:srgbClr val="FF000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7" name="Shape 2"/>
          <p:cNvSpPr/>
          <p:nvPr/>
        </p:nvSpPr>
        <p:spPr>
          <a:xfrm>
            <a:off x="656630" y="2044422"/>
            <a:ext cx="422077" cy="422077"/>
          </a:xfrm>
          <a:prstGeom prst="roundRect">
            <a:avLst>
              <a:gd name="adj" fmla="val 18672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802958" y="2114669"/>
            <a:ext cx="129421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6"/>
              </a:lnSpc>
              <a:buNone/>
            </a:pPr>
            <a:r>
              <a:rPr lang="en-US" sz="2216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1</a:t>
            </a:r>
            <a:endParaRPr lang="en-US" sz="2216" dirty="0"/>
          </a:p>
        </p:txBody>
      </p:sp>
      <p:sp>
        <p:nvSpPr>
          <p:cNvPr id="9" name="Text 4"/>
          <p:cNvSpPr/>
          <p:nvPr/>
        </p:nvSpPr>
        <p:spPr>
          <a:xfrm>
            <a:off x="1266229" y="2044422"/>
            <a:ext cx="3852617" cy="2931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9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Visually Appealing Simulation</a:t>
            </a:r>
            <a:endParaRPr lang="en-US" sz="2000" dirty="0">
              <a:latin typeface="MS Reference Sans Serif" panose="020B0604030504040204" pitchFamily="34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1266229" y="2450068"/>
            <a:ext cx="10975923" cy="600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4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The primary objective is to create a visually stunning and functionally accurate simulation of a ship sinking after colliding with a rock obstacle</a:t>
            </a:r>
            <a:r>
              <a:rPr lang="en-US" sz="1477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.</a:t>
            </a:r>
            <a:endParaRPr lang="en-US" sz="1477" dirty="0">
              <a:latin typeface="MS Reference Sans Serif" panose="020B060403050404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656630" y="3448883"/>
            <a:ext cx="422077" cy="422077"/>
          </a:xfrm>
          <a:prstGeom prst="roundRect">
            <a:avLst>
              <a:gd name="adj" fmla="val 18672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788551" y="3519130"/>
            <a:ext cx="158234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6"/>
              </a:lnSpc>
              <a:buNone/>
            </a:pPr>
            <a:r>
              <a:rPr lang="en-US" sz="2216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2</a:t>
            </a:r>
            <a:endParaRPr lang="en-US" sz="2216" dirty="0"/>
          </a:p>
        </p:txBody>
      </p:sp>
      <p:sp>
        <p:nvSpPr>
          <p:cNvPr id="13" name="Text 8"/>
          <p:cNvSpPr/>
          <p:nvPr/>
        </p:nvSpPr>
        <p:spPr>
          <a:xfrm>
            <a:off x="1266229" y="3448883"/>
            <a:ext cx="4964241" cy="2931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9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Demonstrating OpenGL Proficiency</a:t>
            </a:r>
            <a:endParaRPr lang="en-US" sz="2000" dirty="0">
              <a:latin typeface="MS Reference Sans Serif" panose="020B0604030504040204" pitchFamily="34" charset="0"/>
            </a:endParaRPr>
          </a:p>
        </p:txBody>
      </p:sp>
      <p:sp>
        <p:nvSpPr>
          <p:cNvPr id="14" name="Text 9"/>
          <p:cNvSpPr/>
          <p:nvPr/>
        </p:nvSpPr>
        <p:spPr>
          <a:xfrm>
            <a:off x="1266230" y="3854529"/>
            <a:ext cx="11275394" cy="600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4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The project aims to showcase the team's proficiency in utilizing OpenGL and GLUT libraries for 2D graphics and animations.</a:t>
            </a:r>
            <a:endParaRPr lang="en-US" sz="1600" dirty="0">
              <a:latin typeface="MS Reference Sans Serif" panose="020B0604030504040204" pitchFamily="34" charset="0"/>
            </a:endParaRPr>
          </a:p>
        </p:txBody>
      </p:sp>
      <p:sp>
        <p:nvSpPr>
          <p:cNvPr id="15" name="Shape 10"/>
          <p:cNvSpPr/>
          <p:nvPr/>
        </p:nvSpPr>
        <p:spPr>
          <a:xfrm>
            <a:off x="656630" y="4853345"/>
            <a:ext cx="422077" cy="422077"/>
          </a:xfrm>
          <a:prstGeom prst="roundRect">
            <a:avLst>
              <a:gd name="adj" fmla="val 18672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789265" y="4923592"/>
            <a:ext cx="156805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6"/>
              </a:lnSpc>
              <a:buNone/>
            </a:pPr>
            <a:r>
              <a:rPr lang="en-US" sz="2216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3</a:t>
            </a:r>
            <a:endParaRPr lang="en-US" sz="2216" dirty="0"/>
          </a:p>
        </p:txBody>
      </p:sp>
      <p:sp>
        <p:nvSpPr>
          <p:cNvPr id="17" name="Text 12"/>
          <p:cNvSpPr/>
          <p:nvPr/>
        </p:nvSpPr>
        <p:spPr>
          <a:xfrm>
            <a:off x="1266229" y="4853345"/>
            <a:ext cx="3978123" cy="2931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9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Implementing Key Concepts</a:t>
            </a:r>
            <a:endParaRPr lang="en-US" sz="2000" dirty="0">
              <a:latin typeface="MS Reference Sans Serif" panose="020B0604030504040204" pitchFamily="34" charset="0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1266230" y="5258991"/>
            <a:ext cx="11840170" cy="600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4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The simulation allows for the implementation of computer graphics concepts such as geometric transformations, color manipulation, and animation timing.</a:t>
            </a:r>
            <a:endParaRPr lang="en-US" sz="1600" dirty="0">
              <a:latin typeface="MS Reference Sans Serif" panose="020B0604030504040204" pitchFamily="34" charset="0"/>
            </a:endParaRPr>
          </a:p>
        </p:txBody>
      </p:sp>
      <p:sp>
        <p:nvSpPr>
          <p:cNvPr id="20" name="Text 15"/>
          <p:cNvSpPr/>
          <p:nvPr/>
        </p:nvSpPr>
        <p:spPr>
          <a:xfrm>
            <a:off x="789146" y="6328053"/>
            <a:ext cx="157043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6"/>
              </a:lnSpc>
              <a:buNone/>
            </a:pPr>
            <a:endParaRPr lang="en-US" sz="221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99111"/>
            <a:ext cx="14806597" cy="832871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99111"/>
            <a:ext cx="14253882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94448" y="581384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400" b="1" dirty="0">
                <a:solidFill>
                  <a:srgbClr val="FF0000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The Power of OpenGL</a:t>
            </a:r>
            <a:endParaRPr lang="en-US" sz="4400" b="1" dirty="0">
              <a:solidFill>
                <a:srgbClr val="FF000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394448" y="1828800"/>
            <a:ext cx="12317505" cy="8870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11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OpenGL (Open Graphics Library) is a standard specification that defines a cross-language, cross-platform API for creating 2D and 3D computer graphics. </a:t>
            </a:r>
            <a:endParaRPr lang="en-US" sz="2000" dirty="0">
              <a:latin typeface="MS Reference Sans Serif" panose="020B060403050404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376518" y="2967318"/>
            <a:ext cx="11979277" cy="37181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11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OpenGL offers a comprehensive set of functions and commands for drawing primitives, manipulating colors, and applying transformations.</a:t>
            </a:r>
          </a:p>
          <a:p>
            <a:pPr>
              <a:lnSpc>
                <a:spcPts val="3110"/>
              </a:lnSpc>
            </a:pPr>
            <a:r>
              <a:rPr lang="en-US" sz="20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 </a:t>
            </a:r>
          </a:p>
          <a:p>
            <a:pPr marL="342900" indent="-342900">
              <a:lnSpc>
                <a:spcPts val="311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It abstracts the complexities of hardware-specific implementations, allowing programmers to focus on the core graphics logic</a:t>
            </a:r>
            <a:r>
              <a:rPr lang="en-US" sz="1944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392687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658" y="61"/>
            <a:ext cx="14532033" cy="8392687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6" name="Text 1"/>
          <p:cNvSpPr/>
          <p:nvPr/>
        </p:nvSpPr>
        <p:spPr>
          <a:xfrm>
            <a:off x="604837" y="475178"/>
            <a:ext cx="4320540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600" b="1" dirty="0">
                <a:solidFill>
                  <a:srgbClr val="F5F0F0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System Requirements</a:t>
            </a:r>
            <a:endParaRPr lang="en-US" sz="3600" b="1" dirty="0">
              <a:latin typeface="MS Reference Sans Serif" panose="020B0604030504040204" pitchFamily="34" charset="0"/>
            </a:endParaRPr>
          </a:p>
        </p:txBody>
      </p:sp>
      <p:sp>
        <p:nvSpPr>
          <p:cNvPr id="7" name="Shape 2"/>
          <p:cNvSpPr/>
          <p:nvPr/>
        </p:nvSpPr>
        <p:spPr>
          <a:xfrm>
            <a:off x="690911" y="1427940"/>
            <a:ext cx="5601684" cy="3640479"/>
          </a:xfrm>
          <a:prstGeom prst="roundRect">
            <a:avLst>
              <a:gd name="adj" fmla="val 4641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785217" y="1454825"/>
            <a:ext cx="2202418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endParaRPr lang="en-US" dirty="0">
              <a:solidFill>
                <a:srgbClr val="E2E6E9"/>
              </a:solidFill>
              <a:latin typeface="MS Reference Sans Serif" panose="020B0604030504040204" pitchFamily="34" charset="0"/>
              <a:ea typeface="Asar" pitchFamily="34" charset="-122"/>
              <a:cs typeface="Asar" pitchFamily="34" charset="-120"/>
            </a:endParaRPr>
          </a:p>
          <a:p>
            <a:pPr marL="0" indent="0">
              <a:lnSpc>
                <a:spcPts val="2126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Hardware Specifications</a:t>
            </a:r>
            <a:endParaRPr lang="en-US" sz="2400" b="1" dirty="0">
              <a:solidFill>
                <a:srgbClr val="FF000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85217" y="1828324"/>
            <a:ext cx="7573566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endParaRPr lang="en-US" sz="136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Processor: Intel Core i5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</a:rPr>
              <a:t>RAM: 1GB or more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 err="1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</a:rPr>
              <a:t>HardDisk</a:t>
            </a:r>
            <a:r>
              <a:rPr lang="en-US" sz="16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</a:rPr>
              <a:t>: 40 GB to 80GB</a:t>
            </a:r>
            <a:endParaRPr lang="en-US" sz="1600" dirty="0">
              <a:latin typeface="MS Reference Sans Serif" panose="020B060403050404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983506" y="1454825"/>
            <a:ext cx="5601684" cy="3640479"/>
          </a:xfrm>
          <a:prstGeom prst="roundRect">
            <a:avLst>
              <a:gd name="adj" fmla="val 4641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7207936" y="1693366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Software Dependencies</a:t>
            </a:r>
            <a:endParaRPr lang="en-US" sz="2400" b="1" dirty="0">
              <a:solidFill>
                <a:srgbClr val="FF000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7207936" y="2282331"/>
            <a:ext cx="5001993" cy="13296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Operating System: windows 7 or more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</a:rPr>
              <a:t>Programming language: C++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</a:rPr>
              <a:t>Graphics Library: GL/</a:t>
            </a:r>
            <a:r>
              <a:rPr lang="en-US" sz="1600" dirty="0" err="1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</a:rPr>
              <a:t>glut.h</a:t>
            </a:r>
            <a:endParaRPr lang="en-US" sz="1600" dirty="0">
              <a:solidFill>
                <a:srgbClr val="E2E6E9"/>
              </a:solidFill>
              <a:latin typeface="MS Reference Sans Serif" panose="020B0604030504040204" pitchFamily="34" charset="0"/>
              <a:ea typeface="Asar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</a:rPr>
              <a:t>API: OpenGL 2.0</a:t>
            </a:r>
            <a:endParaRPr lang="en-US" sz="1600" dirty="0">
              <a:latin typeface="MS Reference Sans Serif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4630399" cy="8229599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" y="-102514"/>
            <a:ext cx="14423135" cy="8297943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1"/>
          <p:cNvSpPr/>
          <p:nvPr/>
        </p:nvSpPr>
        <p:spPr>
          <a:xfrm>
            <a:off x="604837" y="641487"/>
            <a:ext cx="7004685" cy="841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4000" b="1" dirty="0">
                <a:solidFill>
                  <a:srgbClr val="FF0000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Implementation</a:t>
            </a:r>
            <a:r>
              <a:rPr lang="en-US" sz="3600" b="1" dirty="0">
                <a:solidFill>
                  <a:srgbClr val="FF0000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 details</a:t>
            </a:r>
            <a:endParaRPr lang="en-US" sz="3600" b="1" dirty="0">
              <a:solidFill>
                <a:srgbClr val="FF000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8" name="Shape 3"/>
          <p:cNvSpPr/>
          <p:nvPr/>
        </p:nvSpPr>
        <p:spPr>
          <a:xfrm>
            <a:off x="1069837" y="1914839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194A99"/>
          </a:solidFill>
          <a:ln/>
        </p:spPr>
      </p:sp>
      <p:sp>
        <p:nvSpPr>
          <p:cNvPr id="9" name="Shape 4"/>
          <p:cNvSpPr/>
          <p:nvPr/>
        </p:nvSpPr>
        <p:spPr>
          <a:xfrm>
            <a:off x="658237" y="1715545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0" name="Text 5"/>
          <p:cNvSpPr/>
          <p:nvPr/>
        </p:nvSpPr>
        <p:spPr>
          <a:xfrm>
            <a:off x="839898" y="1741884"/>
            <a:ext cx="71140" cy="457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1</a:t>
            </a:r>
            <a:endParaRPr lang="en-US" sz="2041" dirty="0"/>
          </a:p>
        </p:txBody>
      </p:sp>
      <p:sp>
        <p:nvSpPr>
          <p:cNvPr id="11" name="Text 6"/>
          <p:cNvSpPr/>
          <p:nvPr/>
        </p:nvSpPr>
        <p:spPr>
          <a:xfrm>
            <a:off x="1728072" y="1741884"/>
            <a:ext cx="8891160" cy="55221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IN" sz="2400" dirty="0">
                <a:solidFill>
                  <a:schemeClr val="bg2"/>
                </a:solidFill>
                <a:latin typeface="MS Reference Sans Serif" panose="020B0604030504040204" pitchFamily="34" charset="0"/>
              </a:rPr>
              <a:t>Ship Simulation</a:t>
            </a:r>
          </a:p>
          <a:p>
            <a:pPr marL="0" indent="0" algn="l">
              <a:lnSpc>
                <a:spcPts val="2126"/>
              </a:lnSpc>
              <a:buNone/>
            </a:pPr>
            <a:endParaRPr lang="en-US" sz="1701" dirty="0">
              <a:solidFill>
                <a:schemeClr val="bg2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1814513" y="2288143"/>
            <a:ext cx="6724650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13" name="Shape 8"/>
          <p:cNvSpPr/>
          <p:nvPr/>
        </p:nvSpPr>
        <p:spPr>
          <a:xfrm>
            <a:off x="1059321" y="4645136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194A99"/>
          </a:solidFill>
          <a:ln/>
        </p:spPr>
      </p:sp>
      <p:sp>
        <p:nvSpPr>
          <p:cNvPr id="14" name="Shape 9"/>
          <p:cNvSpPr/>
          <p:nvPr/>
        </p:nvSpPr>
        <p:spPr>
          <a:xfrm>
            <a:off x="637710" y="4462197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779934" y="4502943"/>
            <a:ext cx="119927" cy="10948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2</a:t>
            </a:r>
            <a:endParaRPr lang="en-US" sz="2041" dirty="0"/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38B058E4-6B7C-82BE-A3A4-DBF0B3CD6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383" y="2279411"/>
            <a:ext cx="10685729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S Reference Sans Serif" panose="020B0604030504040204" pitchFamily="34" charset="0"/>
              </a:rPr>
              <a:t>Implemented using OpenGL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S Reference Sans Serif" panose="020B0604030504040204" pitchFamily="34" charset="0"/>
              </a:rPr>
              <a:t>Ship movement controlled by keyboard inputs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S Reference Sans Serif" panose="020B0604030504040204" pitchFamily="34" charset="0"/>
              </a:rPr>
              <a:t>Adjustable speed and direction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S Reference Sans Serif" panose="020B0604030504040204" pitchFamily="34" charset="0"/>
              </a:rPr>
              <a:t>Compartment system with variable number of sections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S Reference Sans Serif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S Reference Sans Serif" panose="020B0604030504040204" pitchFamily="34" charset="0"/>
              </a:rPr>
              <a:t>Graphics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S Reference Sans Serif" panose="020B0604030504040204" pitchFamily="34" charset="0"/>
              </a:rPr>
              <a:t>Ship, water, and rock drawn using OpenGL primitives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S Reference Sans Serif" panose="020B0604030504040204" pitchFamily="34" charset="0"/>
              </a:rPr>
              <a:t>Bezier curves used for water animation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S Reference Sans Serif" panose="020B0604030504040204" pitchFamily="34" charset="0"/>
              </a:rPr>
              <a:t>Sky background with moving clouds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8942"/>
            <a:ext cx="14584681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56" y="579750"/>
            <a:ext cx="563122" cy="563122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1303256" y="815443"/>
            <a:ext cx="2995789" cy="7764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Water Animation</a:t>
            </a:r>
            <a:endParaRPr lang="en-US" sz="3200" dirty="0">
              <a:latin typeface="MS Reference Sans Serif" panose="020B0604030504040204" pitchFamily="34" charset="0"/>
            </a:endParaRPr>
          </a:p>
        </p:txBody>
      </p:sp>
      <p:sp>
        <p:nvSpPr>
          <p:cNvPr id="9" name="Text 3"/>
          <p:cNvSpPr/>
          <p:nvPr/>
        </p:nvSpPr>
        <p:spPr>
          <a:xfrm>
            <a:off x="1303257" y="1405882"/>
            <a:ext cx="12722305" cy="962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The simulation utilizes Bezier curves to create a dynamic and visually appealing water animation, building upon established techniques in computer graphics for simulating ocean waves and fluid motion.</a:t>
            </a:r>
            <a:endParaRPr lang="en-US" sz="2000" dirty="0">
              <a:latin typeface="MS Reference Sans Serif" panose="020B0604030504040204" pitchFamily="34" charset="0"/>
            </a:endParaRP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04" y="3130405"/>
            <a:ext cx="624962" cy="624962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303257" y="3302758"/>
            <a:ext cx="4237734" cy="452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Collision Detection</a:t>
            </a:r>
            <a:endParaRPr lang="en-US" sz="3200" dirty="0">
              <a:latin typeface="MS Reference Sans Serif" panose="020B0604030504040204" pitchFamily="34" charset="0"/>
            </a:endParaRPr>
          </a:p>
        </p:txBody>
      </p:sp>
      <p:sp>
        <p:nvSpPr>
          <p:cNvPr id="12" name="Text 5"/>
          <p:cNvSpPr/>
          <p:nvPr/>
        </p:nvSpPr>
        <p:spPr>
          <a:xfrm>
            <a:off x="1163781" y="3893062"/>
            <a:ext cx="13043537" cy="1113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Efficient collision detection algorithms are implemented to ensure accurate interactions between the ship and the rock obstacle, a crucial component in creating a realistic and responsive simulation.</a:t>
            </a:r>
            <a:endParaRPr lang="en-US" sz="2000" dirty="0">
              <a:latin typeface="MS Reference Sans Serif" panose="020B0604030504040204" pitchFamily="34" charset="0"/>
            </a:endParaRPr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56" y="5344545"/>
            <a:ext cx="431959" cy="431959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1303256" y="5417332"/>
            <a:ext cx="3255096" cy="5531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User Interaction</a:t>
            </a:r>
            <a:endParaRPr lang="en-US" sz="3200" dirty="0">
              <a:latin typeface="MS Reference Sans Serif" panose="020B0604030504040204" pitchFamily="34" charset="0"/>
            </a:endParaRPr>
          </a:p>
        </p:txBody>
      </p:sp>
      <p:sp>
        <p:nvSpPr>
          <p:cNvPr id="15" name="Text 7"/>
          <p:cNvSpPr/>
          <p:nvPr/>
        </p:nvSpPr>
        <p:spPr>
          <a:xfrm>
            <a:off x="1163782" y="5989439"/>
            <a:ext cx="11897125" cy="12575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The project prioritizes user engagement by providing a direct manipulation interface, allowing users to control the ship's movement, speed, and other properties, creating an immersive and interactive experience</a:t>
            </a:r>
            <a:r>
              <a:rPr lang="en-US" sz="2400" dirty="0">
                <a:solidFill>
                  <a:srgbClr val="E2E6E9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.</a:t>
            </a:r>
            <a:endParaRPr lang="en-US" sz="2400" dirty="0">
              <a:latin typeface="MS Reference Sans Serif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89647" y="0"/>
            <a:ext cx="89647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451847" y="1171575"/>
            <a:ext cx="10652999" cy="632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06"/>
              </a:lnSpc>
              <a:buNone/>
            </a:pPr>
            <a:r>
              <a:rPr lang="en-US" sz="4000" b="1" dirty="0">
                <a:solidFill>
                  <a:srgbClr val="FF0000"/>
                </a:solidFill>
                <a:latin typeface="MS Reference Sans Serif" panose="020B0604030504040204" pitchFamily="34" charset="0"/>
                <a:ea typeface="Asar" pitchFamily="34" charset="-122"/>
                <a:cs typeface="Asar" pitchFamily="34" charset="-120"/>
              </a:rPr>
              <a:t>Instructions to move the Ship</a:t>
            </a:r>
            <a:endParaRPr lang="en-US" sz="4000" b="1" dirty="0">
              <a:solidFill>
                <a:srgbClr val="FF000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9" name="Text 3"/>
          <p:cNvSpPr/>
          <p:nvPr/>
        </p:nvSpPr>
        <p:spPr>
          <a:xfrm>
            <a:off x="1596789" y="2853927"/>
            <a:ext cx="12392698" cy="38162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7"/>
              </a:lnSpc>
              <a:buNone/>
            </a:pPr>
            <a:r>
              <a:rPr lang="en-US" sz="1442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.</a:t>
            </a:r>
            <a:endParaRPr lang="en-US" sz="1442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CBF5EF-5D9F-9800-4959-228B8873F8C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8" r="7368" b="22548"/>
          <a:stretch/>
        </p:blipFill>
        <p:spPr bwMode="auto">
          <a:xfrm>
            <a:off x="1451848" y="2269671"/>
            <a:ext cx="12033709" cy="333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602</Words>
  <Application>Microsoft Office PowerPoint</Application>
  <PresentationFormat>Custom</PresentationFormat>
  <Paragraphs>82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 Display</vt:lpstr>
      <vt:lpstr>Arial</vt:lpstr>
      <vt:lpstr>Arial Rounded MT Bold</vt:lpstr>
      <vt:lpstr>Asar</vt:lpstr>
      <vt:lpstr>MS Reference Sans Serif</vt:lpstr>
      <vt:lpstr>Times New Roman</vt:lpstr>
      <vt:lpstr>Wingdings</vt:lpstr>
      <vt:lpstr>Office Theme</vt:lpstr>
      <vt:lpstr>CAUVERY INSTITUTE OF TECHNOLOGY,  MANDYA  MINI PROJECT PRESENTATION on “SINKING SHIP”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SAHANA S</cp:lastModifiedBy>
  <cp:revision>2</cp:revision>
  <dcterms:created xsi:type="dcterms:W3CDTF">2024-08-05T07:25:24Z</dcterms:created>
  <dcterms:modified xsi:type="dcterms:W3CDTF">2024-08-05T12:36:41Z</dcterms:modified>
</cp:coreProperties>
</file>