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8" r:id="rId5"/>
    <p:sldId id="309" r:id="rId6"/>
    <p:sldId id="310" r:id="rId7"/>
    <p:sldId id="311" r:id="rId8"/>
    <p:sldId id="312" r:id="rId9"/>
    <p:sldId id="313" r:id="rId10"/>
    <p:sldId id="314" r:id="rId11"/>
    <p:sldId id="325" r:id="rId12"/>
    <p:sldId id="327" r:id="rId13"/>
    <p:sldId id="328" r:id="rId14"/>
    <p:sldId id="329" r:id="rId15"/>
    <p:sldId id="330" r:id="rId16"/>
    <p:sldId id="315" r:id="rId17"/>
    <p:sldId id="324"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A9F3B4F-FB28-B544-84E2-A84CA35E2E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6E12DE9-90AB-DA48-9AC7-29883827D2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C2568E-ADDA-1E42-B352-A4847F5CC5B0}" type="datetimeFigureOut">
              <a:rPr lang="fr-FR" smtClean="0"/>
              <a:t>10/04/2025</a:t>
            </a:fld>
            <a:endParaRPr lang="fr-FR"/>
          </a:p>
        </p:txBody>
      </p:sp>
      <p:sp>
        <p:nvSpPr>
          <p:cNvPr id="4" name="Espace réservé du pied de page 3">
            <a:extLst>
              <a:ext uri="{FF2B5EF4-FFF2-40B4-BE49-F238E27FC236}">
                <a16:creationId xmlns:a16="http://schemas.microsoft.com/office/drawing/2014/main" id="{CAC43539-8AC7-244D-AC6D-624127A712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AEA9E11-0318-BE4A-9CCC-C18E4436B5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0523D-9CF9-8740-9730-ED03DBC44480}" type="slidenum">
              <a:rPr lang="fr-FR" smtClean="0"/>
              <a:t>‹#›</a:t>
            </a:fld>
            <a:endParaRPr lang="fr-FR"/>
          </a:p>
        </p:txBody>
      </p:sp>
    </p:spTree>
    <p:extLst>
      <p:ext uri="{BB962C8B-B14F-4D97-AF65-F5344CB8AC3E}">
        <p14:creationId xmlns:p14="http://schemas.microsoft.com/office/powerpoint/2010/main" val="2880204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D46F0-211A-4084-8982-2B6ABEFD82BF}" type="datetimeFigureOut">
              <a:rPr lang="en-GB" smtClean="0"/>
              <a:t>10/04/2025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B7F4E-875E-4B4E-B7B7-6BC56F9C912C}" type="slidenum">
              <a:rPr lang="en-GB" smtClean="0"/>
              <a:t>‹#›</a:t>
            </a:fld>
            <a:endParaRPr lang="en-GB"/>
          </a:p>
        </p:txBody>
      </p:sp>
    </p:spTree>
    <p:extLst>
      <p:ext uri="{BB962C8B-B14F-4D97-AF65-F5344CB8AC3E}">
        <p14:creationId xmlns:p14="http://schemas.microsoft.com/office/powerpoint/2010/main" val="419593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Update project name and date including header and footer with local market details</a:t>
            </a:r>
            <a:r>
              <a:rPr lang="fr-CH">
                <a:effectLst/>
              </a:rPr>
              <a:t> </a:t>
            </a:r>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1</a:t>
            </a:fld>
            <a:endParaRPr lang="en-GB"/>
          </a:p>
        </p:txBody>
      </p:sp>
    </p:spTree>
    <p:extLst>
      <p:ext uri="{BB962C8B-B14F-4D97-AF65-F5344CB8AC3E}">
        <p14:creationId xmlns:p14="http://schemas.microsoft.com/office/powerpoint/2010/main" val="286826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10</a:t>
            </a:fld>
            <a:endParaRPr lang="en-GB"/>
          </a:p>
        </p:txBody>
      </p:sp>
    </p:spTree>
    <p:extLst>
      <p:ext uri="{BB962C8B-B14F-4D97-AF65-F5344CB8AC3E}">
        <p14:creationId xmlns:p14="http://schemas.microsoft.com/office/powerpoint/2010/main" val="155936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11</a:t>
            </a:fld>
            <a:endParaRPr lang="en-GB"/>
          </a:p>
        </p:txBody>
      </p:sp>
    </p:spTree>
    <p:extLst>
      <p:ext uri="{BB962C8B-B14F-4D97-AF65-F5344CB8AC3E}">
        <p14:creationId xmlns:p14="http://schemas.microsoft.com/office/powerpoint/2010/main" val="399745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12</a:t>
            </a:fld>
            <a:endParaRPr lang="en-GB"/>
          </a:p>
        </p:txBody>
      </p:sp>
    </p:spTree>
    <p:extLst>
      <p:ext uri="{BB962C8B-B14F-4D97-AF65-F5344CB8AC3E}">
        <p14:creationId xmlns:p14="http://schemas.microsoft.com/office/powerpoint/2010/main" val="2821919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Questionnaire to be attached as part of RFP</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Amend/delete this section as appropriate</a:t>
            </a:r>
            <a:r>
              <a:rPr lang="fr-CH">
                <a:effectLst/>
              </a:rPr>
              <a:t> </a:t>
            </a:r>
            <a:endParaRPr lang="fr-CH" sz="120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13</a:t>
            </a:fld>
            <a:endParaRPr lang="en-GB"/>
          </a:p>
        </p:txBody>
      </p:sp>
    </p:spTree>
    <p:extLst>
      <p:ext uri="{BB962C8B-B14F-4D97-AF65-F5344CB8AC3E}">
        <p14:creationId xmlns:p14="http://schemas.microsoft.com/office/powerpoint/2010/main" val="1104002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Market to include local version of </a:t>
            </a:r>
            <a:r>
              <a:rPr lang="en-GB" sz="1200" kern="1200" err="1">
                <a:solidFill>
                  <a:schemeClr val="tx1"/>
                </a:solidFill>
                <a:effectLst/>
                <a:latin typeface="+mn-lt"/>
                <a:ea typeface="+mn-ea"/>
                <a:cs typeface="+mn-cs"/>
              </a:rPr>
              <a:t>Ts&amp;Cs</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Remove if not applicable.</a:t>
            </a:r>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14</a:t>
            </a:fld>
            <a:endParaRPr lang="en-GB"/>
          </a:p>
        </p:txBody>
      </p:sp>
    </p:spTree>
    <p:extLst>
      <p:ext uri="{BB962C8B-B14F-4D97-AF65-F5344CB8AC3E}">
        <p14:creationId xmlns:p14="http://schemas.microsoft.com/office/powerpoint/2010/main" val="91012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2</a:t>
            </a:fld>
            <a:endParaRPr lang="en-GB"/>
          </a:p>
        </p:txBody>
      </p:sp>
    </p:spTree>
    <p:extLst>
      <p:ext uri="{BB962C8B-B14F-4D97-AF65-F5344CB8AC3E}">
        <p14:creationId xmlns:p14="http://schemas.microsoft.com/office/powerpoint/2010/main" val="198498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3</a:t>
            </a:fld>
            <a:endParaRPr lang="en-GB"/>
          </a:p>
        </p:txBody>
      </p:sp>
    </p:spTree>
    <p:extLst>
      <p:ext uri="{BB962C8B-B14F-4D97-AF65-F5344CB8AC3E}">
        <p14:creationId xmlns:p14="http://schemas.microsoft.com/office/powerpoint/2010/main" val="212284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Update project name. </a:t>
            </a:r>
          </a:p>
          <a:p>
            <a:r>
              <a:rPr lang="en-GB" sz="1200" kern="1200">
                <a:solidFill>
                  <a:schemeClr val="tx1"/>
                </a:solidFill>
                <a:effectLst/>
                <a:latin typeface="+mn-lt"/>
                <a:ea typeface="+mn-ea"/>
                <a:cs typeface="+mn-cs"/>
              </a:rPr>
              <a:t>Add in local market details</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4</a:t>
            </a:fld>
            <a:endParaRPr lang="en-GB"/>
          </a:p>
        </p:txBody>
      </p:sp>
    </p:spTree>
    <p:extLst>
      <p:ext uri="{BB962C8B-B14F-4D97-AF65-F5344CB8AC3E}">
        <p14:creationId xmlns:p14="http://schemas.microsoft.com/office/powerpoint/2010/main" val="1180604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Update highlighted dates details</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Input dates for deadlines – remove events not required</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Update location and time allowances</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5</a:t>
            </a:fld>
            <a:endParaRPr lang="en-GB"/>
          </a:p>
        </p:txBody>
      </p:sp>
    </p:spTree>
    <p:extLst>
      <p:ext uri="{BB962C8B-B14F-4D97-AF65-F5344CB8AC3E}">
        <p14:creationId xmlns:p14="http://schemas.microsoft.com/office/powerpoint/2010/main" val="361030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Update details.</a:t>
            </a:r>
          </a:p>
          <a:p>
            <a:r>
              <a:rPr lang="en-GB" sz="1200" kern="1200">
                <a:solidFill>
                  <a:schemeClr val="tx1"/>
                </a:solidFill>
                <a:effectLst/>
                <a:latin typeface="+mn-lt"/>
                <a:ea typeface="+mn-ea"/>
                <a:cs typeface="+mn-cs"/>
              </a:rPr>
              <a:t>Remove if not relevant</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Remove if not relevant. If applicable, market to include IACS standards as an Appendix.</a:t>
            </a:r>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6</a:t>
            </a:fld>
            <a:endParaRPr lang="en-GB"/>
          </a:p>
        </p:txBody>
      </p:sp>
    </p:spTree>
    <p:extLst>
      <p:ext uri="{BB962C8B-B14F-4D97-AF65-F5344CB8AC3E}">
        <p14:creationId xmlns:p14="http://schemas.microsoft.com/office/powerpoint/2010/main" val="6730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7</a:t>
            </a:fld>
            <a:endParaRPr lang="en-GB"/>
          </a:p>
        </p:txBody>
      </p:sp>
    </p:spTree>
    <p:extLst>
      <p:ext uri="{BB962C8B-B14F-4D97-AF65-F5344CB8AC3E}">
        <p14:creationId xmlns:p14="http://schemas.microsoft.com/office/powerpoint/2010/main" val="419831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8</a:t>
            </a:fld>
            <a:endParaRPr lang="en-GB"/>
          </a:p>
        </p:txBody>
      </p:sp>
    </p:spTree>
    <p:extLst>
      <p:ext uri="{BB962C8B-B14F-4D97-AF65-F5344CB8AC3E}">
        <p14:creationId xmlns:p14="http://schemas.microsoft.com/office/powerpoint/2010/main" val="3132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9</a:t>
            </a:fld>
            <a:endParaRPr lang="en-GB"/>
          </a:p>
        </p:txBody>
      </p:sp>
    </p:spTree>
    <p:extLst>
      <p:ext uri="{BB962C8B-B14F-4D97-AF65-F5344CB8AC3E}">
        <p14:creationId xmlns:p14="http://schemas.microsoft.com/office/powerpoint/2010/main" val="113681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pectrum Title 0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FAD2DB15-4DAA-0F45-907D-F153C164AD1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6C11B0-82D2-4B1D-A080-5DEC7B98E43A}"/>
              </a:ext>
            </a:extLst>
          </p:cNvPr>
          <p:cNvSpPr>
            <a:spLocks noGrp="1"/>
          </p:cNvSpPr>
          <p:nvPr>
            <p:ph type="ctrTitle" hasCustomPrompt="1"/>
          </p:nvPr>
        </p:nvSpPr>
        <p:spPr>
          <a:xfrm>
            <a:off x="514350" y="1103313"/>
            <a:ext cx="11161713" cy="1468437"/>
          </a:xfrm>
        </p:spPr>
        <p:txBody>
          <a:bodyPr anchor="b" anchorCtr="0"/>
          <a:lstStyle>
            <a:lvl1pPr algn="l">
              <a:defRPr sz="4400" b="0" cap="all" baseline="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F631D629-EA3E-4A82-8438-59B781EBBDC8}"/>
              </a:ext>
            </a:extLst>
          </p:cNvPr>
          <p:cNvSpPr>
            <a:spLocks noGrp="1"/>
          </p:cNvSpPr>
          <p:nvPr>
            <p:ph type="subTitle" idx="1"/>
          </p:nvPr>
        </p:nvSpPr>
        <p:spPr>
          <a:xfrm>
            <a:off x="514350" y="2703059"/>
            <a:ext cx="11161713" cy="1655762"/>
          </a:xfrm>
        </p:spPr>
        <p:txBody>
          <a:bodyPr anchor="t" anchorCtr="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A6DFED-0FBE-48D4-A5E6-0F2D5059C09B}"/>
              </a:ext>
            </a:extLst>
          </p:cNvPr>
          <p:cNvSpPr>
            <a:spLocks noGrp="1"/>
          </p:cNvSpPr>
          <p:nvPr>
            <p:ph type="dt" sz="half" idx="10"/>
          </p:nvPr>
        </p:nvSpPr>
        <p:spPr>
          <a:xfrm>
            <a:off x="514350" y="5915820"/>
            <a:ext cx="2743200" cy="365125"/>
          </a:xfrm>
          <a:prstGeom prst="rect">
            <a:avLst/>
          </a:prstGeom>
        </p:spPr>
        <p:txBody>
          <a:bodyPr lIns="0" tIns="0" rIns="0" bIns="0" anchor="t" anchorCtr="0"/>
          <a:lstStyle>
            <a:lvl1pPr>
              <a:defRPr sz="1400">
                <a:solidFill>
                  <a:schemeClr val="tx1"/>
                </a:solidFill>
              </a:defRPr>
            </a:lvl1pPr>
          </a:lstStyle>
          <a:p>
            <a:fld id="{7817D9CB-06AA-493C-B357-2FFC95B9D888}" type="datetime4">
              <a:rPr lang="en-US" smtClean="0"/>
              <a:t>April 10, 2025</a:t>
            </a:fld>
            <a:endParaRPr lang="en-GB"/>
          </a:p>
        </p:txBody>
      </p:sp>
    </p:spTree>
    <p:extLst>
      <p:ext uri="{BB962C8B-B14F-4D97-AF65-F5344CB8AC3E}">
        <p14:creationId xmlns:p14="http://schemas.microsoft.com/office/powerpoint/2010/main" val="248694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Image Title 0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462C5CDA-4CD7-9740-8512-3B71B6A6825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6C11B0-82D2-4B1D-A080-5DEC7B98E43A}"/>
              </a:ext>
            </a:extLst>
          </p:cNvPr>
          <p:cNvSpPr>
            <a:spLocks noGrp="1"/>
          </p:cNvSpPr>
          <p:nvPr>
            <p:ph type="ctrTitle" hasCustomPrompt="1"/>
          </p:nvPr>
        </p:nvSpPr>
        <p:spPr>
          <a:xfrm>
            <a:off x="514350" y="1103313"/>
            <a:ext cx="11161713" cy="1468437"/>
          </a:xfrm>
        </p:spPr>
        <p:txBody>
          <a:bodyPr anchor="b" anchorCtr="0"/>
          <a:lstStyle>
            <a:lvl1pPr algn="l">
              <a:defRPr sz="4400" b="0" cap="all" baseline="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F631D629-EA3E-4A82-8438-59B781EBBDC8}"/>
              </a:ext>
            </a:extLst>
          </p:cNvPr>
          <p:cNvSpPr>
            <a:spLocks noGrp="1"/>
          </p:cNvSpPr>
          <p:nvPr>
            <p:ph type="subTitle" idx="1"/>
          </p:nvPr>
        </p:nvSpPr>
        <p:spPr>
          <a:xfrm>
            <a:off x="514350" y="2703059"/>
            <a:ext cx="11161713" cy="1655762"/>
          </a:xfrm>
        </p:spPr>
        <p:txBody>
          <a:bodyPr anchor="t" anchorCtr="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A6DFED-0FBE-48D4-A5E6-0F2D5059C09B}"/>
              </a:ext>
            </a:extLst>
          </p:cNvPr>
          <p:cNvSpPr>
            <a:spLocks noGrp="1"/>
          </p:cNvSpPr>
          <p:nvPr>
            <p:ph type="dt" sz="half" idx="10"/>
          </p:nvPr>
        </p:nvSpPr>
        <p:spPr>
          <a:xfrm>
            <a:off x="514350" y="5915820"/>
            <a:ext cx="2743200" cy="365125"/>
          </a:xfrm>
          <a:prstGeom prst="rect">
            <a:avLst/>
          </a:prstGeom>
        </p:spPr>
        <p:txBody>
          <a:bodyPr lIns="0" tIns="0" rIns="0" bIns="0" anchor="t" anchorCtr="0"/>
          <a:lstStyle>
            <a:lvl1pPr>
              <a:defRPr sz="1400">
                <a:solidFill>
                  <a:schemeClr val="tx1"/>
                </a:solidFill>
              </a:defRPr>
            </a:lvl1pPr>
          </a:lstStyle>
          <a:p>
            <a:fld id="{C7A830FB-CF8D-4409-8A31-44E633DFE897}" type="datetime4">
              <a:rPr lang="en-US" smtClean="0"/>
              <a:t>April 10, 2025</a:t>
            </a:fld>
            <a:endParaRPr lang="en-GB"/>
          </a:p>
        </p:txBody>
      </p:sp>
      <p:pic>
        <p:nvPicPr>
          <p:cNvPr id="12" name="Picture 11">
            <a:extLst>
              <a:ext uri="{FF2B5EF4-FFF2-40B4-BE49-F238E27FC236}">
                <a16:creationId xmlns:a16="http://schemas.microsoft.com/office/drawing/2014/main" id="{6480B215-A81F-481D-8C0E-6BF46A61563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38999" y="5879560"/>
            <a:ext cx="829976" cy="621252"/>
          </a:xfrm>
          <a:prstGeom prst="rect">
            <a:avLst/>
          </a:prstGeom>
        </p:spPr>
      </p:pic>
    </p:spTree>
    <p:extLst>
      <p:ext uri="{BB962C8B-B14F-4D97-AF65-F5344CB8AC3E}">
        <p14:creationId xmlns:p14="http://schemas.microsoft.com/office/powerpoint/2010/main" val="182619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31794-EBBB-48C2-B2AE-5771C52F061C}"/>
              </a:ext>
            </a:extLst>
          </p:cNvPr>
          <p:cNvSpPr>
            <a:spLocks noGrp="1"/>
          </p:cNvSpPr>
          <p:nvPr>
            <p:ph idx="1"/>
          </p:nvPr>
        </p:nvSpPr>
        <p:spPr>
          <a:xfrm>
            <a:off x="515937" y="1484314"/>
            <a:ext cx="11160124" cy="4798218"/>
          </a:xfrm>
        </p:spPr>
        <p:txBody>
          <a:bodyPr/>
          <a:lstStyle>
            <a:lvl3pPr marL="400050" indent="-195263">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re 3">
            <a:extLst>
              <a:ext uri="{FF2B5EF4-FFF2-40B4-BE49-F238E27FC236}">
                <a16:creationId xmlns:a16="http://schemas.microsoft.com/office/drawing/2014/main" id="{6BA6E26D-F46A-C04E-BB9E-AF154358F5EE}"/>
              </a:ext>
            </a:extLst>
          </p:cNvPr>
          <p:cNvSpPr>
            <a:spLocks noGrp="1"/>
          </p:cNvSpPr>
          <p:nvPr>
            <p:ph type="title" hasCustomPrompt="1"/>
          </p:nvPr>
        </p:nvSpPr>
        <p:spPr/>
        <p:txBody>
          <a:bodyPr/>
          <a:lstStyle>
            <a:lvl1pPr>
              <a:defRPr baseline="0"/>
            </a:lvl1pPr>
          </a:lstStyle>
          <a:p>
            <a:r>
              <a:rPr lang="fr-FR"/>
              <a:t>MODIFIEZ LE STYLE DU TITRE</a:t>
            </a:r>
          </a:p>
        </p:txBody>
      </p:sp>
      <p:sp>
        <p:nvSpPr>
          <p:cNvPr id="7" name="Footer Placeholder 3">
            <a:extLst>
              <a:ext uri="{FF2B5EF4-FFF2-40B4-BE49-F238E27FC236}">
                <a16:creationId xmlns:a16="http://schemas.microsoft.com/office/drawing/2014/main" id="{AD665A5E-558A-1749-A899-1ACA7BF8CD7E}"/>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8" name="Slide Number Placeholder 4">
            <a:extLst>
              <a:ext uri="{FF2B5EF4-FFF2-40B4-BE49-F238E27FC236}">
                <a16:creationId xmlns:a16="http://schemas.microsoft.com/office/drawing/2014/main" id="{EC6A16C2-71A0-B44F-B28D-AFB5AD1863BF}"/>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8724691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He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BE79-9CF6-49D0-828F-83304EE10FA4}"/>
              </a:ext>
            </a:extLst>
          </p:cNvPr>
          <p:cNvSpPr>
            <a:spLocks noGrp="1"/>
          </p:cNvSpPr>
          <p:nvPr>
            <p:ph type="title" hasCustomPrompt="1"/>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131794-EBBB-48C2-B2AE-5771C52F061C}"/>
              </a:ext>
            </a:extLst>
          </p:cNvPr>
          <p:cNvSpPr>
            <a:spLocks noGrp="1"/>
          </p:cNvSpPr>
          <p:nvPr>
            <p:ph idx="1"/>
          </p:nvPr>
        </p:nvSpPr>
        <p:spPr>
          <a:xfrm>
            <a:off x="515939" y="1484314"/>
            <a:ext cx="5366851"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50463241-5450-4976-8525-5C06611D08BF}"/>
              </a:ext>
            </a:extLst>
          </p:cNvPr>
          <p:cNvSpPr>
            <a:spLocks noGrp="1"/>
          </p:cNvSpPr>
          <p:nvPr>
            <p:ph idx="13"/>
          </p:nvPr>
        </p:nvSpPr>
        <p:spPr>
          <a:xfrm>
            <a:off x="6096000" y="1484314"/>
            <a:ext cx="5580061"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3">
            <a:extLst>
              <a:ext uri="{FF2B5EF4-FFF2-40B4-BE49-F238E27FC236}">
                <a16:creationId xmlns:a16="http://schemas.microsoft.com/office/drawing/2014/main" id="{3BC0A352-0598-A141-91E8-3ADB772AF54F}"/>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9" name="Slide Number Placeholder 4">
            <a:extLst>
              <a:ext uri="{FF2B5EF4-FFF2-40B4-BE49-F238E27FC236}">
                <a16:creationId xmlns:a16="http://schemas.microsoft.com/office/drawing/2014/main" id="{35ECF2E4-5D57-EB4F-8E5E-1287840D8FF3}"/>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33395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ext He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BE79-9CF6-49D0-828F-83304EE10FA4}"/>
              </a:ext>
            </a:extLst>
          </p:cNvPr>
          <p:cNvSpPr>
            <a:spLocks noGrp="1"/>
          </p:cNvSpPr>
          <p:nvPr>
            <p:ph type="title" hasCustomPrompt="1"/>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131794-EBBB-48C2-B2AE-5771C52F061C}"/>
              </a:ext>
            </a:extLst>
          </p:cNvPr>
          <p:cNvSpPr>
            <a:spLocks noGrp="1"/>
          </p:cNvSpPr>
          <p:nvPr>
            <p:ph idx="1"/>
          </p:nvPr>
        </p:nvSpPr>
        <p:spPr>
          <a:xfrm>
            <a:off x="515940" y="1484314"/>
            <a:ext cx="3563936"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50463241-5450-4976-8525-5C06611D08BF}"/>
              </a:ext>
            </a:extLst>
          </p:cNvPr>
          <p:cNvSpPr>
            <a:spLocks noGrp="1"/>
          </p:cNvSpPr>
          <p:nvPr>
            <p:ph idx="13"/>
          </p:nvPr>
        </p:nvSpPr>
        <p:spPr>
          <a:xfrm>
            <a:off x="4295775" y="1484314"/>
            <a:ext cx="3529013"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CC09FC53-D41A-D542-9B41-8CCD6ABAF141}"/>
              </a:ext>
            </a:extLst>
          </p:cNvPr>
          <p:cNvSpPr>
            <a:spLocks noGrp="1"/>
          </p:cNvSpPr>
          <p:nvPr>
            <p:ph idx="14"/>
          </p:nvPr>
        </p:nvSpPr>
        <p:spPr>
          <a:xfrm>
            <a:off x="8112125" y="1484314"/>
            <a:ext cx="3563935"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Footer Placeholder 3">
            <a:extLst>
              <a:ext uri="{FF2B5EF4-FFF2-40B4-BE49-F238E27FC236}">
                <a16:creationId xmlns:a16="http://schemas.microsoft.com/office/drawing/2014/main" id="{6D818189-BF52-B34F-AD19-1D6E6C0A608F}"/>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10" name="Slide Number Placeholder 4">
            <a:extLst>
              <a:ext uri="{FF2B5EF4-FFF2-40B4-BE49-F238E27FC236}">
                <a16:creationId xmlns:a16="http://schemas.microsoft.com/office/drawing/2014/main" id="{A8C3D3E5-0C7D-5042-A92C-3E74CB9192FF}"/>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19539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5997-8885-42D4-A681-00BEFFA971DE}"/>
              </a:ext>
            </a:extLst>
          </p:cNvPr>
          <p:cNvSpPr>
            <a:spLocks noGrp="1"/>
          </p:cNvSpPr>
          <p:nvPr>
            <p:ph type="title" hasCustomPrompt="1"/>
          </p:nvPr>
        </p:nvSpPr>
        <p:spPr/>
        <p:txBody>
          <a:bodyPr/>
          <a:lstStyle/>
          <a:p>
            <a:r>
              <a:rPr lang="en-US"/>
              <a:t>CLICK TO EDIT MASTER TITLE STYLE</a:t>
            </a:r>
            <a:endParaRPr lang="en-GB"/>
          </a:p>
        </p:txBody>
      </p:sp>
      <p:sp>
        <p:nvSpPr>
          <p:cNvPr id="6" name="Footer Placeholder 3">
            <a:extLst>
              <a:ext uri="{FF2B5EF4-FFF2-40B4-BE49-F238E27FC236}">
                <a16:creationId xmlns:a16="http://schemas.microsoft.com/office/drawing/2014/main" id="{C59BE4E0-7DE0-B54B-98A4-53E1480C6E5B}"/>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7" name="Slide Number Placeholder 4">
            <a:extLst>
              <a:ext uri="{FF2B5EF4-FFF2-40B4-BE49-F238E27FC236}">
                <a16:creationId xmlns:a16="http://schemas.microsoft.com/office/drawing/2014/main" id="{C7D5DE4E-C436-1545-97F2-D3CF3F26CE36}"/>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80792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C8EE6D-3E29-41D5-BCF4-F699C8F035C9}"/>
              </a:ext>
            </a:extLst>
          </p:cNvPr>
          <p:cNvSpPr txBox="1"/>
          <p:nvPr userDrawn="1"/>
        </p:nvSpPr>
        <p:spPr>
          <a:xfrm>
            <a:off x="515938" y="6282531"/>
            <a:ext cx="1799722" cy="365125"/>
          </a:xfrm>
          <a:prstGeom prst="rect">
            <a:avLst/>
          </a:prstGeom>
          <a:noFill/>
        </p:spPr>
        <p:txBody>
          <a:bodyPr wrap="square" lIns="0" tIns="0" rIns="0" bIns="0" rtlCol="0" anchor="b" anchorCtr="0">
            <a:noAutofit/>
          </a:bodyPr>
          <a:lstStyle/>
          <a:p>
            <a:r>
              <a:rPr lang="en-GB" sz="800"/>
              <a:t>© JTI</a:t>
            </a:r>
          </a:p>
        </p:txBody>
      </p:sp>
      <p:sp>
        <p:nvSpPr>
          <p:cNvPr id="6" name="Footer Placeholder 3">
            <a:extLst>
              <a:ext uri="{FF2B5EF4-FFF2-40B4-BE49-F238E27FC236}">
                <a16:creationId xmlns:a16="http://schemas.microsoft.com/office/drawing/2014/main" id="{8F81E6A7-BD82-A44C-AE09-3EF458A9DF4D}"/>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7" name="Slide Number Placeholder 4">
            <a:extLst>
              <a:ext uri="{FF2B5EF4-FFF2-40B4-BE49-F238E27FC236}">
                <a16:creationId xmlns:a16="http://schemas.microsoft.com/office/drawing/2014/main" id="{7CB9FFC4-C8FB-D849-B420-82E21810F2A7}"/>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325635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3047EF-7864-4E1C-9681-1579AC27001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9F5FC5AC-F3F9-451B-A215-93A9242A4A4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26480" y="2853000"/>
            <a:ext cx="1539041" cy="1152000"/>
          </a:xfrm>
          <a:prstGeom prst="rect">
            <a:avLst/>
          </a:prstGeom>
        </p:spPr>
      </p:pic>
    </p:spTree>
    <p:extLst>
      <p:ext uri="{BB962C8B-B14F-4D97-AF65-F5344CB8AC3E}">
        <p14:creationId xmlns:p14="http://schemas.microsoft.com/office/powerpoint/2010/main" val="37868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1498AE8-E227-3A7A-CC9A-4796EA6DBBFA}"/>
              </a:ext>
            </a:extLst>
          </p:cNvPr>
          <p:cNvGraphicFramePr>
            <a:graphicFrameLocks noChangeAspect="1"/>
          </p:cNvGraphicFramePr>
          <p:nvPr userDrawn="1">
            <p:custDataLst>
              <p:tags r:id="rId10"/>
            </p:custDataLst>
            <p:extLst>
              <p:ext uri="{D42A27DB-BD31-4B8C-83A1-F6EECF244321}">
                <p14:modId xmlns:p14="http://schemas.microsoft.com/office/powerpoint/2010/main" val="13530554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07" imgH="312" progId="TCLayout.ActiveDocument.1">
                  <p:embed/>
                </p:oleObj>
              </mc:Choice>
              <mc:Fallback>
                <p:oleObj name="think-cell Slide" r:id="rId11" imgW="307" imgH="312" progId="TCLayout.ActiveDocument.1">
                  <p:embed/>
                  <p:pic>
                    <p:nvPicPr>
                      <p:cNvPr id="5" name="Object 4" hidden="1">
                        <a:extLst>
                          <a:ext uri="{FF2B5EF4-FFF2-40B4-BE49-F238E27FC236}">
                            <a16:creationId xmlns:a16="http://schemas.microsoft.com/office/drawing/2014/main" id="{71498AE8-E227-3A7A-CC9A-4796EA6DBBF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C19571F-E128-4FF8-A846-91352A101459}"/>
              </a:ext>
            </a:extLst>
          </p:cNvPr>
          <p:cNvSpPr>
            <a:spLocks noGrp="1"/>
          </p:cNvSpPr>
          <p:nvPr>
            <p:ph type="title"/>
          </p:nvPr>
        </p:nvSpPr>
        <p:spPr>
          <a:xfrm>
            <a:off x="515939" y="210344"/>
            <a:ext cx="11160122" cy="984247"/>
          </a:xfrm>
          <a:prstGeom prst="rect">
            <a:avLst/>
          </a:prstGeom>
        </p:spPr>
        <p:txBody>
          <a:bodyPr vert="horz" lIns="0" tIns="0" rIns="0" bIns="0" rtlCol="0" anchor="b"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5EE3A9-E955-4AFD-9C72-3106238E9A39}"/>
              </a:ext>
            </a:extLst>
          </p:cNvPr>
          <p:cNvSpPr>
            <a:spLocks noGrp="1"/>
          </p:cNvSpPr>
          <p:nvPr>
            <p:ph type="body" idx="1"/>
          </p:nvPr>
        </p:nvSpPr>
        <p:spPr>
          <a:xfrm>
            <a:off x="515937" y="1484314"/>
            <a:ext cx="11160124" cy="4798218"/>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Box 8">
            <a:extLst>
              <a:ext uri="{FF2B5EF4-FFF2-40B4-BE49-F238E27FC236}">
                <a16:creationId xmlns:a16="http://schemas.microsoft.com/office/drawing/2014/main" id="{E1E89007-8C14-45BA-9B75-C9A19A48430E}"/>
              </a:ext>
            </a:extLst>
          </p:cNvPr>
          <p:cNvSpPr txBox="1"/>
          <p:nvPr userDrawn="1"/>
        </p:nvSpPr>
        <p:spPr>
          <a:xfrm>
            <a:off x="515938" y="6282531"/>
            <a:ext cx="1799722" cy="365125"/>
          </a:xfrm>
          <a:prstGeom prst="rect">
            <a:avLst/>
          </a:prstGeom>
          <a:noFill/>
        </p:spPr>
        <p:txBody>
          <a:bodyPr wrap="square" lIns="0" tIns="0" rIns="0" bIns="0" rtlCol="0" anchor="b" anchorCtr="0">
            <a:noAutofit/>
          </a:bodyPr>
          <a:lstStyle/>
          <a:p>
            <a:r>
              <a:rPr lang="en-GB" sz="800"/>
              <a:t>© JTI</a:t>
            </a:r>
          </a:p>
        </p:txBody>
      </p:sp>
      <p:cxnSp>
        <p:nvCxnSpPr>
          <p:cNvPr id="11" name="Straight Connector 10">
            <a:extLst>
              <a:ext uri="{FF2B5EF4-FFF2-40B4-BE49-F238E27FC236}">
                <a16:creationId xmlns:a16="http://schemas.microsoft.com/office/drawing/2014/main" id="{4B558707-958B-46B5-B09F-9B53C1657C43}"/>
              </a:ext>
            </a:extLst>
          </p:cNvPr>
          <p:cNvCxnSpPr/>
          <p:nvPr userDrawn="1"/>
        </p:nvCxnSpPr>
        <p:spPr>
          <a:xfrm>
            <a:off x="515937" y="1343026"/>
            <a:ext cx="1116012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3">
            <a:extLst>
              <a:ext uri="{FF2B5EF4-FFF2-40B4-BE49-F238E27FC236}">
                <a16:creationId xmlns:a16="http://schemas.microsoft.com/office/drawing/2014/main" id="{ECBFECB5-ABFE-CA4E-8DD6-A056EF301BC5}"/>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13" name="Slide Number Placeholder 4">
            <a:extLst>
              <a:ext uri="{FF2B5EF4-FFF2-40B4-BE49-F238E27FC236}">
                <a16:creationId xmlns:a16="http://schemas.microsoft.com/office/drawing/2014/main" id="{F60E884C-AAA6-C149-9D31-C3BFAA273F5D}"/>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21602188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6" r:id="rId3"/>
    <p:sldLayoutId id="2147483667" r:id="rId4"/>
    <p:sldLayoutId id="2147483677" r:id="rId5"/>
    <p:sldLayoutId id="2147483674" r:id="rId6"/>
    <p:sldLayoutId id="2147483675" r:id="rId7"/>
    <p:sldLayoutId id="2147483676" r:id="rId8"/>
  </p:sldLayoutIdLst>
  <p:hf hdr="0"/>
  <p:txStyles>
    <p:titleStyle>
      <a:lvl1pPr algn="l" defTabSz="914400" rtl="0" eaLnBrk="1" latinLnBrk="0" hangingPunct="1">
        <a:lnSpc>
          <a:spcPct val="90000"/>
        </a:lnSpc>
        <a:spcBef>
          <a:spcPct val="0"/>
        </a:spcBef>
        <a:buNone/>
        <a:defRPr sz="3200" b="0" kern="1200" spc="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207963" indent="1825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25">
          <p15:clr>
            <a:srgbClr val="F26B43"/>
          </p15:clr>
        </p15:guide>
        <p15:guide id="3" pos="7355">
          <p15:clr>
            <a:srgbClr val="F26B43"/>
          </p15:clr>
        </p15:guide>
        <p15:guide id="4" userDrawn="1">
          <p15:clr>
            <a:srgbClr val="F26B43"/>
          </p15:clr>
        </p15:guide>
        <p15:guide id="5" pos="4929" userDrawn="1">
          <p15:clr>
            <a:srgbClr val="F26B43"/>
          </p15:clr>
        </p15:guide>
        <p15:guide id="6" orient="horz" pos="935" userDrawn="1">
          <p15:clr>
            <a:srgbClr val="F26B43"/>
          </p15:clr>
        </p15:guide>
        <p15:guide id="7" orient="horz" pos="3959">
          <p15:clr>
            <a:srgbClr val="F26B43"/>
          </p15:clr>
        </p15:guide>
        <p15:guide id="8" pos="5110" userDrawn="1">
          <p15:clr>
            <a:srgbClr val="F26B43"/>
          </p15:clr>
        </p15:guide>
        <p15:guide id="9" pos="2570" userDrawn="1">
          <p15:clr>
            <a:srgbClr val="F26B43"/>
          </p15:clr>
        </p15:guide>
        <p15:guide id="10" pos="2706" userDrawn="1">
          <p15:clr>
            <a:srgbClr val="F26B43"/>
          </p15:clr>
        </p15:guide>
        <p15:guide id="11" pos="7680" userDrawn="1">
          <p15:clr>
            <a:srgbClr val="F26B43"/>
          </p15:clr>
        </p15:guide>
        <p15:guide id="12" orient="horz" userDrawn="1">
          <p15:clr>
            <a:srgbClr val="F26B43"/>
          </p15:clr>
        </p15:guide>
        <p15:guide id="13" orient="horz" pos="4320" userDrawn="1">
          <p15:clr>
            <a:srgbClr val="F26B43"/>
          </p15:clr>
        </p15:guide>
        <p15:guide id="14" orient="horz" pos="754" userDrawn="1">
          <p15:clr>
            <a:srgbClr val="F26B43"/>
          </p15:clr>
        </p15:guide>
        <p15:guide id="15" orient="horz" pos="845" userDrawn="1">
          <p15:clr>
            <a:srgbClr val="F26B43"/>
          </p15:clr>
        </p15:guide>
        <p15:guide id="16" orient="horz" pos="11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humanrights.jti.com/" TargetMode="External"/><Relationship Id="rId3" Type="http://schemas.openxmlformats.org/officeDocument/2006/relationships/image" Target="../media/image16.png"/><Relationship Id="rId7" Type="http://schemas.openxmlformats.org/officeDocument/2006/relationships/hyperlink" Target="https://ingredients.jti.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jt-science.com/" TargetMode="External"/><Relationship Id="rId5" Type="http://schemas.openxmlformats.org/officeDocument/2006/relationships/hyperlink" Target="https://jobs.jti.com/" TargetMode="External"/><Relationship Id="rId4" Type="http://schemas.openxmlformats.org/officeDocument/2006/relationships/hyperlink" Target="https://www.jti.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hyperlink" Target="https://codeofconduct.jti.com/" TargetMode="External"/><Relationship Id="rId13" Type="http://schemas.openxmlformats.org/officeDocument/2006/relationships/hyperlink" Target="https://stories.tennesseetitans.com/the-new-touchdown-king" TargetMode="External"/><Relationship Id="rId18" Type="http://schemas.openxmlformats.org/officeDocument/2006/relationships/hyperlink" Target="https://jti-stories.exposure.co/2853b56976a480eb15e35b6e0e83e2e6" TargetMode="External"/><Relationship Id="rId3" Type="http://schemas.openxmlformats.org/officeDocument/2006/relationships/notesSlide" Target="../notesSlides/notesSlide14.xml"/><Relationship Id="rId21" Type="http://schemas.openxmlformats.org/officeDocument/2006/relationships/hyperlink" Target="https://jti-stories.exposure.co/1848915567565b16d37aa369a3426ee9" TargetMode="External"/><Relationship Id="rId7" Type="http://schemas.openxmlformats.org/officeDocument/2006/relationships/hyperlink" Target="https://www.jti.com/" TargetMode="External"/><Relationship Id="rId12" Type="http://schemas.openxmlformats.org/officeDocument/2006/relationships/hyperlink" Target="https://www.exposure.co/publications" TargetMode="External"/><Relationship Id="rId17" Type="http://schemas.openxmlformats.org/officeDocument/2006/relationships/hyperlink" Target="https://jti-stories.exposure.co/e09b7d124ac06c1bb3d99261bb385198" TargetMode="External"/><Relationship Id="rId2" Type="http://schemas.openxmlformats.org/officeDocument/2006/relationships/slideLayout" Target="../slideLayouts/slideLayout3.xml"/><Relationship Id="rId16" Type="http://schemas.openxmlformats.org/officeDocument/2006/relationships/hyperlink" Target="https://jti-stories.exposure.co/9498d6ef3abaf73bc25282dae6881637" TargetMode="External"/><Relationship Id="rId20" Type="http://schemas.openxmlformats.org/officeDocument/2006/relationships/hyperlink" Target="https://jti-stories.exposure.co/2620a78c67decd7f3a429e122dad750a" TargetMode="External"/><Relationship Id="rId1" Type="http://schemas.openxmlformats.org/officeDocument/2006/relationships/tags" Target="../tags/tag4.xml"/><Relationship Id="rId6" Type="http://schemas.openxmlformats.org/officeDocument/2006/relationships/image" Target="../media/image21.png"/><Relationship Id="rId11" Type="http://schemas.openxmlformats.org/officeDocument/2006/relationships/hyperlink" Target="https://exposure.co/" TargetMode="External"/><Relationship Id="rId5" Type="http://schemas.openxmlformats.org/officeDocument/2006/relationships/image" Target="../media/image1.emf"/><Relationship Id="rId15" Type="http://schemas.openxmlformats.org/officeDocument/2006/relationships/hyperlink" Target="https://jti-stories.exposure.co/b3c175b993e987d309a831e9cb934aa2" TargetMode="External"/><Relationship Id="rId10" Type="http://schemas.openxmlformats.org/officeDocument/2006/relationships/hyperlink" Target="https://www.jti.com/LPTC/JTI_SA_terms_conditions_en.PDF" TargetMode="External"/><Relationship Id="rId19" Type="http://schemas.openxmlformats.org/officeDocument/2006/relationships/hyperlink" Target="https://jti-stories.exposure.co/392f1d58a939bd13de5dad95112a7e5a" TargetMode="External"/><Relationship Id="rId4" Type="http://schemas.openxmlformats.org/officeDocument/2006/relationships/oleObject" Target="../embeddings/oleObject3.bin"/><Relationship Id="rId9" Type="http://schemas.openxmlformats.org/officeDocument/2006/relationships/hyperlink" Target="https://www.jti.com/sites/default/files/global-files/documents/supplier/jti-supplier-standards.pdf" TargetMode="External"/><Relationship Id="rId14" Type="http://schemas.openxmlformats.org/officeDocument/2006/relationships/hyperlink" Target="https://www.pmi.com/japan-becoming-a-smoke-free-count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jt.com/sustainability/index.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jti.com/about-us/sustainability/our-approach-sustainability" TargetMode="Externa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hyperlink" Target="mailto:celine.blanchoud@jti.com"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jtibrand.com/login/" TargetMode="External"/><Relationship Id="rId4" Type="http://schemas.openxmlformats.org/officeDocument/2006/relationships/hyperlink" Target="https://www.jti.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7C18FA3-457C-CC2E-9F4D-45B7509F72AC}"/>
              </a:ext>
            </a:extLst>
          </p:cNvPr>
          <p:cNvGraphicFramePr>
            <a:graphicFrameLocks noChangeAspect="1"/>
          </p:cNvGraphicFramePr>
          <p:nvPr>
            <p:custDataLst>
              <p:tags r:id="rId1"/>
            </p:custDataLst>
            <p:extLst>
              <p:ext uri="{D42A27DB-BD31-4B8C-83A1-F6EECF244321}">
                <p14:modId xmlns:p14="http://schemas.microsoft.com/office/powerpoint/2010/main" val="4226834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7" imgH="312" progId="TCLayout.ActiveDocument.1">
                  <p:embed/>
                </p:oleObj>
              </mc:Choice>
              <mc:Fallback>
                <p:oleObj name="think-cell Slide" r:id="rId4" imgW="307" imgH="312" progId="TCLayout.ActiveDocument.1">
                  <p:embed/>
                  <p:pic>
                    <p:nvPicPr>
                      <p:cNvPr id="7" name="Object 6" hidden="1">
                        <a:extLst>
                          <a:ext uri="{FF2B5EF4-FFF2-40B4-BE49-F238E27FC236}">
                            <a16:creationId xmlns:a16="http://schemas.microsoft.com/office/drawing/2014/main" id="{77C18FA3-457C-CC2E-9F4D-45B7509F72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F402ED6-344C-4756-94ED-D039A41F36B9}"/>
              </a:ext>
            </a:extLst>
          </p:cNvPr>
          <p:cNvSpPr>
            <a:spLocks noGrp="1"/>
          </p:cNvSpPr>
          <p:nvPr>
            <p:ph type="ctrTitle"/>
          </p:nvPr>
        </p:nvSpPr>
        <p:spPr/>
        <p:txBody>
          <a:bodyPr vert="horz"/>
          <a:lstStyle/>
          <a:p>
            <a:br>
              <a:rPr lang="en-US" b="1"/>
            </a:br>
            <a:br>
              <a:rPr lang="en-US" b="1"/>
            </a:br>
            <a:br>
              <a:rPr lang="en-US" b="1"/>
            </a:br>
            <a:br>
              <a:rPr lang="en-US" b="1"/>
            </a:br>
            <a:r>
              <a:rPr lang="en-US" b="1"/>
              <a:t> </a:t>
            </a:r>
            <a:br>
              <a:rPr lang="en-US" b="1"/>
            </a:br>
            <a:br>
              <a:rPr lang="en-US" b="1"/>
            </a:br>
            <a:br>
              <a:rPr lang="en-US" b="1"/>
            </a:br>
            <a:br>
              <a:rPr lang="en-US" b="1"/>
            </a:br>
            <a:br>
              <a:rPr lang="en-US" b="1"/>
            </a:br>
            <a:r>
              <a:rPr lang="en-US" b="1"/>
              <a:t>JTI DIGITAL LANDSCAPE</a:t>
            </a:r>
            <a:br>
              <a:rPr lang="en-US"/>
            </a:br>
            <a:br>
              <a:rPr lang="en-GB"/>
            </a:br>
            <a:r>
              <a:rPr lang="en-GB" sz="3200">
                <a:latin typeface="Arial" panose="020B0604020202020204" pitchFamily="34" charset="0"/>
                <a:cs typeface="Arial" panose="020B0604020202020204" pitchFamily="34" charset="0"/>
              </a:rPr>
              <a:t>Request for Proposal</a:t>
            </a:r>
          </a:p>
        </p:txBody>
      </p:sp>
      <p:sp>
        <p:nvSpPr>
          <p:cNvPr id="3" name="Subtitle 2">
            <a:extLst>
              <a:ext uri="{FF2B5EF4-FFF2-40B4-BE49-F238E27FC236}">
                <a16:creationId xmlns:a16="http://schemas.microsoft.com/office/drawing/2014/main" id="{CE397C27-007D-4258-BC44-024BB3BA749C}"/>
              </a:ext>
            </a:extLst>
          </p:cNvPr>
          <p:cNvSpPr>
            <a:spLocks noGrp="1"/>
          </p:cNvSpPr>
          <p:nvPr>
            <p:ph type="subTitle" idx="1"/>
          </p:nvPr>
        </p:nvSpPr>
        <p:spPr/>
        <p:txBody>
          <a:bodyPr/>
          <a:lstStyle/>
          <a:p>
            <a:r>
              <a:rPr lang="en-GB" sz="2400"/>
              <a:t>April 2023</a:t>
            </a:r>
          </a:p>
        </p:txBody>
      </p:sp>
      <p:sp>
        <p:nvSpPr>
          <p:cNvPr id="4" name="Rectangle 1">
            <a:extLst>
              <a:ext uri="{FF2B5EF4-FFF2-40B4-BE49-F238E27FC236}">
                <a16:creationId xmlns:a16="http://schemas.microsoft.com/office/drawing/2014/main" id="{A851FB06-1AFD-429E-A419-95705F263D77}"/>
              </a:ext>
            </a:extLst>
          </p:cNvPr>
          <p:cNvSpPr>
            <a:spLocks noChangeArrowheads="1"/>
          </p:cNvSpPr>
          <p:nvPr/>
        </p:nvSpPr>
        <p:spPr bwMode="auto">
          <a:xfrm>
            <a:off x="443329" y="5707395"/>
            <a:ext cx="764753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Confidentiality agreement</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This document is published by JT International S.A. (JTI)</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It contains JTI confidential and proprietary information, and under no circumstances should it be delivered or disclosed to any person not employed by JTI, its authorized agents or affiliated companies without the express written </a:t>
            </a:r>
            <a:r>
              <a:rPr kumimoji="0" lang="en-GB"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authorisation</a:t>
            </a: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 of an officer of JT International S.A.</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Copyright © 2020 – JT International S.A. – All rights reserved</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descr="A picture containing computer, computer, light&#10;&#10;Description automatically generated">
            <a:extLst>
              <a:ext uri="{FF2B5EF4-FFF2-40B4-BE49-F238E27FC236}">
                <a16:creationId xmlns:a16="http://schemas.microsoft.com/office/drawing/2014/main" id="{CA07858B-03DC-4FCF-98F6-010F2D80CA0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272875" y="651168"/>
            <a:ext cx="8919125" cy="5017008"/>
          </a:xfrm>
          <a:prstGeom prst="rect">
            <a:avLst/>
          </a:prstGeom>
        </p:spPr>
      </p:pic>
    </p:spTree>
    <p:extLst>
      <p:ext uri="{BB962C8B-B14F-4D97-AF65-F5344CB8AC3E}">
        <p14:creationId xmlns:p14="http://schemas.microsoft.com/office/powerpoint/2010/main" val="134746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C.3 </a:t>
            </a:r>
            <a:r>
              <a:rPr lang="en-US" sz="1300" b="1">
                <a:solidFill>
                  <a:schemeClr val="accent3"/>
                </a:solidFill>
              </a:rPr>
              <a:t>Scope and deliverables for the digital landscape overhaul</a:t>
            </a:r>
          </a:p>
          <a:p>
            <a:pPr marL="171450" indent="-171450" algn="just">
              <a:spcBef>
                <a:spcPts val="600"/>
              </a:spcBef>
              <a:buFont typeface="Arial" panose="020B0604020202020204" pitchFamily="34" charset="0"/>
              <a:buChar char="•"/>
            </a:pPr>
            <a:r>
              <a:rPr lang="en-US" sz="1100"/>
              <a:t>New corporate branding</a:t>
            </a:r>
          </a:p>
          <a:p>
            <a:pPr algn="just">
              <a:spcBef>
                <a:spcPts val="600"/>
              </a:spcBef>
            </a:pPr>
            <a:r>
              <a:rPr lang="en-US" sz="1100" b="1"/>
              <a:t>What to consider</a:t>
            </a:r>
          </a:p>
          <a:p>
            <a:pPr marL="171450" indent="-171450" algn="just">
              <a:spcBef>
                <a:spcPts val="600"/>
              </a:spcBef>
              <a:buFont typeface="Arial" panose="020B0604020202020204" pitchFamily="34" charset="0"/>
              <a:buChar char="•"/>
            </a:pPr>
            <a:r>
              <a:rPr lang="en-US" sz="1100"/>
              <a:t>Elements we have already worked on:</a:t>
            </a:r>
          </a:p>
          <a:p>
            <a:pPr marL="350838" lvl="1" indent="-171450" algn="just">
              <a:spcBef>
                <a:spcPts val="600"/>
              </a:spcBef>
            </a:pPr>
            <a:r>
              <a:rPr lang="en-US" sz="1100"/>
              <a:t>UX experience findings</a:t>
            </a:r>
          </a:p>
          <a:p>
            <a:pPr marL="350838" lvl="1" indent="-171450" algn="just">
              <a:spcBef>
                <a:spcPts val="600"/>
              </a:spcBef>
            </a:pPr>
            <a:r>
              <a:rPr lang="en-US" sz="1100"/>
              <a:t>Best practices</a:t>
            </a:r>
          </a:p>
          <a:p>
            <a:pPr marL="350838" lvl="1" indent="-171450" algn="just">
              <a:spcBef>
                <a:spcPts val="600"/>
              </a:spcBef>
            </a:pPr>
            <a:r>
              <a:rPr lang="en-US" sz="1100"/>
              <a:t>Previous work/proposal on wireframes</a:t>
            </a:r>
          </a:p>
          <a:p>
            <a:pPr marL="171450" indent="-171450" algn="just">
              <a:spcBef>
                <a:spcPts val="600"/>
              </a:spcBef>
              <a:buFont typeface="Arial" panose="020B0604020202020204" pitchFamily="34" charset="0"/>
              <a:buChar char="•"/>
            </a:pPr>
            <a:r>
              <a:rPr lang="en-US" sz="1100"/>
              <a:t>System limitations </a:t>
            </a:r>
          </a:p>
          <a:p>
            <a:pPr marL="350838" lvl="1" indent="-171450" algn="just">
              <a:spcBef>
                <a:spcPts val="600"/>
              </a:spcBef>
            </a:pPr>
            <a:r>
              <a:rPr lang="en-US" sz="1100"/>
              <a:t>ATS SuccessFactors limitations</a:t>
            </a:r>
          </a:p>
          <a:p>
            <a:pPr algn="just">
              <a:spcBef>
                <a:spcPts val="600"/>
              </a:spcBef>
            </a:pPr>
            <a:endParaRPr lang="en-US" sz="1100"/>
          </a:p>
          <a:p>
            <a:pPr algn="just">
              <a:spcBef>
                <a:spcPts val="600"/>
              </a:spcBef>
            </a:pPr>
            <a:r>
              <a:rPr lang="en-US" sz="1100" b="1"/>
              <a:t>c.Jt-science.com 2024 Q1-2</a:t>
            </a:r>
          </a:p>
          <a:p>
            <a:pPr algn="just">
              <a:spcBef>
                <a:spcPts val="600"/>
              </a:spcBef>
            </a:pPr>
            <a:r>
              <a:rPr lang="en-US" sz="1100" b="1"/>
              <a:t>Objectives of the website</a:t>
            </a:r>
          </a:p>
          <a:p>
            <a:pPr marL="171450" indent="-171450" algn="just">
              <a:spcBef>
                <a:spcPts val="600"/>
              </a:spcBef>
              <a:buFont typeface="Arial" panose="020B0604020202020204" pitchFamily="34" charset="0"/>
              <a:buChar char="•"/>
            </a:pPr>
            <a:r>
              <a:rPr lang="en-US" sz="1100"/>
              <a:t>To inform, educate and collaborate with all those interested in learning about the science behind Reduced-Risk Products (RRP) - from consumers to scientists and the regulatory community</a:t>
            </a:r>
          </a:p>
          <a:p>
            <a:pPr marL="171450" indent="-171450" algn="just">
              <a:spcBef>
                <a:spcPts val="600"/>
              </a:spcBef>
              <a:buFont typeface="Arial" panose="020B0604020202020204" pitchFamily="34" charset="0"/>
              <a:buChar char="•"/>
            </a:pPr>
            <a:r>
              <a:rPr lang="en-US" sz="1100"/>
              <a:t>To achieve this, JT Science needs to meet the following requirements:</a:t>
            </a:r>
          </a:p>
          <a:p>
            <a:pPr marL="350838" lvl="1" indent="-171450" algn="just">
              <a:spcBef>
                <a:spcPts val="600"/>
              </a:spcBef>
            </a:pPr>
            <a:r>
              <a:rPr lang="en-US" sz="1100" b="1"/>
              <a:t>Non-commercial: </a:t>
            </a:r>
            <a:r>
              <a:rPr lang="en-US" sz="1100"/>
              <a:t>an information platform featuring the science on RRP</a:t>
            </a:r>
          </a:p>
          <a:p>
            <a:pPr marL="350838" lvl="1" indent="-171450" algn="just">
              <a:spcBef>
                <a:spcPts val="600"/>
              </a:spcBef>
            </a:pPr>
            <a:r>
              <a:rPr lang="en-US" sz="1100" b="1"/>
              <a:t>Factual</a:t>
            </a:r>
            <a:r>
              <a:rPr lang="en-US" sz="1100"/>
              <a:t>: introduce the science in a factual manner without our own views or opinions.</a:t>
            </a:r>
          </a:p>
          <a:p>
            <a:pPr marL="350838" lvl="1" indent="-171450" algn="just">
              <a:spcBef>
                <a:spcPts val="600"/>
              </a:spcBef>
            </a:pPr>
            <a:r>
              <a:rPr lang="en-US" sz="1100" b="1"/>
              <a:t>Publication basis</a:t>
            </a:r>
            <a:r>
              <a:rPr lang="en-US" sz="1100"/>
              <a:t>: share data or results published in external conferences or journals to keep factuality and objectivity. Currently, in-house, or unpublished data are out of scope.</a:t>
            </a:r>
          </a:p>
          <a:p>
            <a:pPr algn="just">
              <a:spcBef>
                <a:spcPts val="600"/>
              </a:spcBef>
            </a:pPr>
            <a:r>
              <a:rPr lang="en-US" sz="1100"/>
              <a:t>Website revamp</a:t>
            </a:r>
          </a:p>
          <a:p>
            <a:pPr algn="just">
              <a:spcBef>
                <a:spcPts val="600"/>
              </a:spcBef>
            </a:pPr>
            <a:r>
              <a:rPr lang="en-US" sz="1100" b="1"/>
              <a:t>Requirements</a:t>
            </a:r>
          </a:p>
          <a:p>
            <a:pPr marL="171450" indent="-171450" algn="just">
              <a:spcBef>
                <a:spcPts val="600"/>
              </a:spcBef>
              <a:buFont typeface="Arial" panose="020B0604020202020204" pitchFamily="34" charset="0"/>
              <a:buChar char="•"/>
            </a:pPr>
            <a:r>
              <a:rPr lang="en-US" sz="1100"/>
              <a:t>User journey and sitemap that optimize the existing content</a:t>
            </a:r>
          </a:p>
          <a:p>
            <a:pPr marL="171450" indent="-171450" algn="just">
              <a:spcBef>
                <a:spcPts val="600"/>
              </a:spcBef>
              <a:buFont typeface="Arial" panose="020B0604020202020204" pitchFamily="34" charset="0"/>
              <a:buChar char="•"/>
            </a:pPr>
            <a:r>
              <a:rPr lang="en-US" sz="1100"/>
              <a:t>Better linkage between jti.com and our social media accounts</a:t>
            </a:r>
          </a:p>
          <a:p>
            <a:pPr marL="171450" indent="-171450" algn="just">
              <a:spcBef>
                <a:spcPts val="600"/>
              </a:spcBef>
              <a:buFont typeface="Arial" panose="020B0604020202020204" pitchFamily="34" charset="0"/>
              <a:buChar char="•"/>
            </a:pPr>
            <a:r>
              <a:rPr lang="en-US" sz="1100"/>
              <a:t>Improved UI for our publication library ‘Resource Hub’</a:t>
            </a:r>
          </a:p>
          <a:p>
            <a:pPr marL="171450" indent="-171450" algn="just">
              <a:spcBef>
                <a:spcPts val="600"/>
              </a:spcBef>
              <a:buFont typeface="Arial" panose="020B0604020202020204" pitchFamily="34" charset="0"/>
              <a:buChar char="•"/>
            </a:pPr>
            <a:r>
              <a:rPr lang="en-US" sz="1100"/>
              <a:t>The consideration of a direct mailing/newsletter approach to a registered community</a:t>
            </a:r>
          </a:p>
          <a:p>
            <a:pPr marL="171450" indent="-171450" algn="just">
              <a:spcBef>
                <a:spcPts val="600"/>
              </a:spcBef>
              <a:buFont typeface="Arial" panose="020B0604020202020204" pitchFamily="34" charset="0"/>
              <a:buChar char="•"/>
            </a:pPr>
            <a:r>
              <a:rPr lang="en-US" sz="1100"/>
              <a:t>New page creation on the scientific studies and our products such as </a:t>
            </a:r>
            <a:r>
              <a:rPr lang="en-US" sz="1100" err="1"/>
              <a:t>Ploom</a:t>
            </a:r>
            <a:r>
              <a:rPr lang="en-US" sz="1100"/>
              <a:t> X</a:t>
            </a:r>
          </a:p>
          <a:p>
            <a:pPr marL="171450" indent="-171450" algn="just">
              <a:spcBef>
                <a:spcPts val="600"/>
              </a:spcBef>
              <a:buFont typeface="Arial" panose="020B0604020202020204" pitchFamily="34" charset="0"/>
              <a:buChar char="•"/>
            </a:pPr>
            <a:r>
              <a:rPr lang="en-US" sz="1100"/>
              <a:t>illustrations and animations to make the science understandable by public</a:t>
            </a:r>
          </a:p>
          <a:p>
            <a:pPr marL="171450" indent="-171450" algn="just">
              <a:spcBef>
                <a:spcPts val="600"/>
              </a:spcBef>
              <a:buFont typeface="Arial" panose="020B0604020202020204" pitchFamily="34" charset="0"/>
              <a:buChar char="•"/>
            </a:pPr>
            <a:r>
              <a:rPr lang="en-US" sz="1100"/>
              <a:t>Rebranding the website to be aligned to the new purpose, corporate branding and jti.com</a:t>
            </a:r>
          </a:p>
          <a:p>
            <a:pPr marL="171450" indent="-171450" algn="just">
              <a:spcBef>
                <a:spcPts val="600"/>
              </a:spcBef>
              <a:buFont typeface="Arial" panose="020B0604020202020204" pitchFamily="34" charset="0"/>
              <a:buChar char="•"/>
            </a:pPr>
            <a:r>
              <a:rPr lang="en-US" sz="1100"/>
              <a:t>Benchmarking of competitors’ scientific websites</a:t>
            </a:r>
          </a:p>
          <a:p>
            <a:pPr marL="171450" indent="-171450" algn="just">
              <a:spcBef>
                <a:spcPts val="600"/>
              </a:spcBef>
              <a:buFont typeface="Arial" panose="020B0604020202020204" pitchFamily="34" charset="0"/>
              <a:buChar char="•"/>
            </a:pPr>
            <a:r>
              <a:rPr lang="en-US" sz="1100"/>
              <a:t>Creation of templates for oral/poster scientific presentations and web</a:t>
            </a:r>
          </a:p>
          <a:p>
            <a:pPr marL="171450" indent="-171450" algn="just">
              <a:spcBef>
                <a:spcPts val="600"/>
              </a:spcBef>
              <a:buFont typeface="Arial" panose="020B0604020202020204" pitchFamily="34" charset="0"/>
              <a:buChar char="•"/>
            </a:pPr>
            <a:r>
              <a:rPr lang="en-US" sz="1100"/>
              <a:t>Project management for the revamp and smaller projects</a:t>
            </a:r>
          </a:p>
          <a:p>
            <a:pPr marL="350838" lvl="1" indent="-171450" algn="just">
              <a:spcBef>
                <a:spcPts val="600"/>
              </a:spcBef>
            </a:pPr>
            <a:r>
              <a:rPr lang="en-US" sz="1100"/>
              <a:t>Update the Resource Hub page in a timely manner </a:t>
            </a:r>
          </a:p>
          <a:p>
            <a:pPr marL="350838" lvl="1" indent="-171450" algn="just">
              <a:spcBef>
                <a:spcPts val="600"/>
              </a:spcBef>
            </a:pPr>
            <a:r>
              <a:rPr lang="en-US" sz="1100"/>
              <a:t>Update the event section yearly. </a:t>
            </a:r>
          </a:p>
          <a:p>
            <a:pPr marL="350838" lvl="1" indent="-171450" algn="just">
              <a:spcBef>
                <a:spcPts val="600"/>
              </a:spcBef>
            </a:pPr>
            <a:r>
              <a:rPr lang="en-US" sz="1100"/>
              <a:t>Exclude spam emails from the contact us form inquiries</a:t>
            </a: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10</a:t>
            </a:fld>
            <a:endParaRPr lang="en-GB"/>
          </a:p>
        </p:txBody>
      </p:sp>
    </p:spTree>
    <p:extLst>
      <p:ext uri="{BB962C8B-B14F-4D97-AF65-F5344CB8AC3E}">
        <p14:creationId xmlns:p14="http://schemas.microsoft.com/office/powerpoint/2010/main" val="40192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dirty="0">
                <a:solidFill>
                  <a:schemeClr val="accent3"/>
                </a:solidFill>
              </a:rPr>
              <a:t>C.3 </a:t>
            </a:r>
            <a:r>
              <a:rPr lang="en-US" sz="1300" b="1" dirty="0">
                <a:solidFill>
                  <a:schemeClr val="accent3"/>
                </a:solidFill>
              </a:rPr>
              <a:t>Scope and deliverables for the digital landscape overhaul</a:t>
            </a:r>
          </a:p>
          <a:p>
            <a:pPr marR="0" lvl="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mj-lt"/>
              <a:buAutoNum type="alphaLcPeriod" startAt="4"/>
            </a:pPr>
            <a:r>
              <a:rPr lang="en-US" sz="1100" b="1" dirty="0">
                <a:effectLst/>
                <a:latin typeface="+mj-lt"/>
                <a:ea typeface="Arial" panose="020B0604020202020204" pitchFamily="34" charset="0"/>
                <a:cs typeface="Arial"/>
              </a:rPr>
              <a:t>Website hosting:</a:t>
            </a:r>
            <a:endParaRPr lang="en-US" sz="1100" dirty="0">
              <a:effectLst/>
              <a:latin typeface="+mj-lt"/>
              <a:ea typeface="Calibri" panose="020F0502020204030204" pitchFamily="34" charset="0"/>
              <a:cs typeface="Arial"/>
            </a:endParaRPr>
          </a:p>
          <a:p>
            <a:pPr marL="171450" indent="-171450" algn="just">
              <a:lnSpc>
                <a:spcPct val="107000"/>
              </a:lnSpc>
              <a:spcBef>
                <a:spcPts val="0"/>
              </a:spcBef>
              <a:buFont typeface="Arial" panose="020B0604020202020204" pitchFamily="34" charset="0"/>
              <a:buChar char="•"/>
            </a:pPr>
            <a:r>
              <a:rPr lang="en-US" sz="1100" u="sng" dirty="0">
                <a:effectLst/>
                <a:latin typeface="+mj-lt"/>
                <a:ea typeface="Arial" panose="020B0604020202020204" pitchFamily="34" charset="0"/>
                <a:cs typeface="Arial"/>
                <a:hlinkClick r:id="rId4">
                  <a:extLst>
                    <a:ext uri="{A12FA001-AC4F-418D-AE19-62706E023703}">
                      <ahyp:hlinkClr xmlns:ahyp="http://schemas.microsoft.com/office/drawing/2018/hyperlinkcolor" val="tx"/>
                    </a:ext>
                  </a:extLst>
                </a:hlinkClick>
              </a:rPr>
              <a:t>https://www.jti.com/</a:t>
            </a:r>
            <a:r>
              <a:rPr lang="en-US" sz="1100" dirty="0">
                <a:latin typeface="+mj-lt"/>
                <a:ea typeface="Arial" panose="020B0604020202020204" pitchFamily="34" charset="0"/>
                <a:cs typeface="Arial"/>
              </a:rPr>
              <a:t> </a:t>
            </a:r>
            <a:endParaRPr lang="en-US" sz="1100">
              <a:latin typeface="+mj-lt"/>
              <a:ea typeface="Arial" panose="020B0604020202020204" pitchFamily="34" charset="0"/>
              <a:cs typeface="Arial" panose="020B0604020202020204" pitchFamily="34" charset="0"/>
            </a:endParaRPr>
          </a:p>
          <a:p>
            <a:pPr marL="171450" marR="0" lvl="0" indent="-171450" algn="just">
              <a:lnSpc>
                <a:spcPct val="107000"/>
              </a:lnSpc>
              <a:spcBef>
                <a:spcPts val="0"/>
              </a:spcBef>
              <a:spcAft>
                <a:spcPts val="0"/>
              </a:spcAft>
              <a:buFont typeface="Arial" panose="020B0604020202020204" pitchFamily="34" charset="0"/>
              <a:buChar char="•"/>
            </a:pPr>
            <a:r>
              <a:rPr lang="en-US" sz="1100" u="none" strike="noStrike" dirty="0">
                <a:effectLst/>
                <a:latin typeface="+mj-lt"/>
                <a:ea typeface="Arial" panose="020B0604020202020204" pitchFamily="34" charset="0"/>
                <a:cs typeface="Arial"/>
                <a:hlinkClick r:id="rId5">
                  <a:extLst>
                    <a:ext uri="{A12FA001-AC4F-418D-AE19-62706E023703}">
                      <ahyp:hlinkClr xmlns:ahyp="http://schemas.microsoft.com/office/drawing/2018/hyperlinkcolor" val="tx"/>
                    </a:ext>
                  </a:extLst>
                </a:hlinkClick>
              </a:rPr>
              <a:t>https://jobs.jti.com/</a:t>
            </a:r>
            <a:r>
              <a:rPr lang="en-US" sz="1100" dirty="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marL="171450" marR="0" lvl="0" indent="-171450" algn="just">
              <a:lnSpc>
                <a:spcPct val="107000"/>
              </a:lnSpc>
              <a:spcBef>
                <a:spcPts val="0"/>
              </a:spcBef>
              <a:spcAft>
                <a:spcPts val="0"/>
              </a:spcAft>
              <a:buFont typeface="Arial" panose="020B0604020202020204" pitchFamily="34" charset="0"/>
              <a:buChar char="•"/>
            </a:pPr>
            <a:r>
              <a:rPr lang="en-US" sz="1100" u="sng" dirty="0">
                <a:effectLst/>
                <a:latin typeface="+mj-lt"/>
                <a:ea typeface="Arial" panose="020B0604020202020204" pitchFamily="34" charset="0"/>
                <a:cs typeface="Arial"/>
                <a:hlinkClick r:id="rId6">
                  <a:extLst>
                    <a:ext uri="{A12FA001-AC4F-418D-AE19-62706E023703}">
                      <ahyp:hlinkClr xmlns:ahyp="http://schemas.microsoft.com/office/drawing/2018/hyperlinkcolor" val="tx"/>
                    </a:ext>
                  </a:extLst>
                </a:hlinkClick>
              </a:rPr>
              <a:t>https://www.jt-science.com/</a:t>
            </a:r>
            <a:endParaRPr lang="en-US" sz="1100" dirty="0">
              <a:effectLst/>
              <a:latin typeface="+mj-lt"/>
              <a:ea typeface="Calibri" panose="020F0502020204030204" pitchFamily="34" charset="0"/>
              <a:cs typeface="Arial"/>
            </a:endParaRPr>
          </a:p>
          <a:p>
            <a:pPr marL="171450" marR="0" lvl="0" indent="-171450" algn="just">
              <a:lnSpc>
                <a:spcPct val="107000"/>
              </a:lnSpc>
              <a:spcBef>
                <a:spcPts val="0"/>
              </a:spcBef>
              <a:spcAft>
                <a:spcPts val="0"/>
              </a:spcAft>
              <a:buFont typeface="Arial" panose="020B0604020202020204" pitchFamily="34" charset="0"/>
              <a:buChar char="•"/>
            </a:pPr>
            <a:r>
              <a:rPr lang="en-US" sz="1100" dirty="0" err="1">
                <a:effectLst/>
                <a:latin typeface="+mj-lt"/>
                <a:ea typeface="Arial" panose="020B0604020202020204" pitchFamily="34" charset="0"/>
                <a:cs typeface="Arial"/>
              </a:rPr>
              <a:t>Metrio</a:t>
            </a:r>
            <a:r>
              <a:rPr lang="en-US" sz="1100" dirty="0">
                <a:effectLst/>
                <a:latin typeface="+mj-lt"/>
                <a:ea typeface="Arial" panose="020B0604020202020204" pitchFamily="34" charset="0"/>
                <a:cs typeface="Arial"/>
              </a:rPr>
              <a:t> microsite (scheduled to be launched on June 9)</a:t>
            </a:r>
            <a:endParaRPr lang="en-US" sz="1100" dirty="0">
              <a:effectLst/>
              <a:latin typeface="+mj-lt"/>
              <a:ea typeface="Calibri" panose="020F0502020204030204" pitchFamily="34" charset="0"/>
              <a:cs typeface="Arial"/>
            </a:endParaRPr>
          </a:p>
          <a:p>
            <a:pPr marL="171450" indent="-171450" algn="just">
              <a:lnSpc>
                <a:spcPct val="107000"/>
              </a:lnSpc>
              <a:spcBef>
                <a:spcPts val="0"/>
              </a:spcBef>
              <a:buFont typeface="Arial" panose="020B0604020202020204" pitchFamily="34" charset="0"/>
              <a:buChar char="•"/>
            </a:pPr>
            <a:r>
              <a:rPr lang="en-US" sz="1100" u="sng" dirty="0">
                <a:effectLst/>
                <a:latin typeface="+mj-lt"/>
                <a:ea typeface="Arial" panose="020B0604020202020204" pitchFamily="34" charset="0"/>
                <a:cs typeface="Arial"/>
                <a:hlinkClick r:id="rId7">
                  <a:extLst>
                    <a:ext uri="{A12FA001-AC4F-418D-AE19-62706E023703}">
                      <ahyp:hlinkClr xmlns:ahyp="http://schemas.microsoft.com/office/drawing/2018/hyperlinkcolor" val="tx"/>
                    </a:ext>
                  </a:extLst>
                </a:hlinkClick>
              </a:rPr>
              <a:t>Voluntary Ingredients Disclosure</a:t>
            </a:r>
            <a:r>
              <a:rPr lang="en-US" sz="1100" dirty="0">
                <a:effectLst/>
                <a:latin typeface="+mj-lt"/>
                <a:ea typeface="Arial" panose="020B0604020202020204" pitchFamily="34" charset="0"/>
                <a:cs typeface="Arial"/>
              </a:rPr>
              <a:t> microsite</a:t>
            </a:r>
            <a:endParaRPr lang="en-US" sz="1100" dirty="0">
              <a:latin typeface="+mj-lt"/>
              <a:ea typeface="Arial" panose="020B0604020202020204" pitchFamily="34" charset="0"/>
              <a:cs typeface="Arial" panose="020B0604020202020204" pitchFamily="34" charset="0"/>
            </a:endParaRPr>
          </a:p>
          <a:p>
            <a:pPr marL="171450" marR="0" lvl="0" indent="-171450" algn="just">
              <a:lnSpc>
                <a:spcPct val="107000"/>
              </a:lnSpc>
              <a:spcBef>
                <a:spcPts val="0"/>
              </a:spcBef>
              <a:spcAft>
                <a:spcPts val="0"/>
              </a:spcAft>
              <a:buFont typeface="Arial" panose="020B0604020202020204" pitchFamily="34" charset="0"/>
              <a:buChar char="•"/>
            </a:pPr>
            <a:r>
              <a:rPr lang="en-US" sz="1100" u="sng" dirty="0">
                <a:effectLst/>
                <a:latin typeface="+mj-lt"/>
                <a:ea typeface="Arial" panose="020B0604020202020204" pitchFamily="34" charset="0"/>
                <a:cs typeface="Arial"/>
                <a:hlinkClick r:id="rId8">
                  <a:extLst>
                    <a:ext uri="{A12FA001-AC4F-418D-AE19-62706E023703}">
                      <ahyp:hlinkClr xmlns:ahyp="http://schemas.microsoft.com/office/drawing/2018/hyperlinkcolor" val="tx"/>
                    </a:ext>
                  </a:extLst>
                </a:hlinkClick>
              </a:rPr>
              <a:t>https://humanrights.jti.com/</a:t>
            </a:r>
            <a:r>
              <a:rPr lang="en-US" sz="1100" dirty="0">
                <a:effectLst/>
                <a:latin typeface="+mj-lt"/>
                <a:ea typeface="Arial" panose="020B0604020202020204" pitchFamily="34" charset="0"/>
                <a:cs typeface="Arial"/>
              </a:rPr>
              <a:t> </a:t>
            </a:r>
            <a:br>
              <a:rPr lang="en-US" sz="1100" dirty="0">
                <a:effectLst/>
                <a:latin typeface="+mj-lt"/>
                <a:ea typeface="Arial" panose="020B0604020202020204" pitchFamily="34" charset="0"/>
                <a:cs typeface="Arial" panose="020B0604020202020204" pitchFamily="34" charset="0"/>
              </a:rPr>
            </a:br>
            <a:endParaRPr lang="en-US" sz="1100">
              <a:effectLst/>
              <a:latin typeface="+mj-lt"/>
              <a:ea typeface="Calibri" panose="020F0502020204030204" pitchFamily="34" charset="0"/>
              <a:cs typeface="Arial" panose="020B0604020202020204" pitchFamily="34" charset="0"/>
            </a:endParaRPr>
          </a:p>
          <a:p>
            <a:pPr marR="0" lvl="0" algn="just">
              <a:lnSpc>
                <a:spcPct val="107000"/>
              </a:lnSpc>
              <a:spcBef>
                <a:spcPts val="0"/>
              </a:spcBef>
              <a:spcAft>
                <a:spcPts val="800"/>
              </a:spcAft>
            </a:pPr>
            <a:endParaRPr lang="en-US" sz="1100">
              <a:latin typeface="+mj-lt"/>
              <a:ea typeface="Calibri" panose="020F0502020204030204" pitchFamily="34" charset="0"/>
              <a:cs typeface="Arial" panose="020B0604020202020204" pitchFamily="34" charset="0"/>
            </a:endParaRPr>
          </a:p>
          <a:p>
            <a:pPr algn="just">
              <a:spcBef>
                <a:spcPts val="600"/>
              </a:spcBef>
              <a:spcAft>
                <a:spcPts val="800"/>
              </a:spcAft>
            </a:pPr>
            <a:r>
              <a:rPr lang="en-GB" sz="1300" b="1" dirty="0">
                <a:solidFill>
                  <a:schemeClr val="accent3"/>
                </a:solidFill>
              </a:rPr>
              <a:t>C.4 Technical Requirements</a:t>
            </a:r>
            <a:endParaRPr lang="en-GB" sz="1300" b="1" dirty="0">
              <a:solidFill>
                <a:schemeClr val="accent3"/>
              </a:solidFill>
              <a:cs typeface="Arial"/>
            </a:endParaRPr>
          </a:p>
          <a:p>
            <a:pPr marL="0" marR="0" algn="just">
              <a:lnSpc>
                <a:spcPct val="107000"/>
              </a:lnSpc>
              <a:spcBef>
                <a:spcPts val="0"/>
              </a:spcBef>
              <a:spcAft>
                <a:spcPts val="800"/>
              </a:spcAft>
            </a:pPr>
            <a:r>
              <a:rPr lang="en-US" sz="1100" b="1" dirty="0">
                <a:effectLst/>
                <a:latin typeface="+mj-lt"/>
                <a:ea typeface="Arial" panose="020B0604020202020204" pitchFamily="34" charset="0"/>
                <a:cs typeface="Arial"/>
              </a:rPr>
              <a:t>Infrastructure and platform security</a:t>
            </a:r>
            <a:endParaRPr lang="en-US" sz="1100" dirty="0">
              <a:effectLst/>
              <a:latin typeface="+mj-lt"/>
              <a:ea typeface="Calibri" panose="020F0502020204030204" pitchFamily="34" charset="0"/>
              <a:cs typeface="Arial"/>
            </a:endParaRPr>
          </a:p>
          <a:p>
            <a:pPr marL="0" marR="0" algn="just">
              <a:lnSpc>
                <a:spcPct val="107000"/>
              </a:lnSpc>
              <a:spcBef>
                <a:spcPts val="0"/>
              </a:spcBef>
              <a:spcAft>
                <a:spcPts val="800"/>
              </a:spcAft>
            </a:pPr>
            <a:r>
              <a:rPr lang="en-US" sz="1100" b="1" dirty="0">
                <a:effectLst/>
                <a:latin typeface="+mj-lt"/>
                <a:ea typeface="Arial" panose="020B0604020202020204" pitchFamily="34" charset="0"/>
                <a:cs typeface="Arial"/>
              </a:rPr>
              <a:t>Highlights of required infrastructure and platform security include:</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Geographically disparate data centers in Amazon Web Services or Azure provide full 24/7 security and redundancy in the case of incidents</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Platforms should be distributed over multiple data centers to protect against geographic or regional failures, operating in a live-live setup across multiple centers providing high capacity and resilience</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Auto-scaling allows capacity to be added on demand</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Host Intrusion Detection System (HIDS) and Intrusion Prevention System (IPS) prevent DoS (denial of service), DDoS (distributed denial of service layer 3/4/7) and block attack patterns</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Elastic load balancing, operating at application protocol level</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Backup policy for servers and databases (daily backup with 14-day retention as a standard)</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Enterprise-grade antivirus and antispam protection</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Information Security Management System – ISO/IEC 27001:2013</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Quality Management System – ISO/IEC 9001:2015</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Service Organization Control (SOC) Reports 1, 2 and 3 through Amazon Web Service or Azure</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Accreditation towards ‘Bureau Veritas Scheme for Personal Data Protection against the GDPR’</a:t>
            </a:r>
            <a:endParaRPr lang="en-US" sz="1100" dirty="0">
              <a:effectLst/>
              <a:latin typeface="+mj-lt"/>
              <a:ea typeface="Calibri" panose="020F0502020204030204" pitchFamily="34" charset="0"/>
              <a:cs typeface="Arial"/>
            </a:endParaRPr>
          </a:p>
          <a:p>
            <a:pPr marL="342900" indent="-342900" algn="just">
              <a:lnSpc>
                <a:spcPct val="114999"/>
              </a:lnSpc>
              <a:spcBef>
                <a:spcPts val="0"/>
              </a:spcBef>
              <a:spcAft>
                <a:spcPts val="1000"/>
              </a:spcAft>
              <a:buFont typeface="Arial" panose="05050102010706020507" pitchFamily="18" charset="2"/>
              <a:buChar char="•"/>
            </a:pPr>
            <a:r>
              <a:rPr lang="en-US" sz="1100">
                <a:latin typeface="+mj-lt"/>
                <a:cs typeface="Arial"/>
              </a:rPr>
              <a:t>Current accessibility standards: ⁠ WCAG 2.1 AA would be the minimum required for the EU/UK. So we'd like AA or above.</a:t>
            </a:r>
            <a:endParaRPr lang="en-US" sz="1100" dirty="0">
              <a:latin typeface="+mj-lt"/>
              <a:cs typeface="Arial"/>
            </a:endParaRPr>
          </a:p>
          <a:p>
            <a:pPr marL="342900" indent="-342900" algn="just">
              <a:lnSpc>
                <a:spcPct val="114999"/>
              </a:lnSpc>
              <a:spcBef>
                <a:spcPts val="0"/>
              </a:spcBef>
              <a:spcAft>
                <a:spcPts val="1000"/>
              </a:spcAft>
              <a:buFont typeface="Symbol" panose="05050102010706020507" pitchFamily="18" charset="2"/>
              <a:buChar char="·"/>
            </a:pPr>
            <a:endParaRPr lang="en-US" sz="1100" dirty="0">
              <a:cs typeface="Arial"/>
            </a:endParaRPr>
          </a:p>
          <a:p>
            <a:pPr algn="just">
              <a:lnSpc>
                <a:spcPct val="107000"/>
              </a:lnSpc>
              <a:spcBef>
                <a:spcPts val="0"/>
              </a:spcBef>
              <a:spcAft>
                <a:spcPts val="800"/>
              </a:spcAft>
            </a:pPr>
            <a:endParaRPr lang="en-US" sz="1100">
              <a:cs typeface="Arial" panose="020B0604020202020204"/>
            </a:endParaRPr>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11</a:t>
            </a:fld>
            <a:endParaRPr lang="en-GB"/>
          </a:p>
        </p:txBody>
      </p:sp>
    </p:spTree>
    <p:extLst>
      <p:ext uri="{BB962C8B-B14F-4D97-AF65-F5344CB8AC3E}">
        <p14:creationId xmlns:p14="http://schemas.microsoft.com/office/powerpoint/2010/main" val="201398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spcAft>
                <a:spcPts val="800"/>
              </a:spcAft>
            </a:pPr>
            <a:r>
              <a:rPr lang="en-GB" sz="1300" b="1">
                <a:solidFill>
                  <a:schemeClr val="accent3"/>
                </a:solidFill>
              </a:rPr>
              <a:t>C.4 Technical Requirements</a:t>
            </a:r>
          </a:p>
          <a:p>
            <a:pPr marL="0" marR="0" algn="just">
              <a:lnSpc>
                <a:spcPct val="107000"/>
              </a:lnSpc>
              <a:spcBef>
                <a:spcPts val="0"/>
              </a:spcBef>
              <a:spcAft>
                <a:spcPts val="800"/>
              </a:spcAft>
            </a:pPr>
            <a:r>
              <a:rPr lang="en-US" sz="1100" b="1">
                <a:effectLst/>
                <a:latin typeface="+mj-lt"/>
                <a:ea typeface="Arial" panose="020B0604020202020204" pitchFamily="34" charset="0"/>
                <a:cs typeface="Arial" panose="020B0604020202020204" pitchFamily="34" charset="0"/>
              </a:rPr>
              <a:t>Application Security</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Web Application Firewall natively integrated with technology stack</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256-bit SSL certificate for data in transit, with TLS 1.2 using 2048-bit public key</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HTTPS for all Private Platform</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SHA512 salted encryption to protect passwords</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Encrypted databases implemented</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Full audit log of all activity – application logs and server logs</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Multi-factor login process for optimal security and convenience</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Strong password policy</a:t>
            </a:r>
            <a:endParaRPr lang="en-US" sz="1100">
              <a:effectLst/>
              <a:latin typeface="+mj-lt"/>
              <a:ea typeface="Calibri" panose="020F0502020204030204" pitchFamily="34" charset="0"/>
              <a:cs typeface="Arial" panose="020B0604020202020204" pitchFamily="34" charset="0"/>
            </a:endParaRPr>
          </a:p>
          <a:p>
            <a:pPr>
              <a:spcBef>
                <a:spcPts val="600"/>
              </a:spcBef>
              <a:spcAft>
                <a:spcPts val="800"/>
              </a:spcAft>
            </a:pPr>
            <a:endParaRPr lang="en-US" sz="1100" b="1"/>
          </a:p>
          <a:p>
            <a:pPr marL="342900" marR="0" lvl="0" indent="-342900">
              <a:lnSpc>
                <a:spcPct val="107000"/>
              </a:lnSpc>
              <a:spcBef>
                <a:spcPts val="0"/>
              </a:spcBef>
              <a:spcAft>
                <a:spcPts val="800"/>
              </a:spcAft>
              <a:buFont typeface="Symbol" panose="05050102010706020507" pitchFamily="18" charset="2"/>
              <a:buChar char=""/>
            </a:pPr>
            <a:endParaRPr lang="en-US" sz="1100">
              <a:effectLst/>
              <a:latin typeface="+mj-lt"/>
              <a:ea typeface="Calibri" panose="020F0502020204030204" pitchFamily="34" charset="0"/>
              <a:cs typeface="Arial" panose="020B0604020202020204" pitchFamily="34" charset="0"/>
            </a:endParaRP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12</a:t>
            </a:fld>
            <a:endParaRPr lang="en-GB"/>
          </a:p>
        </p:txBody>
      </p:sp>
    </p:spTree>
    <p:extLst>
      <p:ext uri="{BB962C8B-B14F-4D97-AF65-F5344CB8AC3E}">
        <p14:creationId xmlns:p14="http://schemas.microsoft.com/office/powerpoint/2010/main" val="399857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5F1B940-EBEE-3F42-A024-3CEE1CB3743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463D7D02-55B7-DD44-B183-B1BCD0E059F0}"/>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D. RESPONSE</a:t>
            </a:r>
          </a:p>
        </p:txBody>
      </p:sp>
      <p:sp>
        <p:nvSpPr>
          <p:cNvPr id="11" name="Content Placeholder 2">
            <a:extLst>
              <a:ext uri="{FF2B5EF4-FFF2-40B4-BE49-F238E27FC236}">
                <a16:creationId xmlns:a16="http://schemas.microsoft.com/office/drawing/2014/main" id="{80E35282-071D-6D49-BE01-51C25E012783}"/>
              </a:ext>
            </a:extLst>
          </p:cNvPr>
          <p:cNvSpPr txBox="1">
            <a:spLocks/>
          </p:cNvSpPr>
          <p:nvPr/>
        </p:nvSpPr>
        <p:spPr>
          <a:xfrm>
            <a:off x="515940" y="1484313"/>
            <a:ext cx="3563936" cy="4800599"/>
          </a:xfrm>
          <a:prstGeom prst="rect">
            <a:avLst/>
          </a:prstGeom>
        </p:spPr>
        <p:txBody>
          <a:bodyPr vert="horz" lIns="0" tIns="0" rIns="0" bIns="0" numCol="1"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300" b="1">
                <a:solidFill>
                  <a:schemeClr val="accent6"/>
                </a:solidFill>
              </a:rPr>
              <a:t>D.1 Executive Summary</a:t>
            </a:r>
            <a:endParaRPr lang="fr-CH" sz="1300" b="1" i="1">
              <a:solidFill>
                <a:schemeClr val="accent6"/>
              </a:solidFill>
            </a:endParaRPr>
          </a:p>
          <a:p>
            <a:r>
              <a:rPr lang="en-GB" sz="1100"/>
              <a:t>The Executive Summary should include:</a:t>
            </a:r>
            <a:endParaRPr lang="fr-CH" sz="1100"/>
          </a:p>
          <a:p>
            <a:pPr marL="171450" lvl="0" indent="-171450">
              <a:spcBef>
                <a:spcPts val="600"/>
              </a:spcBef>
              <a:buBlip>
                <a:blip r:embed="rId4"/>
              </a:buBlip>
            </a:pPr>
            <a:r>
              <a:rPr lang="en-GB" sz="1100"/>
              <a:t>Overview of solution</a:t>
            </a:r>
            <a:endParaRPr lang="fr-CH" sz="1100"/>
          </a:p>
          <a:p>
            <a:pPr marL="171450" lvl="0" indent="-171450">
              <a:spcBef>
                <a:spcPts val="600"/>
              </a:spcBef>
              <a:buBlip>
                <a:blip r:embed="rId4"/>
              </a:buBlip>
            </a:pPr>
            <a:r>
              <a:rPr lang="en-GB" sz="1100"/>
              <a:t>Value Proposition</a:t>
            </a:r>
          </a:p>
          <a:p>
            <a:pPr marL="171450" lvl="0" indent="-171450">
              <a:spcBef>
                <a:spcPts val="600"/>
              </a:spcBef>
              <a:buBlip>
                <a:blip r:embed="rId4"/>
              </a:buBlip>
            </a:pPr>
            <a:r>
              <a:rPr lang="fr-CH" sz="1100"/>
              <a:t>Agency team structure</a:t>
            </a:r>
          </a:p>
          <a:p>
            <a:pPr marL="171450" indent="-171450">
              <a:spcBef>
                <a:spcPts val="600"/>
              </a:spcBef>
              <a:buBlip>
                <a:blip r:embed="rId4"/>
              </a:buBlip>
            </a:pPr>
            <a:r>
              <a:rPr lang="en-GB" sz="1100"/>
              <a:t>Approach and deliverables: </a:t>
            </a:r>
            <a:r>
              <a:rPr lang="en-US" sz="1100"/>
              <a:t>Your vision of JTI’s ideal digital landscape and its governance</a:t>
            </a:r>
          </a:p>
          <a:p>
            <a:pPr marL="171450" lvl="0" indent="-171450">
              <a:spcBef>
                <a:spcPts val="600"/>
              </a:spcBef>
              <a:buBlip>
                <a:blip r:embed="rId4"/>
              </a:buBlip>
            </a:pPr>
            <a:r>
              <a:rPr lang="en-GB" sz="1100"/>
              <a:t>Implementation/Timing</a:t>
            </a:r>
          </a:p>
          <a:p>
            <a:pPr marL="171450" lvl="0" indent="-171450">
              <a:spcBef>
                <a:spcPts val="600"/>
              </a:spcBef>
              <a:buBlip>
                <a:blip r:embed="rId4"/>
              </a:buBlip>
            </a:pPr>
            <a:r>
              <a:rPr lang="en-US" sz="1100"/>
              <a:t>Mockup of sitemap and homepage for jti.com </a:t>
            </a:r>
          </a:p>
          <a:p>
            <a:pPr marL="171450" lvl="0" indent="-171450">
              <a:spcBef>
                <a:spcPts val="600"/>
              </a:spcBef>
              <a:buBlip>
                <a:blip r:embed="rId4"/>
              </a:buBlip>
            </a:pPr>
            <a:r>
              <a:rPr lang="en-US" sz="1100"/>
              <a:t>Budget (phases, milestones, grand total, breakdown per website)</a:t>
            </a:r>
          </a:p>
          <a:p>
            <a:pPr marL="171450" lvl="0" indent="-171450">
              <a:spcBef>
                <a:spcPts val="600"/>
              </a:spcBef>
              <a:buBlip>
                <a:blip r:embed="rId4"/>
              </a:buBlip>
            </a:pPr>
            <a:r>
              <a:rPr lang="en-US" sz="1100"/>
              <a:t>C</a:t>
            </a:r>
            <a:r>
              <a:rPr lang="en-GB" sz="1100" err="1"/>
              <a:t>lient</a:t>
            </a:r>
            <a:r>
              <a:rPr lang="en-GB" sz="1100"/>
              <a:t> references including names and numbers (minimum 3 with similar requirements)</a:t>
            </a:r>
            <a:endParaRPr lang="fr-CH" sz="1100"/>
          </a:p>
        </p:txBody>
      </p:sp>
      <p:sp>
        <p:nvSpPr>
          <p:cNvPr id="18" name="Content Placeholder 2">
            <a:extLst>
              <a:ext uri="{FF2B5EF4-FFF2-40B4-BE49-F238E27FC236}">
                <a16:creationId xmlns:a16="http://schemas.microsoft.com/office/drawing/2014/main" id="{57A9AF83-0D1D-6344-BC3D-560797CDFE4C}"/>
              </a:ext>
            </a:extLst>
          </p:cNvPr>
          <p:cNvSpPr txBox="1">
            <a:spLocks/>
          </p:cNvSpPr>
          <p:nvPr/>
        </p:nvSpPr>
        <p:spPr>
          <a:xfrm>
            <a:off x="4295775" y="1484313"/>
            <a:ext cx="7380285" cy="4800599"/>
          </a:xfrm>
          <a:prstGeom prst="rect">
            <a:avLst/>
          </a:prstGeom>
        </p:spPr>
        <p:txBody>
          <a:bodyPr vert="horz" lIns="180000" tIns="180000" rIns="180000" bIns="18000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6"/>
                </a:solidFill>
              </a:rPr>
              <a:t>D.2 Additional proposal details </a:t>
            </a:r>
            <a:endParaRPr lang="fr-CH" sz="1300" b="1" i="1">
              <a:solidFill>
                <a:schemeClr val="accent6"/>
              </a:solidFill>
            </a:endParaRPr>
          </a:p>
          <a:p>
            <a:pPr>
              <a:spcBef>
                <a:spcPts val="600"/>
              </a:spcBef>
            </a:pPr>
            <a:r>
              <a:rPr lang="en-GB" sz="1100"/>
              <a:t> </a:t>
            </a:r>
            <a:endParaRPr lang="fr-CH" sz="1100"/>
          </a:p>
          <a:p>
            <a:pPr>
              <a:spcBef>
                <a:spcPts val="600"/>
              </a:spcBef>
            </a:pPr>
            <a:r>
              <a:rPr lang="en-GB" sz="1100" b="1"/>
              <a:t>Terms and Conditions (not applicable to suppliers under a valid contract with JTI for similar services):</a:t>
            </a:r>
            <a:endParaRPr lang="fr-CH" sz="1100" b="1"/>
          </a:p>
          <a:p>
            <a:pPr marL="171450" lvl="0" indent="-171450">
              <a:spcBef>
                <a:spcPts val="600"/>
              </a:spcBef>
              <a:buBlip>
                <a:blip r:embed="rId4"/>
              </a:buBlip>
            </a:pPr>
            <a:r>
              <a:rPr lang="en-GB" sz="1100"/>
              <a:t>Agreement to JTI’s supplier Standards (Appendix 3)</a:t>
            </a:r>
            <a:endParaRPr lang="fr-CH" sz="1100"/>
          </a:p>
          <a:p>
            <a:pPr marL="171450" lvl="0" indent="-171450">
              <a:spcBef>
                <a:spcPts val="600"/>
              </a:spcBef>
              <a:buBlip>
                <a:blip r:embed="rId4"/>
              </a:buBlip>
            </a:pPr>
            <a:r>
              <a:rPr lang="en-GB" sz="1100"/>
              <a:t>Agreement to JTI’s standard payment terms: </a:t>
            </a:r>
            <a:br>
              <a:rPr lang="en-GB" sz="1100"/>
            </a:br>
            <a:r>
              <a:rPr lang="en-GB" sz="1100"/>
              <a:t>60 days from invoice receipt </a:t>
            </a:r>
            <a:endParaRPr lang="fr-CH" sz="1100"/>
          </a:p>
          <a:p>
            <a:pPr marL="171450" lvl="0" indent="-171450">
              <a:spcBef>
                <a:spcPts val="600"/>
              </a:spcBef>
              <a:buBlip>
                <a:blip r:embed="rId4"/>
              </a:buBlip>
            </a:pPr>
            <a:r>
              <a:rPr lang="en-GB" sz="1100"/>
              <a:t>Agreement that JTI does not accept to prepay for services without any deliverables (travel and expenses receipt or project milestones sign off).</a:t>
            </a:r>
            <a:endParaRPr lang="fr-CH" sz="1100"/>
          </a:p>
          <a:p>
            <a:pPr>
              <a:spcBef>
                <a:spcPts val="600"/>
              </a:spcBef>
            </a:pPr>
            <a:r>
              <a:rPr lang="en-GB" sz="1100"/>
              <a:t> </a:t>
            </a:r>
            <a:endParaRPr lang="fr-CH" sz="1100"/>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r>
              <a:rPr lang="en-GB" sz="1100" b="1"/>
              <a:t>Resources:</a:t>
            </a:r>
            <a:endParaRPr lang="fr-CH" sz="1100" b="1"/>
          </a:p>
          <a:p>
            <a:pPr>
              <a:spcBef>
                <a:spcPts val="600"/>
              </a:spcBef>
            </a:pPr>
            <a:r>
              <a:rPr lang="en-GB" sz="1100"/>
              <a:t>Using the Cost Tracker (Appendix 4) please ensure JTI gets full transparency on your costing model highlighting:	</a:t>
            </a:r>
            <a:endParaRPr lang="fr-CH" sz="1100"/>
          </a:p>
          <a:p>
            <a:pPr marL="171450" lvl="0" indent="-171450">
              <a:spcBef>
                <a:spcPts val="600"/>
              </a:spcBef>
              <a:buBlip>
                <a:blip r:embed="rId4"/>
              </a:buBlip>
            </a:pPr>
            <a:r>
              <a:rPr lang="en-GB" sz="1100"/>
              <a:t>Roles, seniority level and respective rates.</a:t>
            </a:r>
            <a:endParaRPr lang="fr-CH" sz="1100"/>
          </a:p>
          <a:p>
            <a:pPr marL="171450" lvl="0" indent="-171450">
              <a:spcBef>
                <a:spcPts val="600"/>
              </a:spcBef>
              <a:buBlip>
                <a:blip r:embed="rId4"/>
              </a:buBlip>
            </a:pPr>
            <a:r>
              <a:rPr lang="en-GB" sz="1100"/>
              <a:t>What is your annual staff turnover?</a:t>
            </a:r>
            <a:endParaRPr lang="fr-CH" sz="1100"/>
          </a:p>
          <a:p>
            <a:pPr marL="171450" lvl="0" indent="-171450">
              <a:spcBef>
                <a:spcPts val="600"/>
              </a:spcBef>
              <a:buBlip>
                <a:blip r:embed="rId4"/>
              </a:buBlip>
            </a:pPr>
            <a:r>
              <a:rPr lang="en-GB" sz="1100"/>
              <a:t>How do you ensure you are sufficiently staffed?</a:t>
            </a:r>
            <a:endParaRPr lang="fr-CH" sz="1100"/>
          </a:p>
          <a:p>
            <a:pPr>
              <a:spcBef>
                <a:spcPts val="600"/>
              </a:spcBef>
            </a:pPr>
            <a:r>
              <a:rPr lang="en-GB" sz="1100"/>
              <a:t> </a:t>
            </a:r>
            <a:endParaRPr lang="fr-CH" sz="1100"/>
          </a:p>
          <a:p>
            <a:pPr>
              <a:spcBef>
                <a:spcPts val="600"/>
              </a:spcBef>
            </a:pPr>
            <a:r>
              <a:rPr lang="en-GB" sz="1100" b="1">
                <a:solidFill>
                  <a:schemeClr val="accent6"/>
                </a:solidFill>
              </a:rPr>
              <a:t>NOTE: </a:t>
            </a:r>
            <a:endParaRPr lang="fr-CH" sz="1100">
              <a:solidFill>
                <a:schemeClr val="accent6"/>
              </a:solidFill>
            </a:endParaRPr>
          </a:p>
          <a:p>
            <a:pPr>
              <a:spcBef>
                <a:spcPts val="600"/>
              </a:spcBef>
            </a:pPr>
            <a:r>
              <a:rPr lang="en-GB" sz="1100">
                <a:solidFill>
                  <a:schemeClr val="accent6"/>
                </a:solidFill>
              </a:rPr>
              <a:t>The Cost Tracker roles may be different from your standard. If the naming of your own resources is different than the ones provided, please overwrite with a description of the role responsibilities. If you have any uncertainty on how to complete, then please contact the Procurement Manager within this </a:t>
            </a:r>
            <a:r>
              <a:rPr lang="en-GB" sz="1100" err="1">
                <a:solidFill>
                  <a:schemeClr val="accent6"/>
                </a:solidFill>
              </a:rPr>
              <a:t>RfP</a:t>
            </a:r>
            <a:r>
              <a:rPr lang="en-GB" sz="1100">
                <a:solidFill>
                  <a:schemeClr val="accent6"/>
                </a:solidFill>
              </a:rPr>
              <a:t>.</a:t>
            </a:r>
            <a:endParaRPr lang="fr-CH" sz="1100">
              <a:solidFill>
                <a:schemeClr val="accent6"/>
              </a:solidFill>
            </a:endParaRPr>
          </a:p>
        </p:txBody>
      </p:sp>
      <p:sp>
        <p:nvSpPr>
          <p:cNvPr id="15" name="Freeform 2">
            <a:extLst>
              <a:ext uri="{FF2B5EF4-FFF2-40B4-BE49-F238E27FC236}">
                <a16:creationId xmlns:a16="http://schemas.microsoft.com/office/drawing/2014/main" id="{414FD20E-7395-3648-B0F1-280A3B9001E9}"/>
              </a:ext>
            </a:extLst>
          </p:cNvPr>
          <p:cNvSpPr>
            <a:spLocks/>
          </p:cNvSpPr>
          <p:nvPr/>
        </p:nvSpPr>
        <p:spPr bwMode="auto">
          <a:xfrm>
            <a:off x="4294063" y="1484314"/>
            <a:ext cx="7382001" cy="4809721"/>
          </a:xfrm>
          <a:custGeom>
            <a:avLst/>
            <a:gdLst>
              <a:gd name="T0" fmla="+- 0 9741 6463"/>
              <a:gd name="T1" fmla="*/ T0 w 3279"/>
              <a:gd name="T2" fmla="+- 0 10259 546"/>
              <a:gd name="T3" fmla="*/ 10259 h 9714"/>
              <a:gd name="T4" fmla="+- 0 9741 6463"/>
              <a:gd name="T5" fmla="*/ T4 w 3279"/>
              <a:gd name="T6" fmla="+- 0 2086 546"/>
              <a:gd name="T7" fmla="*/ 2086 h 9714"/>
              <a:gd name="T8" fmla="+- 0 9682 6463"/>
              <a:gd name="T9" fmla="*/ T8 w 3279"/>
              <a:gd name="T10" fmla="+- 0 2065 546"/>
              <a:gd name="T11" fmla="*/ 2065 h 9714"/>
              <a:gd name="T12" fmla="+- 0 9630 6463"/>
              <a:gd name="T13" fmla="*/ T12 w 3279"/>
              <a:gd name="T14" fmla="+- 0 2035 546"/>
              <a:gd name="T15" fmla="*/ 2035 h 9714"/>
              <a:gd name="T16" fmla="+- 0 9586 6463"/>
              <a:gd name="T17" fmla="*/ T16 w 3279"/>
              <a:gd name="T18" fmla="+- 0 1994 546"/>
              <a:gd name="T19" fmla="*/ 1994 h 9714"/>
              <a:gd name="T20" fmla="+- 0 9550 6463"/>
              <a:gd name="T21" fmla="*/ T20 w 3279"/>
              <a:gd name="T22" fmla="+- 0 1945 546"/>
              <a:gd name="T23" fmla="*/ 1945 h 9714"/>
              <a:gd name="T24" fmla="+- 0 9520 6463"/>
              <a:gd name="T25" fmla="*/ T24 w 3279"/>
              <a:gd name="T26" fmla="+- 0 1871 546"/>
              <a:gd name="T27" fmla="*/ 1871 h 9714"/>
              <a:gd name="T28" fmla="+- 0 9510 6463"/>
              <a:gd name="T29" fmla="*/ T28 w 3279"/>
              <a:gd name="T30" fmla="+- 0 1792 546"/>
              <a:gd name="T31" fmla="*/ 1792 h 9714"/>
              <a:gd name="T32" fmla="+- 0 9520 6463"/>
              <a:gd name="T33" fmla="*/ T32 w 3279"/>
              <a:gd name="T34" fmla="+- 0 1713 546"/>
              <a:gd name="T35" fmla="*/ 1713 h 9714"/>
              <a:gd name="T36" fmla="+- 0 9551 6463"/>
              <a:gd name="T37" fmla="*/ T36 w 3279"/>
              <a:gd name="T38" fmla="+- 0 1639 546"/>
              <a:gd name="T39" fmla="*/ 1639 h 9714"/>
              <a:gd name="T40" fmla="+- 0 9599 6463"/>
              <a:gd name="T41" fmla="*/ T40 w 3279"/>
              <a:gd name="T42" fmla="+- 0 1576 546"/>
              <a:gd name="T43" fmla="*/ 1576 h 9714"/>
              <a:gd name="T44" fmla="+- 0 9663 6463"/>
              <a:gd name="T45" fmla="*/ T44 w 3279"/>
              <a:gd name="T46" fmla="+- 0 1528 546"/>
              <a:gd name="T47" fmla="*/ 1528 h 9714"/>
              <a:gd name="T48" fmla="+- 0 9719 6463"/>
              <a:gd name="T49" fmla="*/ T48 w 3279"/>
              <a:gd name="T50" fmla="+- 0 1504 546"/>
              <a:gd name="T51" fmla="*/ 1504 h 9714"/>
              <a:gd name="T52" fmla="+- 0 9741 6463"/>
              <a:gd name="T53" fmla="*/ T52 w 3279"/>
              <a:gd name="T54" fmla="+- 0 1498 546"/>
              <a:gd name="T55" fmla="*/ 1498 h 9714"/>
              <a:gd name="T56" fmla="+- 0 9741 6463"/>
              <a:gd name="T57" fmla="*/ T56 w 3279"/>
              <a:gd name="T58" fmla="+- 0 1173 546"/>
              <a:gd name="T59" fmla="*/ 1173 h 9714"/>
              <a:gd name="T60" fmla="+- 0 9360 6463"/>
              <a:gd name="T61" fmla="*/ T60 w 3279"/>
              <a:gd name="T62" fmla="+- 0 958 546"/>
              <a:gd name="T63" fmla="*/ 958 h 9714"/>
              <a:gd name="T64" fmla="+- 0 9367 6463"/>
              <a:gd name="T65" fmla="*/ T64 w 3279"/>
              <a:gd name="T66" fmla="+- 0 950 546"/>
              <a:gd name="T67" fmla="*/ 950 h 9714"/>
              <a:gd name="T68" fmla="+- 0 9374 6463"/>
              <a:gd name="T69" fmla="*/ T68 w 3279"/>
              <a:gd name="T70" fmla="+- 0 941 546"/>
              <a:gd name="T71" fmla="*/ 941 h 9714"/>
              <a:gd name="T72" fmla="+- 0 9402 6463"/>
              <a:gd name="T73" fmla="*/ T72 w 3279"/>
              <a:gd name="T74" fmla="+- 0 886 546"/>
              <a:gd name="T75" fmla="*/ 886 h 9714"/>
              <a:gd name="T76" fmla="+- 0 9410 6463"/>
              <a:gd name="T77" fmla="*/ T76 w 3279"/>
              <a:gd name="T78" fmla="+- 0 819 546"/>
              <a:gd name="T79" fmla="*/ 819 h 9714"/>
              <a:gd name="T80" fmla="+- 0 9406 6463"/>
              <a:gd name="T81" fmla="*/ T80 w 3279"/>
              <a:gd name="T82" fmla="+- 0 792 546"/>
              <a:gd name="T83" fmla="*/ 792 h 9714"/>
              <a:gd name="T84" fmla="+- 0 9337 6463"/>
              <a:gd name="T85" fmla="*/ T84 w 3279"/>
              <a:gd name="T86" fmla="+- 0 684 546"/>
              <a:gd name="T87" fmla="*/ 684 h 9714"/>
              <a:gd name="T88" fmla="+- 0 9274 6463"/>
              <a:gd name="T89" fmla="*/ T88 w 3279"/>
              <a:gd name="T90" fmla="+- 0 652 546"/>
              <a:gd name="T91" fmla="*/ 652 h 9714"/>
              <a:gd name="T92" fmla="+- 0 9203 6463"/>
              <a:gd name="T93" fmla="*/ T92 w 3279"/>
              <a:gd name="T94" fmla="+- 0 647 546"/>
              <a:gd name="T95" fmla="*/ 647 h 9714"/>
              <a:gd name="T96" fmla="+- 0 9133 6463"/>
              <a:gd name="T97" fmla="*/ T96 w 3279"/>
              <a:gd name="T98" fmla="+- 0 671 546"/>
              <a:gd name="T99" fmla="*/ 671 h 9714"/>
              <a:gd name="T100" fmla="+- 0 9077 6463"/>
              <a:gd name="T101" fmla="*/ T100 w 3279"/>
              <a:gd name="T102" fmla="+- 0 721 546"/>
              <a:gd name="T103" fmla="*/ 721 h 9714"/>
              <a:gd name="T104" fmla="+- 0 9049 6463"/>
              <a:gd name="T105" fmla="*/ T104 w 3279"/>
              <a:gd name="T106" fmla="+- 0 777 546"/>
              <a:gd name="T107" fmla="*/ 777 h 9714"/>
              <a:gd name="T108" fmla="+- 0 8676 6463"/>
              <a:gd name="T109" fmla="*/ T108 w 3279"/>
              <a:gd name="T110" fmla="+- 0 546 546"/>
              <a:gd name="T111" fmla="*/ 546 h 9714"/>
              <a:gd name="T112" fmla="+- 0 6463 6463"/>
              <a:gd name="T113" fmla="*/ T112 w 3279"/>
              <a:gd name="T114" fmla="+- 0 546 546"/>
              <a:gd name="T115" fmla="*/ 546 h 9714"/>
              <a:gd name="T116" fmla="+- 0 6463 6463"/>
              <a:gd name="T117" fmla="*/ T116 w 3279"/>
              <a:gd name="T118" fmla="+- 0 9401 546"/>
              <a:gd name="T119" fmla="*/ 9401 h 9714"/>
              <a:gd name="T120" fmla="+- 0 6466 6463"/>
              <a:gd name="T121" fmla="*/ T120 w 3279"/>
              <a:gd name="T122" fmla="+- 0 9475 546"/>
              <a:gd name="T123" fmla="*/ 9475 h 9714"/>
              <a:gd name="T124" fmla="+- 0 6475 6463"/>
              <a:gd name="T125" fmla="*/ T124 w 3279"/>
              <a:gd name="T126" fmla="+- 0 9547 546"/>
              <a:gd name="T127" fmla="*/ 9547 h 9714"/>
              <a:gd name="T128" fmla="+- 0 6491 6463"/>
              <a:gd name="T129" fmla="*/ T128 w 3279"/>
              <a:gd name="T130" fmla="+- 0 9617 546"/>
              <a:gd name="T131" fmla="*/ 9617 h 9714"/>
              <a:gd name="T132" fmla="+- 0 6511 6463"/>
              <a:gd name="T133" fmla="*/ T132 w 3279"/>
              <a:gd name="T134" fmla="+- 0 9685 546"/>
              <a:gd name="T135" fmla="*/ 9685 h 9714"/>
              <a:gd name="T136" fmla="+- 0 6538 6463"/>
              <a:gd name="T137" fmla="*/ T136 w 3279"/>
              <a:gd name="T138" fmla="+- 0 9751 546"/>
              <a:gd name="T139" fmla="*/ 9751 h 9714"/>
              <a:gd name="T140" fmla="+- 0 6569 6463"/>
              <a:gd name="T141" fmla="*/ T140 w 3279"/>
              <a:gd name="T142" fmla="+- 0 9814 546"/>
              <a:gd name="T143" fmla="*/ 9814 h 9714"/>
              <a:gd name="T144" fmla="+- 0 6605 6463"/>
              <a:gd name="T145" fmla="*/ T144 w 3279"/>
              <a:gd name="T146" fmla="+- 0 9873 546"/>
              <a:gd name="T147" fmla="*/ 9873 h 9714"/>
              <a:gd name="T148" fmla="+- 0 6646 6463"/>
              <a:gd name="T149" fmla="*/ T148 w 3279"/>
              <a:gd name="T150" fmla="+- 0 9930 546"/>
              <a:gd name="T151" fmla="*/ 9930 h 9714"/>
              <a:gd name="T152" fmla="+- 0 6691 6463"/>
              <a:gd name="T153" fmla="*/ T152 w 3279"/>
              <a:gd name="T154" fmla="+- 0 9983 546"/>
              <a:gd name="T155" fmla="*/ 9983 h 9714"/>
              <a:gd name="T156" fmla="+- 0 6740 6463"/>
              <a:gd name="T157" fmla="*/ T156 w 3279"/>
              <a:gd name="T158" fmla="+- 0 10032 546"/>
              <a:gd name="T159" fmla="*/ 10032 h 9714"/>
              <a:gd name="T160" fmla="+- 0 6793 6463"/>
              <a:gd name="T161" fmla="*/ T160 w 3279"/>
              <a:gd name="T162" fmla="+- 0 10077 546"/>
              <a:gd name="T163" fmla="*/ 10077 h 9714"/>
              <a:gd name="T164" fmla="+- 0 6849 6463"/>
              <a:gd name="T165" fmla="*/ T164 w 3279"/>
              <a:gd name="T166" fmla="+- 0 10117 546"/>
              <a:gd name="T167" fmla="*/ 10117 h 9714"/>
              <a:gd name="T168" fmla="+- 0 6909 6463"/>
              <a:gd name="T169" fmla="*/ T168 w 3279"/>
              <a:gd name="T170" fmla="+- 0 10154 546"/>
              <a:gd name="T171" fmla="*/ 10154 h 9714"/>
              <a:gd name="T172" fmla="+- 0 6972 6463"/>
              <a:gd name="T173" fmla="*/ T172 w 3279"/>
              <a:gd name="T174" fmla="+- 0 10185 546"/>
              <a:gd name="T175" fmla="*/ 10185 h 9714"/>
              <a:gd name="T176" fmla="+- 0 7037 6463"/>
              <a:gd name="T177" fmla="*/ T176 w 3279"/>
              <a:gd name="T178" fmla="+- 0 10211 546"/>
              <a:gd name="T179" fmla="*/ 10211 h 9714"/>
              <a:gd name="T180" fmla="+- 0 7105 6463"/>
              <a:gd name="T181" fmla="*/ T180 w 3279"/>
              <a:gd name="T182" fmla="+- 0 10232 546"/>
              <a:gd name="T183" fmla="*/ 10232 h 9714"/>
              <a:gd name="T184" fmla="+- 0 7176 6463"/>
              <a:gd name="T185" fmla="*/ T184 w 3279"/>
              <a:gd name="T186" fmla="+- 0 10247 546"/>
              <a:gd name="T187" fmla="*/ 10247 h 9714"/>
              <a:gd name="T188" fmla="+- 0 7248 6463"/>
              <a:gd name="T189" fmla="*/ T188 w 3279"/>
              <a:gd name="T190" fmla="+- 0 10256 546"/>
              <a:gd name="T191" fmla="*/ 10256 h 9714"/>
              <a:gd name="T192" fmla="+- 0 7322 6463"/>
              <a:gd name="T193" fmla="*/ T192 w 3279"/>
              <a:gd name="T194" fmla="+- 0 10259 546"/>
              <a:gd name="T195" fmla="*/ 10259 h 9714"/>
              <a:gd name="T196" fmla="+- 0 9741 6463"/>
              <a:gd name="T197" fmla="*/ T196 w 3279"/>
              <a:gd name="T198" fmla="+- 0 10259 546"/>
              <a:gd name="T199" fmla="*/ 10259 h 9714"/>
              <a:gd name="connsiteX0" fmla="*/ 9997 w 9997"/>
              <a:gd name="connsiteY0" fmla="*/ 9999 h 9999"/>
              <a:gd name="connsiteX1" fmla="*/ 9997 w 9997"/>
              <a:gd name="connsiteY1" fmla="*/ 1585 h 9999"/>
              <a:gd name="connsiteX2" fmla="*/ 9817 w 9997"/>
              <a:gd name="connsiteY2" fmla="*/ 1564 h 9999"/>
              <a:gd name="connsiteX3" fmla="*/ 9658 w 9997"/>
              <a:gd name="connsiteY3" fmla="*/ 1533 h 9999"/>
              <a:gd name="connsiteX4" fmla="*/ 9524 w 9997"/>
              <a:gd name="connsiteY4" fmla="*/ 1491 h 9999"/>
              <a:gd name="connsiteX5" fmla="*/ 9414 w 9997"/>
              <a:gd name="connsiteY5" fmla="*/ 1440 h 9999"/>
              <a:gd name="connsiteX6" fmla="*/ 9323 w 9997"/>
              <a:gd name="connsiteY6" fmla="*/ 1364 h 9999"/>
              <a:gd name="connsiteX7" fmla="*/ 9292 w 9997"/>
              <a:gd name="connsiteY7" fmla="*/ 1283 h 9999"/>
              <a:gd name="connsiteX8" fmla="*/ 9323 w 9997"/>
              <a:gd name="connsiteY8" fmla="*/ 1201 h 9999"/>
              <a:gd name="connsiteX9" fmla="*/ 9418 w 9997"/>
              <a:gd name="connsiteY9" fmla="*/ 1125 h 9999"/>
              <a:gd name="connsiteX10" fmla="*/ 9564 w 9997"/>
              <a:gd name="connsiteY10" fmla="*/ 1060 h 9999"/>
              <a:gd name="connsiteX11" fmla="*/ 9759 w 9997"/>
              <a:gd name="connsiteY11" fmla="*/ 1011 h 9999"/>
              <a:gd name="connsiteX12" fmla="*/ 9930 w 9997"/>
              <a:gd name="connsiteY12" fmla="*/ 986 h 9999"/>
              <a:gd name="connsiteX13" fmla="*/ 9997 w 9997"/>
              <a:gd name="connsiteY13" fmla="*/ 980 h 9999"/>
              <a:gd name="connsiteX14" fmla="*/ 9997 w 9997"/>
              <a:gd name="connsiteY14" fmla="*/ 645 h 9999"/>
              <a:gd name="connsiteX15" fmla="*/ 8835 w 9997"/>
              <a:gd name="connsiteY15" fmla="*/ 424 h 9999"/>
              <a:gd name="connsiteX16" fmla="*/ 8856 w 9997"/>
              <a:gd name="connsiteY16" fmla="*/ 416 h 9999"/>
              <a:gd name="connsiteX17" fmla="*/ 8878 w 9997"/>
              <a:gd name="connsiteY17" fmla="*/ 407 h 9999"/>
              <a:gd name="connsiteX18" fmla="*/ 8963 w 9997"/>
              <a:gd name="connsiteY18" fmla="*/ 350 h 9999"/>
              <a:gd name="connsiteX19" fmla="*/ 8987 w 9997"/>
              <a:gd name="connsiteY19" fmla="*/ 281 h 9999"/>
              <a:gd name="connsiteX20" fmla="*/ 9034 w 9997"/>
              <a:gd name="connsiteY20" fmla="*/ 196 h 9999"/>
              <a:gd name="connsiteX21" fmla="*/ 8765 w 9997"/>
              <a:gd name="connsiteY21" fmla="*/ 142 h 9999"/>
              <a:gd name="connsiteX22" fmla="*/ 8573 w 9997"/>
              <a:gd name="connsiteY22" fmla="*/ 109 h 9999"/>
              <a:gd name="connsiteX23" fmla="*/ 8356 w 9997"/>
              <a:gd name="connsiteY23" fmla="*/ 104 h 9999"/>
              <a:gd name="connsiteX24" fmla="*/ 8143 w 9997"/>
              <a:gd name="connsiteY24" fmla="*/ 129 h 9999"/>
              <a:gd name="connsiteX25" fmla="*/ 7972 w 9997"/>
              <a:gd name="connsiteY25" fmla="*/ 180 h 9999"/>
              <a:gd name="connsiteX26" fmla="*/ 7887 w 9997"/>
              <a:gd name="connsiteY26" fmla="*/ 238 h 9999"/>
              <a:gd name="connsiteX27" fmla="*/ 6749 w 9997"/>
              <a:gd name="connsiteY27" fmla="*/ 0 h 9999"/>
              <a:gd name="connsiteX28" fmla="*/ 0 w 9997"/>
              <a:gd name="connsiteY28" fmla="*/ 0 h 9999"/>
              <a:gd name="connsiteX29" fmla="*/ 0 w 9997"/>
              <a:gd name="connsiteY29" fmla="*/ 9116 h 9999"/>
              <a:gd name="connsiteX30" fmla="*/ 9 w 9997"/>
              <a:gd name="connsiteY30" fmla="*/ 9192 h 9999"/>
              <a:gd name="connsiteX31" fmla="*/ 37 w 9997"/>
              <a:gd name="connsiteY31" fmla="*/ 9266 h 9999"/>
              <a:gd name="connsiteX32" fmla="*/ 85 w 9997"/>
              <a:gd name="connsiteY32" fmla="*/ 9338 h 9999"/>
              <a:gd name="connsiteX33" fmla="*/ 146 w 9997"/>
              <a:gd name="connsiteY33" fmla="*/ 9408 h 9999"/>
              <a:gd name="connsiteX34" fmla="*/ 229 w 9997"/>
              <a:gd name="connsiteY34" fmla="*/ 9476 h 9999"/>
              <a:gd name="connsiteX35" fmla="*/ 323 w 9997"/>
              <a:gd name="connsiteY35" fmla="*/ 9541 h 9999"/>
              <a:gd name="connsiteX36" fmla="*/ 433 w 9997"/>
              <a:gd name="connsiteY36" fmla="*/ 9602 h 9999"/>
              <a:gd name="connsiteX37" fmla="*/ 558 w 9997"/>
              <a:gd name="connsiteY37" fmla="*/ 9660 h 9999"/>
              <a:gd name="connsiteX38" fmla="*/ 695 w 9997"/>
              <a:gd name="connsiteY38" fmla="*/ 9715 h 9999"/>
              <a:gd name="connsiteX39" fmla="*/ 845 w 9997"/>
              <a:gd name="connsiteY39" fmla="*/ 9765 h 9999"/>
              <a:gd name="connsiteX40" fmla="*/ 1006 w 9997"/>
              <a:gd name="connsiteY40" fmla="*/ 9812 h 9999"/>
              <a:gd name="connsiteX41" fmla="*/ 1177 w 9997"/>
              <a:gd name="connsiteY41" fmla="*/ 9853 h 9999"/>
              <a:gd name="connsiteX42" fmla="*/ 1360 w 9997"/>
              <a:gd name="connsiteY42" fmla="*/ 9891 h 9999"/>
              <a:gd name="connsiteX43" fmla="*/ 1552 w 9997"/>
              <a:gd name="connsiteY43" fmla="*/ 9923 h 9999"/>
              <a:gd name="connsiteX44" fmla="*/ 1751 w 9997"/>
              <a:gd name="connsiteY44" fmla="*/ 9950 h 9999"/>
              <a:gd name="connsiteX45" fmla="*/ 1958 w 9997"/>
              <a:gd name="connsiteY45" fmla="*/ 9971 h 9999"/>
              <a:gd name="connsiteX46" fmla="*/ 2174 w 9997"/>
              <a:gd name="connsiteY46" fmla="*/ 9987 h 9999"/>
              <a:gd name="connsiteX47" fmla="*/ 2394 w 9997"/>
              <a:gd name="connsiteY47" fmla="*/ 9996 h 9999"/>
              <a:gd name="connsiteX48" fmla="*/ 2620 w 9997"/>
              <a:gd name="connsiteY48" fmla="*/ 9999 h 9999"/>
              <a:gd name="connsiteX49" fmla="*/ 9997 w 9997"/>
              <a:gd name="connsiteY49" fmla="*/ 9999 h 9999"/>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7974 w 10000"/>
              <a:gd name="connsiteY23" fmla="*/ 18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045 w 10000"/>
              <a:gd name="connsiteY23" fmla="*/ 13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045 w 10000"/>
              <a:gd name="connsiteY22" fmla="*/ 130 h 10000"/>
              <a:gd name="connsiteX23" fmla="*/ 7889 w 10000"/>
              <a:gd name="connsiteY23" fmla="*/ 238 h 10000"/>
              <a:gd name="connsiteX24" fmla="*/ 6751 w 10000"/>
              <a:gd name="connsiteY24" fmla="*/ 0 h 10000"/>
              <a:gd name="connsiteX25" fmla="*/ 0 w 10000"/>
              <a:gd name="connsiteY25" fmla="*/ 0 h 10000"/>
              <a:gd name="connsiteX26" fmla="*/ 0 w 10000"/>
              <a:gd name="connsiteY26" fmla="*/ 9117 h 10000"/>
              <a:gd name="connsiteX27" fmla="*/ 9 w 10000"/>
              <a:gd name="connsiteY27" fmla="*/ 9193 h 10000"/>
              <a:gd name="connsiteX28" fmla="*/ 37 w 10000"/>
              <a:gd name="connsiteY28" fmla="*/ 9267 h 10000"/>
              <a:gd name="connsiteX29" fmla="*/ 85 w 10000"/>
              <a:gd name="connsiteY29" fmla="*/ 9339 h 10000"/>
              <a:gd name="connsiteX30" fmla="*/ 146 w 10000"/>
              <a:gd name="connsiteY30" fmla="*/ 9409 h 10000"/>
              <a:gd name="connsiteX31" fmla="*/ 229 w 10000"/>
              <a:gd name="connsiteY31" fmla="*/ 9477 h 10000"/>
              <a:gd name="connsiteX32" fmla="*/ 323 w 10000"/>
              <a:gd name="connsiteY32" fmla="*/ 9542 h 10000"/>
              <a:gd name="connsiteX33" fmla="*/ 433 w 10000"/>
              <a:gd name="connsiteY33" fmla="*/ 9603 h 10000"/>
              <a:gd name="connsiteX34" fmla="*/ 558 w 10000"/>
              <a:gd name="connsiteY34" fmla="*/ 9661 h 10000"/>
              <a:gd name="connsiteX35" fmla="*/ 695 w 10000"/>
              <a:gd name="connsiteY35" fmla="*/ 9716 h 10000"/>
              <a:gd name="connsiteX36" fmla="*/ 845 w 10000"/>
              <a:gd name="connsiteY36" fmla="*/ 9766 h 10000"/>
              <a:gd name="connsiteX37" fmla="*/ 1006 w 10000"/>
              <a:gd name="connsiteY37" fmla="*/ 9813 h 10000"/>
              <a:gd name="connsiteX38" fmla="*/ 1177 w 10000"/>
              <a:gd name="connsiteY38" fmla="*/ 9854 h 10000"/>
              <a:gd name="connsiteX39" fmla="*/ 1360 w 10000"/>
              <a:gd name="connsiteY39" fmla="*/ 9892 h 10000"/>
              <a:gd name="connsiteX40" fmla="*/ 1552 w 10000"/>
              <a:gd name="connsiteY40" fmla="*/ 9924 h 10000"/>
              <a:gd name="connsiteX41" fmla="*/ 1752 w 10000"/>
              <a:gd name="connsiteY41" fmla="*/ 9951 h 10000"/>
              <a:gd name="connsiteX42" fmla="*/ 1959 w 10000"/>
              <a:gd name="connsiteY42" fmla="*/ 9972 h 10000"/>
              <a:gd name="connsiteX43" fmla="*/ 2175 w 10000"/>
              <a:gd name="connsiteY43" fmla="*/ 9988 h 10000"/>
              <a:gd name="connsiteX44" fmla="*/ 2395 w 10000"/>
              <a:gd name="connsiteY44" fmla="*/ 9997 h 10000"/>
              <a:gd name="connsiteX45" fmla="*/ 2621 w 10000"/>
              <a:gd name="connsiteY45" fmla="*/ 10000 h 10000"/>
              <a:gd name="connsiteX46" fmla="*/ 10000 w 10000"/>
              <a:gd name="connsiteY46"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045 w 10000"/>
              <a:gd name="connsiteY21" fmla="*/ 130 h 10000"/>
              <a:gd name="connsiteX22" fmla="*/ 7889 w 10000"/>
              <a:gd name="connsiteY22" fmla="*/ 238 h 10000"/>
              <a:gd name="connsiteX23" fmla="*/ 6751 w 10000"/>
              <a:gd name="connsiteY23" fmla="*/ 0 h 10000"/>
              <a:gd name="connsiteX24" fmla="*/ 0 w 10000"/>
              <a:gd name="connsiteY24" fmla="*/ 0 h 10000"/>
              <a:gd name="connsiteX25" fmla="*/ 0 w 10000"/>
              <a:gd name="connsiteY25" fmla="*/ 9117 h 10000"/>
              <a:gd name="connsiteX26" fmla="*/ 9 w 10000"/>
              <a:gd name="connsiteY26" fmla="*/ 9193 h 10000"/>
              <a:gd name="connsiteX27" fmla="*/ 37 w 10000"/>
              <a:gd name="connsiteY27" fmla="*/ 9267 h 10000"/>
              <a:gd name="connsiteX28" fmla="*/ 85 w 10000"/>
              <a:gd name="connsiteY28" fmla="*/ 9339 h 10000"/>
              <a:gd name="connsiteX29" fmla="*/ 146 w 10000"/>
              <a:gd name="connsiteY29" fmla="*/ 9409 h 10000"/>
              <a:gd name="connsiteX30" fmla="*/ 229 w 10000"/>
              <a:gd name="connsiteY30" fmla="*/ 9477 h 10000"/>
              <a:gd name="connsiteX31" fmla="*/ 323 w 10000"/>
              <a:gd name="connsiteY31" fmla="*/ 9542 h 10000"/>
              <a:gd name="connsiteX32" fmla="*/ 433 w 10000"/>
              <a:gd name="connsiteY32" fmla="*/ 9603 h 10000"/>
              <a:gd name="connsiteX33" fmla="*/ 558 w 10000"/>
              <a:gd name="connsiteY33" fmla="*/ 9661 h 10000"/>
              <a:gd name="connsiteX34" fmla="*/ 695 w 10000"/>
              <a:gd name="connsiteY34" fmla="*/ 9716 h 10000"/>
              <a:gd name="connsiteX35" fmla="*/ 845 w 10000"/>
              <a:gd name="connsiteY35" fmla="*/ 9766 h 10000"/>
              <a:gd name="connsiteX36" fmla="*/ 1006 w 10000"/>
              <a:gd name="connsiteY36" fmla="*/ 9813 h 10000"/>
              <a:gd name="connsiteX37" fmla="*/ 1177 w 10000"/>
              <a:gd name="connsiteY37" fmla="*/ 9854 h 10000"/>
              <a:gd name="connsiteX38" fmla="*/ 1360 w 10000"/>
              <a:gd name="connsiteY38" fmla="*/ 9892 h 10000"/>
              <a:gd name="connsiteX39" fmla="*/ 1552 w 10000"/>
              <a:gd name="connsiteY39" fmla="*/ 9924 h 10000"/>
              <a:gd name="connsiteX40" fmla="*/ 1752 w 10000"/>
              <a:gd name="connsiteY40" fmla="*/ 9951 h 10000"/>
              <a:gd name="connsiteX41" fmla="*/ 1959 w 10000"/>
              <a:gd name="connsiteY41" fmla="*/ 9972 h 10000"/>
              <a:gd name="connsiteX42" fmla="*/ 2175 w 10000"/>
              <a:gd name="connsiteY42" fmla="*/ 9988 h 10000"/>
              <a:gd name="connsiteX43" fmla="*/ 2395 w 10000"/>
              <a:gd name="connsiteY43" fmla="*/ 9997 h 10000"/>
              <a:gd name="connsiteX44" fmla="*/ 2621 w 10000"/>
              <a:gd name="connsiteY44" fmla="*/ 10000 h 10000"/>
              <a:gd name="connsiteX45" fmla="*/ 10000 w 10000"/>
              <a:gd name="connsiteY45"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966 w 10000"/>
              <a:gd name="connsiteY17" fmla="*/ 350 h 10000"/>
              <a:gd name="connsiteX18" fmla="*/ 8990 w 10000"/>
              <a:gd name="connsiteY18" fmla="*/ 281 h 10000"/>
              <a:gd name="connsiteX19" fmla="*/ 8768 w 10000"/>
              <a:gd name="connsiteY19" fmla="*/ 142 h 10000"/>
              <a:gd name="connsiteX20" fmla="*/ 8045 w 10000"/>
              <a:gd name="connsiteY20" fmla="*/ 130 h 10000"/>
              <a:gd name="connsiteX21" fmla="*/ 7889 w 10000"/>
              <a:gd name="connsiteY21" fmla="*/ 238 h 10000"/>
              <a:gd name="connsiteX22" fmla="*/ 6751 w 10000"/>
              <a:gd name="connsiteY22" fmla="*/ 0 h 10000"/>
              <a:gd name="connsiteX23" fmla="*/ 0 w 10000"/>
              <a:gd name="connsiteY23" fmla="*/ 0 h 10000"/>
              <a:gd name="connsiteX24" fmla="*/ 0 w 10000"/>
              <a:gd name="connsiteY24" fmla="*/ 9117 h 10000"/>
              <a:gd name="connsiteX25" fmla="*/ 9 w 10000"/>
              <a:gd name="connsiteY25" fmla="*/ 9193 h 10000"/>
              <a:gd name="connsiteX26" fmla="*/ 37 w 10000"/>
              <a:gd name="connsiteY26" fmla="*/ 9267 h 10000"/>
              <a:gd name="connsiteX27" fmla="*/ 85 w 10000"/>
              <a:gd name="connsiteY27" fmla="*/ 9339 h 10000"/>
              <a:gd name="connsiteX28" fmla="*/ 146 w 10000"/>
              <a:gd name="connsiteY28" fmla="*/ 9409 h 10000"/>
              <a:gd name="connsiteX29" fmla="*/ 229 w 10000"/>
              <a:gd name="connsiteY29" fmla="*/ 9477 h 10000"/>
              <a:gd name="connsiteX30" fmla="*/ 323 w 10000"/>
              <a:gd name="connsiteY30" fmla="*/ 9542 h 10000"/>
              <a:gd name="connsiteX31" fmla="*/ 433 w 10000"/>
              <a:gd name="connsiteY31" fmla="*/ 9603 h 10000"/>
              <a:gd name="connsiteX32" fmla="*/ 558 w 10000"/>
              <a:gd name="connsiteY32" fmla="*/ 9661 h 10000"/>
              <a:gd name="connsiteX33" fmla="*/ 695 w 10000"/>
              <a:gd name="connsiteY33" fmla="*/ 9716 h 10000"/>
              <a:gd name="connsiteX34" fmla="*/ 845 w 10000"/>
              <a:gd name="connsiteY34" fmla="*/ 9766 h 10000"/>
              <a:gd name="connsiteX35" fmla="*/ 1006 w 10000"/>
              <a:gd name="connsiteY35" fmla="*/ 9813 h 10000"/>
              <a:gd name="connsiteX36" fmla="*/ 1177 w 10000"/>
              <a:gd name="connsiteY36" fmla="*/ 9854 h 10000"/>
              <a:gd name="connsiteX37" fmla="*/ 1360 w 10000"/>
              <a:gd name="connsiteY37" fmla="*/ 9892 h 10000"/>
              <a:gd name="connsiteX38" fmla="*/ 1552 w 10000"/>
              <a:gd name="connsiteY38" fmla="*/ 9924 h 10000"/>
              <a:gd name="connsiteX39" fmla="*/ 1752 w 10000"/>
              <a:gd name="connsiteY39" fmla="*/ 9951 h 10000"/>
              <a:gd name="connsiteX40" fmla="*/ 1959 w 10000"/>
              <a:gd name="connsiteY40" fmla="*/ 9972 h 10000"/>
              <a:gd name="connsiteX41" fmla="*/ 2175 w 10000"/>
              <a:gd name="connsiteY41" fmla="*/ 9988 h 10000"/>
              <a:gd name="connsiteX42" fmla="*/ 2395 w 10000"/>
              <a:gd name="connsiteY42" fmla="*/ 9997 h 10000"/>
              <a:gd name="connsiteX43" fmla="*/ 2621 w 10000"/>
              <a:gd name="connsiteY43" fmla="*/ 10000 h 10000"/>
              <a:gd name="connsiteX44" fmla="*/ 10000 w 10000"/>
              <a:gd name="connsiteY44"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66 w 10000"/>
              <a:gd name="connsiteY16" fmla="*/ 350 h 10000"/>
              <a:gd name="connsiteX17" fmla="*/ 8990 w 10000"/>
              <a:gd name="connsiteY17" fmla="*/ 281 h 10000"/>
              <a:gd name="connsiteX18" fmla="*/ 8768 w 10000"/>
              <a:gd name="connsiteY18" fmla="*/ 142 h 10000"/>
              <a:gd name="connsiteX19" fmla="*/ 8045 w 10000"/>
              <a:gd name="connsiteY19" fmla="*/ 130 h 10000"/>
              <a:gd name="connsiteX20" fmla="*/ 7889 w 10000"/>
              <a:gd name="connsiteY20" fmla="*/ 238 h 10000"/>
              <a:gd name="connsiteX21" fmla="*/ 6751 w 10000"/>
              <a:gd name="connsiteY21" fmla="*/ 0 h 10000"/>
              <a:gd name="connsiteX22" fmla="*/ 0 w 10000"/>
              <a:gd name="connsiteY22" fmla="*/ 0 h 10000"/>
              <a:gd name="connsiteX23" fmla="*/ 0 w 10000"/>
              <a:gd name="connsiteY23" fmla="*/ 9117 h 10000"/>
              <a:gd name="connsiteX24" fmla="*/ 9 w 10000"/>
              <a:gd name="connsiteY24" fmla="*/ 9193 h 10000"/>
              <a:gd name="connsiteX25" fmla="*/ 37 w 10000"/>
              <a:gd name="connsiteY25" fmla="*/ 9267 h 10000"/>
              <a:gd name="connsiteX26" fmla="*/ 85 w 10000"/>
              <a:gd name="connsiteY26" fmla="*/ 9339 h 10000"/>
              <a:gd name="connsiteX27" fmla="*/ 146 w 10000"/>
              <a:gd name="connsiteY27" fmla="*/ 9409 h 10000"/>
              <a:gd name="connsiteX28" fmla="*/ 229 w 10000"/>
              <a:gd name="connsiteY28" fmla="*/ 9477 h 10000"/>
              <a:gd name="connsiteX29" fmla="*/ 323 w 10000"/>
              <a:gd name="connsiteY29" fmla="*/ 9542 h 10000"/>
              <a:gd name="connsiteX30" fmla="*/ 433 w 10000"/>
              <a:gd name="connsiteY30" fmla="*/ 9603 h 10000"/>
              <a:gd name="connsiteX31" fmla="*/ 558 w 10000"/>
              <a:gd name="connsiteY31" fmla="*/ 9661 h 10000"/>
              <a:gd name="connsiteX32" fmla="*/ 695 w 10000"/>
              <a:gd name="connsiteY32" fmla="*/ 9716 h 10000"/>
              <a:gd name="connsiteX33" fmla="*/ 845 w 10000"/>
              <a:gd name="connsiteY33" fmla="*/ 9766 h 10000"/>
              <a:gd name="connsiteX34" fmla="*/ 1006 w 10000"/>
              <a:gd name="connsiteY34" fmla="*/ 9813 h 10000"/>
              <a:gd name="connsiteX35" fmla="*/ 1177 w 10000"/>
              <a:gd name="connsiteY35" fmla="*/ 9854 h 10000"/>
              <a:gd name="connsiteX36" fmla="*/ 1360 w 10000"/>
              <a:gd name="connsiteY36" fmla="*/ 9892 h 10000"/>
              <a:gd name="connsiteX37" fmla="*/ 1552 w 10000"/>
              <a:gd name="connsiteY37" fmla="*/ 9924 h 10000"/>
              <a:gd name="connsiteX38" fmla="*/ 1752 w 10000"/>
              <a:gd name="connsiteY38" fmla="*/ 9951 h 10000"/>
              <a:gd name="connsiteX39" fmla="*/ 1959 w 10000"/>
              <a:gd name="connsiteY39" fmla="*/ 9972 h 10000"/>
              <a:gd name="connsiteX40" fmla="*/ 2175 w 10000"/>
              <a:gd name="connsiteY40" fmla="*/ 9988 h 10000"/>
              <a:gd name="connsiteX41" fmla="*/ 2395 w 10000"/>
              <a:gd name="connsiteY41" fmla="*/ 9997 h 10000"/>
              <a:gd name="connsiteX42" fmla="*/ 2621 w 10000"/>
              <a:gd name="connsiteY42" fmla="*/ 10000 h 10000"/>
              <a:gd name="connsiteX43" fmla="*/ 10000 w 10000"/>
              <a:gd name="connsiteY43"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45 w 10000"/>
              <a:gd name="connsiteY18" fmla="*/ 130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10000 w 10000"/>
              <a:gd name="connsiteY12" fmla="*/ 980 h 10000"/>
              <a:gd name="connsiteX13" fmla="*/ 10000 w 10000"/>
              <a:gd name="connsiteY13" fmla="*/ 645 h 10000"/>
              <a:gd name="connsiteX14" fmla="*/ 8838 w 10000"/>
              <a:gd name="connsiteY14" fmla="*/ 424 h 10000"/>
              <a:gd name="connsiteX15" fmla="*/ 9058 w 10000"/>
              <a:gd name="connsiteY15" fmla="*/ 259 h 10000"/>
              <a:gd name="connsiteX16" fmla="*/ 8827 w 10000"/>
              <a:gd name="connsiteY16" fmla="*/ 120 h 10000"/>
              <a:gd name="connsiteX17" fmla="*/ 8184 w 10000"/>
              <a:gd name="connsiteY17" fmla="*/ 108 h 10000"/>
              <a:gd name="connsiteX18" fmla="*/ 7889 w 10000"/>
              <a:gd name="connsiteY18" fmla="*/ 238 h 10000"/>
              <a:gd name="connsiteX19" fmla="*/ 6751 w 10000"/>
              <a:gd name="connsiteY19" fmla="*/ 0 h 10000"/>
              <a:gd name="connsiteX20" fmla="*/ 0 w 10000"/>
              <a:gd name="connsiteY20" fmla="*/ 0 h 10000"/>
              <a:gd name="connsiteX21" fmla="*/ 0 w 10000"/>
              <a:gd name="connsiteY21" fmla="*/ 9117 h 10000"/>
              <a:gd name="connsiteX22" fmla="*/ 9 w 10000"/>
              <a:gd name="connsiteY22" fmla="*/ 9193 h 10000"/>
              <a:gd name="connsiteX23" fmla="*/ 37 w 10000"/>
              <a:gd name="connsiteY23" fmla="*/ 9267 h 10000"/>
              <a:gd name="connsiteX24" fmla="*/ 85 w 10000"/>
              <a:gd name="connsiteY24" fmla="*/ 9339 h 10000"/>
              <a:gd name="connsiteX25" fmla="*/ 146 w 10000"/>
              <a:gd name="connsiteY25" fmla="*/ 9409 h 10000"/>
              <a:gd name="connsiteX26" fmla="*/ 229 w 10000"/>
              <a:gd name="connsiteY26" fmla="*/ 9477 h 10000"/>
              <a:gd name="connsiteX27" fmla="*/ 323 w 10000"/>
              <a:gd name="connsiteY27" fmla="*/ 9542 h 10000"/>
              <a:gd name="connsiteX28" fmla="*/ 433 w 10000"/>
              <a:gd name="connsiteY28" fmla="*/ 9603 h 10000"/>
              <a:gd name="connsiteX29" fmla="*/ 558 w 10000"/>
              <a:gd name="connsiteY29" fmla="*/ 9661 h 10000"/>
              <a:gd name="connsiteX30" fmla="*/ 695 w 10000"/>
              <a:gd name="connsiteY30" fmla="*/ 9716 h 10000"/>
              <a:gd name="connsiteX31" fmla="*/ 845 w 10000"/>
              <a:gd name="connsiteY31" fmla="*/ 9766 h 10000"/>
              <a:gd name="connsiteX32" fmla="*/ 1006 w 10000"/>
              <a:gd name="connsiteY32" fmla="*/ 9813 h 10000"/>
              <a:gd name="connsiteX33" fmla="*/ 1177 w 10000"/>
              <a:gd name="connsiteY33" fmla="*/ 9854 h 10000"/>
              <a:gd name="connsiteX34" fmla="*/ 1360 w 10000"/>
              <a:gd name="connsiteY34" fmla="*/ 9892 h 10000"/>
              <a:gd name="connsiteX35" fmla="*/ 1552 w 10000"/>
              <a:gd name="connsiteY35" fmla="*/ 9924 h 10000"/>
              <a:gd name="connsiteX36" fmla="*/ 1752 w 10000"/>
              <a:gd name="connsiteY36" fmla="*/ 9951 h 10000"/>
              <a:gd name="connsiteX37" fmla="*/ 1959 w 10000"/>
              <a:gd name="connsiteY37" fmla="*/ 9972 h 10000"/>
              <a:gd name="connsiteX38" fmla="*/ 2175 w 10000"/>
              <a:gd name="connsiteY38" fmla="*/ 9988 h 10000"/>
              <a:gd name="connsiteX39" fmla="*/ 2395 w 10000"/>
              <a:gd name="connsiteY39" fmla="*/ 9997 h 10000"/>
              <a:gd name="connsiteX40" fmla="*/ 2621 w 10000"/>
              <a:gd name="connsiteY40" fmla="*/ 10000 h 10000"/>
              <a:gd name="connsiteX41" fmla="*/ 10000 w 10000"/>
              <a:gd name="connsiteY41"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10000 w 10000"/>
              <a:gd name="connsiteY11" fmla="*/ 980 h 10000"/>
              <a:gd name="connsiteX12" fmla="*/ 10000 w 10000"/>
              <a:gd name="connsiteY12" fmla="*/ 645 h 10000"/>
              <a:gd name="connsiteX13" fmla="*/ 8838 w 10000"/>
              <a:gd name="connsiteY13" fmla="*/ 424 h 10000"/>
              <a:gd name="connsiteX14" fmla="*/ 9058 w 10000"/>
              <a:gd name="connsiteY14" fmla="*/ 259 h 10000"/>
              <a:gd name="connsiteX15" fmla="*/ 8827 w 10000"/>
              <a:gd name="connsiteY15" fmla="*/ 120 h 10000"/>
              <a:gd name="connsiteX16" fmla="*/ 8184 w 10000"/>
              <a:gd name="connsiteY16" fmla="*/ 108 h 10000"/>
              <a:gd name="connsiteX17" fmla="*/ 7889 w 10000"/>
              <a:gd name="connsiteY17" fmla="*/ 238 h 10000"/>
              <a:gd name="connsiteX18" fmla="*/ 6751 w 10000"/>
              <a:gd name="connsiteY18" fmla="*/ 0 h 10000"/>
              <a:gd name="connsiteX19" fmla="*/ 0 w 10000"/>
              <a:gd name="connsiteY19" fmla="*/ 0 h 10000"/>
              <a:gd name="connsiteX20" fmla="*/ 0 w 10000"/>
              <a:gd name="connsiteY20" fmla="*/ 9117 h 10000"/>
              <a:gd name="connsiteX21" fmla="*/ 9 w 10000"/>
              <a:gd name="connsiteY21" fmla="*/ 9193 h 10000"/>
              <a:gd name="connsiteX22" fmla="*/ 37 w 10000"/>
              <a:gd name="connsiteY22" fmla="*/ 9267 h 10000"/>
              <a:gd name="connsiteX23" fmla="*/ 85 w 10000"/>
              <a:gd name="connsiteY23" fmla="*/ 9339 h 10000"/>
              <a:gd name="connsiteX24" fmla="*/ 146 w 10000"/>
              <a:gd name="connsiteY24" fmla="*/ 9409 h 10000"/>
              <a:gd name="connsiteX25" fmla="*/ 229 w 10000"/>
              <a:gd name="connsiteY25" fmla="*/ 9477 h 10000"/>
              <a:gd name="connsiteX26" fmla="*/ 323 w 10000"/>
              <a:gd name="connsiteY26" fmla="*/ 9542 h 10000"/>
              <a:gd name="connsiteX27" fmla="*/ 433 w 10000"/>
              <a:gd name="connsiteY27" fmla="*/ 9603 h 10000"/>
              <a:gd name="connsiteX28" fmla="*/ 558 w 10000"/>
              <a:gd name="connsiteY28" fmla="*/ 9661 h 10000"/>
              <a:gd name="connsiteX29" fmla="*/ 695 w 10000"/>
              <a:gd name="connsiteY29" fmla="*/ 9716 h 10000"/>
              <a:gd name="connsiteX30" fmla="*/ 845 w 10000"/>
              <a:gd name="connsiteY30" fmla="*/ 9766 h 10000"/>
              <a:gd name="connsiteX31" fmla="*/ 1006 w 10000"/>
              <a:gd name="connsiteY31" fmla="*/ 9813 h 10000"/>
              <a:gd name="connsiteX32" fmla="*/ 1177 w 10000"/>
              <a:gd name="connsiteY32" fmla="*/ 9854 h 10000"/>
              <a:gd name="connsiteX33" fmla="*/ 1360 w 10000"/>
              <a:gd name="connsiteY33" fmla="*/ 9892 h 10000"/>
              <a:gd name="connsiteX34" fmla="*/ 1552 w 10000"/>
              <a:gd name="connsiteY34" fmla="*/ 9924 h 10000"/>
              <a:gd name="connsiteX35" fmla="*/ 1752 w 10000"/>
              <a:gd name="connsiteY35" fmla="*/ 9951 h 10000"/>
              <a:gd name="connsiteX36" fmla="*/ 1959 w 10000"/>
              <a:gd name="connsiteY36" fmla="*/ 9972 h 10000"/>
              <a:gd name="connsiteX37" fmla="*/ 2175 w 10000"/>
              <a:gd name="connsiteY37" fmla="*/ 9988 h 10000"/>
              <a:gd name="connsiteX38" fmla="*/ 2395 w 10000"/>
              <a:gd name="connsiteY38" fmla="*/ 9997 h 10000"/>
              <a:gd name="connsiteX39" fmla="*/ 2621 w 10000"/>
              <a:gd name="connsiteY39" fmla="*/ 10000 h 10000"/>
              <a:gd name="connsiteX40" fmla="*/ 10000 w 10000"/>
              <a:gd name="connsiteY40"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10000 w 10000"/>
              <a:gd name="connsiteY10" fmla="*/ 980 h 10000"/>
              <a:gd name="connsiteX11" fmla="*/ 10000 w 10000"/>
              <a:gd name="connsiteY11" fmla="*/ 645 h 10000"/>
              <a:gd name="connsiteX12" fmla="*/ 8838 w 10000"/>
              <a:gd name="connsiteY12" fmla="*/ 424 h 10000"/>
              <a:gd name="connsiteX13" fmla="*/ 9058 w 10000"/>
              <a:gd name="connsiteY13" fmla="*/ 259 h 10000"/>
              <a:gd name="connsiteX14" fmla="*/ 8827 w 10000"/>
              <a:gd name="connsiteY14" fmla="*/ 120 h 10000"/>
              <a:gd name="connsiteX15" fmla="*/ 8184 w 10000"/>
              <a:gd name="connsiteY15" fmla="*/ 108 h 10000"/>
              <a:gd name="connsiteX16" fmla="*/ 7889 w 10000"/>
              <a:gd name="connsiteY16" fmla="*/ 238 h 10000"/>
              <a:gd name="connsiteX17" fmla="*/ 6751 w 10000"/>
              <a:gd name="connsiteY17" fmla="*/ 0 h 10000"/>
              <a:gd name="connsiteX18" fmla="*/ 0 w 10000"/>
              <a:gd name="connsiteY18" fmla="*/ 0 h 10000"/>
              <a:gd name="connsiteX19" fmla="*/ 0 w 10000"/>
              <a:gd name="connsiteY19" fmla="*/ 9117 h 10000"/>
              <a:gd name="connsiteX20" fmla="*/ 9 w 10000"/>
              <a:gd name="connsiteY20" fmla="*/ 9193 h 10000"/>
              <a:gd name="connsiteX21" fmla="*/ 37 w 10000"/>
              <a:gd name="connsiteY21" fmla="*/ 9267 h 10000"/>
              <a:gd name="connsiteX22" fmla="*/ 85 w 10000"/>
              <a:gd name="connsiteY22" fmla="*/ 9339 h 10000"/>
              <a:gd name="connsiteX23" fmla="*/ 146 w 10000"/>
              <a:gd name="connsiteY23" fmla="*/ 9409 h 10000"/>
              <a:gd name="connsiteX24" fmla="*/ 229 w 10000"/>
              <a:gd name="connsiteY24" fmla="*/ 9477 h 10000"/>
              <a:gd name="connsiteX25" fmla="*/ 323 w 10000"/>
              <a:gd name="connsiteY25" fmla="*/ 9542 h 10000"/>
              <a:gd name="connsiteX26" fmla="*/ 433 w 10000"/>
              <a:gd name="connsiteY26" fmla="*/ 9603 h 10000"/>
              <a:gd name="connsiteX27" fmla="*/ 558 w 10000"/>
              <a:gd name="connsiteY27" fmla="*/ 9661 h 10000"/>
              <a:gd name="connsiteX28" fmla="*/ 695 w 10000"/>
              <a:gd name="connsiteY28" fmla="*/ 9716 h 10000"/>
              <a:gd name="connsiteX29" fmla="*/ 845 w 10000"/>
              <a:gd name="connsiteY29" fmla="*/ 9766 h 10000"/>
              <a:gd name="connsiteX30" fmla="*/ 1006 w 10000"/>
              <a:gd name="connsiteY30" fmla="*/ 9813 h 10000"/>
              <a:gd name="connsiteX31" fmla="*/ 1177 w 10000"/>
              <a:gd name="connsiteY31" fmla="*/ 9854 h 10000"/>
              <a:gd name="connsiteX32" fmla="*/ 1360 w 10000"/>
              <a:gd name="connsiteY32" fmla="*/ 9892 h 10000"/>
              <a:gd name="connsiteX33" fmla="*/ 1552 w 10000"/>
              <a:gd name="connsiteY33" fmla="*/ 9924 h 10000"/>
              <a:gd name="connsiteX34" fmla="*/ 1752 w 10000"/>
              <a:gd name="connsiteY34" fmla="*/ 9951 h 10000"/>
              <a:gd name="connsiteX35" fmla="*/ 1959 w 10000"/>
              <a:gd name="connsiteY35" fmla="*/ 9972 h 10000"/>
              <a:gd name="connsiteX36" fmla="*/ 2175 w 10000"/>
              <a:gd name="connsiteY36" fmla="*/ 9988 h 10000"/>
              <a:gd name="connsiteX37" fmla="*/ 2395 w 10000"/>
              <a:gd name="connsiteY37" fmla="*/ 9997 h 10000"/>
              <a:gd name="connsiteX38" fmla="*/ 2621 w 10000"/>
              <a:gd name="connsiteY38" fmla="*/ 10000 h 10000"/>
              <a:gd name="connsiteX39" fmla="*/ 10000 w 10000"/>
              <a:gd name="connsiteY39"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421 w 10000"/>
              <a:gd name="connsiteY8" fmla="*/ 1125 h 10000"/>
              <a:gd name="connsiteX9" fmla="*/ 10000 w 10000"/>
              <a:gd name="connsiteY9" fmla="*/ 980 h 10000"/>
              <a:gd name="connsiteX10" fmla="*/ 10000 w 10000"/>
              <a:gd name="connsiteY10" fmla="*/ 645 h 10000"/>
              <a:gd name="connsiteX11" fmla="*/ 8838 w 10000"/>
              <a:gd name="connsiteY11" fmla="*/ 424 h 10000"/>
              <a:gd name="connsiteX12" fmla="*/ 9058 w 10000"/>
              <a:gd name="connsiteY12" fmla="*/ 259 h 10000"/>
              <a:gd name="connsiteX13" fmla="*/ 8827 w 10000"/>
              <a:gd name="connsiteY13" fmla="*/ 120 h 10000"/>
              <a:gd name="connsiteX14" fmla="*/ 8184 w 10000"/>
              <a:gd name="connsiteY14" fmla="*/ 108 h 10000"/>
              <a:gd name="connsiteX15" fmla="*/ 7889 w 10000"/>
              <a:gd name="connsiteY15" fmla="*/ 238 h 10000"/>
              <a:gd name="connsiteX16" fmla="*/ 6751 w 10000"/>
              <a:gd name="connsiteY16" fmla="*/ 0 h 10000"/>
              <a:gd name="connsiteX17" fmla="*/ 0 w 10000"/>
              <a:gd name="connsiteY17" fmla="*/ 0 h 10000"/>
              <a:gd name="connsiteX18" fmla="*/ 0 w 10000"/>
              <a:gd name="connsiteY18" fmla="*/ 9117 h 10000"/>
              <a:gd name="connsiteX19" fmla="*/ 9 w 10000"/>
              <a:gd name="connsiteY19" fmla="*/ 9193 h 10000"/>
              <a:gd name="connsiteX20" fmla="*/ 37 w 10000"/>
              <a:gd name="connsiteY20" fmla="*/ 9267 h 10000"/>
              <a:gd name="connsiteX21" fmla="*/ 85 w 10000"/>
              <a:gd name="connsiteY21" fmla="*/ 9339 h 10000"/>
              <a:gd name="connsiteX22" fmla="*/ 146 w 10000"/>
              <a:gd name="connsiteY22" fmla="*/ 9409 h 10000"/>
              <a:gd name="connsiteX23" fmla="*/ 229 w 10000"/>
              <a:gd name="connsiteY23" fmla="*/ 9477 h 10000"/>
              <a:gd name="connsiteX24" fmla="*/ 323 w 10000"/>
              <a:gd name="connsiteY24" fmla="*/ 9542 h 10000"/>
              <a:gd name="connsiteX25" fmla="*/ 433 w 10000"/>
              <a:gd name="connsiteY25" fmla="*/ 9603 h 10000"/>
              <a:gd name="connsiteX26" fmla="*/ 558 w 10000"/>
              <a:gd name="connsiteY26" fmla="*/ 9661 h 10000"/>
              <a:gd name="connsiteX27" fmla="*/ 695 w 10000"/>
              <a:gd name="connsiteY27" fmla="*/ 9716 h 10000"/>
              <a:gd name="connsiteX28" fmla="*/ 845 w 10000"/>
              <a:gd name="connsiteY28" fmla="*/ 9766 h 10000"/>
              <a:gd name="connsiteX29" fmla="*/ 1006 w 10000"/>
              <a:gd name="connsiteY29" fmla="*/ 9813 h 10000"/>
              <a:gd name="connsiteX30" fmla="*/ 1177 w 10000"/>
              <a:gd name="connsiteY30" fmla="*/ 9854 h 10000"/>
              <a:gd name="connsiteX31" fmla="*/ 1360 w 10000"/>
              <a:gd name="connsiteY31" fmla="*/ 9892 h 10000"/>
              <a:gd name="connsiteX32" fmla="*/ 1552 w 10000"/>
              <a:gd name="connsiteY32" fmla="*/ 9924 h 10000"/>
              <a:gd name="connsiteX33" fmla="*/ 1752 w 10000"/>
              <a:gd name="connsiteY33" fmla="*/ 9951 h 10000"/>
              <a:gd name="connsiteX34" fmla="*/ 1959 w 10000"/>
              <a:gd name="connsiteY34" fmla="*/ 9972 h 10000"/>
              <a:gd name="connsiteX35" fmla="*/ 2175 w 10000"/>
              <a:gd name="connsiteY35" fmla="*/ 9988 h 10000"/>
              <a:gd name="connsiteX36" fmla="*/ 2395 w 10000"/>
              <a:gd name="connsiteY36" fmla="*/ 9997 h 10000"/>
              <a:gd name="connsiteX37" fmla="*/ 2621 w 10000"/>
              <a:gd name="connsiteY37" fmla="*/ 10000 h 10000"/>
              <a:gd name="connsiteX38" fmla="*/ 10000 w 10000"/>
              <a:gd name="connsiteY3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295 w 10000"/>
              <a:gd name="connsiteY6" fmla="*/ 1283 h 10000"/>
              <a:gd name="connsiteX7" fmla="*/ 9421 w 10000"/>
              <a:gd name="connsiteY7" fmla="*/ 1125 h 10000"/>
              <a:gd name="connsiteX8" fmla="*/ 10000 w 10000"/>
              <a:gd name="connsiteY8" fmla="*/ 980 h 10000"/>
              <a:gd name="connsiteX9" fmla="*/ 10000 w 10000"/>
              <a:gd name="connsiteY9" fmla="*/ 645 h 10000"/>
              <a:gd name="connsiteX10" fmla="*/ 8838 w 10000"/>
              <a:gd name="connsiteY10" fmla="*/ 424 h 10000"/>
              <a:gd name="connsiteX11" fmla="*/ 9058 w 10000"/>
              <a:gd name="connsiteY11" fmla="*/ 259 h 10000"/>
              <a:gd name="connsiteX12" fmla="*/ 8827 w 10000"/>
              <a:gd name="connsiteY12" fmla="*/ 120 h 10000"/>
              <a:gd name="connsiteX13" fmla="*/ 8184 w 10000"/>
              <a:gd name="connsiteY13" fmla="*/ 108 h 10000"/>
              <a:gd name="connsiteX14" fmla="*/ 7889 w 10000"/>
              <a:gd name="connsiteY14" fmla="*/ 238 h 10000"/>
              <a:gd name="connsiteX15" fmla="*/ 6751 w 10000"/>
              <a:gd name="connsiteY15" fmla="*/ 0 h 10000"/>
              <a:gd name="connsiteX16" fmla="*/ 0 w 10000"/>
              <a:gd name="connsiteY16" fmla="*/ 0 h 10000"/>
              <a:gd name="connsiteX17" fmla="*/ 0 w 10000"/>
              <a:gd name="connsiteY17" fmla="*/ 9117 h 10000"/>
              <a:gd name="connsiteX18" fmla="*/ 9 w 10000"/>
              <a:gd name="connsiteY18" fmla="*/ 9193 h 10000"/>
              <a:gd name="connsiteX19" fmla="*/ 37 w 10000"/>
              <a:gd name="connsiteY19" fmla="*/ 9267 h 10000"/>
              <a:gd name="connsiteX20" fmla="*/ 85 w 10000"/>
              <a:gd name="connsiteY20" fmla="*/ 9339 h 10000"/>
              <a:gd name="connsiteX21" fmla="*/ 146 w 10000"/>
              <a:gd name="connsiteY21" fmla="*/ 9409 h 10000"/>
              <a:gd name="connsiteX22" fmla="*/ 229 w 10000"/>
              <a:gd name="connsiteY22" fmla="*/ 9477 h 10000"/>
              <a:gd name="connsiteX23" fmla="*/ 323 w 10000"/>
              <a:gd name="connsiteY23" fmla="*/ 9542 h 10000"/>
              <a:gd name="connsiteX24" fmla="*/ 433 w 10000"/>
              <a:gd name="connsiteY24" fmla="*/ 9603 h 10000"/>
              <a:gd name="connsiteX25" fmla="*/ 558 w 10000"/>
              <a:gd name="connsiteY25" fmla="*/ 9661 h 10000"/>
              <a:gd name="connsiteX26" fmla="*/ 695 w 10000"/>
              <a:gd name="connsiteY26" fmla="*/ 9716 h 10000"/>
              <a:gd name="connsiteX27" fmla="*/ 845 w 10000"/>
              <a:gd name="connsiteY27" fmla="*/ 9766 h 10000"/>
              <a:gd name="connsiteX28" fmla="*/ 1006 w 10000"/>
              <a:gd name="connsiteY28" fmla="*/ 9813 h 10000"/>
              <a:gd name="connsiteX29" fmla="*/ 1177 w 10000"/>
              <a:gd name="connsiteY29" fmla="*/ 9854 h 10000"/>
              <a:gd name="connsiteX30" fmla="*/ 1360 w 10000"/>
              <a:gd name="connsiteY30" fmla="*/ 9892 h 10000"/>
              <a:gd name="connsiteX31" fmla="*/ 1552 w 10000"/>
              <a:gd name="connsiteY31" fmla="*/ 9924 h 10000"/>
              <a:gd name="connsiteX32" fmla="*/ 1752 w 10000"/>
              <a:gd name="connsiteY32" fmla="*/ 9951 h 10000"/>
              <a:gd name="connsiteX33" fmla="*/ 1959 w 10000"/>
              <a:gd name="connsiteY33" fmla="*/ 9972 h 10000"/>
              <a:gd name="connsiteX34" fmla="*/ 2175 w 10000"/>
              <a:gd name="connsiteY34" fmla="*/ 9988 h 10000"/>
              <a:gd name="connsiteX35" fmla="*/ 2395 w 10000"/>
              <a:gd name="connsiteY35" fmla="*/ 9997 h 10000"/>
              <a:gd name="connsiteX36" fmla="*/ 2621 w 10000"/>
              <a:gd name="connsiteY36" fmla="*/ 10000 h 10000"/>
              <a:gd name="connsiteX37" fmla="*/ 10000 w 10000"/>
              <a:gd name="connsiteY3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417 w 10000"/>
              <a:gd name="connsiteY4" fmla="*/ 1440 h 10000"/>
              <a:gd name="connsiteX5" fmla="*/ 9295 w 10000"/>
              <a:gd name="connsiteY5" fmla="*/ 1283 h 10000"/>
              <a:gd name="connsiteX6" fmla="*/ 9421 w 10000"/>
              <a:gd name="connsiteY6" fmla="*/ 1125 h 10000"/>
              <a:gd name="connsiteX7" fmla="*/ 10000 w 10000"/>
              <a:gd name="connsiteY7" fmla="*/ 980 h 10000"/>
              <a:gd name="connsiteX8" fmla="*/ 10000 w 10000"/>
              <a:gd name="connsiteY8" fmla="*/ 645 h 10000"/>
              <a:gd name="connsiteX9" fmla="*/ 8838 w 10000"/>
              <a:gd name="connsiteY9" fmla="*/ 424 h 10000"/>
              <a:gd name="connsiteX10" fmla="*/ 9058 w 10000"/>
              <a:gd name="connsiteY10" fmla="*/ 259 h 10000"/>
              <a:gd name="connsiteX11" fmla="*/ 8827 w 10000"/>
              <a:gd name="connsiteY11" fmla="*/ 120 h 10000"/>
              <a:gd name="connsiteX12" fmla="*/ 8184 w 10000"/>
              <a:gd name="connsiteY12" fmla="*/ 108 h 10000"/>
              <a:gd name="connsiteX13" fmla="*/ 7889 w 10000"/>
              <a:gd name="connsiteY13" fmla="*/ 238 h 10000"/>
              <a:gd name="connsiteX14" fmla="*/ 6751 w 10000"/>
              <a:gd name="connsiteY14" fmla="*/ 0 h 10000"/>
              <a:gd name="connsiteX15" fmla="*/ 0 w 10000"/>
              <a:gd name="connsiteY15" fmla="*/ 0 h 10000"/>
              <a:gd name="connsiteX16" fmla="*/ 0 w 10000"/>
              <a:gd name="connsiteY16" fmla="*/ 9117 h 10000"/>
              <a:gd name="connsiteX17" fmla="*/ 9 w 10000"/>
              <a:gd name="connsiteY17" fmla="*/ 9193 h 10000"/>
              <a:gd name="connsiteX18" fmla="*/ 37 w 10000"/>
              <a:gd name="connsiteY18" fmla="*/ 9267 h 10000"/>
              <a:gd name="connsiteX19" fmla="*/ 85 w 10000"/>
              <a:gd name="connsiteY19" fmla="*/ 9339 h 10000"/>
              <a:gd name="connsiteX20" fmla="*/ 146 w 10000"/>
              <a:gd name="connsiteY20" fmla="*/ 9409 h 10000"/>
              <a:gd name="connsiteX21" fmla="*/ 229 w 10000"/>
              <a:gd name="connsiteY21" fmla="*/ 9477 h 10000"/>
              <a:gd name="connsiteX22" fmla="*/ 323 w 10000"/>
              <a:gd name="connsiteY22" fmla="*/ 9542 h 10000"/>
              <a:gd name="connsiteX23" fmla="*/ 433 w 10000"/>
              <a:gd name="connsiteY23" fmla="*/ 9603 h 10000"/>
              <a:gd name="connsiteX24" fmla="*/ 558 w 10000"/>
              <a:gd name="connsiteY24" fmla="*/ 9661 h 10000"/>
              <a:gd name="connsiteX25" fmla="*/ 695 w 10000"/>
              <a:gd name="connsiteY25" fmla="*/ 9716 h 10000"/>
              <a:gd name="connsiteX26" fmla="*/ 845 w 10000"/>
              <a:gd name="connsiteY26" fmla="*/ 9766 h 10000"/>
              <a:gd name="connsiteX27" fmla="*/ 1006 w 10000"/>
              <a:gd name="connsiteY27" fmla="*/ 9813 h 10000"/>
              <a:gd name="connsiteX28" fmla="*/ 1177 w 10000"/>
              <a:gd name="connsiteY28" fmla="*/ 9854 h 10000"/>
              <a:gd name="connsiteX29" fmla="*/ 1360 w 10000"/>
              <a:gd name="connsiteY29" fmla="*/ 9892 h 10000"/>
              <a:gd name="connsiteX30" fmla="*/ 1552 w 10000"/>
              <a:gd name="connsiteY30" fmla="*/ 9924 h 10000"/>
              <a:gd name="connsiteX31" fmla="*/ 1752 w 10000"/>
              <a:gd name="connsiteY31" fmla="*/ 9951 h 10000"/>
              <a:gd name="connsiteX32" fmla="*/ 1959 w 10000"/>
              <a:gd name="connsiteY32" fmla="*/ 9972 h 10000"/>
              <a:gd name="connsiteX33" fmla="*/ 2175 w 10000"/>
              <a:gd name="connsiteY33" fmla="*/ 9988 h 10000"/>
              <a:gd name="connsiteX34" fmla="*/ 2395 w 10000"/>
              <a:gd name="connsiteY34" fmla="*/ 9997 h 10000"/>
              <a:gd name="connsiteX35" fmla="*/ 2621 w 10000"/>
              <a:gd name="connsiteY35" fmla="*/ 10000 h 10000"/>
              <a:gd name="connsiteX36" fmla="*/ 10000 w 10000"/>
              <a:gd name="connsiteY36" fmla="*/ 10000 h 10000"/>
              <a:gd name="connsiteX0" fmla="*/ 10000 w 10000"/>
              <a:gd name="connsiteY0" fmla="*/ 10000 h 10000"/>
              <a:gd name="connsiteX1" fmla="*/ 10000 w 10000"/>
              <a:gd name="connsiteY1" fmla="*/ 1585 h 10000"/>
              <a:gd name="connsiteX2" fmla="*/ 9820 w 10000"/>
              <a:gd name="connsiteY2" fmla="*/ 1564 h 10000"/>
              <a:gd name="connsiteX3" fmla="*/ 9417 w 10000"/>
              <a:gd name="connsiteY3" fmla="*/ 1440 h 10000"/>
              <a:gd name="connsiteX4" fmla="*/ 9295 w 10000"/>
              <a:gd name="connsiteY4" fmla="*/ 1283 h 10000"/>
              <a:gd name="connsiteX5" fmla="*/ 9421 w 10000"/>
              <a:gd name="connsiteY5" fmla="*/ 1125 h 10000"/>
              <a:gd name="connsiteX6" fmla="*/ 10000 w 10000"/>
              <a:gd name="connsiteY6" fmla="*/ 980 h 10000"/>
              <a:gd name="connsiteX7" fmla="*/ 10000 w 10000"/>
              <a:gd name="connsiteY7" fmla="*/ 645 h 10000"/>
              <a:gd name="connsiteX8" fmla="*/ 8838 w 10000"/>
              <a:gd name="connsiteY8" fmla="*/ 424 h 10000"/>
              <a:gd name="connsiteX9" fmla="*/ 9058 w 10000"/>
              <a:gd name="connsiteY9" fmla="*/ 259 h 10000"/>
              <a:gd name="connsiteX10" fmla="*/ 8827 w 10000"/>
              <a:gd name="connsiteY10" fmla="*/ 120 h 10000"/>
              <a:gd name="connsiteX11" fmla="*/ 8184 w 10000"/>
              <a:gd name="connsiteY11" fmla="*/ 108 h 10000"/>
              <a:gd name="connsiteX12" fmla="*/ 7889 w 10000"/>
              <a:gd name="connsiteY12" fmla="*/ 238 h 10000"/>
              <a:gd name="connsiteX13" fmla="*/ 6751 w 10000"/>
              <a:gd name="connsiteY13" fmla="*/ 0 h 10000"/>
              <a:gd name="connsiteX14" fmla="*/ 0 w 10000"/>
              <a:gd name="connsiteY14" fmla="*/ 0 h 10000"/>
              <a:gd name="connsiteX15" fmla="*/ 0 w 10000"/>
              <a:gd name="connsiteY15" fmla="*/ 9117 h 10000"/>
              <a:gd name="connsiteX16" fmla="*/ 9 w 10000"/>
              <a:gd name="connsiteY16" fmla="*/ 9193 h 10000"/>
              <a:gd name="connsiteX17" fmla="*/ 37 w 10000"/>
              <a:gd name="connsiteY17" fmla="*/ 9267 h 10000"/>
              <a:gd name="connsiteX18" fmla="*/ 85 w 10000"/>
              <a:gd name="connsiteY18" fmla="*/ 9339 h 10000"/>
              <a:gd name="connsiteX19" fmla="*/ 146 w 10000"/>
              <a:gd name="connsiteY19" fmla="*/ 9409 h 10000"/>
              <a:gd name="connsiteX20" fmla="*/ 229 w 10000"/>
              <a:gd name="connsiteY20" fmla="*/ 9477 h 10000"/>
              <a:gd name="connsiteX21" fmla="*/ 323 w 10000"/>
              <a:gd name="connsiteY21" fmla="*/ 9542 h 10000"/>
              <a:gd name="connsiteX22" fmla="*/ 433 w 10000"/>
              <a:gd name="connsiteY22" fmla="*/ 9603 h 10000"/>
              <a:gd name="connsiteX23" fmla="*/ 558 w 10000"/>
              <a:gd name="connsiteY23" fmla="*/ 9661 h 10000"/>
              <a:gd name="connsiteX24" fmla="*/ 695 w 10000"/>
              <a:gd name="connsiteY24" fmla="*/ 9716 h 10000"/>
              <a:gd name="connsiteX25" fmla="*/ 845 w 10000"/>
              <a:gd name="connsiteY25" fmla="*/ 9766 h 10000"/>
              <a:gd name="connsiteX26" fmla="*/ 1006 w 10000"/>
              <a:gd name="connsiteY26" fmla="*/ 9813 h 10000"/>
              <a:gd name="connsiteX27" fmla="*/ 1177 w 10000"/>
              <a:gd name="connsiteY27" fmla="*/ 9854 h 10000"/>
              <a:gd name="connsiteX28" fmla="*/ 1360 w 10000"/>
              <a:gd name="connsiteY28" fmla="*/ 9892 h 10000"/>
              <a:gd name="connsiteX29" fmla="*/ 1552 w 10000"/>
              <a:gd name="connsiteY29" fmla="*/ 9924 h 10000"/>
              <a:gd name="connsiteX30" fmla="*/ 1752 w 10000"/>
              <a:gd name="connsiteY30" fmla="*/ 9951 h 10000"/>
              <a:gd name="connsiteX31" fmla="*/ 1959 w 10000"/>
              <a:gd name="connsiteY31" fmla="*/ 9972 h 10000"/>
              <a:gd name="connsiteX32" fmla="*/ 2175 w 10000"/>
              <a:gd name="connsiteY32" fmla="*/ 9988 h 10000"/>
              <a:gd name="connsiteX33" fmla="*/ 2395 w 10000"/>
              <a:gd name="connsiteY33" fmla="*/ 9997 h 10000"/>
              <a:gd name="connsiteX34" fmla="*/ 2621 w 10000"/>
              <a:gd name="connsiteY34" fmla="*/ 10000 h 10000"/>
              <a:gd name="connsiteX35" fmla="*/ 10000 w 10000"/>
              <a:gd name="connsiteY3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7 w 10000"/>
              <a:gd name="connsiteY15" fmla="*/ 9267 h 10000"/>
              <a:gd name="connsiteX16" fmla="*/ 85 w 10000"/>
              <a:gd name="connsiteY16" fmla="*/ 9339 h 10000"/>
              <a:gd name="connsiteX17" fmla="*/ 146 w 10000"/>
              <a:gd name="connsiteY17" fmla="*/ 9409 h 10000"/>
              <a:gd name="connsiteX18" fmla="*/ 229 w 10000"/>
              <a:gd name="connsiteY18" fmla="*/ 9477 h 10000"/>
              <a:gd name="connsiteX19" fmla="*/ 323 w 10000"/>
              <a:gd name="connsiteY19" fmla="*/ 9542 h 10000"/>
              <a:gd name="connsiteX20" fmla="*/ 433 w 10000"/>
              <a:gd name="connsiteY20" fmla="*/ 9603 h 10000"/>
              <a:gd name="connsiteX21" fmla="*/ 558 w 10000"/>
              <a:gd name="connsiteY21" fmla="*/ 9661 h 10000"/>
              <a:gd name="connsiteX22" fmla="*/ 695 w 10000"/>
              <a:gd name="connsiteY22" fmla="*/ 9716 h 10000"/>
              <a:gd name="connsiteX23" fmla="*/ 845 w 10000"/>
              <a:gd name="connsiteY23" fmla="*/ 9766 h 10000"/>
              <a:gd name="connsiteX24" fmla="*/ 1006 w 10000"/>
              <a:gd name="connsiteY24" fmla="*/ 9813 h 10000"/>
              <a:gd name="connsiteX25" fmla="*/ 1177 w 10000"/>
              <a:gd name="connsiteY25" fmla="*/ 9854 h 10000"/>
              <a:gd name="connsiteX26" fmla="*/ 1360 w 10000"/>
              <a:gd name="connsiteY26" fmla="*/ 9892 h 10000"/>
              <a:gd name="connsiteX27" fmla="*/ 1552 w 10000"/>
              <a:gd name="connsiteY27" fmla="*/ 9924 h 10000"/>
              <a:gd name="connsiteX28" fmla="*/ 1752 w 10000"/>
              <a:gd name="connsiteY28" fmla="*/ 9951 h 10000"/>
              <a:gd name="connsiteX29" fmla="*/ 1959 w 10000"/>
              <a:gd name="connsiteY29" fmla="*/ 9972 h 10000"/>
              <a:gd name="connsiteX30" fmla="*/ 2175 w 10000"/>
              <a:gd name="connsiteY30" fmla="*/ 9988 h 10000"/>
              <a:gd name="connsiteX31" fmla="*/ 2395 w 10000"/>
              <a:gd name="connsiteY31" fmla="*/ 9997 h 10000"/>
              <a:gd name="connsiteX32" fmla="*/ 2621 w 10000"/>
              <a:gd name="connsiteY32" fmla="*/ 10000 h 10000"/>
              <a:gd name="connsiteX33" fmla="*/ 10000 w 10000"/>
              <a:gd name="connsiteY3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85 w 10000"/>
              <a:gd name="connsiteY15" fmla="*/ 9339 h 10000"/>
              <a:gd name="connsiteX16" fmla="*/ 146 w 10000"/>
              <a:gd name="connsiteY16" fmla="*/ 9409 h 10000"/>
              <a:gd name="connsiteX17" fmla="*/ 229 w 10000"/>
              <a:gd name="connsiteY17" fmla="*/ 9477 h 10000"/>
              <a:gd name="connsiteX18" fmla="*/ 323 w 10000"/>
              <a:gd name="connsiteY18" fmla="*/ 9542 h 10000"/>
              <a:gd name="connsiteX19" fmla="*/ 433 w 10000"/>
              <a:gd name="connsiteY19" fmla="*/ 9603 h 10000"/>
              <a:gd name="connsiteX20" fmla="*/ 558 w 10000"/>
              <a:gd name="connsiteY20" fmla="*/ 9661 h 10000"/>
              <a:gd name="connsiteX21" fmla="*/ 695 w 10000"/>
              <a:gd name="connsiteY21" fmla="*/ 9716 h 10000"/>
              <a:gd name="connsiteX22" fmla="*/ 845 w 10000"/>
              <a:gd name="connsiteY22" fmla="*/ 9766 h 10000"/>
              <a:gd name="connsiteX23" fmla="*/ 1006 w 10000"/>
              <a:gd name="connsiteY23" fmla="*/ 9813 h 10000"/>
              <a:gd name="connsiteX24" fmla="*/ 1177 w 10000"/>
              <a:gd name="connsiteY24" fmla="*/ 9854 h 10000"/>
              <a:gd name="connsiteX25" fmla="*/ 1360 w 10000"/>
              <a:gd name="connsiteY25" fmla="*/ 9892 h 10000"/>
              <a:gd name="connsiteX26" fmla="*/ 1552 w 10000"/>
              <a:gd name="connsiteY26" fmla="*/ 9924 h 10000"/>
              <a:gd name="connsiteX27" fmla="*/ 1752 w 10000"/>
              <a:gd name="connsiteY27" fmla="*/ 9951 h 10000"/>
              <a:gd name="connsiteX28" fmla="*/ 1959 w 10000"/>
              <a:gd name="connsiteY28" fmla="*/ 9972 h 10000"/>
              <a:gd name="connsiteX29" fmla="*/ 2175 w 10000"/>
              <a:gd name="connsiteY29" fmla="*/ 9988 h 10000"/>
              <a:gd name="connsiteX30" fmla="*/ 2395 w 10000"/>
              <a:gd name="connsiteY30" fmla="*/ 9997 h 10000"/>
              <a:gd name="connsiteX31" fmla="*/ 2621 w 10000"/>
              <a:gd name="connsiteY31" fmla="*/ 10000 h 10000"/>
              <a:gd name="connsiteX32" fmla="*/ 10000 w 10000"/>
              <a:gd name="connsiteY3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146 w 10000"/>
              <a:gd name="connsiteY15" fmla="*/ 9409 h 10000"/>
              <a:gd name="connsiteX16" fmla="*/ 229 w 10000"/>
              <a:gd name="connsiteY16" fmla="*/ 9477 h 10000"/>
              <a:gd name="connsiteX17" fmla="*/ 323 w 10000"/>
              <a:gd name="connsiteY17" fmla="*/ 9542 h 10000"/>
              <a:gd name="connsiteX18" fmla="*/ 433 w 10000"/>
              <a:gd name="connsiteY18" fmla="*/ 9603 h 10000"/>
              <a:gd name="connsiteX19" fmla="*/ 558 w 10000"/>
              <a:gd name="connsiteY19" fmla="*/ 9661 h 10000"/>
              <a:gd name="connsiteX20" fmla="*/ 695 w 10000"/>
              <a:gd name="connsiteY20" fmla="*/ 9716 h 10000"/>
              <a:gd name="connsiteX21" fmla="*/ 845 w 10000"/>
              <a:gd name="connsiteY21" fmla="*/ 9766 h 10000"/>
              <a:gd name="connsiteX22" fmla="*/ 1006 w 10000"/>
              <a:gd name="connsiteY22" fmla="*/ 9813 h 10000"/>
              <a:gd name="connsiteX23" fmla="*/ 1177 w 10000"/>
              <a:gd name="connsiteY23" fmla="*/ 9854 h 10000"/>
              <a:gd name="connsiteX24" fmla="*/ 1360 w 10000"/>
              <a:gd name="connsiteY24" fmla="*/ 9892 h 10000"/>
              <a:gd name="connsiteX25" fmla="*/ 1552 w 10000"/>
              <a:gd name="connsiteY25" fmla="*/ 9924 h 10000"/>
              <a:gd name="connsiteX26" fmla="*/ 1752 w 10000"/>
              <a:gd name="connsiteY26" fmla="*/ 9951 h 10000"/>
              <a:gd name="connsiteX27" fmla="*/ 1959 w 10000"/>
              <a:gd name="connsiteY27" fmla="*/ 9972 h 10000"/>
              <a:gd name="connsiteX28" fmla="*/ 2175 w 10000"/>
              <a:gd name="connsiteY28" fmla="*/ 9988 h 10000"/>
              <a:gd name="connsiteX29" fmla="*/ 2395 w 10000"/>
              <a:gd name="connsiteY29" fmla="*/ 9997 h 10000"/>
              <a:gd name="connsiteX30" fmla="*/ 2621 w 10000"/>
              <a:gd name="connsiteY30" fmla="*/ 10000 h 10000"/>
              <a:gd name="connsiteX31" fmla="*/ 10000 w 10000"/>
              <a:gd name="connsiteY3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229 w 10000"/>
              <a:gd name="connsiteY15" fmla="*/ 9477 h 10000"/>
              <a:gd name="connsiteX16" fmla="*/ 323 w 10000"/>
              <a:gd name="connsiteY16" fmla="*/ 9542 h 10000"/>
              <a:gd name="connsiteX17" fmla="*/ 433 w 10000"/>
              <a:gd name="connsiteY17" fmla="*/ 9603 h 10000"/>
              <a:gd name="connsiteX18" fmla="*/ 558 w 10000"/>
              <a:gd name="connsiteY18" fmla="*/ 9661 h 10000"/>
              <a:gd name="connsiteX19" fmla="*/ 695 w 10000"/>
              <a:gd name="connsiteY19" fmla="*/ 9716 h 10000"/>
              <a:gd name="connsiteX20" fmla="*/ 845 w 10000"/>
              <a:gd name="connsiteY20" fmla="*/ 9766 h 10000"/>
              <a:gd name="connsiteX21" fmla="*/ 1006 w 10000"/>
              <a:gd name="connsiteY21" fmla="*/ 9813 h 10000"/>
              <a:gd name="connsiteX22" fmla="*/ 1177 w 10000"/>
              <a:gd name="connsiteY22" fmla="*/ 9854 h 10000"/>
              <a:gd name="connsiteX23" fmla="*/ 1360 w 10000"/>
              <a:gd name="connsiteY23" fmla="*/ 9892 h 10000"/>
              <a:gd name="connsiteX24" fmla="*/ 1552 w 10000"/>
              <a:gd name="connsiteY24" fmla="*/ 9924 h 10000"/>
              <a:gd name="connsiteX25" fmla="*/ 1752 w 10000"/>
              <a:gd name="connsiteY25" fmla="*/ 9951 h 10000"/>
              <a:gd name="connsiteX26" fmla="*/ 1959 w 10000"/>
              <a:gd name="connsiteY26" fmla="*/ 9972 h 10000"/>
              <a:gd name="connsiteX27" fmla="*/ 2175 w 10000"/>
              <a:gd name="connsiteY27" fmla="*/ 9988 h 10000"/>
              <a:gd name="connsiteX28" fmla="*/ 2395 w 10000"/>
              <a:gd name="connsiteY28" fmla="*/ 9997 h 10000"/>
              <a:gd name="connsiteX29" fmla="*/ 2621 w 10000"/>
              <a:gd name="connsiteY29" fmla="*/ 10000 h 10000"/>
              <a:gd name="connsiteX30" fmla="*/ 10000 w 10000"/>
              <a:gd name="connsiteY3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23 w 10000"/>
              <a:gd name="connsiteY15" fmla="*/ 9542 h 10000"/>
              <a:gd name="connsiteX16" fmla="*/ 433 w 10000"/>
              <a:gd name="connsiteY16" fmla="*/ 9603 h 10000"/>
              <a:gd name="connsiteX17" fmla="*/ 558 w 10000"/>
              <a:gd name="connsiteY17" fmla="*/ 9661 h 10000"/>
              <a:gd name="connsiteX18" fmla="*/ 695 w 10000"/>
              <a:gd name="connsiteY18" fmla="*/ 9716 h 10000"/>
              <a:gd name="connsiteX19" fmla="*/ 845 w 10000"/>
              <a:gd name="connsiteY19" fmla="*/ 9766 h 10000"/>
              <a:gd name="connsiteX20" fmla="*/ 1006 w 10000"/>
              <a:gd name="connsiteY20" fmla="*/ 9813 h 10000"/>
              <a:gd name="connsiteX21" fmla="*/ 1177 w 10000"/>
              <a:gd name="connsiteY21" fmla="*/ 9854 h 10000"/>
              <a:gd name="connsiteX22" fmla="*/ 1360 w 10000"/>
              <a:gd name="connsiteY22" fmla="*/ 9892 h 10000"/>
              <a:gd name="connsiteX23" fmla="*/ 1552 w 10000"/>
              <a:gd name="connsiteY23" fmla="*/ 9924 h 10000"/>
              <a:gd name="connsiteX24" fmla="*/ 1752 w 10000"/>
              <a:gd name="connsiteY24" fmla="*/ 9951 h 10000"/>
              <a:gd name="connsiteX25" fmla="*/ 1959 w 10000"/>
              <a:gd name="connsiteY25" fmla="*/ 9972 h 10000"/>
              <a:gd name="connsiteX26" fmla="*/ 2175 w 10000"/>
              <a:gd name="connsiteY26" fmla="*/ 9988 h 10000"/>
              <a:gd name="connsiteX27" fmla="*/ 2395 w 10000"/>
              <a:gd name="connsiteY27" fmla="*/ 9997 h 10000"/>
              <a:gd name="connsiteX28" fmla="*/ 2621 w 10000"/>
              <a:gd name="connsiteY28" fmla="*/ 10000 h 10000"/>
              <a:gd name="connsiteX29" fmla="*/ 10000 w 10000"/>
              <a:gd name="connsiteY2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433 w 10000"/>
              <a:gd name="connsiteY15" fmla="*/ 9603 h 10000"/>
              <a:gd name="connsiteX16" fmla="*/ 558 w 10000"/>
              <a:gd name="connsiteY16" fmla="*/ 9661 h 10000"/>
              <a:gd name="connsiteX17" fmla="*/ 695 w 10000"/>
              <a:gd name="connsiteY17" fmla="*/ 9716 h 10000"/>
              <a:gd name="connsiteX18" fmla="*/ 845 w 10000"/>
              <a:gd name="connsiteY18" fmla="*/ 9766 h 10000"/>
              <a:gd name="connsiteX19" fmla="*/ 1006 w 10000"/>
              <a:gd name="connsiteY19" fmla="*/ 9813 h 10000"/>
              <a:gd name="connsiteX20" fmla="*/ 1177 w 10000"/>
              <a:gd name="connsiteY20" fmla="*/ 9854 h 10000"/>
              <a:gd name="connsiteX21" fmla="*/ 1360 w 10000"/>
              <a:gd name="connsiteY21" fmla="*/ 9892 h 10000"/>
              <a:gd name="connsiteX22" fmla="*/ 1552 w 10000"/>
              <a:gd name="connsiteY22" fmla="*/ 9924 h 10000"/>
              <a:gd name="connsiteX23" fmla="*/ 1752 w 10000"/>
              <a:gd name="connsiteY23" fmla="*/ 9951 h 10000"/>
              <a:gd name="connsiteX24" fmla="*/ 1959 w 10000"/>
              <a:gd name="connsiteY24" fmla="*/ 9972 h 10000"/>
              <a:gd name="connsiteX25" fmla="*/ 2175 w 10000"/>
              <a:gd name="connsiteY25" fmla="*/ 9988 h 10000"/>
              <a:gd name="connsiteX26" fmla="*/ 2395 w 10000"/>
              <a:gd name="connsiteY26" fmla="*/ 9997 h 10000"/>
              <a:gd name="connsiteX27" fmla="*/ 2621 w 10000"/>
              <a:gd name="connsiteY27" fmla="*/ 10000 h 10000"/>
              <a:gd name="connsiteX28" fmla="*/ 10000 w 10000"/>
              <a:gd name="connsiteY2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558 w 10000"/>
              <a:gd name="connsiteY15" fmla="*/ 9661 h 10000"/>
              <a:gd name="connsiteX16" fmla="*/ 695 w 10000"/>
              <a:gd name="connsiteY16" fmla="*/ 9716 h 10000"/>
              <a:gd name="connsiteX17" fmla="*/ 845 w 10000"/>
              <a:gd name="connsiteY17" fmla="*/ 9766 h 10000"/>
              <a:gd name="connsiteX18" fmla="*/ 1006 w 10000"/>
              <a:gd name="connsiteY18" fmla="*/ 9813 h 10000"/>
              <a:gd name="connsiteX19" fmla="*/ 1177 w 10000"/>
              <a:gd name="connsiteY19" fmla="*/ 9854 h 10000"/>
              <a:gd name="connsiteX20" fmla="*/ 1360 w 10000"/>
              <a:gd name="connsiteY20" fmla="*/ 9892 h 10000"/>
              <a:gd name="connsiteX21" fmla="*/ 1552 w 10000"/>
              <a:gd name="connsiteY21" fmla="*/ 9924 h 10000"/>
              <a:gd name="connsiteX22" fmla="*/ 1752 w 10000"/>
              <a:gd name="connsiteY22" fmla="*/ 9951 h 10000"/>
              <a:gd name="connsiteX23" fmla="*/ 1959 w 10000"/>
              <a:gd name="connsiteY23" fmla="*/ 9972 h 10000"/>
              <a:gd name="connsiteX24" fmla="*/ 2175 w 10000"/>
              <a:gd name="connsiteY24" fmla="*/ 9988 h 10000"/>
              <a:gd name="connsiteX25" fmla="*/ 2395 w 10000"/>
              <a:gd name="connsiteY25" fmla="*/ 9997 h 10000"/>
              <a:gd name="connsiteX26" fmla="*/ 2621 w 10000"/>
              <a:gd name="connsiteY26" fmla="*/ 10000 h 10000"/>
              <a:gd name="connsiteX27" fmla="*/ 10000 w 10000"/>
              <a:gd name="connsiteY2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845 w 10000"/>
              <a:gd name="connsiteY16" fmla="*/ 9766 h 10000"/>
              <a:gd name="connsiteX17" fmla="*/ 1006 w 10000"/>
              <a:gd name="connsiteY17" fmla="*/ 9813 h 10000"/>
              <a:gd name="connsiteX18" fmla="*/ 1177 w 10000"/>
              <a:gd name="connsiteY18" fmla="*/ 9854 h 10000"/>
              <a:gd name="connsiteX19" fmla="*/ 1360 w 10000"/>
              <a:gd name="connsiteY19" fmla="*/ 9892 h 10000"/>
              <a:gd name="connsiteX20" fmla="*/ 1552 w 10000"/>
              <a:gd name="connsiteY20" fmla="*/ 9924 h 10000"/>
              <a:gd name="connsiteX21" fmla="*/ 1752 w 10000"/>
              <a:gd name="connsiteY21" fmla="*/ 9951 h 10000"/>
              <a:gd name="connsiteX22" fmla="*/ 1959 w 10000"/>
              <a:gd name="connsiteY22" fmla="*/ 9972 h 10000"/>
              <a:gd name="connsiteX23" fmla="*/ 2175 w 10000"/>
              <a:gd name="connsiteY23" fmla="*/ 9988 h 10000"/>
              <a:gd name="connsiteX24" fmla="*/ 2395 w 10000"/>
              <a:gd name="connsiteY24" fmla="*/ 9997 h 10000"/>
              <a:gd name="connsiteX25" fmla="*/ 2621 w 10000"/>
              <a:gd name="connsiteY25" fmla="*/ 10000 h 10000"/>
              <a:gd name="connsiteX26" fmla="*/ 10000 w 10000"/>
              <a:gd name="connsiteY26"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006 w 10000"/>
              <a:gd name="connsiteY16" fmla="*/ 9813 h 10000"/>
              <a:gd name="connsiteX17" fmla="*/ 1177 w 10000"/>
              <a:gd name="connsiteY17" fmla="*/ 9854 h 10000"/>
              <a:gd name="connsiteX18" fmla="*/ 1360 w 10000"/>
              <a:gd name="connsiteY18" fmla="*/ 9892 h 10000"/>
              <a:gd name="connsiteX19" fmla="*/ 1552 w 10000"/>
              <a:gd name="connsiteY19" fmla="*/ 9924 h 10000"/>
              <a:gd name="connsiteX20" fmla="*/ 1752 w 10000"/>
              <a:gd name="connsiteY20" fmla="*/ 9951 h 10000"/>
              <a:gd name="connsiteX21" fmla="*/ 1959 w 10000"/>
              <a:gd name="connsiteY21" fmla="*/ 9972 h 10000"/>
              <a:gd name="connsiteX22" fmla="*/ 2175 w 10000"/>
              <a:gd name="connsiteY22" fmla="*/ 9988 h 10000"/>
              <a:gd name="connsiteX23" fmla="*/ 2395 w 10000"/>
              <a:gd name="connsiteY23" fmla="*/ 9997 h 10000"/>
              <a:gd name="connsiteX24" fmla="*/ 2621 w 10000"/>
              <a:gd name="connsiteY24" fmla="*/ 10000 h 10000"/>
              <a:gd name="connsiteX25" fmla="*/ 10000 w 10000"/>
              <a:gd name="connsiteY2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177 w 10000"/>
              <a:gd name="connsiteY16" fmla="*/ 9854 h 10000"/>
              <a:gd name="connsiteX17" fmla="*/ 1360 w 10000"/>
              <a:gd name="connsiteY17" fmla="*/ 9892 h 10000"/>
              <a:gd name="connsiteX18" fmla="*/ 1552 w 10000"/>
              <a:gd name="connsiteY18" fmla="*/ 9924 h 10000"/>
              <a:gd name="connsiteX19" fmla="*/ 1752 w 10000"/>
              <a:gd name="connsiteY19" fmla="*/ 9951 h 10000"/>
              <a:gd name="connsiteX20" fmla="*/ 1959 w 10000"/>
              <a:gd name="connsiteY20" fmla="*/ 9972 h 10000"/>
              <a:gd name="connsiteX21" fmla="*/ 2175 w 10000"/>
              <a:gd name="connsiteY21" fmla="*/ 9988 h 10000"/>
              <a:gd name="connsiteX22" fmla="*/ 2395 w 10000"/>
              <a:gd name="connsiteY22" fmla="*/ 9997 h 10000"/>
              <a:gd name="connsiteX23" fmla="*/ 2621 w 10000"/>
              <a:gd name="connsiteY23" fmla="*/ 10000 h 10000"/>
              <a:gd name="connsiteX24" fmla="*/ 10000 w 10000"/>
              <a:gd name="connsiteY2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360 w 10000"/>
              <a:gd name="connsiteY16" fmla="*/ 9892 h 10000"/>
              <a:gd name="connsiteX17" fmla="*/ 1552 w 10000"/>
              <a:gd name="connsiteY17" fmla="*/ 9924 h 10000"/>
              <a:gd name="connsiteX18" fmla="*/ 1752 w 10000"/>
              <a:gd name="connsiteY18" fmla="*/ 9951 h 10000"/>
              <a:gd name="connsiteX19" fmla="*/ 1959 w 10000"/>
              <a:gd name="connsiteY19" fmla="*/ 9972 h 10000"/>
              <a:gd name="connsiteX20" fmla="*/ 2175 w 10000"/>
              <a:gd name="connsiteY20" fmla="*/ 9988 h 10000"/>
              <a:gd name="connsiteX21" fmla="*/ 2395 w 10000"/>
              <a:gd name="connsiteY21" fmla="*/ 9997 h 10000"/>
              <a:gd name="connsiteX22" fmla="*/ 2621 w 10000"/>
              <a:gd name="connsiteY22" fmla="*/ 10000 h 10000"/>
              <a:gd name="connsiteX23" fmla="*/ 10000 w 10000"/>
              <a:gd name="connsiteY2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552 w 10000"/>
              <a:gd name="connsiteY16" fmla="*/ 9924 h 10000"/>
              <a:gd name="connsiteX17" fmla="*/ 1752 w 10000"/>
              <a:gd name="connsiteY17" fmla="*/ 9951 h 10000"/>
              <a:gd name="connsiteX18" fmla="*/ 1959 w 10000"/>
              <a:gd name="connsiteY18" fmla="*/ 9972 h 10000"/>
              <a:gd name="connsiteX19" fmla="*/ 2175 w 10000"/>
              <a:gd name="connsiteY19" fmla="*/ 9988 h 10000"/>
              <a:gd name="connsiteX20" fmla="*/ 2395 w 10000"/>
              <a:gd name="connsiteY20" fmla="*/ 9997 h 10000"/>
              <a:gd name="connsiteX21" fmla="*/ 2621 w 10000"/>
              <a:gd name="connsiteY21" fmla="*/ 10000 h 10000"/>
              <a:gd name="connsiteX22" fmla="*/ 10000 w 10000"/>
              <a:gd name="connsiteY2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752 w 10000"/>
              <a:gd name="connsiteY16" fmla="*/ 9951 h 10000"/>
              <a:gd name="connsiteX17" fmla="*/ 1959 w 10000"/>
              <a:gd name="connsiteY17" fmla="*/ 9972 h 10000"/>
              <a:gd name="connsiteX18" fmla="*/ 2175 w 10000"/>
              <a:gd name="connsiteY18" fmla="*/ 9988 h 10000"/>
              <a:gd name="connsiteX19" fmla="*/ 2395 w 10000"/>
              <a:gd name="connsiteY19" fmla="*/ 9997 h 10000"/>
              <a:gd name="connsiteX20" fmla="*/ 2621 w 10000"/>
              <a:gd name="connsiteY20" fmla="*/ 10000 h 10000"/>
              <a:gd name="connsiteX21" fmla="*/ 10000 w 10000"/>
              <a:gd name="connsiteY2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959 w 10000"/>
              <a:gd name="connsiteY16" fmla="*/ 9972 h 10000"/>
              <a:gd name="connsiteX17" fmla="*/ 2175 w 10000"/>
              <a:gd name="connsiteY17" fmla="*/ 9988 h 10000"/>
              <a:gd name="connsiteX18" fmla="*/ 2395 w 10000"/>
              <a:gd name="connsiteY18" fmla="*/ 9997 h 10000"/>
              <a:gd name="connsiteX19" fmla="*/ 2621 w 10000"/>
              <a:gd name="connsiteY19" fmla="*/ 10000 h 10000"/>
              <a:gd name="connsiteX20" fmla="*/ 10000 w 10000"/>
              <a:gd name="connsiteY2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175 w 10000"/>
              <a:gd name="connsiteY16" fmla="*/ 9988 h 10000"/>
              <a:gd name="connsiteX17" fmla="*/ 2395 w 10000"/>
              <a:gd name="connsiteY17" fmla="*/ 9997 h 10000"/>
              <a:gd name="connsiteX18" fmla="*/ 2621 w 10000"/>
              <a:gd name="connsiteY18" fmla="*/ 10000 h 10000"/>
              <a:gd name="connsiteX19" fmla="*/ 10000 w 10000"/>
              <a:gd name="connsiteY1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395 w 10000"/>
              <a:gd name="connsiteY16" fmla="*/ 9997 h 10000"/>
              <a:gd name="connsiteX17" fmla="*/ 2621 w 10000"/>
              <a:gd name="connsiteY17" fmla="*/ 10000 h 10000"/>
              <a:gd name="connsiteX18" fmla="*/ 10000 w 10000"/>
              <a:gd name="connsiteY1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7897 w 10008"/>
              <a:gd name="connsiteY10" fmla="*/ 238 h 10000"/>
              <a:gd name="connsiteX11" fmla="*/ 6759 w 10008"/>
              <a:gd name="connsiteY11" fmla="*/ 0 h 10000"/>
              <a:gd name="connsiteX12" fmla="*/ 8 w 10008"/>
              <a:gd name="connsiteY12" fmla="*/ 0 h 10000"/>
              <a:gd name="connsiteX13" fmla="*/ 8 w 10008"/>
              <a:gd name="connsiteY13" fmla="*/ 9117 h 10000"/>
              <a:gd name="connsiteX14" fmla="*/ 703 w 10008"/>
              <a:gd name="connsiteY14" fmla="*/ 9716 h 10000"/>
              <a:gd name="connsiteX15" fmla="*/ 2629 w 10008"/>
              <a:gd name="connsiteY15" fmla="*/ 10000 h 10000"/>
              <a:gd name="connsiteX16" fmla="*/ 10008 w 10008"/>
              <a:gd name="connsiteY16"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10008 w 10008"/>
              <a:gd name="connsiteY4" fmla="*/ 980 h 10000"/>
              <a:gd name="connsiteX5" fmla="*/ 10008 w 10008"/>
              <a:gd name="connsiteY5" fmla="*/ 645 h 10000"/>
              <a:gd name="connsiteX6" fmla="*/ 8846 w 10008"/>
              <a:gd name="connsiteY6" fmla="*/ 424 h 10000"/>
              <a:gd name="connsiteX7" fmla="*/ 8903 w 10008"/>
              <a:gd name="connsiteY7" fmla="*/ 91 h 10000"/>
              <a:gd name="connsiteX8" fmla="*/ 7897 w 10008"/>
              <a:gd name="connsiteY8" fmla="*/ 238 h 10000"/>
              <a:gd name="connsiteX9" fmla="*/ 6759 w 10008"/>
              <a:gd name="connsiteY9" fmla="*/ 0 h 10000"/>
              <a:gd name="connsiteX10" fmla="*/ 8 w 10008"/>
              <a:gd name="connsiteY10" fmla="*/ 0 h 10000"/>
              <a:gd name="connsiteX11" fmla="*/ 8 w 10008"/>
              <a:gd name="connsiteY11" fmla="*/ 9117 h 10000"/>
              <a:gd name="connsiteX12" fmla="*/ 703 w 10008"/>
              <a:gd name="connsiteY12" fmla="*/ 9716 h 10000"/>
              <a:gd name="connsiteX13" fmla="*/ 2629 w 10008"/>
              <a:gd name="connsiteY13" fmla="*/ 10000 h 10000"/>
              <a:gd name="connsiteX14" fmla="*/ 10008 w 10008"/>
              <a:gd name="connsiteY14"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47250 w 47250"/>
              <a:gd name="connsiteY0" fmla="*/ 10000 h 10000"/>
              <a:gd name="connsiteX1" fmla="*/ 47250 w 47250"/>
              <a:gd name="connsiteY1" fmla="*/ 1585 h 10000"/>
              <a:gd name="connsiteX2" fmla="*/ 46545 w 47250"/>
              <a:gd name="connsiteY2" fmla="*/ 1283 h 10000"/>
              <a:gd name="connsiteX3" fmla="*/ 47250 w 47250"/>
              <a:gd name="connsiteY3" fmla="*/ 980 h 10000"/>
              <a:gd name="connsiteX4" fmla="*/ 47250 w 47250"/>
              <a:gd name="connsiteY4" fmla="*/ 645 h 10000"/>
              <a:gd name="connsiteX5" fmla="*/ 46088 w 47250"/>
              <a:gd name="connsiteY5" fmla="*/ 424 h 10000"/>
              <a:gd name="connsiteX6" fmla="*/ 46145 w 47250"/>
              <a:gd name="connsiteY6" fmla="*/ 91 h 10000"/>
              <a:gd name="connsiteX7" fmla="*/ 45139 w 47250"/>
              <a:gd name="connsiteY7" fmla="*/ 238 h 10000"/>
              <a:gd name="connsiteX8" fmla="*/ 44001 w 47250"/>
              <a:gd name="connsiteY8" fmla="*/ 0 h 10000"/>
              <a:gd name="connsiteX9" fmla="*/ 0 w 47250"/>
              <a:gd name="connsiteY9" fmla="*/ 16 h 10000"/>
              <a:gd name="connsiteX10" fmla="*/ 37250 w 47250"/>
              <a:gd name="connsiteY10" fmla="*/ 9117 h 10000"/>
              <a:gd name="connsiteX11" fmla="*/ 37945 w 47250"/>
              <a:gd name="connsiteY11" fmla="*/ 9716 h 10000"/>
              <a:gd name="connsiteX12" fmla="*/ 39871 w 47250"/>
              <a:gd name="connsiteY12" fmla="*/ 10000 h 10000"/>
              <a:gd name="connsiteX13" fmla="*/ 47250 w 47250"/>
              <a:gd name="connsiteY13" fmla="*/ 10000 h 10000"/>
              <a:gd name="connsiteX0" fmla="*/ 50060 w 50060"/>
              <a:gd name="connsiteY0" fmla="*/ 10000 h 10000"/>
              <a:gd name="connsiteX1" fmla="*/ 50060 w 50060"/>
              <a:gd name="connsiteY1" fmla="*/ 1585 h 10000"/>
              <a:gd name="connsiteX2" fmla="*/ 49355 w 50060"/>
              <a:gd name="connsiteY2" fmla="*/ 1283 h 10000"/>
              <a:gd name="connsiteX3" fmla="*/ 50060 w 50060"/>
              <a:gd name="connsiteY3" fmla="*/ 980 h 10000"/>
              <a:gd name="connsiteX4" fmla="*/ 50060 w 50060"/>
              <a:gd name="connsiteY4" fmla="*/ 645 h 10000"/>
              <a:gd name="connsiteX5" fmla="*/ 48898 w 50060"/>
              <a:gd name="connsiteY5" fmla="*/ 424 h 10000"/>
              <a:gd name="connsiteX6" fmla="*/ 48955 w 50060"/>
              <a:gd name="connsiteY6" fmla="*/ 91 h 10000"/>
              <a:gd name="connsiteX7" fmla="*/ 47949 w 50060"/>
              <a:gd name="connsiteY7" fmla="*/ 238 h 10000"/>
              <a:gd name="connsiteX8" fmla="*/ 46811 w 50060"/>
              <a:gd name="connsiteY8" fmla="*/ 0 h 10000"/>
              <a:gd name="connsiteX9" fmla="*/ 2810 w 50060"/>
              <a:gd name="connsiteY9" fmla="*/ 16 h 10000"/>
              <a:gd name="connsiteX10" fmla="*/ 2810 w 50060"/>
              <a:gd name="connsiteY10" fmla="*/ 9004 h 10000"/>
              <a:gd name="connsiteX11" fmla="*/ 40755 w 50060"/>
              <a:gd name="connsiteY11" fmla="*/ 9716 h 10000"/>
              <a:gd name="connsiteX12" fmla="*/ 42681 w 50060"/>
              <a:gd name="connsiteY12" fmla="*/ 10000 h 10000"/>
              <a:gd name="connsiteX13" fmla="*/ 50060 w 50060"/>
              <a:gd name="connsiteY13" fmla="*/ 10000 h 10000"/>
              <a:gd name="connsiteX0" fmla="*/ 50060 w 50060"/>
              <a:gd name="connsiteY0" fmla="*/ 10000 h 10016"/>
              <a:gd name="connsiteX1" fmla="*/ 50060 w 50060"/>
              <a:gd name="connsiteY1" fmla="*/ 1585 h 10016"/>
              <a:gd name="connsiteX2" fmla="*/ 49355 w 50060"/>
              <a:gd name="connsiteY2" fmla="*/ 1283 h 10016"/>
              <a:gd name="connsiteX3" fmla="*/ 50060 w 50060"/>
              <a:gd name="connsiteY3" fmla="*/ 980 h 10016"/>
              <a:gd name="connsiteX4" fmla="*/ 50060 w 50060"/>
              <a:gd name="connsiteY4" fmla="*/ 645 h 10016"/>
              <a:gd name="connsiteX5" fmla="*/ 48898 w 50060"/>
              <a:gd name="connsiteY5" fmla="*/ 424 h 10016"/>
              <a:gd name="connsiteX6" fmla="*/ 48955 w 50060"/>
              <a:gd name="connsiteY6" fmla="*/ 91 h 10016"/>
              <a:gd name="connsiteX7" fmla="*/ 47949 w 50060"/>
              <a:gd name="connsiteY7" fmla="*/ 238 h 10016"/>
              <a:gd name="connsiteX8" fmla="*/ 46811 w 50060"/>
              <a:gd name="connsiteY8" fmla="*/ 0 h 10016"/>
              <a:gd name="connsiteX9" fmla="*/ 2810 w 50060"/>
              <a:gd name="connsiteY9" fmla="*/ 16 h 10016"/>
              <a:gd name="connsiteX10" fmla="*/ 2810 w 50060"/>
              <a:gd name="connsiteY10" fmla="*/ 9004 h 10016"/>
              <a:gd name="connsiteX11" fmla="*/ 40755 w 50060"/>
              <a:gd name="connsiteY11" fmla="*/ 9716 h 10016"/>
              <a:gd name="connsiteX12" fmla="*/ 6919 w 50060"/>
              <a:gd name="connsiteY12" fmla="*/ 10016 h 10016"/>
              <a:gd name="connsiteX13" fmla="*/ 50060 w 50060"/>
              <a:gd name="connsiteY13" fmla="*/ 10000 h 10016"/>
              <a:gd name="connsiteX0" fmla="*/ 47364 w 47364"/>
              <a:gd name="connsiteY0" fmla="*/ 10000 h 10016"/>
              <a:gd name="connsiteX1" fmla="*/ 47364 w 47364"/>
              <a:gd name="connsiteY1" fmla="*/ 1585 h 10016"/>
              <a:gd name="connsiteX2" fmla="*/ 46659 w 47364"/>
              <a:gd name="connsiteY2" fmla="*/ 1283 h 10016"/>
              <a:gd name="connsiteX3" fmla="*/ 47364 w 47364"/>
              <a:gd name="connsiteY3" fmla="*/ 980 h 10016"/>
              <a:gd name="connsiteX4" fmla="*/ 47364 w 47364"/>
              <a:gd name="connsiteY4" fmla="*/ 645 h 10016"/>
              <a:gd name="connsiteX5" fmla="*/ 46202 w 47364"/>
              <a:gd name="connsiteY5" fmla="*/ 424 h 10016"/>
              <a:gd name="connsiteX6" fmla="*/ 46259 w 47364"/>
              <a:gd name="connsiteY6" fmla="*/ 91 h 10016"/>
              <a:gd name="connsiteX7" fmla="*/ 45253 w 47364"/>
              <a:gd name="connsiteY7" fmla="*/ 238 h 10016"/>
              <a:gd name="connsiteX8" fmla="*/ 44115 w 47364"/>
              <a:gd name="connsiteY8" fmla="*/ 0 h 10016"/>
              <a:gd name="connsiteX9" fmla="*/ 114 w 47364"/>
              <a:gd name="connsiteY9" fmla="*/ 16 h 10016"/>
              <a:gd name="connsiteX10" fmla="*/ 114 w 47364"/>
              <a:gd name="connsiteY10" fmla="*/ 9004 h 10016"/>
              <a:gd name="connsiteX11" fmla="*/ 1652 w 47364"/>
              <a:gd name="connsiteY11" fmla="*/ 9619 h 10016"/>
              <a:gd name="connsiteX12" fmla="*/ 4223 w 47364"/>
              <a:gd name="connsiteY12" fmla="*/ 10016 h 10016"/>
              <a:gd name="connsiteX13" fmla="*/ 47364 w 47364"/>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539 w 47251"/>
              <a:gd name="connsiteY11" fmla="*/ 9619 h 10016"/>
              <a:gd name="connsiteX12" fmla="*/ 4110 w 47251"/>
              <a:gd name="connsiteY12" fmla="*/ 10016 h 10016"/>
              <a:gd name="connsiteX13" fmla="*/ 47251 w 47251"/>
              <a:gd name="connsiteY13" fmla="*/ 10000 h 10016"/>
              <a:gd name="connsiteX0" fmla="*/ 47254 w 47254"/>
              <a:gd name="connsiteY0" fmla="*/ 10000 h 10016"/>
              <a:gd name="connsiteX1" fmla="*/ 47254 w 47254"/>
              <a:gd name="connsiteY1" fmla="*/ 1585 h 10016"/>
              <a:gd name="connsiteX2" fmla="*/ 46549 w 47254"/>
              <a:gd name="connsiteY2" fmla="*/ 1283 h 10016"/>
              <a:gd name="connsiteX3" fmla="*/ 47254 w 47254"/>
              <a:gd name="connsiteY3" fmla="*/ 980 h 10016"/>
              <a:gd name="connsiteX4" fmla="*/ 47254 w 47254"/>
              <a:gd name="connsiteY4" fmla="*/ 645 h 10016"/>
              <a:gd name="connsiteX5" fmla="*/ 46092 w 47254"/>
              <a:gd name="connsiteY5" fmla="*/ 424 h 10016"/>
              <a:gd name="connsiteX6" fmla="*/ 46149 w 47254"/>
              <a:gd name="connsiteY6" fmla="*/ 91 h 10016"/>
              <a:gd name="connsiteX7" fmla="*/ 45143 w 47254"/>
              <a:gd name="connsiteY7" fmla="*/ 238 h 10016"/>
              <a:gd name="connsiteX8" fmla="*/ 44005 w 47254"/>
              <a:gd name="connsiteY8" fmla="*/ 0 h 10016"/>
              <a:gd name="connsiteX9" fmla="*/ 4 w 47254"/>
              <a:gd name="connsiteY9" fmla="*/ 16 h 10016"/>
              <a:gd name="connsiteX10" fmla="*/ 4 w 47254"/>
              <a:gd name="connsiteY10" fmla="*/ 9004 h 10016"/>
              <a:gd name="connsiteX11" fmla="*/ 1542 w 47254"/>
              <a:gd name="connsiteY11" fmla="*/ 9619 h 10016"/>
              <a:gd name="connsiteX12" fmla="*/ 4113 w 47254"/>
              <a:gd name="connsiteY12" fmla="*/ 10016 h 10016"/>
              <a:gd name="connsiteX13" fmla="*/ 47254 w 47254"/>
              <a:gd name="connsiteY13" fmla="*/ 10000 h 10016"/>
              <a:gd name="connsiteX0" fmla="*/ 47351 w 47351"/>
              <a:gd name="connsiteY0" fmla="*/ 10000 h 10016"/>
              <a:gd name="connsiteX1" fmla="*/ 47351 w 47351"/>
              <a:gd name="connsiteY1" fmla="*/ 1585 h 10016"/>
              <a:gd name="connsiteX2" fmla="*/ 46646 w 47351"/>
              <a:gd name="connsiteY2" fmla="*/ 1283 h 10016"/>
              <a:gd name="connsiteX3" fmla="*/ 47351 w 47351"/>
              <a:gd name="connsiteY3" fmla="*/ 980 h 10016"/>
              <a:gd name="connsiteX4" fmla="*/ 47351 w 47351"/>
              <a:gd name="connsiteY4" fmla="*/ 645 h 10016"/>
              <a:gd name="connsiteX5" fmla="*/ 46189 w 47351"/>
              <a:gd name="connsiteY5" fmla="*/ 424 h 10016"/>
              <a:gd name="connsiteX6" fmla="*/ 46246 w 47351"/>
              <a:gd name="connsiteY6" fmla="*/ 91 h 10016"/>
              <a:gd name="connsiteX7" fmla="*/ 45240 w 47351"/>
              <a:gd name="connsiteY7" fmla="*/ 238 h 10016"/>
              <a:gd name="connsiteX8" fmla="*/ 44102 w 47351"/>
              <a:gd name="connsiteY8" fmla="*/ 0 h 10016"/>
              <a:gd name="connsiteX9" fmla="*/ 101 w 47351"/>
              <a:gd name="connsiteY9" fmla="*/ 16 h 10016"/>
              <a:gd name="connsiteX10" fmla="*/ 101 w 47351"/>
              <a:gd name="connsiteY10" fmla="*/ 9004 h 10016"/>
              <a:gd name="connsiteX11" fmla="*/ 1475 w 47351"/>
              <a:gd name="connsiteY11" fmla="*/ 9735 h 10016"/>
              <a:gd name="connsiteX12" fmla="*/ 4210 w 47351"/>
              <a:gd name="connsiteY12" fmla="*/ 10016 h 10016"/>
              <a:gd name="connsiteX13" fmla="*/ 47351 w 47351"/>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375 w 47251"/>
              <a:gd name="connsiteY11" fmla="*/ 9735 h 10016"/>
              <a:gd name="connsiteX12" fmla="*/ 4110 w 47251"/>
              <a:gd name="connsiteY12" fmla="*/ 10016 h 10016"/>
              <a:gd name="connsiteX13" fmla="*/ 47251 w 47251"/>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375 w 47251"/>
              <a:gd name="connsiteY11" fmla="*/ 9735 h 10016"/>
              <a:gd name="connsiteX12" fmla="*/ 4110 w 47251"/>
              <a:gd name="connsiteY12" fmla="*/ 10016 h 10016"/>
              <a:gd name="connsiteX13" fmla="*/ 47251 w 47251"/>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375 w 47251"/>
              <a:gd name="connsiteY11" fmla="*/ 9735 h 10016"/>
              <a:gd name="connsiteX12" fmla="*/ 4110 w 47251"/>
              <a:gd name="connsiteY12" fmla="*/ 10016 h 10016"/>
              <a:gd name="connsiteX13" fmla="*/ 47251 w 47251"/>
              <a:gd name="connsiteY13" fmla="*/ 10000 h 10016"/>
              <a:gd name="connsiteX0" fmla="*/ 47362 w 47362"/>
              <a:gd name="connsiteY0" fmla="*/ 10000 h 10016"/>
              <a:gd name="connsiteX1" fmla="*/ 47362 w 47362"/>
              <a:gd name="connsiteY1" fmla="*/ 1585 h 10016"/>
              <a:gd name="connsiteX2" fmla="*/ 46657 w 47362"/>
              <a:gd name="connsiteY2" fmla="*/ 1283 h 10016"/>
              <a:gd name="connsiteX3" fmla="*/ 47362 w 47362"/>
              <a:gd name="connsiteY3" fmla="*/ 980 h 10016"/>
              <a:gd name="connsiteX4" fmla="*/ 47362 w 47362"/>
              <a:gd name="connsiteY4" fmla="*/ 645 h 10016"/>
              <a:gd name="connsiteX5" fmla="*/ 46200 w 47362"/>
              <a:gd name="connsiteY5" fmla="*/ 424 h 10016"/>
              <a:gd name="connsiteX6" fmla="*/ 46257 w 47362"/>
              <a:gd name="connsiteY6" fmla="*/ 91 h 10016"/>
              <a:gd name="connsiteX7" fmla="*/ 45251 w 47362"/>
              <a:gd name="connsiteY7" fmla="*/ 238 h 10016"/>
              <a:gd name="connsiteX8" fmla="*/ 44113 w 47362"/>
              <a:gd name="connsiteY8" fmla="*/ 0 h 10016"/>
              <a:gd name="connsiteX9" fmla="*/ 112 w 47362"/>
              <a:gd name="connsiteY9" fmla="*/ 16 h 10016"/>
              <a:gd name="connsiteX10" fmla="*/ 112 w 47362"/>
              <a:gd name="connsiteY10" fmla="*/ 9004 h 10016"/>
              <a:gd name="connsiteX11" fmla="*/ 1628 w 47362"/>
              <a:gd name="connsiteY11" fmla="*/ 9761 h 10016"/>
              <a:gd name="connsiteX12" fmla="*/ 4221 w 47362"/>
              <a:gd name="connsiteY12" fmla="*/ 10016 h 10016"/>
              <a:gd name="connsiteX13" fmla="*/ 47362 w 47362"/>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517 w 47251"/>
              <a:gd name="connsiteY11" fmla="*/ 9761 h 10016"/>
              <a:gd name="connsiteX12" fmla="*/ 4110 w 47251"/>
              <a:gd name="connsiteY12" fmla="*/ 10016 h 10016"/>
              <a:gd name="connsiteX13" fmla="*/ 47251 w 47251"/>
              <a:gd name="connsiteY13" fmla="*/ 10000 h 10016"/>
              <a:gd name="connsiteX0" fmla="*/ 47329 w 47329"/>
              <a:gd name="connsiteY0" fmla="*/ 10000 h 10016"/>
              <a:gd name="connsiteX1" fmla="*/ 47329 w 47329"/>
              <a:gd name="connsiteY1" fmla="*/ 1585 h 10016"/>
              <a:gd name="connsiteX2" fmla="*/ 46624 w 47329"/>
              <a:gd name="connsiteY2" fmla="*/ 1283 h 10016"/>
              <a:gd name="connsiteX3" fmla="*/ 47329 w 47329"/>
              <a:gd name="connsiteY3" fmla="*/ 980 h 10016"/>
              <a:gd name="connsiteX4" fmla="*/ 47329 w 47329"/>
              <a:gd name="connsiteY4" fmla="*/ 645 h 10016"/>
              <a:gd name="connsiteX5" fmla="*/ 46167 w 47329"/>
              <a:gd name="connsiteY5" fmla="*/ 424 h 10016"/>
              <a:gd name="connsiteX6" fmla="*/ 46224 w 47329"/>
              <a:gd name="connsiteY6" fmla="*/ 91 h 10016"/>
              <a:gd name="connsiteX7" fmla="*/ 45218 w 47329"/>
              <a:gd name="connsiteY7" fmla="*/ 238 h 10016"/>
              <a:gd name="connsiteX8" fmla="*/ 44080 w 47329"/>
              <a:gd name="connsiteY8" fmla="*/ 0 h 10016"/>
              <a:gd name="connsiteX9" fmla="*/ 79 w 47329"/>
              <a:gd name="connsiteY9" fmla="*/ 16 h 10016"/>
              <a:gd name="connsiteX10" fmla="*/ 79 w 47329"/>
              <a:gd name="connsiteY10" fmla="*/ 9004 h 10016"/>
              <a:gd name="connsiteX11" fmla="*/ 1148 w 47329"/>
              <a:gd name="connsiteY11" fmla="*/ 9768 h 10016"/>
              <a:gd name="connsiteX12" fmla="*/ 4188 w 47329"/>
              <a:gd name="connsiteY12" fmla="*/ 10016 h 10016"/>
              <a:gd name="connsiteX13" fmla="*/ 47329 w 47329"/>
              <a:gd name="connsiteY13" fmla="*/ 10000 h 10016"/>
              <a:gd name="connsiteX0" fmla="*/ 47257 w 47257"/>
              <a:gd name="connsiteY0" fmla="*/ 10000 h 10016"/>
              <a:gd name="connsiteX1" fmla="*/ 47257 w 47257"/>
              <a:gd name="connsiteY1" fmla="*/ 1585 h 10016"/>
              <a:gd name="connsiteX2" fmla="*/ 46552 w 47257"/>
              <a:gd name="connsiteY2" fmla="*/ 1283 h 10016"/>
              <a:gd name="connsiteX3" fmla="*/ 47257 w 47257"/>
              <a:gd name="connsiteY3" fmla="*/ 980 h 10016"/>
              <a:gd name="connsiteX4" fmla="*/ 47257 w 47257"/>
              <a:gd name="connsiteY4" fmla="*/ 645 h 10016"/>
              <a:gd name="connsiteX5" fmla="*/ 46095 w 47257"/>
              <a:gd name="connsiteY5" fmla="*/ 424 h 10016"/>
              <a:gd name="connsiteX6" fmla="*/ 46152 w 47257"/>
              <a:gd name="connsiteY6" fmla="*/ 91 h 10016"/>
              <a:gd name="connsiteX7" fmla="*/ 45146 w 47257"/>
              <a:gd name="connsiteY7" fmla="*/ 238 h 10016"/>
              <a:gd name="connsiteX8" fmla="*/ 44008 w 47257"/>
              <a:gd name="connsiteY8" fmla="*/ 0 h 10016"/>
              <a:gd name="connsiteX9" fmla="*/ 7 w 47257"/>
              <a:gd name="connsiteY9" fmla="*/ 16 h 10016"/>
              <a:gd name="connsiteX10" fmla="*/ 7 w 47257"/>
              <a:gd name="connsiteY10" fmla="*/ 9004 h 10016"/>
              <a:gd name="connsiteX11" fmla="*/ 1076 w 47257"/>
              <a:gd name="connsiteY11" fmla="*/ 9768 h 10016"/>
              <a:gd name="connsiteX12" fmla="*/ 4116 w 47257"/>
              <a:gd name="connsiteY12" fmla="*/ 10016 h 10016"/>
              <a:gd name="connsiteX13" fmla="*/ 47257 w 47257"/>
              <a:gd name="connsiteY13" fmla="*/ 10000 h 10016"/>
              <a:gd name="connsiteX0" fmla="*/ 47257 w 47257"/>
              <a:gd name="connsiteY0" fmla="*/ 10000 h 10019"/>
              <a:gd name="connsiteX1" fmla="*/ 47257 w 47257"/>
              <a:gd name="connsiteY1" fmla="*/ 1585 h 10019"/>
              <a:gd name="connsiteX2" fmla="*/ 46552 w 47257"/>
              <a:gd name="connsiteY2" fmla="*/ 1283 h 10019"/>
              <a:gd name="connsiteX3" fmla="*/ 47257 w 47257"/>
              <a:gd name="connsiteY3" fmla="*/ 980 h 10019"/>
              <a:gd name="connsiteX4" fmla="*/ 47257 w 47257"/>
              <a:gd name="connsiteY4" fmla="*/ 645 h 10019"/>
              <a:gd name="connsiteX5" fmla="*/ 46095 w 47257"/>
              <a:gd name="connsiteY5" fmla="*/ 424 h 10019"/>
              <a:gd name="connsiteX6" fmla="*/ 46152 w 47257"/>
              <a:gd name="connsiteY6" fmla="*/ 91 h 10019"/>
              <a:gd name="connsiteX7" fmla="*/ 45146 w 47257"/>
              <a:gd name="connsiteY7" fmla="*/ 238 h 10019"/>
              <a:gd name="connsiteX8" fmla="*/ 44008 w 47257"/>
              <a:gd name="connsiteY8" fmla="*/ 0 h 10019"/>
              <a:gd name="connsiteX9" fmla="*/ 7 w 47257"/>
              <a:gd name="connsiteY9" fmla="*/ 16 h 10019"/>
              <a:gd name="connsiteX10" fmla="*/ 7 w 47257"/>
              <a:gd name="connsiteY10" fmla="*/ 9004 h 10019"/>
              <a:gd name="connsiteX11" fmla="*/ 1076 w 47257"/>
              <a:gd name="connsiteY11" fmla="*/ 9768 h 10019"/>
              <a:gd name="connsiteX12" fmla="*/ 4116 w 47257"/>
              <a:gd name="connsiteY12" fmla="*/ 10016 h 10019"/>
              <a:gd name="connsiteX13" fmla="*/ 47257 w 47257"/>
              <a:gd name="connsiteY13" fmla="*/ 10000 h 10019"/>
              <a:gd name="connsiteX0" fmla="*/ 47257 w 47257"/>
              <a:gd name="connsiteY0" fmla="*/ 10000 h 10019"/>
              <a:gd name="connsiteX1" fmla="*/ 47257 w 47257"/>
              <a:gd name="connsiteY1" fmla="*/ 1585 h 10019"/>
              <a:gd name="connsiteX2" fmla="*/ 46552 w 47257"/>
              <a:gd name="connsiteY2" fmla="*/ 1283 h 10019"/>
              <a:gd name="connsiteX3" fmla="*/ 47257 w 47257"/>
              <a:gd name="connsiteY3" fmla="*/ 980 h 10019"/>
              <a:gd name="connsiteX4" fmla="*/ 47257 w 47257"/>
              <a:gd name="connsiteY4" fmla="*/ 645 h 10019"/>
              <a:gd name="connsiteX5" fmla="*/ 46095 w 47257"/>
              <a:gd name="connsiteY5" fmla="*/ 424 h 10019"/>
              <a:gd name="connsiteX6" fmla="*/ 46152 w 47257"/>
              <a:gd name="connsiteY6" fmla="*/ 91 h 10019"/>
              <a:gd name="connsiteX7" fmla="*/ 45146 w 47257"/>
              <a:gd name="connsiteY7" fmla="*/ 238 h 10019"/>
              <a:gd name="connsiteX8" fmla="*/ 44008 w 47257"/>
              <a:gd name="connsiteY8" fmla="*/ 0 h 10019"/>
              <a:gd name="connsiteX9" fmla="*/ 7 w 47257"/>
              <a:gd name="connsiteY9" fmla="*/ 16 h 10019"/>
              <a:gd name="connsiteX10" fmla="*/ 7 w 47257"/>
              <a:gd name="connsiteY10" fmla="*/ 9004 h 10019"/>
              <a:gd name="connsiteX11" fmla="*/ 1076 w 47257"/>
              <a:gd name="connsiteY11" fmla="*/ 9768 h 10019"/>
              <a:gd name="connsiteX12" fmla="*/ 4116 w 47257"/>
              <a:gd name="connsiteY12" fmla="*/ 10016 h 10019"/>
              <a:gd name="connsiteX13" fmla="*/ 47257 w 47257"/>
              <a:gd name="connsiteY13" fmla="*/ 10000 h 10019"/>
              <a:gd name="connsiteX0" fmla="*/ 47257 w 47257"/>
              <a:gd name="connsiteY0" fmla="*/ 10000 h 10019"/>
              <a:gd name="connsiteX1" fmla="*/ 47257 w 47257"/>
              <a:gd name="connsiteY1" fmla="*/ 1585 h 10019"/>
              <a:gd name="connsiteX2" fmla="*/ 46552 w 47257"/>
              <a:gd name="connsiteY2" fmla="*/ 1283 h 10019"/>
              <a:gd name="connsiteX3" fmla="*/ 47257 w 47257"/>
              <a:gd name="connsiteY3" fmla="*/ 980 h 10019"/>
              <a:gd name="connsiteX4" fmla="*/ 47257 w 47257"/>
              <a:gd name="connsiteY4" fmla="*/ 645 h 10019"/>
              <a:gd name="connsiteX5" fmla="*/ 46095 w 47257"/>
              <a:gd name="connsiteY5" fmla="*/ 424 h 10019"/>
              <a:gd name="connsiteX6" fmla="*/ 46152 w 47257"/>
              <a:gd name="connsiteY6" fmla="*/ 91 h 10019"/>
              <a:gd name="connsiteX7" fmla="*/ 45146 w 47257"/>
              <a:gd name="connsiteY7" fmla="*/ 238 h 10019"/>
              <a:gd name="connsiteX8" fmla="*/ 44008 w 47257"/>
              <a:gd name="connsiteY8" fmla="*/ 0 h 10019"/>
              <a:gd name="connsiteX9" fmla="*/ 7 w 47257"/>
              <a:gd name="connsiteY9" fmla="*/ 16 h 10019"/>
              <a:gd name="connsiteX10" fmla="*/ 7 w 47257"/>
              <a:gd name="connsiteY10" fmla="*/ 9004 h 10019"/>
              <a:gd name="connsiteX11" fmla="*/ 1076 w 47257"/>
              <a:gd name="connsiteY11" fmla="*/ 9768 h 10019"/>
              <a:gd name="connsiteX12" fmla="*/ 4116 w 47257"/>
              <a:gd name="connsiteY12" fmla="*/ 10016 h 10019"/>
              <a:gd name="connsiteX13" fmla="*/ 47257 w 47257"/>
              <a:gd name="connsiteY13" fmla="*/ 10000 h 10019"/>
              <a:gd name="connsiteX0" fmla="*/ 47342 w 47342"/>
              <a:gd name="connsiteY0" fmla="*/ 10000 h 10019"/>
              <a:gd name="connsiteX1" fmla="*/ 47342 w 47342"/>
              <a:gd name="connsiteY1" fmla="*/ 1585 h 10019"/>
              <a:gd name="connsiteX2" fmla="*/ 46637 w 47342"/>
              <a:gd name="connsiteY2" fmla="*/ 1283 h 10019"/>
              <a:gd name="connsiteX3" fmla="*/ 47342 w 47342"/>
              <a:gd name="connsiteY3" fmla="*/ 980 h 10019"/>
              <a:gd name="connsiteX4" fmla="*/ 47342 w 47342"/>
              <a:gd name="connsiteY4" fmla="*/ 645 h 10019"/>
              <a:gd name="connsiteX5" fmla="*/ 46180 w 47342"/>
              <a:gd name="connsiteY5" fmla="*/ 424 h 10019"/>
              <a:gd name="connsiteX6" fmla="*/ 46237 w 47342"/>
              <a:gd name="connsiteY6" fmla="*/ 91 h 10019"/>
              <a:gd name="connsiteX7" fmla="*/ 45231 w 47342"/>
              <a:gd name="connsiteY7" fmla="*/ 238 h 10019"/>
              <a:gd name="connsiteX8" fmla="*/ 44093 w 47342"/>
              <a:gd name="connsiteY8" fmla="*/ 0 h 10019"/>
              <a:gd name="connsiteX9" fmla="*/ 92 w 47342"/>
              <a:gd name="connsiteY9" fmla="*/ 16 h 10019"/>
              <a:gd name="connsiteX10" fmla="*/ 92 w 47342"/>
              <a:gd name="connsiteY10" fmla="*/ 9004 h 10019"/>
              <a:gd name="connsiteX11" fmla="*/ 1336 w 47342"/>
              <a:gd name="connsiteY11" fmla="*/ 9825 h 10019"/>
              <a:gd name="connsiteX12" fmla="*/ 4201 w 47342"/>
              <a:gd name="connsiteY12" fmla="*/ 10016 h 10019"/>
              <a:gd name="connsiteX13" fmla="*/ 47342 w 47342"/>
              <a:gd name="connsiteY13" fmla="*/ 10000 h 10019"/>
              <a:gd name="connsiteX0" fmla="*/ 47251 w 47251"/>
              <a:gd name="connsiteY0" fmla="*/ 10000 h 10019"/>
              <a:gd name="connsiteX1" fmla="*/ 47251 w 47251"/>
              <a:gd name="connsiteY1" fmla="*/ 1585 h 10019"/>
              <a:gd name="connsiteX2" fmla="*/ 46546 w 47251"/>
              <a:gd name="connsiteY2" fmla="*/ 1283 h 10019"/>
              <a:gd name="connsiteX3" fmla="*/ 47251 w 47251"/>
              <a:gd name="connsiteY3" fmla="*/ 980 h 10019"/>
              <a:gd name="connsiteX4" fmla="*/ 47251 w 47251"/>
              <a:gd name="connsiteY4" fmla="*/ 645 h 10019"/>
              <a:gd name="connsiteX5" fmla="*/ 46089 w 47251"/>
              <a:gd name="connsiteY5" fmla="*/ 424 h 10019"/>
              <a:gd name="connsiteX6" fmla="*/ 46146 w 47251"/>
              <a:gd name="connsiteY6" fmla="*/ 91 h 10019"/>
              <a:gd name="connsiteX7" fmla="*/ 45140 w 47251"/>
              <a:gd name="connsiteY7" fmla="*/ 238 h 10019"/>
              <a:gd name="connsiteX8" fmla="*/ 44002 w 47251"/>
              <a:gd name="connsiteY8" fmla="*/ 0 h 10019"/>
              <a:gd name="connsiteX9" fmla="*/ 1 w 47251"/>
              <a:gd name="connsiteY9" fmla="*/ 16 h 10019"/>
              <a:gd name="connsiteX10" fmla="*/ 1 w 47251"/>
              <a:gd name="connsiteY10" fmla="*/ 9004 h 10019"/>
              <a:gd name="connsiteX11" fmla="*/ 1245 w 47251"/>
              <a:gd name="connsiteY11" fmla="*/ 9825 h 10019"/>
              <a:gd name="connsiteX12" fmla="*/ 4110 w 47251"/>
              <a:gd name="connsiteY12" fmla="*/ 10016 h 10019"/>
              <a:gd name="connsiteX13" fmla="*/ 47251 w 47251"/>
              <a:gd name="connsiteY13" fmla="*/ 10000 h 10019"/>
              <a:gd name="connsiteX0" fmla="*/ 47251 w 47251"/>
              <a:gd name="connsiteY0" fmla="*/ 10000 h 10019"/>
              <a:gd name="connsiteX1" fmla="*/ 47251 w 47251"/>
              <a:gd name="connsiteY1" fmla="*/ 1585 h 10019"/>
              <a:gd name="connsiteX2" fmla="*/ 46546 w 47251"/>
              <a:gd name="connsiteY2" fmla="*/ 1283 h 10019"/>
              <a:gd name="connsiteX3" fmla="*/ 47251 w 47251"/>
              <a:gd name="connsiteY3" fmla="*/ 980 h 10019"/>
              <a:gd name="connsiteX4" fmla="*/ 47251 w 47251"/>
              <a:gd name="connsiteY4" fmla="*/ 645 h 10019"/>
              <a:gd name="connsiteX5" fmla="*/ 46089 w 47251"/>
              <a:gd name="connsiteY5" fmla="*/ 424 h 10019"/>
              <a:gd name="connsiteX6" fmla="*/ 46146 w 47251"/>
              <a:gd name="connsiteY6" fmla="*/ 91 h 10019"/>
              <a:gd name="connsiteX7" fmla="*/ 45140 w 47251"/>
              <a:gd name="connsiteY7" fmla="*/ 238 h 10019"/>
              <a:gd name="connsiteX8" fmla="*/ 44002 w 47251"/>
              <a:gd name="connsiteY8" fmla="*/ 0 h 10019"/>
              <a:gd name="connsiteX9" fmla="*/ 1 w 47251"/>
              <a:gd name="connsiteY9" fmla="*/ 16 h 10019"/>
              <a:gd name="connsiteX10" fmla="*/ 1 w 47251"/>
              <a:gd name="connsiteY10" fmla="*/ 9004 h 10019"/>
              <a:gd name="connsiteX11" fmla="*/ 1245 w 47251"/>
              <a:gd name="connsiteY11" fmla="*/ 9825 h 10019"/>
              <a:gd name="connsiteX12" fmla="*/ 4110 w 47251"/>
              <a:gd name="connsiteY12" fmla="*/ 10016 h 10019"/>
              <a:gd name="connsiteX13" fmla="*/ 47251 w 47251"/>
              <a:gd name="connsiteY13" fmla="*/ 10000 h 10019"/>
              <a:gd name="connsiteX0" fmla="*/ 47251 w 47251"/>
              <a:gd name="connsiteY0" fmla="*/ 10000 h 10019"/>
              <a:gd name="connsiteX1" fmla="*/ 47251 w 47251"/>
              <a:gd name="connsiteY1" fmla="*/ 1585 h 10019"/>
              <a:gd name="connsiteX2" fmla="*/ 46546 w 47251"/>
              <a:gd name="connsiteY2" fmla="*/ 1283 h 10019"/>
              <a:gd name="connsiteX3" fmla="*/ 47251 w 47251"/>
              <a:gd name="connsiteY3" fmla="*/ 980 h 10019"/>
              <a:gd name="connsiteX4" fmla="*/ 47251 w 47251"/>
              <a:gd name="connsiteY4" fmla="*/ 645 h 10019"/>
              <a:gd name="connsiteX5" fmla="*/ 46089 w 47251"/>
              <a:gd name="connsiteY5" fmla="*/ 424 h 10019"/>
              <a:gd name="connsiteX6" fmla="*/ 46146 w 47251"/>
              <a:gd name="connsiteY6" fmla="*/ 91 h 10019"/>
              <a:gd name="connsiteX7" fmla="*/ 45140 w 47251"/>
              <a:gd name="connsiteY7" fmla="*/ 238 h 10019"/>
              <a:gd name="connsiteX8" fmla="*/ 44002 w 47251"/>
              <a:gd name="connsiteY8" fmla="*/ 0 h 10019"/>
              <a:gd name="connsiteX9" fmla="*/ 1 w 47251"/>
              <a:gd name="connsiteY9" fmla="*/ 16 h 10019"/>
              <a:gd name="connsiteX10" fmla="*/ 1 w 47251"/>
              <a:gd name="connsiteY10" fmla="*/ 9004 h 10019"/>
              <a:gd name="connsiteX11" fmla="*/ 1245 w 47251"/>
              <a:gd name="connsiteY11" fmla="*/ 9825 h 10019"/>
              <a:gd name="connsiteX12" fmla="*/ 4110 w 47251"/>
              <a:gd name="connsiteY12" fmla="*/ 10016 h 10019"/>
              <a:gd name="connsiteX13" fmla="*/ 47251 w 47251"/>
              <a:gd name="connsiteY13" fmla="*/ 10000 h 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251" h="10019">
                <a:moveTo>
                  <a:pt x="47251" y="10000"/>
                </a:moveTo>
                <a:lnTo>
                  <a:pt x="47251" y="1585"/>
                </a:lnTo>
                <a:cubicBezTo>
                  <a:pt x="46831" y="1541"/>
                  <a:pt x="46556" y="1441"/>
                  <a:pt x="46546" y="1283"/>
                </a:cubicBezTo>
                <a:cubicBezTo>
                  <a:pt x="46536" y="1125"/>
                  <a:pt x="46851" y="1007"/>
                  <a:pt x="47251" y="980"/>
                </a:cubicBezTo>
                <a:lnTo>
                  <a:pt x="47251" y="645"/>
                </a:lnTo>
                <a:lnTo>
                  <a:pt x="46089" y="424"/>
                </a:lnTo>
                <a:cubicBezTo>
                  <a:pt x="46344" y="356"/>
                  <a:pt x="46587" y="205"/>
                  <a:pt x="46146" y="91"/>
                </a:cubicBezTo>
                <a:cubicBezTo>
                  <a:pt x="45636" y="-24"/>
                  <a:pt x="45114" y="128"/>
                  <a:pt x="45140" y="238"/>
                </a:cubicBezTo>
                <a:lnTo>
                  <a:pt x="44002" y="0"/>
                </a:lnTo>
                <a:lnTo>
                  <a:pt x="1" y="16"/>
                </a:lnTo>
                <a:cubicBezTo>
                  <a:pt x="1" y="3055"/>
                  <a:pt x="19" y="8704"/>
                  <a:pt x="1" y="9004"/>
                </a:cubicBezTo>
                <a:cubicBezTo>
                  <a:pt x="-17" y="9304"/>
                  <a:pt x="508" y="9633"/>
                  <a:pt x="1245" y="9825"/>
                </a:cubicBezTo>
                <a:cubicBezTo>
                  <a:pt x="1778" y="9946"/>
                  <a:pt x="2331" y="10017"/>
                  <a:pt x="4110" y="10016"/>
                </a:cubicBezTo>
                <a:cubicBezTo>
                  <a:pt x="4183" y="10027"/>
                  <a:pt x="32871" y="10005"/>
                  <a:pt x="47251" y="10000"/>
                </a:cubicBezTo>
                <a:close/>
              </a:path>
            </a:pathLst>
          </a:custGeom>
          <a:noFill/>
          <a:ln w="12700">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fr-FR"/>
          </a:p>
        </p:txBody>
      </p:sp>
      <p:pic>
        <p:nvPicPr>
          <p:cNvPr id="20" name="Image 19" descr="Une image contenant neige, extérieur, ciel, nature&#10;&#10;Description générée automatiquement">
            <a:extLst>
              <a:ext uri="{FF2B5EF4-FFF2-40B4-BE49-F238E27FC236}">
                <a16:creationId xmlns:a16="http://schemas.microsoft.com/office/drawing/2014/main" id="{A5BCF516-7EF6-154B-B948-03785BB84B8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28" y="4273058"/>
            <a:ext cx="4094704" cy="2009473"/>
          </a:xfrm>
          <a:prstGeom prst="rect">
            <a:avLst/>
          </a:prstGeom>
        </p:spPr>
      </p:pic>
      <p:pic>
        <p:nvPicPr>
          <p:cNvPr id="22" name="Image 21">
            <a:extLst>
              <a:ext uri="{FF2B5EF4-FFF2-40B4-BE49-F238E27FC236}">
                <a16:creationId xmlns:a16="http://schemas.microsoft.com/office/drawing/2014/main" id="{EF3E76B0-FDB1-2F41-96D3-3D839724451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953044">
            <a:off x="-116096" y="3711085"/>
            <a:ext cx="2121509" cy="2345267"/>
          </a:xfrm>
          <a:prstGeom prst="rect">
            <a:avLst/>
          </a:prstGeom>
        </p:spPr>
      </p:pic>
      <p:sp>
        <p:nvSpPr>
          <p:cNvPr id="12" name="Footer Placeholder 3">
            <a:extLst>
              <a:ext uri="{FF2B5EF4-FFF2-40B4-BE49-F238E27FC236}">
                <a16:creationId xmlns:a16="http://schemas.microsoft.com/office/drawing/2014/main" id="{8FF1DA5D-9ACB-574A-BE74-C328AE22D531}"/>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3" name="Slide Number Placeholder 4">
            <a:extLst>
              <a:ext uri="{FF2B5EF4-FFF2-40B4-BE49-F238E27FC236}">
                <a16:creationId xmlns:a16="http://schemas.microsoft.com/office/drawing/2014/main" id="{BE8F4672-9BF8-404C-B254-3BD38C3F0FB2}"/>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13</a:t>
            </a:fld>
            <a:endParaRPr lang="en-GB"/>
          </a:p>
        </p:txBody>
      </p:sp>
    </p:spTree>
    <p:extLst>
      <p:ext uri="{BB962C8B-B14F-4D97-AF65-F5344CB8AC3E}">
        <p14:creationId xmlns:p14="http://schemas.microsoft.com/office/powerpoint/2010/main" val="159671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C406ECA-3807-CD56-B9DE-482BD201D2AF}"/>
              </a:ext>
            </a:extLst>
          </p:cNvPr>
          <p:cNvGraphicFramePr>
            <a:graphicFrameLocks noChangeAspect="1"/>
          </p:cNvGraphicFramePr>
          <p:nvPr>
            <p:custDataLst>
              <p:tags r:id="rId1"/>
            </p:custDataLst>
            <p:extLst>
              <p:ext uri="{D42A27DB-BD31-4B8C-83A1-F6EECF244321}">
                <p14:modId xmlns:p14="http://schemas.microsoft.com/office/powerpoint/2010/main" val="3968536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7" imgH="312" progId="TCLayout.ActiveDocument.1">
                  <p:embed/>
                </p:oleObj>
              </mc:Choice>
              <mc:Fallback>
                <p:oleObj name="think-cell Slide" r:id="rId4" imgW="307" imgH="312" progId="TCLayout.ActiveDocument.1">
                  <p:embed/>
                  <p:pic>
                    <p:nvPicPr>
                      <p:cNvPr id="3" name="Object 2" hidden="1">
                        <a:extLst>
                          <a:ext uri="{FF2B5EF4-FFF2-40B4-BE49-F238E27FC236}">
                            <a16:creationId xmlns:a16="http://schemas.microsoft.com/office/drawing/2014/main" id="{9C406ECA-3807-CD56-B9DE-482BD201D2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Image 8">
            <a:extLst>
              <a:ext uri="{FF2B5EF4-FFF2-40B4-BE49-F238E27FC236}">
                <a16:creationId xmlns:a16="http://schemas.microsoft.com/office/drawing/2014/main" id="{A5F1B940-EBEE-3F42-A024-3CEE1CB3743C}"/>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463D7D02-55B7-DD44-B183-B1BCD0E059F0}"/>
              </a:ext>
            </a:extLst>
          </p:cNvPr>
          <p:cNvSpPr>
            <a:spLocks noGrp="1"/>
          </p:cNvSpPr>
          <p:nvPr>
            <p:ph type="title"/>
          </p:nvPr>
        </p:nvSpPr>
        <p:spPr>
          <a:xfrm>
            <a:off x="515939" y="210344"/>
            <a:ext cx="11160121" cy="984247"/>
          </a:xfrm>
          <a:ln w="12700">
            <a:solidFill>
              <a:schemeClr val="bg1"/>
            </a:solidFill>
          </a:ln>
        </p:spPr>
        <p:txBody>
          <a:bodyPr vert="horz" anchor="ctr" anchorCtr="0"/>
          <a:lstStyle/>
          <a:p>
            <a:pPr algn="ctr"/>
            <a:r>
              <a:rPr lang="en-GB">
                <a:solidFill>
                  <a:schemeClr val="bg1"/>
                </a:solidFill>
              </a:rPr>
              <a:t>E. APPENDIX &amp; ANNEX &amp; REFERENCE</a:t>
            </a:r>
          </a:p>
        </p:txBody>
      </p:sp>
      <p:sp>
        <p:nvSpPr>
          <p:cNvPr id="11" name="Content Placeholder 2">
            <a:extLst>
              <a:ext uri="{FF2B5EF4-FFF2-40B4-BE49-F238E27FC236}">
                <a16:creationId xmlns:a16="http://schemas.microsoft.com/office/drawing/2014/main" id="{80E35282-071D-6D49-BE01-51C25E012783}"/>
              </a:ext>
            </a:extLst>
          </p:cNvPr>
          <p:cNvSpPr txBox="1">
            <a:spLocks/>
          </p:cNvSpPr>
          <p:nvPr/>
        </p:nvSpPr>
        <p:spPr>
          <a:xfrm>
            <a:off x="515940" y="1484313"/>
            <a:ext cx="3563936" cy="4800599"/>
          </a:xfrm>
          <a:prstGeom prst="rect">
            <a:avLst/>
          </a:prstGeom>
        </p:spPr>
        <p:txBody>
          <a:bodyPr vert="horz" lIns="0" tIns="0" rIns="0" bIns="0" numCol="1"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100"/>
              <a:t>The following Appendices form an integral part </a:t>
            </a:r>
            <a:br>
              <a:rPr lang="en-GB" sz="1100"/>
            </a:br>
            <a:r>
              <a:rPr lang="en-GB" sz="1100"/>
              <a:t>of this RFP:</a:t>
            </a:r>
            <a:endParaRPr lang="fr-CH" sz="1100"/>
          </a:p>
          <a:p>
            <a:pPr marL="228600" lvl="3" indent="-228600">
              <a:spcBef>
                <a:spcPts val="600"/>
              </a:spcBef>
              <a:buFont typeface="+mj-lt"/>
              <a:buAutoNum type="arabicPeriod"/>
            </a:pPr>
            <a:r>
              <a:rPr lang="en-GB" sz="1100" u="sng">
                <a:solidFill>
                  <a:schemeClr val="accent4"/>
                </a:solidFill>
                <a:hlinkClick r:id="rId7">
                  <a:extLst>
                    <a:ext uri="{A12FA001-AC4F-418D-AE19-62706E023703}">
                      <ahyp:hlinkClr xmlns:ahyp="http://schemas.microsoft.com/office/drawing/2018/hyperlinkcolor" val="tx"/>
                    </a:ext>
                  </a:extLst>
                </a:hlinkClick>
              </a:rPr>
              <a:t>About JTI</a:t>
            </a:r>
            <a:r>
              <a:rPr lang="en-GB" sz="1100" u="sng">
                <a:solidFill>
                  <a:schemeClr val="accent4"/>
                </a:solidFill>
              </a:rPr>
              <a:t> </a:t>
            </a:r>
            <a:endParaRPr lang="fr-CH" sz="1100" u="sng">
              <a:solidFill>
                <a:schemeClr val="accent4"/>
              </a:solidFill>
            </a:endParaRPr>
          </a:p>
          <a:p>
            <a:pPr marL="228600" lvl="3" indent="-228600">
              <a:spcBef>
                <a:spcPts val="600"/>
              </a:spcBef>
              <a:buFont typeface="+mj-lt"/>
              <a:buAutoNum type="arabicPeriod"/>
            </a:pPr>
            <a:r>
              <a:rPr lang="en-GB" sz="1100" u="sng">
                <a:solidFill>
                  <a:schemeClr val="accent4"/>
                </a:solidFill>
                <a:hlinkClick r:id="rId8">
                  <a:extLst>
                    <a:ext uri="{A12FA001-AC4F-418D-AE19-62706E023703}">
                      <ahyp:hlinkClr xmlns:ahyp="http://schemas.microsoft.com/office/drawing/2018/hyperlinkcolor" val="tx"/>
                    </a:ext>
                  </a:extLst>
                </a:hlinkClick>
              </a:rPr>
              <a:t>JTI Code of Conduct</a:t>
            </a:r>
            <a:endParaRPr lang="fr-CH" sz="1100" u="sng">
              <a:solidFill>
                <a:schemeClr val="accent4"/>
              </a:solidFill>
            </a:endParaRPr>
          </a:p>
          <a:p>
            <a:pPr marL="228600" lvl="3" indent="-228600">
              <a:spcBef>
                <a:spcPts val="600"/>
              </a:spcBef>
              <a:buFont typeface="+mj-lt"/>
              <a:buAutoNum type="arabicPeriod"/>
            </a:pPr>
            <a:r>
              <a:rPr lang="en-US" sz="1100" u="sng">
                <a:solidFill>
                  <a:schemeClr val="accent4"/>
                </a:solidFill>
                <a:hlinkClick r:id="rId9">
                  <a:extLst>
                    <a:ext uri="{A12FA001-AC4F-418D-AE19-62706E023703}">
                      <ahyp:hlinkClr xmlns:ahyp="http://schemas.microsoft.com/office/drawing/2018/hyperlinkcolor" val="tx"/>
                    </a:ext>
                  </a:extLst>
                </a:hlinkClick>
              </a:rPr>
              <a:t>JTI Suppliers Standards</a:t>
            </a:r>
            <a:endParaRPr lang="fr-CH" sz="1100" u="sng">
              <a:solidFill>
                <a:schemeClr val="accent4"/>
              </a:solidFill>
            </a:endParaRPr>
          </a:p>
          <a:p>
            <a:pPr marL="228600" lvl="3" indent="-228600">
              <a:spcBef>
                <a:spcPts val="600"/>
              </a:spcBef>
              <a:buFont typeface="+mj-lt"/>
              <a:buAutoNum type="arabicPeriod"/>
            </a:pPr>
            <a:r>
              <a:rPr lang="en-US" sz="1100" u="sng">
                <a:solidFill>
                  <a:schemeClr val="accent4"/>
                </a:solidFill>
              </a:rPr>
              <a:t>Cost Tracker (see separate excel sheet)</a:t>
            </a:r>
            <a:endParaRPr lang="en-US" sz="1100" u="sng">
              <a:solidFill>
                <a:schemeClr val="accent4"/>
              </a:solidFill>
              <a:cs typeface="Arial"/>
            </a:endParaRPr>
          </a:p>
          <a:p>
            <a:pPr marL="228600" lvl="3" indent="-228600">
              <a:spcBef>
                <a:spcPts val="600"/>
              </a:spcBef>
              <a:buAutoNum type="arabicPeriod"/>
            </a:pPr>
            <a:r>
              <a:rPr lang="en-US" sz="1100" u="sng">
                <a:solidFill>
                  <a:schemeClr val="accent4"/>
                </a:solidFill>
                <a:hlinkClick r:id="rId10">
                  <a:extLst>
                    <a:ext uri="{A12FA001-AC4F-418D-AE19-62706E023703}">
                      <ahyp:hlinkClr xmlns:ahyp="http://schemas.microsoft.com/office/drawing/2018/hyperlinkcolor" val="tx"/>
                    </a:ext>
                  </a:extLst>
                </a:hlinkClick>
              </a:rPr>
              <a:t>T&amp;C</a:t>
            </a:r>
            <a:endParaRPr lang="en-US" sz="1100" u="sng">
              <a:solidFill>
                <a:schemeClr val="accent4"/>
              </a:solidFill>
              <a:cs typeface="Arial"/>
            </a:endParaRPr>
          </a:p>
          <a:p>
            <a:pPr marL="0" lvl="3" indent="0">
              <a:spcBef>
                <a:spcPts val="600"/>
              </a:spcBef>
              <a:buNone/>
            </a:pPr>
            <a:r>
              <a:rPr lang="en-GB" sz="1100">
                <a:cs typeface="Arial"/>
              </a:rPr>
              <a:t>Annex:</a:t>
            </a:r>
          </a:p>
          <a:p>
            <a:pPr marL="0" lvl="3" indent="0">
              <a:spcBef>
                <a:spcPts val="600"/>
              </a:spcBef>
              <a:buNone/>
            </a:pPr>
            <a:r>
              <a:rPr lang="en-GB" sz="1100">
                <a:cs typeface="Arial"/>
              </a:rPr>
              <a:t>Global Comms</a:t>
            </a:r>
          </a:p>
          <a:p>
            <a:pPr marL="0" lvl="3" indent="0">
              <a:spcBef>
                <a:spcPts val="600"/>
              </a:spcBef>
              <a:buNone/>
            </a:pPr>
            <a:r>
              <a:rPr lang="en-GB" sz="1100">
                <a:cs typeface="Arial"/>
              </a:rPr>
              <a:t>ATAI Help Document</a:t>
            </a:r>
          </a:p>
          <a:p>
            <a:pPr marL="0" lvl="3" indent="0">
              <a:spcBef>
                <a:spcPts val="600"/>
              </a:spcBef>
              <a:buNone/>
            </a:pPr>
            <a:r>
              <a:rPr lang="en-GB" sz="1100">
                <a:cs typeface="Arial"/>
              </a:rPr>
              <a:t>IT Security Form</a:t>
            </a:r>
          </a:p>
          <a:p>
            <a:pPr marL="0" lvl="3" indent="0">
              <a:buNone/>
            </a:pPr>
            <a:r>
              <a:rPr lang="en-GB" sz="1100">
                <a:cs typeface="Arial"/>
              </a:rPr>
              <a:t> Travel policy for third parties</a:t>
            </a:r>
            <a:endParaRPr lang="en-GB"/>
          </a:p>
          <a:p>
            <a:pPr marL="0" lvl="3" indent="0">
              <a:spcBef>
                <a:spcPts val="600"/>
              </a:spcBef>
              <a:buNone/>
            </a:pPr>
            <a:r>
              <a:rPr lang="en-GB" sz="1100">
                <a:cs typeface="Arial"/>
              </a:rPr>
              <a:t>References: </a:t>
            </a:r>
            <a:r>
              <a:rPr lang="en-US" sz="1800" b="1">
                <a:cs typeface="Arial"/>
              </a:rPr>
              <a:t> </a:t>
            </a:r>
            <a:r>
              <a:rPr lang="en-US" sz="1100" b="1">
                <a:effectLst/>
                <a:latin typeface="+mj-lt"/>
                <a:ea typeface="Arial" panose="020B0604020202020204" pitchFamily="34" charset="0"/>
                <a:cs typeface="Arial"/>
              </a:rPr>
              <a:t>Websites displaying the content in an engaging manner </a:t>
            </a:r>
            <a:r>
              <a:rPr lang="en-US" sz="1100">
                <a:effectLst/>
                <a:latin typeface="+mj-lt"/>
                <a:ea typeface="Arial" panose="020B0604020202020204" pitchFamily="34" charset="0"/>
                <a:cs typeface="Arial"/>
              </a:rPr>
              <a:t>(text, pics, video, social)</a:t>
            </a:r>
            <a:endParaRPr lang="en-US" sz="1100">
              <a:effectLst/>
              <a:latin typeface="+mj-lt"/>
              <a:ea typeface="Calibri" panose="020F0502020204030204" pitchFamily="34" charset="0"/>
              <a:cs typeface="Arial"/>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1"/>
              </a:rPr>
              <a:t>https://exposure.co/</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2"/>
              </a:rPr>
              <a:t>https://www.exposure.co/publications</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3"/>
              </a:rPr>
              <a:t>https://stories.tennesseetitans.com/the-new-touchdown-king</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4"/>
              </a:rPr>
              <a:t>https://www.pmi.com/japan-becoming-a-smoke-free-country</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marL="0" lvl="3" indent="0">
              <a:spcBef>
                <a:spcPts val="600"/>
              </a:spcBef>
              <a:buNone/>
            </a:pPr>
            <a:endParaRPr lang="en-GB" sz="1100">
              <a:cs typeface="Arial"/>
            </a:endParaRPr>
          </a:p>
        </p:txBody>
      </p:sp>
      <p:sp>
        <p:nvSpPr>
          <p:cNvPr id="12" name="Footer Placeholder 3">
            <a:extLst>
              <a:ext uri="{FF2B5EF4-FFF2-40B4-BE49-F238E27FC236}">
                <a16:creationId xmlns:a16="http://schemas.microsoft.com/office/drawing/2014/main" id="{EB4961E4-DBD5-BE4A-B9AE-9380D45A2329}"/>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4" name="Slide Number Placeholder 4">
            <a:extLst>
              <a:ext uri="{FF2B5EF4-FFF2-40B4-BE49-F238E27FC236}">
                <a16:creationId xmlns:a16="http://schemas.microsoft.com/office/drawing/2014/main" id="{4645A305-DD9F-5D42-81D7-E918D9B4F158}"/>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14</a:t>
            </a:fld>
            <a:endParaRPr lang="en-GB"/>
          </a:p>
        </p:txBody>
      </p:sp>
      <p:sp>
        <p:nvSpPr>
          <p:cNvPr id="2" name="TextBox 1">
            <a:extLst>
              <a:ext uri="{FF2B5EF4-FFF2-40B4-BE49-F238E27FC236}">
                <a16:creationId xmlns:a16="http://schemas.microsoft.com/office/drawing/2014/main" id="{EEC909D0-45FE-2EB5-273F-B6EA08E6A777}"/>
              </a:ext>
            </a:extLst>
          </p:cNvPr>
          <p:cNvSpPr txBox="1"/>
          <p:nvPr/>
        </p:nvSpPr>
        <p:spPr>
          <a:xfrm>
            <a:off x="4642022" y="4425778"/>
            <a:ext cx="5822091" cy="203132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100" dirty="0">
                <a:latin typeface="Arial"/>
                <a:cs typeface="Segoe UI"/>
              </a:rPr>
              <a:t>Purpose stories to be published on jti.com on May 9 (for inspiration): here are the links (</a:t>
            </a:r>
            <a:r>
              <a:rPr lang="en-US" sz="1100" u="sng" dirty="0">
                <a:latin typeface="Arial"/>
                <a:cs typeface="Segoe UI"/>
              </a:rPr>
              <a:t>note that the content has not been fully approved just yet</a:t>
            </a:r>
            <a:r>
              <a:rPr lang="en-US" sz="1100" dirty="0">
                <a:latin typeface="Arial"/>
                <a:cs typeface="Segoe UI"/>
              </a:rPr>
              <a:t>) </a:t>
            </a:r>
            <a:endParaRPr lang="en-US" sz="1100">
              <a:latin typeface="Arial"/>
              <a:cs typeface="Segoe UI"/>
            </a:endParaRPr>
          </a:p>
          <a:p>
            <a:br>
              <a:rPr lang="en-US" sz="1100" dirty="0"/>
            </a:br>
            <a:r>
              <a:rPr lang="en-US" sz="1100" dirty="0"/>
              <a:t>Creating fulfilling moments. Creating a better future: </a:t>
            </a:r>
            <a:r>
              <a:rPr lang="en-US" sz="1100" u="sng" dirty="0">
                <a:solidFill>
                  <a:srgbClr val="6888C9"/>
                </a:solidFill>
                <a:hlinkClick r:id="rId15" tooltip="https://jti-stories.exposure.co/b3c175b993e987d309a831e9cb934aa2"/>
              </a:rPr>
              <a:t>https://jti-stories.exposure.co/b3c175b993e987d309a831e9cb934aa2</a:t>
            </a:r>
            <a:endParaRPr lang="en-US" sz="1100" u="sng">
              <a:solidFill>
                <a:srgbClr val="6888C9"/>
              </a:solidFill>
              <a:cs typeface="Arial"/>
              <a:hlinkClick r:id="" action="ppaction://noaction"/>
            </a:endParaRPr>
          </a:p>
          <a:p>
            <a:r>
              <a:rPr lang="en-US" sz="1100" dirty="0"/>
              <a:t>Live barns: </a:t>
            </a:r>
            <a:r>
              <a:rPr lang="en-US" sz="1100" u="sng" dirty="0">
                <a:solidFill>
                  <a:srgbClr val="6888C9"/>
                </a:solidFill>
                <a:hlinkClick r:id="rId16" tooltip="https://jti-stories.exposure.co/9498d6ef3abaf73bc25282dae6881637"/>
              </a:rPr>
              <a:t>https://jti-stories.exposure.co/9498d6ef3abaf73bc25282dae6881637</a:t>
            </a:r>
            <a:endParaRPr lang="en-US" sz="1100" u="sng">
              <a:solidFill>
                <a:srgbClr val="6888C9"/>
              </a:solidFill>
              <a:cs typeface="Arial"/>
              <a:hlinkClick r:id="" action="ppaction://noaction"/>
            </a:endParaRPr>
          </a:p>
          <a:p>
            <a:r>
              <a:rPr lang="en-US" sz="1100" dirty="0"/>
              <a:t>Fulfilling moments: </a:t>
            </a:r>
            <a:r>
              <a:rPr lang="en-US" sz="1100" u="sng" dirty="0">
                <a:solidFill>
                  <a:srgbClr val="6888C9"/>
                </a:solidFill>
                <a:hlinkClick r:id="rId17" tooltip="https://jti-stories.exposure.co/e09b7d124ac06c1bb3d99261bb385198"/>
              </a:rPr>
              <a:t>https://jti-stories.exposure.co/e09b7d124ac06c1bb3d99261bb385198</a:t>
            </a:r>
            <a:endParaRPr lang="en-US" sz="1100" u="sng">
              <a:solidFill>
                <a:srgbClr val="6888C9"/>
              </a:solidFill>
              <a:cs typeface="Arial"/>
              <a:hlinkClick r:id="" action="ppaction://noaction"/>
            </a:endParaRPr>
          </a:p>
          <a:p>
            <a:r>
              <a:rPr lang="en-US" sz="1100" dirty="0"/>
              <a:t>Better future: </a:t>
            </a:r>
            <a:r>
              <a:rPr lang="en-US" sz="1100" u="sng" dirty="0">
                <a:solidFill>
                  <a:srgbClr val="6888C9"/>
                </a:solidFill>
                <a:hlinkClick r:id="rId18" tooltip="https://jti-stories.exposure.co/2853b56976a480eb15e35b6e0e83e2e6"/>
              </a:rPr>
              <a:t>https://jti-stories.exposure.co/2853b56976a480eb15e35b6e0e83e2e6</a:t>
            </a:r>
            <a:endParaRPr lang="en-US" sz="1100" u="sng">
              <a:solidFill>
                <a:srgbClr val="6888C9"/>
              </a:solidFill>
              <a:cs typeface="Arial"/>
              <a:hlinkClick r:id="" action="ppaction://noaction"/>
            </a:endParaRPr>
          </a:p>
          <a:p>
            <a:r>
              <a:rPr lang="en-US" sz="1100" dirty="0"/>
              <a:t>Designing fulfilling moments: </a:t>
            </a:r>
            <a:r>
              <a:rPr lang="en-US" sz="1100" u="sng" dirty="0">
                <a:solidFill>
                  <a:srgbClr val="6888C9"/>
                </a:solidFill>
                <a:hlinkClick r:id="rId19" tooltip="https://jti-stories.exposure.co/392f1d58a939bd13de5dad95112a7e5a"/>
              </a:rPr>
              <a:t>https://jti-stories.exposure.co/392f1d58a939bd13de5dad95112a7e5a</a:t>
            </a:r>
            <a:endParaRPr lang="en-US" sz="1100" u="sng">
              <a:solidFill>
                <a:srgbClr val="6888C9"/>
              </a:solidFill>
              <a:cs typeface="Arial"/>
              <a:hlinkClick r:id="" action="ppaction://noaction"/>
            </a:endParaRPr>
          </a:p>
          <a:p>
            <a:r>
              <a:rPr lang="en-US" sz="1100" dirty="0"/>
              <a:t>AIT: </a:t>
            </a:r>
            <a:r>
              <a:rPr lang="en-US" sz="1100" u="sng" dirty="0">
                <a:solidFill>
                  <a:srgbClr val="6888C9"/>
                </a:solidFill>
                <a:hlinkClick r:id="rId20" tooltip="https://jti-stories.exposure.co/2620a78c67decd7f3a429e122dad750a"/>
              </a:rPr>
              <a:t>https://jti-stories.exposure.co/2620a78c67decd7f3a429e122dad750a</a:t>
            </a:r>
            <a:endParaRPr lang="en-US" sz="1100" u="sng">
              <a:solidFill>
                <a:srgbClr val="6888C9"/>
              </a:solidFill>
              <a:cs typeface="Arial"/>
              <a:hlinkClick r:id="" action="ppaction://noaction"/>
            </a:endParaRPr>
          </a:p>
          <a:p>
            <a:r>
              <a:rPr lang="en-US" sz="1100" dirty="0">
                <a:latin typeface="Arial"/>
                <a:cs typeface="Calibri"/>
              </a:rPr>
              <a:t>Ploom X: </a:t>
            </a:r>
            <a:r>
              <a:rPr lang="en-US" sz="1100" u="sng" dirty="0">
                <a:solidFill>
                  <a:srgbClr val="6888C9"/>
                </a:solidFill>
                <a:latin typeface="Arial"/>
                <a:cs typeface="Calibri"/>
                <a:hlinkClick r:id="rId21" tooltip="https://jti-stories.exposure.co/1848915567565b16d37aa369a3426ee9"/>
              </a:rPr>
              <a:t>https://jti-stories.exposure.co/1848915567565b16d37aa369a3426ee9</a:t>
            </a:r>
            <a:endParaRPr lang="en-US" sz="1100" dirty="0">
              <a:latin typeface="Arial"/>
            </a:endParaRPr>
          </a:p>
        </p:txBody>
      </p:sp>
    </p:spTree>
    <p:extLst>
      <p:ext uri="{BB962C8B-B14F-4D97-AF65-F5344CB8AC3E}">
        <p14:creationId xmlns:p14="http://schemas.microsoft.com/office/powerpoint/2010/main" val="338436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4D09-E5DA-4977-AE47-21FCB4F3703F}"/>
              </a:ext>
            </a:extLst>
          </p:cNvPr>
          <p:cNvSpPr>
            <a:spLocks noGrp="1"/>
          </p:cNvSpPr>
          <p:nvPr>
            <p:ph type="title"/>
          </p:nvPr>
        </p:nvSpPr>
        <p:spPr>
          <a:xfrm>
            <a:off x="515939" y="210344"/>
            <a:ext cx="9898061" cy="984247"/>
          </a:xfrm>
        </p:spPr>
        <p:txBody>
          <a:bodyPr/>
          <a:lstStyle/>
          <a:p>
            <a:r>
              <a:rPr lang="en-GB"/>
              <a:t>CONFIDENTIALITY NOTICE AND DISCLAIMER</a:t>
            </a:r>
          </a:p>
        </p:txBody>
      </p:sp>
      <p:sp>
        <p:nvSpPr>
          <p:cNvPr id="3" name="Content Placeholder 2">
            <a:extLst>
              <a:ext uri="{FF2B5EF4-FFF2-40B4-BE49-F238E27FC236}">
                <a16:creationId xmlns:a16="http://schemas.microsoft.com/office/drawing/2014/main" id="{452EDCE5-672F-429A-A3B9-AAF87716B848}"/>
              </a:ext>
            </a:extLst>
          </p:cNvPr>
          <p:cNvSpPr>
            <a:spLocks noGrp="1"/>
          </p:cNvSpPr>
          <p:nvPr>
            <p:ph idx="1"/>
          </p:nvPr>
        </p:nvSpPr>
        <p:spPr>
          <a:xfrm>
            <a:off x="515937" y="1484312"/>
            <a:ext cx="11160124" cy="4798219"/>
          </a:xfrm>
        </p:spPr>
        <p:txBody>
          <a:bodyPr/>
          <a:lstStyle/>
          <a:p>
            <a:r>
              <a:rPr lang="en-GB" sz="1100">
                <a:latin typeface="Arial" panose="020B0604020202020204" pitchFamily="34" charset="0"/>
                <a:cs typeface="Arial" panose="020B0604020202020204" pitchFamily="34" charset="0"/>
              </a:rPr>
              <a:t>The terms of this Request for Proposal (RFP) and all other information provided by JTI in connection with this initiative must be treated as </a:t>
            </a:r>
            <a:r>
              <a:rPr lang="en-GB" sz="1100" b="1">
                <a:latin typeface="Arial" panose="020B0604020202020204" pitchFamily="34" charset="0"/>
                <a:cs typeface="Arial" panose="020B0604020202020204" pitchFamily="34" charset="0"/>
              </a:rPr>
              <a:t>strictly confidential and proprietary</a:t>
            </a:r>
            <a:r>
              <a:rPr lang="en-GB" sz="1100">
                <a:latin typeface="Arial" panose="020B0604020202020204" pitchFamily="34" charset="0"/>
                <a:cs typeface="Arial" panose="020B0604020202020204" pitchFamily="34" charset="0"/>
              </a:rPr>
              <a:t>. All data, business information, or other documents prepared are to be used solely for the purpose of responding to this inquiry. Access shall not be granted to third parties except upon </a:t>
            </a:r>
            <a:r>
              <a:rPr lang="en-GB" sz="1100" b="1">
                <a:latin typeface="Arial" panose="020B0604020202020204" pitchFamily="34" charset="0"/>
                <a:cs typeface="Arial" panose="020B0604020202020204" pitchFamily="34" charset="0"/>
              </a:rPr>
              <a:t>prior written consent</a:t>
            </a:r>
            <a:r>
              <a:rPr lang="en-GB" sz="1100">
                <a:latin typeface="Arial" panose="020B0604020202020204" pitchFamily="34" charset="0"/>
                <a:cs typeface="Arial" panose="020B0604020202020204" pitchFamily="34" charset="0"/>
              </a:rPr>
              <a:t> of JTI and upon the written agreement of the intended recipient to treat the same as confidential. We may request, at any time, that all or part of our material be returned or destroyed. The unauthorised disclosure of the RFP or any part, or failure to observe other requirements contained in this document will result in your immediate disqualification from further consideration as a bidder.</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In submitting a proposal, your company agrees that all materials associated with, attached to, or referenced by your proposal may be incorporated into any subsequent contractual agreements between your company and JTI. All costs associated with the development and delivery of a proposal are to be borne by the bidder and shall not be reimbursed in any manner by JTI.</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The submission of such a proposal in no way obligates JTI to any bidder and JTI reserves the right to reject any or all bids, in part or in total, to accept any bid if considered best for JTI's interest, and to waive any informalities and minor irregularity in bids received. Your response to this RFP indicates your understanding that this is not a contract or offer of business by JTI and does not give the successful bidder or bidders any measure of exclusivity. All information and documents submitted by your company will become the property of JTI, and none will be returned. </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JTI makes no warranty or representation that any information provided by JTI is complete or accurate. All such information is provided only so as to indicate the scope of JTI’s requirements. You are solely responsible to undertake whatever investigation and due diligence you consider appropriate in order to verify the accuracy of any information provided to you.</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JTI reserves the right to:</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Reject any and all proposals without obligation or liability to the potential suppliers.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Withdraw this RFP at any time before or after submission of bids, providing written notice to all involved parties.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Modify the evaluation procedure described in this RFP with prior written notice to all involved parties.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Accept other than the lowest priced offer.</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Negotiate with one or more participants.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Award a contract on the basis of initial offers received, without discussions or requests for best and final offers.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Decide not to award any contract to any supplier responding to this RFP.</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Award a contract to one or more suppliers.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Award its total requirements to one supplier or apportion those requirements among two or more suppliers as JTI may deem.</a:t>
            </a:r>
            <a:endParaRPr lang="fr-CH" sz="1100">
              <a:latin typeface="Arial" panose="020B0604020202020204" pitchFamily="34" charset="0"/>
              <a:cs typeface="Arial" panose="020B0604020202020204" pitchFamily="34" charset="0"/>
            </a:endParaRPr>
          </a:p>
        </p:txBody>
      </p:sp>
      <p:sp>
        <p:nvSpPr>
          <p:cNvPr id="6" name="Footer Placeholder 3">
            <a:extLst>
              <a:ext uri="{FF2B5EF4-FFF2-40B4-BE49-F238E27FC236}">
                <a16:creationId xmlns:a16="http://schemas.microsoft.com/office/drawing/2014/main" id="{BA7E3782-D331-7540-AFB3-F59BAF794931}"/>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JTI Corporate Brand</a:t>
            </a:r>
          </a:p>
        </p:txBody>
      </p:sp>
      <p:sp>
        <p:nvSpPr>
          <p:cNvPr id="7" name="Slide Number Placeholder 4">
            <a:extLst>
              <a:ext uri="{FF2B5EF4-FFF2-40B4-BE49-F238E27FC236}">
                <a16:creationId xmlns:a16="http://schemas.microsoft.com/office/drawing/2014/main" id="{D27EB6AA-3020-8E48-88E8-1E11767B9604}"/>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2</a:t>
            </a:fld>
            <a:endParaRPr lang="en-GB"/>
          </a:p>
        </p:txBody>
      </p:sp>
    </p:spTree>
    <p:extLst>
      <p:ext uri="{BB962C8B-B14F-4D97-AF65-F5344CB8AC3E}">
        <p14:creationId xmlns:p14="http://schemas.microsoft.com/office/powerpoint/2010/main" val="162721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22D4EF9-3C6F-0A4B-86C2-EA94903DAA2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7" name="Freeform 2">
            <a:extLst>
              <a:ext uri="{FF2B5EF4-FFF2-40B4-BE49-F238E27FC236}">
                <a16:creationId xmlns:a16="http://schemas.microsoft.com/office/drawing/2014/main" id="{C47894C5-FB45-854C-8C69-EC262E32CA5B}"/>
              </a:ext>
            </a:extLst>
          </p:cNvPr>
          <p:cNvSpPr>
            <a:spLocks/>
          </p:cNvSpPr>
          <p:nvPr/>
        </p:nvSpPr>
        <p:spPr bwMode="auto">
          <a:xfrm>
            <a:off x="512408" y="1480852"/>
            <a:ext cx="7609695" cy="4801894"/>
          </a:xfrm>
          <a:custGeom>
            <a:avLst/>
            <a:gdLst>
              <a:gd name="T0" fmla="+- 0 9741 6463"/>
              <a:gd name="T1" fmla="*/ T0 w 3279"/>
              <a:gd name="T2" fmla="+- 0 10259 546"/>
              <a:gd name="T3" fmla="*/ 10259 h 9714"/>
              <a:gd name="T4" fmla="+- 0 9741 6463"/>
              <a:gd name="T5" fmla="*/ T4 w 3279"/>
              <a:gd name="T6" fmla="+- 0 2086 546"/>
              <a:gd name="T7" fmla="*/ 2086 h 9714"/>
              <a:gd name="T8" fmla="+- 0 9682 6463"/>
              <a:gd name="T9" fmla="*/ T8 w 3279"/>
              <a:gd name="T10" fmla="+- 0 2065 546"/>
              <a:gd name="T11" fmla="*/ 2065 h 9714"/>
              <a:gd name="T12" fmla="+- 0 9630 6463"/>
              <a:gd name="T13" fmla="*/ T12 w 3279"/>
              <a:gd name="T14" fmla="+- 0 2035 546"/>
              <a:gd name="T15" fmla="*/ 2035 h 9714"/>
              <a:gd name="T16" fmla="+- 0 9586 6463"/>
              <a:gd name="T17" fmla="*/ T16 w 3279"/>
              <a:gd name="T18" fmla="+- 0 1994 546"/>
              <a:gd name="T19" fmla="*/ 1994 h 9714"/>
              <a:gd name="T20" fmla="+- 0 9550 6463"/>
              <a:gd name="T21" fmla="*/ T20 w 3279"/>
              <a:gd name="T22" fmla="+- 0 1945 546"/>
              <a:gd name="T23" fmla="*/ 1945 h 9714"/>
              <a:gd name="T24" fmla="+- 0 9520 6463"/>
              <a:gd name="T25" fmla="*/ T24 w 3279"/>
              <a:gd name="T26" fmla="+- 0 1871 546"/>
              <a:gd name="T27" fmla="*/ 1871 h 9714"/>
              <a:gd name="T28" fmla="+- 0 9510 6463"/>
              <a:gd name="T29" fmla="*/ T28 w 3279"/>
              <a:gd name="T30" fmla="+- 0 1792 546"/>
              <a:gd name="T31" fmla="*/ 1792 h 9714"/>
              <a:gd name="T32" fmla="+- 0 9520 6463"/>
              <a:gd name="T33" fmla="*/ T32 w 3279"/>
              <a:gd name="T34" fmla="+- 0 1713 546"/>
              <a:gd name="T35" fmla="*/ 1713 h 9714"/>
              <a:gd name="T36" fmla="+- 0 9551 6463"/>
              <a:gd name="T37" fmla="*/ T36 w 3279"/>
              <a:gd name="T38" fmla="+- 0 1639 546"/>
              <a:gd name="T39" fmla="*/ 1639 h 9714"/>
              <a:gd name="T40" fmla="+- 0 9599 6463"/>
              <a:gd name="T41" fmla="*/ T40 w 3279"/>
              <a:gd name="T42" fmla="+- 0 1576 546"/>
              <a:gd name="T43" fmla="*/ 1576 h 9714"/>
              <a:gd name="T44" fmla="+- 0 9663 6463"/>
              <a:gd name="T45" fmla="*/ T44 w 3279"/>
              <a:gd name="T46" fmla="+- 0 1528 546"/>
              <a:gd name="T47" fmla="*/ 1528 h 9714"/>
              <a:gd name="T48" fmla="+- 0 9719 6463"/>
              <a:gd name="T49" fmla="*/ T48 w 3279"/>
              <a:gd name="T50" fmla="+- 0 1504 546"/>
              <a:gd name="T51" fmla="*/ 1504 h 9714"/>
              <a:gd name="T52" fmla="+- 0 9741 6463"/>
              <a:gd name="T53" fmla="*/ T52 w 3279"/>
              <a:gd name="T54" fmla="+- 0 1498 546"/>
              <a:gd name="T55" fmla="*/ 1498 h 9714"/>
              <a:gd name="T56" fmla="+- 0 9741 6463"/>
              <a:gd name="T57" fmla="*/ T56 w 3279"/>
              <a:gd name="T58" fmla="+- 0 1173 546"/>
              <a:gd name="T59" fmla="*/ 1173 h 9714"/>
              <a:gd name="T60" fmla="+- 0 9360 6463"/>
              <a:gd name="T61" fmla="*/ T60 w 3279"/>
              <a:gd name="T62" fmla="+- 0 958 546"/>
              <a:gd name="T63" fmla="*/ 958 h 9714"/>
              <a:gd name="T64" fmla="+- 0 9367 6463"/>
              <a:gd name="T65" fmla="*/ T64 w 3279"/>
              <a:gd name="T66" fmla="+- 0 950 546"/>
              <a:gd name="T67" fmla="*/ 950 h 9714"/>
              <a:gd name="T68" fmla="+- 0 9374 6463"/>
              <a:gd name="T69" fmla="*/ T68 w 3279"/>
              <a:gd name="T70" fmla="+- 0 941 546"/>
              <a:gd name="T71" fmla="*/ 941 h 9714"/>
              <a:gd name="T72" fmla="+- 0 9402 6463"/>
              <a:gd name="T73" fmla="*/ T72 w 3279"/>
              <a:gd name="T74" fmla="+- 0 886 546"/>
              <a:gd name="T75" fmla="*/ 886 h 9714"/>
              <a:gd name="T76" fmla="+- 0 9410 6463"/>
              <a:gd name="T77" fmla="*/ T76 w 3279"/>
              <a:gd name="T78" fmla="+- 0 819 546"/>
              <a:gd name="T79" fmla="*/ 819 h 9714"/>
              <a:gd name="T80" fmla="+- 0 9406 6463"/>
              <a:gd name="T81" fmla="*/ T80 w 3279"/>
              <a:gd name="T82" fmla="+- 0 792 546"/>
              <a:gd name="T83" fmla="*/ 792 h 9714"/>
              <a:gd name="T84" fmla="+- 0 9337 6463"/>
              <a:gd name="T85" fmla="*/ T84 w 3279"/>
              <a:gd name="T86" fmla="+- 0 684 546"/>
              <a:gd name="T87" fmla="*/ 684 h 9714"/>
              <a:gd name="T88" fmla="+- 0 9274 6463"/>
              <a:gd name="T89" fmla="*/ T88 w 3279"/>
              <a:gd name="T90" fmla="+- 0 652 546"/>
              <a:gd name="T91" fmla="*/ 652 h 9714"/>
              <a:gd name="T92" fmla="+- 0 9203 6463"/>
              <a:gd name="T93" fmla="*/ T92 w 3279"/>
              <a:gd name="T94" fmla="+- 0 647 546"/>
              <a:gd name="T95" fmla="*/ 647 h 9714"/>
              <a:gd name="T96" fmla="+- 0 9133 6463"/>
              <a:gd name="T97" fmla="*/ T96 w 3279"/>
              <a:gd name="T98" fmla="+- 0 671 546"/>
              <a:gd name="T99" fmla="*/ 671 h 9714"/>
              <a:gd name="T100" fmla="+- 0 9077 6463"/>
              <a:gd name="T101" fmla="*/ T100 w 3279"/>
              <a:gd name="T102" fmla="+- 0 721 546"/>
              <a:gd name="T103" fmla="*/ 721 h 9714"/>
              <a:gd name="T104" fmla="+- 0 9049 6463"/>
              <a:gd name="T105" fmla="*/ T104 w 3279"/>
              <a:gd name="T106" fmla="+- 0 777 546"/>
              <a:gd name="T107" fmla="*/ 777 h 9714"/>
              <a:gd name="T108" fmla="+- 0 8676 6463"/>
              <a:gd name="T109" fmla="*/ T108 w 3279"/>
              <a:gd name="T110" fmla="+- 0 546 546"/>
              <a:gd name="T111" fmla="*/ 546 h 9714"/>
              <a:gd name="T112" fmla="+- 0 6463 6463"/>
              <a:gd name="T113" fmla="*/ T112 w 3279"/>
              <a:gd name="T114" fmla="+- 0 546 546"/>
              <a:gd name="T115" fmla="*/ 546 h 9714"/>
              <a:gd name="T116" fmla="+- 0 6463 6463"/>
              <a:gd name="T117" fmla="*/ T116 w 3279"/>
              <a:gd name="T118" fmla="+- 0 9401 546"/>
              <a:gd name="T119" fmla="*/ 9401 h 9714"/>
              <a:gd name="T120" fmla="+- 0 6466 6463"/>
              <a:gd name="T121" fmla="*/ T120 w 3279"/>
              <a:gd name="T122" fmla="+- 0 9475 546"/>
              <a:gd name="T123" fmla="*/ 9475 h 9714"/>
              <a:gd name="T124" fmla="+- 0 6475 6463"/>
              <a:gd name="T125" fmla="*/ T124 w 3279"/>
              <a:gd name="T126" fmla="+- 0 9547 546"/>
              <a:gd name="T127" fmla="*/ 9547 h 9714"/>
              <a:gd name="T128" fmla="+- 0 6491 6463"/>
              <a:gd name="T129" fmla="*/ T128 w 3279"/>
              <a:gd name="T130" fmla="+- 0 9617 546"/>
              <a:gd name="T131" fmla="*/ 9617 h 9714"/>
              <a:gd name="T132" fmla="+- 0 6511 6463"/>
              <a:gd name="T133" fmla="*/ T132 w 3279"/>
              <a:gd name="T134" fmla="+- 0 9685 546"/>
              <a:gd name="T135" fmla="*/ 9685 h 9714"/>
              <a:gd name="T136" fmla="+- 0 6538 6463"/>
              <a:gd name="T137" fmla="*/ T136 w 3279"/>
              <a:gd name="T138" fmla="+- 0 9751 546"/>
              <a:gd name="T139" fmla="*/ 9751 h 9714"/>
              <a:gd name="T140" fmla="+- 0 6569 6463"/>
              <a:gd name="T141" fmla="*/ T140 w 3279"/>
              <a:gd name="T142" fmla="+- 0 9814 546"/>
              <a:gd name="T143" fmla="*/ 9814 h 9714"/>
              <a:gd name="T144" fmla="+- 0 6605 6463"/>
              <a:gd name="T145" fmla="*/ T144 w 3279"/>
              <a:gd name="T146" fmla="+- 0 9873 546"/>
              <a:gd name="T147" fmla="*/ 9873 h 9714"/>
              <a:gd name="T148" fmla="+- 0 6646 6463"/>
              <a:gd name="T149" fmla="*/ T148 w 3279"/>
              <a:gd name="T150" fmla="+- 0 9930 546"/>
              <a:gd name="T151" fmla="*/ 9930 h 9714"/>
              <a:gd name="T152" fmla="+- 0 6691 6463"/>
              <a:gd name="T153" fmla="*/ T152 w 3279"/>
              <a:gd name="T154" fmla="+- 0 9983 546"/>
              <a:gd name="T155" fmla="*/ 9983 h 9714"/>
              <a:gd name="T156" fmla="+- 0 6740 6463"/>
              <a:gd name="T157" fmla="*/ T156 w 3279"/>
              <a:gd name="T158" fmla="+- 0 10032 546"/>
              <a:gd name="T159" fmla="*/ 10032 h 9714"/>
              <a:gd name="T160" fmla="+- 0 6793 6463"/>
              <a:gd name="T161" fmla="*/ T160 w 3279"/>
              <a:gd name="T162" fmla="+- 0 10077 546"/>
              <a:gd name="T163" fmla="*/ 10077 h 9714"/>
              <a:gd name="T164" fmla="+- 0 6849 6463"/>
              <a:gd name="T165" fmla="*/ T164 w 3279"/>
              <a:gd name="T166" fmla="+- 0 10117 546"/>
              <a:gd name="T167" fmla="*/ 10117 h 9714"/>
              <a:gd name="T168" fmla="+- 0 6909 6463"/>
              <a:gd name="T169" fmla="*/ T168 w 3279"/>
              <a:gd name="T170" fmla="+- 0 10154 546"/>
              <a:gd name="T171" fmla="*/ 10154 h 9714"/>
              <a:gd name="T172" fmla="+- 0 6972 6463"/>
              <a:gd name="T173" fmla="*/ T172 w 3279"/>
              <a:gd name="T174" fmla="+- 0 10185 546"/>
              <a:gd name="T175" fmla="*/ 10185 h 9714"/>
              <a:gd name="T176" fmla="+- 0 7037 6463"/>
              <a:gd name="T177" fmla="*/ T176 w 3279"/>
              <a:gd name="T178" fmla="+- 0 10211 546"/>
              <a:gd name="T179" fmla="*/ 10211 h 9714"/>
              <a:gd name="T180" fmla="+- 0 7105 6463"/>
              <a:gd name="T181" fmla="*/ T180 w 3279"/>
              <a:gd name="T182" fmla="+- 0 10232 546"/>
              <a:gd name="T183" fmla="*/ 10232 h 9714"/>
              <a:gd name="T184" fmla="+- 0 7176 6463"/>
              <a:gd name="T185" fmla="*/ T184 w 3279"/>
              <a:gd name="T186" fmla="+- 0 10247 546"/>
              <a:gd name="T187" fmla="*/ 10247 h 9714"/>
              <a:gd name="T188" fmla="+- 0 7248 6463"/>
              <a:gd name="T189" fmla="*/ T188 w 3279"/>
              <a:gd name="T190" fmla="+- 0 10256 546"/>
              <a:gd name="T191" fmla="*/ 10256 h 9714"/>
              <a:gd name="T192" fmla="+- 0 7322 6463"/>
              <a:gd name="T193" fmla="*/ T192 w 3279"/>
              <a:gd name="T194" fmla="+- 0 10259 546"/>
              <a:gd name="T195" fmla="*/ 10259 h 9714"/>
              <a:gd name="T196" fmla="+- 0 9741 6463"/>
              <a:gd name="T197" fmla="*/ T196 w 3279"/>
              <a:gd name="T198" fmla="+- 0 10259 546"/>
              <a:gd name="T199" fmla="*/ 10259 h 9714"/>
              <a:gd name="connsiteX0" fmla="*/ 9997 w 9997"/>
              <a:gd name="connsiteY0" fmla="*/ 9999 h 9999"/>
              <a:gd name="connsiteX1" fmla="*/ 9997 w 9997"/>
              <a:gd name="connsiteY1" fmla="*/ 1585 h 9999"/>
              <a:gd name="connsiteX2" fmla="*/ 9817 w 9997"/>
              <a:gd name="connsiteY2" fmla="*/ 1564 h 9999"/>
              <a:gd name="connsiteX3" fmla="*/ 9658 w 9997"/>
              <a:gd name="connsiteY3" fmla="*/ 1533 h 9999"/>
              <a:gd name="connsiteX4" fmla="*/ 9524 w 9997"/>
              <a:gd name="connsiteY4" fmla="*/ 1491 h 9999"/>
              <a:gd name="connsiteX5" fmla="*/ 9414 w 9997"/>
              <a:gd name="connsiteY5" fmla="*/ 1440 h 9999"/>
              <a:gd name="connsiteX6" fmla="*/ 9323 w 9997"/>
              <a:gd name="connsiteY6" fmla="*/ 1364 h 9999"/>
              <a:gd name="connsiteX7" fmla="*/ 9292 w 9997"/>
              <a:gd name="connsiteY7" fmla="*/ 1283 h 9999"/>
              <a:gd name="connsiteX8" fmla="*/ 9323 w 9997"/>
              <a:gd name="connsiteY8" fmla="*/ 1201 h 9999"/>
              <a:gd name="connsiteX9" fmla="*/ 9418 w 9997"/>
              <a:gd name="connsiteY9" fmla="*/ 1125 h 9999"/>
              <a:gd name="connsiteX10" fmla="*/ 9564 w 9997"/>
              <a:gd name="connsiteY10" fmla="*/ 1060 h 9999"/>
              <a:gd name="connsiteX11" fmla="*/ 9759 w 9997"/>
              <a:gd name="connsiteY11" fmla="*/ 1011 h 9999"/>
              <a:gd name="connsiteX12" fmla="*/ 9930 w 9997"/>
              <a:gd name="connsiteY12" fmla="*/ 986 h 9999"/>
              <a:gd name="connsiteX13" fmla="*/ 9997 w 9997"/>
              <a:gd name="connsiteY13" fmla="*/ 980 h 9999"/>
              <a:gd name="connsiteX14" fmla="*/ 9997 w 9997"/>
              <a:gd name="connsiteY14" fmla="*/ 645 h 9999"/>
              <a:gd name="connsiteX15" fmla="*/ 8835 w 9997"/>
              <a:gd name="connsiteY15" fmla="*/ 424 h 9999"/>
              <a:gd name="connsiteX16" fmla="*/ 8856 w 9997"/>
              <a:gd name="connsiteY16" fmla="*/ 416 h 9999"/>
              <a:gd name="connsiteX17" fmla="*/ 8878 w 9997"/>
              <a:gd name="connsiteY17" fmla="*/ 407 h 9999"/>
              <a:gd name="connsiteX18" fmla="*/ 8963 w 9997"/>
              <a:gd name="connsiteY18" fmla="*/ 350 h 9999"/>
              <a:gd name="connsiteX19" fmla="*/ 8987 w 9997"/>
              <a:gd name="connsiteY19" fmla="*/ 281 h 9999"/>
              <a:gd name="connsiteX20" fmla="*/ 9034 w 9997"/>
              <a:gd name="connsiteY20" fmla="*/ 196 h 9999"/>
              <a:gd name="connsiteX21" fmla="*/ 8765 w 9997"/>
              <a:gd name="connsiteY21" fmla="*/ 142 h 9999"/>
              <a:gd name="connsiteX22" fmla="*/ 8573 w 9997"/>
              <a:gd name="connsiteY22" fmla="*/ 109 h 9999"/>
              <a:gd name="connsiteX23" fmla="*/ 8356 w 9997"/>
              <a:gd name="connsiteY23" fmla="*/ 104 h 9999"/>
              <a:gd name="connsiteX24" fmla="*/ 8143 w 9997"/>
              <a:gd name="connsiteY24" fmla="*/ 129 h 9999"/>
              <a:gd name="connsiteX25" fmla="*/ 7972 w 9997"/>
              <a:gd name="connsiteY25" fmla="*/ 180 h 9999"/>
              <a:gd name="connsiteX26" fmla="*/ 7887 w 9997"/>
              <a:gd name="connsiteY26" fmla="*/ 238 h 9999"/>
              <a:gd name="connsiteX27" fmla="*/ 6749 w 9997"/>
              <a:gd name="connsiteY27" fmla="*/ 0 h 9999"/>
              <a:gd name="connsiteX28" fmla="*/ 0 w 9997"/>
              <a:gd name="connsiteY28" fmla="*/ 0 h 9999"/>
              <a:gd name="connsiteX29" fmla="*/ 0 w 9997"/>
              <a:gd name="connsiteY29" fmla="*/ 9116 h 9999"/>
              <a:gd name="connsiteX30" fmla="*/ 9 w 9997"/>
              <a:gd name="connsiteY30" fmla="*/ 9192 h 9999"/>
              <a:gd name="connsiteX31" fmla="*/ 37 w 9997"/>
              <a:gd name="connsiteY31" fmla="*/ 9266 h 9999"/>
              <a:gd name="connsiteX32" fmla="*/ 85 w 9997"/>
              <a:gd name="connsiteY32" fmla="*/ 9338 h 9999"/>
              <a:gd name="connsiteX33" fmla="*/ 146 w 9997"/>
              <a:gd name="connsiteY33" fmla="*/ 9408 h 9999"/>
              <a:gd name="connsiteX34" fmla="*/ 229 w 9997"/>
              <a:gd name="connsiteY34" fmla="*/ 9476 h 9999"/>
              <a:gd name="connsiteX35" fmla="*/ 323 w 9997"/>
              <a:gd name="connsiteY35" fmla="*/ 9541 h 9999"/>
              <a:gd name="connsiteX36" fmla="*/ 433 w 9997"/>
              <a:gd name="connsiteY36" fmla="*/ 9602 h 9999"/>
              <a:gd name="connsiteX37" fmla="*/ 558 w 9997"/>
              <a:gd name="connsiteY37" fmla="*/ 9660 h 9999"/>
              <a:gd name="connsiteX38" fmla="*/ 695 w 9997"/>
              <a:gd name="connsiteY38" fmla="*/ 9715 h 9999"/>
              <a:gd name="connsiteX39" fmla="*/ 845 w 9997"/>
              <a:gd name="connsiteY39" fmla="*/ 9765 h 9999"/>
              <a:gd name="connsiteX40" fmla="*/ 1006 w 9997"/>
              <a:gd name="connsiteY40" fmla="*/ 9812 h 9999"/>
              <a:gd name="connsiteX41" fmla="*/ 1177 w 9997"/>
              <a:gd name="connsiteY41" fmla="*/ 9853 h 9999"/>
              <a:gd name="connsiteX42" fmla="*/ 1360 w 9997"/>
              <a:gd name="connsiteY42" fmla="*/ 9891 h 9999"/>
              <a:gd name="connsiteX43" fmla="*/ 1552 w 9997"/>
              <a:gd name="connsiteY43" fmla="*/ 9923 h 9999"/>
              <a:gd name="connsiteX44" fmla="*/ 1751 w 9997"/>
              <a:gd name="connsiteY44" fmla="*/ 9950 h 9999"/>
              <a:gd name="connsiteX45" fmla="*/ 1958 w 9997"/>
              <a:gd name="connsiteY45" fmla="*/ 9971 h 9999"/>
              <a:gd name="connsiteX46" fmla="*/ 2174 w 9997"/>
              <a:gd name="connsiteY46" fmla="*/ 9987 h 9999"/>
              <a:gd name="connsiteX47" fmla="*/ 2394 w 9997"/>
              <a:gd name="connsiteY47" fmla="*/ 9996 h 9999"/>
              <a:gd name="connsiteX48" fmla="*/ 2620 w 9997"/>
              <a:gd name="connsiteY48" fmla="*/ 9999 h 9999"/>
              <a:gd name="connsiteX49" fmla="*/ 9997 w 9997"/>
              <a:gd name="connsiteY49" fmla="*/ 9999 h 9999"/>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7974 w 10000"/>
              <a:gd name="connsiteY23" fmla="*/ 18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045 w 10000"/>
              <a:gd name="connsiteY23" fmla="*/ 13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045 w 10000"/>
              <a:gd name="connsiteY22" fmla="*/ 130 h 10000"/>
              <a:gd name="connsiteX23" fmla="*/ 7889 w 10000"/>
              <a:gd name="connsiteY23" fmla="*/ 238 h 10000"/>
              <a:gd name="connsiteX24" fmla="*/ 6751 w 10000"/>
              <a:gd name="connsiteY24" fmla="*/ 0 h 10000"/>
              <a:gd name="connsiteX25" fmla="*/ 0 w 10000"/>
              <a:gd name="connsiteY25" fmla="*/ 0 h 10000"/>
              <a:gd name="connsiteX26" fmla="*/ 0 w 10000"/>
              <a:gd name="connsiteY26" fmla="*/ 9117 h 10000"/>
              <a:gd name="connsiteX27" fmla="*/ 9 w 10000"/>
              <a:gd name="connsiteY27" fmla="*/ 9193 h 10000"/>
              <a:gd name="connsiteX28" fmla="*/ 37 w 10000"/>
              <a:gd name="connsiteY28" fmla="*/ 9267 h 10000"/>
              <a:gd name="connsiteX29" fmla="*/ 85 w 10000"/>
              <a:gd name="connsiteY29" fmla="*/ 9339 h 10000"/>
              <a:gd name="connsiteX30" fmla="*/ 146 w 10000"/>
              <a:gd name="connsiteY30" fmla="*/ 9409 h 10000"/>
              <a:gd name="connsiteX31" fmla="*/ 229 w 10000"/>
              <a:gd name="connsiteY31" fmla="*/ 9477 h 10000"/>
              <a:gd name="connsiteX32" fmla="*/ 323 w 10000"/>
              <a:gd name="connsiteY32" fmla="*/ 9542 h 10000"/>
              <a:gd name="connsiteX33" fmla="*/ 433 w 10000"/>
              <a:gd name="connsiteY33" fmla="*/ 9603 h 10000"/>
              <a:gd name="connsiteX34" fmla="*/ 558 w 10000"/>
              <a:gd name="connsiteY34" fmla="*/ 9661 h 10000"/>
              <a:gd name="connsiteX35" fmla="*/ 695 w 10000"/>
              <a:gd name="connsiteY35" fmla="*/ 9716 h 10000"/>
              <a:gd name="connsiteX36" fmla="*/ 845 w 10000"/>
              <a:gd name="connsiteY36" fmla="*/ 9766 h 10000"/>
              <a:gd name="connsiteX37" fmla="*/ 1006 w 10000"/>
              <a:gd name="connsiteY37" fmla="*/ 9813 h 10000"/>
              <a:gd name="connsiteX38" fmla="*/ 1177 w 10000"/>
              <a:gd name="connsiteY38" fmla="*/ 9854 h 10000"/>
              <a:gd name="connsiteX39" fmla="*/ 1360 w 10000"/>
              <a:gd name="connsiteY39" fmla="*/ 9892 h 10000"/>
              <a:gd name="connsiteX40" fmla="*/ 1552 w 10000"/>
              <a:gd name="connsiteY40" fmla="*/ 9924 h 10000"/>
              <a:gd name="connsiteX41" fmla="*/ 1752 w 10000"/>
              <a:gd name="connsiteY41" fmla="*/ 9951 h 10000"/>
              <a:gd name="connsiteX42" fmla="*/ 1959 w 10000"/>
              <a:gd name="connsiteY42" fmla="*/ 9972 h 10000"/>
              <a:gd name="connsiteX43" fmla="*/ 2175 w 10000"/>
              <a:gd name="connsiteY43" fmla="*/ 9988 h 10000"/>
              <a:gd name="connsiteX44" fmla="*/ 2395 w 10000"/>
              <a:gd name="connsiteY44" fmla="*/ 9997 h 10000"/>
              <a:gd name="connsiteX45" fmla="*/ 2621 w 10000"/>
              <a:gd name="connsiteY45" fmla="*/ 10000 h 10000"/>
              <a:gd name="connsiteX46" fmla="*/ 10000 w 10000"/>
              <a:gd name="connsiteY46"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045 w 10000"/>
              <a:gd name="connsiteY21" fmla="*/ 130 h 10000"/>
              <a:gd name="connsiteX22" fmla="*/ 7889 w 10000"/>
              <a:gd name="connsiteY22" fmla="*/ 238 h 10000"/>
              <a:gd name="connsiteX23" fmla="*/ 6751 w 10000"/>
              <a:gd name="connsiteY23" fmla="*/ 0 h 10000"/>
              <a:gd name="connsiteX24" fmla="*/ 0 w 10000"/>
              <a:gd name="connsiteY24" fmla="*/ 0 h 10000"/>
              <a:gd name="connsiteX25" fmla="*/ 0 w 10000"/>
              <a:gd name="connsiteY25" fmla="*/ 9117 h 10000"/>
              <a:gd name="connsiteX26" fmla="*/ 9 w 10000"/>
              <a:gd name="connsiteY26" fmla="*/ 9193 h 10000"/>
              <a:gd name="connsiteX27" fmla="*/ 37 w 10000"/>
              <a:gd name="connsiteY27" fmla="*/ 9267 h 10000"/>
              <a:gd name="connsiteX28" fmla="*/ 85 w 10000"/>
              <a:gd name="connsiteY28" fmla="*/ 9339 h 10000"/>
              <a:gd name="connsiteX29" fmla="*/ 146 w 10000"/>
              <a:gd name="connsiteY29" fmla="*/ 9409 h 10000"/>
              <a:gd name="connsiteX30" fmla="*/ 229 w 10000"/>
              <a:gd name="connsiteY30" fmla="*/ 9477 h 10000"/>
              <a:gd name="connsiteX31" fmla="*/ 323 w 10000"/>
              <a:gd name="connsiteY31" fmla="*/ 9542 h 10000"/>
              <a:gd name="connsiteX32" fmla="*/ 433 w 10000"/>
              <a:gd name="connsiteY32" fmla="*/ 9603 h 10000"/>
              <a:gd name="connsiteX33" fmla="*/ 558 w 10000"/>
              <a:gd name="connsiteY33" fmla="*/ 9661 h 10000"/>
              <a:gd name="connsiteX34" fmla="*/ 695 w 10000"/>
              <a:gd name="connsiteY34" fmla="*/ 9716 h 10000"/>
              <a:gd name="connsiteX35" fmla="*/ 845 w 10000"/>
              <a:gd name="connsiteY35" fmla="*/ 9766 h 10000"/>
              <a:gd name="connsiteX36" fmla="*/ 1006 w 10000"/>
              <a:gd name="connsiteY36" fmla="*/ 9813 h 10000"/>
              <a:gd name="connsiteX37" fmla="*/ 1177 w 10000"/>
              <a:gd name="connsiteY37" fmla="*/ 9854 h 10000"/>
              <a:gd name="connsiteX38" fmla="*/ 1360 w 10000"/>
              <a:gd name="connsiteY38" fmla="*/ 9892 h 10000"/>
              <a:gd name="connsiteX39" fmla="*/ 1552 w 10000"/>
              <a:gd name="connsiteY39" fmla="*/ 9924 h 10000"/>
              <a:gd name="connsiteX40" fmla="*/ 1752 w 10000"/>
              <a:gd name="connsiteY40" fmla="*/ 9951 h 10000"/>
              <a:gd name="connsiteX41" fmla="*/ 1959 w 10000"/>
              <a:gd name="connsiteY41" fmla="*/ 9972 h 10000"/>
              <a:gd name="connsiteX42" fmla="*/ 2175 w 10000"/>
              <a:gd name="connsiteY42" fmla="*/ 9988 h 10000"/>
              <a:gd name="connsiteX43" fmla="*/ 2395 w 10000"/>
              <a:gd name="connsiteY43" fmla="*/ 9997 h 10000"/>
              <a:gd name="connsiteX44" fmla="*/ 2621 w 10000"/>
              <a:gd name="connsiteY44" fmla="*/ 10000 h 10000"/>
              <a:gd name="connsiteX45" fmla="*/ 10000 w 10000"/>
              <a:gd name="connsiteY45"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966 w 10000"/>
              <a:gd name="connsiteY17" fmla="*/ 350 h 10000"/>
              <a:gd name="connsiteX18" fmla="*/ 8990 w 10000"/>
              <a:gd name="connsiteY18" fmla="*/ 281 h 10000"/>
              <a:gd name="connsiteX19" fmla="*/ 8768 w 10000"/>
              <a:gd name="connsiteY19" fmla="*/ 142 h 10000"/>
              <a:gd name="connsiteX20" fmla="*/ 8045 w 10000"/>
              <a:gd name="connsiteY20" fmla="*/ 130 h 10000"/>
              <a:gd name="connsiteX21" fmla="*/ 7889 w 10000"/>
              <a:gd name="connsiteY21" fmla="*/ 238 h 10000"/>
              <a:gd name="connsiteX22" fmla="*/ 6751 w 10000"/>
              <a:gd name="connsiteY22" fmla="*/ 0 h 10000"/>
              <a:gd name="connsiteX23" fmla="*/ 0 w 10000"/>
              <a:gd name="connsiteY23" fmla="*/ 0 h 10000"/>
              <a:gd name="connsiteX24" fmla="*/ 0 w 10000"/>
              <a:gd name="connsiteY24" fmla="*/ 9117 h 10000"/>
              <a:gd name="connsiteX25" fmla="*/ 9 w 10000"/>
              <a:gd name="connsiteY25" fmla="*/ 9193 h 10000"/>
              <a:gd name="connsiteX26" fmla="*/ 37 w 10000"/>
              <a:gd name="connsiteY26" fmla="*/ 9267 h 10000"/>
              <a:gd name="connsiteX27" fmla="*/ 85 w 10000"/>
              <a:gd name="connsiteY27" fmla="*/ 9339 h 10000"/>
              <a:gd name="connsiteX28" fmla="*/ 146 w 10000"/>
              <a:gd name="connsiteY28" fmla="*/ 9409 h 10000"/>
              <a:gd name="connsiteX29" fmla="*/ 229 w 10000"/>
              <a:gd name="connsiteY29" fmla="*/ 9477 h 10000"/>
              <a:gd name="connsiteX30" fmla="*/ 323 w 10000"/>
              <a:gd name="connsiteY30" fmla="*/ 9542 h 10000"/>
              <a:gd name="connsiteX31" fmla="*/ 433 w 10000"/>
              <a:gd name="connsiteY31" fmla="*/ 9603 h 10000"/>
              <a:gd name="connsiteX32" fmla="*/ 558 w 10000"/>
              <a:gd name="connsiteY32" fmla="*/ 9661 h 10000"/>
              <a:gd name="connsiteX33" fmla="*/ 695 w 10000"/>
              <a:gd name="connsiteY33" fmla="*/ 9716 h 10000"/>
              <a:gd name="connsiteX34" fmla="*/ 845 w 10000"/>
              <a:gd name="connsiteY34" fmla="*/ 9766 h 10000"/>
              <a:gd name="connsiteX35" fmla="*/ 1006 w 10000"/>
              <a:gd name="connsiteY35" fmla="*/ 9813 h 10000"/>
              <a:gd name="connsiteX36" fmla="*/ 1177 w 10000"/>
              <a:gd name="connsiteY36" fmla="*/ 9854 h 10000"/>
              <a:gd name="connsiteX37" fmla="*/ 1360 w 10000"/>
              <a:gd name="connsiteY37" fmla="*/ 9892 h 10000"/>
              <a:gd name="connsiteX38" fmla="*/ 1552 w 10000"/>
              <a:gd name="connsiteY38" fmla="*/ 9924 h 10000"/>
              <a:gd name="connsiteX39" fmla="*/ 1752 w 10000"/>
              <a:gd name="connsiteY39" fmla="*/ 9951 h 10000"/>
              <a:gd name="connsiteX40" fmla="*/ 1959 w 10000"/>
              <a:gd name="connsiteY40" fmla="*/ 9972 h 10000"/>
              <a:gd name="connsiteX41" fmla="*/ 2175 w 10000"/>
              <a:gd name="connsiteY41" fmla="*/ 9988 h 10000"/>
              <a:gd name="connsiteX42" fmla="*/ 2395 w 10000"/>
              <a:gd name="connsiteY42" fmla="*/ 9997 h 10000"/>
              <a:gd name="connsiteX43" fmla="*/ 2621 w 10000"/>
              <a:gd name="connsiteY43" fmla="*/ 10000 h 10000"/>
              <a:gd name="connsiteX44" fmla="*/ 10000 w 10000"/>
              <a:gd name="connsiteY44"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66 w 10000"/>
              <a:gd name="connsiteY16" fmla="*/ 350 h 10000"/>
              <a:gd name="connsiteX17" fmla="*/ 8990 w 10000"/>
              <a:gd name="connsiteY17" fmla="*/ 281 h 10000"/>
              <a:gd name="connsiteX18" fmla="*/ 8768 w 10000"/>
              <a:gd name="connsiteY18" fmla="*/ 142 h 10000"/>
              <a:gd name="connsiteX19" fmla="*/ 8045 w 10000"/>
              <a:gd name="connsiteY19" fmla="*/ 130 h 10000"/>
              <a:gd name="connsiteX20" fmla="*/ 7889 w 10000"/>
              <a:gd name="connsiteY20" fmla="*/ 238 h 10000"/>
              <a:gd name="connsiteX21" fmla="*/ 6751 w 10000"/>
              <a:gd name="connsiteY21" fmla="*/ 0 h 10000"/>
              <a:gd name="connsiteX22" fmla="*/ 0 w 10000"/>
              <a:gd name="connsiteY22" fmla="*/ 0 h 10000"/>
              <a:gd name="connsiteX23" fmla="*/ 0 w 10000"/>
              <a:gd name="connsiteY23" fmla="*/ 9117 h 10000"/>
              <a:gd name="connsiteX24" fmla="*/ 9 w 10000"/>
              <a:gd name="connsiteY24" fmla="*/ 9193 h 10000"/>
              <a:gd name="connsiteX25" fmla="*/ 37 w 10000"/>
              <a:gd name="connsiteY25" fmla="*/ 9267 h 10000"/>
              <a:gd name="connsiteX26" fmla="*/ 85 w 10000"/>
              <a:gd name="connsiteY26" fmla="*/ 9339 h 10000"/>
              <a:gd name="connsiteX27" fmla="*/ 146 w 10000"/>
              <a:gd name="connsiteY27" fmla="*/ 9409 h 10000"/>
              <a:gd name="connsiteX28" fmla="*/ 229 w 10000"/>
              <a:gd name="connsiteY28" fmla="*/ 9477 h 10000"/>
              <a:gd name="connsiteX29" fmla="*/ 323 w 10000"/>
              <a:gd name="connsiteY29" fmla="*/ 9542 h 10000"/>
              <a:gd name="connsiteX30" fmla="*/ 433 w 10000"/>
              <a:gd name="connsiteY30" fmla="*/ 9603 h 10000"/>
              <a:gd name="connsiteX31" fmla="*/ 558 w 10000"/>
              <a:gd name="connsiteY31" fmla="*/ 9661 h 10000"/>
              <a:gd name="connsiteX32" fmla="*/ 695 w 10000"/>
              <a:gd name="connsiteY32" fmla="*/ 9716 h 10000"/>
              <a:gd name="connsiteX33" fmla="*/ 845 w 10000"/>
              <a:gd name="connsiteY33" fmla="*/ 9766 h 10000"/>
              <a:gd name="connsiteX34" fmla="*/ 1006 w 10000"/>
              <a:gd name="connsiteY34" fmla="*/ 9813 h 10000"/>
              <a:gd name="connsiteX35" fmla="*/ 1177 w 10000"/>
              <a:gd name="connsiteY35" fmla="*/ 9854 h 10000"/>
              <a:gd name="connsiteX36" fmla="*/ 1360 w 10000"/>
              <a:gd name="connsiteY36" fmla="*/ 9892 h 10000"/>
              <a:gd name="connsiteX37" fmla="*/ 1552 w 10000"/>
              <a:gd name="connsiteY37" fmla="*/ 9924 h 10000"/>
              <a:gd name="connsiteX38" fmla="*/ 1752 w 10000"/>
              <a:gd name="connsiteY38" fmla="*/ 9951 h 10000"/>
              <a:gd name="connsiteX39" fmla="*/ 1959 w 10000"/>
              <a:gd name="connsiteY39" fmla="*/ 9972 h 10000"/>
              <a:gd name="connsiteX40" fmla="*/ 2175 w 10000"/>
              <a:gd name="connsiteY40" fmla="*/ 9988 h 10000"/>
              <a:gd name="connsiteX41" fmla="*/ 2395 w 10000"/>
              <a:gd name="connsiteY41" fmla="*/ 9997 h 10000"/>
              <a:gd name="connsiteX42" fmla="*/ 2621 w 10000"/>
              <a:gd name="connsiteY42" fmla="*/ 10000 h 10000"/>
              <a:gd name="connsiteX43" fmla="*/ 10000 w 10000"/>
              <a:gd name="connsiteY43"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45 w 10000"/>
              <a:gd name="connsiteY18" fmla="*/ 130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10000 w 10000"/>
              <a:gd name="connsiteY12" fmla="*/ 980 h 10000"/>
              <a:gd name="connsiteX13" fmla="*/ 10000 w 10000"/>
              <a:gd name="connsiteY13" fmla="*/ 645 h 10000"/>
              <a:gd name="connsiteX14" fmla="*/ 8838 w 10000"/>
              <a:gd name="connsiteY14" fmla="*/ 424 h 10000"/>
              <a:gd name="connsiteX15" fmla="*/ 9058 w 10000"/>
              <a:gd name="connsiteY15" fmla="*/ 259 h 10000"/>
              <a:gd name="connsiteX16" fmla="*/ 8827 w 10000"/>
              <a:gd name="connsiteY16" fmla="*/ 120 h 10000"/>
              <a:gd name="connsiteX17" fmla="*/ 8184 w 10000"/>
              <a:gd name="connsiteY17" fmla="*/ 108 h 10000"/>
              <a:gd name="connsiteX18" fmla="*/ 7889 w 10000"/>
              <a:gd name="connsiteY18" fmla="*/ 238 h 10000"/>
              <a:gd name="connsiteX19" fmla="*/ 6751 w 10000"/>
              <a:gd name="connsiteY19" fmla="*/ 0 h 10000"/>
              <a:gd name="connsiteX20" fmla="*/ 0 w 10000"/>
              <a:gd name="connsiteY20" fmla="*/ 0 h 10000"/>
              <a:gd name="connsiteX21" fmla="*/ 0 w 10000"/>
              <a:gd name="connsiteY21" fmla="*/ 9117 h 10000"/>
              <a:gd name="connsiteX22" fmla="*/ 9 w 10000"/>
              <a:gd name="connsiteY22" fmla="*/ 9193 h 10000"/>
              <a:gd name="connsiteX23" fmla="*/ 37 w 10000"/>
              <a:gd name="connsiteY23" fmla="*/ 9267 h 10000"/>
              <a:gd name="connsiteX24" fmla="*/ 85 w 10000"/>
              <a:gd name="connsiteY24" fmla="*/ 9339 h 10000"/>
              <a:gd name="connsiteX25" fmla="*/ 146 w 10000"/>
              <a:gd name="connsiteY25" fmla="*/ 9409 h 10000"/>
              <a:gd name="connsiteX26" fmla="*/ 229 w 10000"/>
              <a:gd name="connsiteY26" fmla="*/ 9477 h 10000"/>
              <a:gd name="connsiteX27" fmla="*/ 323 w 10000"/>
              <a:gd name="connsiteY27" fmla="*/ 9542 h 10000"/>
              <a:gd name="connsiteX28" fmla="*/ 433 w 10000"/>
              <a:gd name="connsiteY28" fmla="*/ 9603 h 10000"/>
              <a:gd name="connsiteX29" fmla="*/ 558 w 10000"/>
              <a:gd name="connsiteY29" fmla="*/ 9661 h 10000"/>
              <a:gd name="connsiteX30" fmla="*/ 695 w 10000"/>
              <a:gd name="connsiteY30" fmla="*/ 9716 h 10000"/>
              <a:gd name="connsiteX31" fmla="*/ 845 w 10000"/>
              <a:gd name="connsiteY31" fmla="*/ 9766 h 10000"/>
              <a:gd name="connsiteX32" fmla="*/ 1006 w 10000"/>
              <a:gd name="connsiteY32" fmla="*/ 9813 h 10000"/>
              <a:gd name="connsiteX33" fmla="*/ 1177 w 10000"/>
              <a:gd name="connsiteY33" fmla="*/ 9854 h 10000"/>
              <a:gd name="connsiteX34" fmla="*/ 1360 w 10000"/>
              <a:gd name="connsiteY34" fmla="*/ 9892 h 10000"/>
              <a:gd name="connsiteX35" fmla="*/ 1552 w 10000"/>
              <a:gd name="connsiteY35" fmla="*/ 9924 h 10000"/>
              <a:gd name="connsiteX36" fmla="*/ 1752 w 10000"/>
              <a:gd name="connsiteY36" fmla="*/ 9951 h 10000"/>
              <a:gd name="connsiteX37" fmla="*/ 1959 w 10000"/>
              <a:gd name="connsiteY37" fmla="*/ 9972 h 10000"/>
              <a:gd name="connsiteX38" fmla="*/ 2175 w 10000"/>
              <a:gd name="connsiteY38" fmla="*/ 9988 h 10000"/>
              <a:gd name="connsiteX39" fmla="*/ 2395 w 10000"/>
              <a:gd name="connsiteY39" fmla="*/ 9997 h 10000"/>
              <a:gd name="connsiteX40" fmla="*/ 2621 w 10000"/>
              <a:gd name="connsiteY40" fmla="*/ 10000 h 10000"/>
              <a:gd name="connsiteX41" fmla="*/ 10000 w 10000"/>
              <a:gd name="connsiteY41"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10000 w 10000"/>
              <a:gd name="connsiteY11" fmla="*/ 980 h 10000"/>
              <a:gd name="connsiteX12" fmla="*/ 10000 w 10000"/>
              <a:gd name="connsiteY12" fmla="*/ 645 h 10000"/>
              <a:gd name="connsiteX13" fmla="*/ 8838 w 10000"/>
              <a:gd name="connsiteY13" fmla="*/ 424 h 10000"/>
              <a:gd name="connsiteX14" fmla="*/ 9058 w 10000"/>
              <a:gd name="connsiteY14" fmla="*/ 259 h 10000"/>
              <a:gd name="connsiteX15" fmla="*/ 8827 w 10000"/>
              <a:gd name="connsiteY15" fmla="*/ 120 h 10000"/>
              <a:gd name="connsiteX16" fmla="*/ 8184 w 10000"/>
              <a:gd name="connsiteY16" fmla="*/ 108 h 10000"/>
              <a:gd name="connsiteX17" fmla="*/ 7889 w 10000"/>
              <a:gd name="connsiteY17" fmla="*/ 238 h 10000"/>
              <a:gd name="connsiteX18" fmla="*/ 6751 w 10000"/>
              <a:gd name="connsiteY18" fmla="*/ 0 h 10000"/>
              <a:gd name="connsiteX19" fmla="*/ 0 w 10000"/>
              <a:gd name="connsiteY19" fmla="*/ 0 h 10000"/>
              <a:gd name="connsiteX20" fmla="*/ 0 w 10000"/>
              <a:gd name="connsiteY20" fmla="*/ 9117 h 10000"/>
              <a:gd name="connsiteX21" fmla="*/ 9 w 10000"/>
              <a:gd name="connsiteY21" fmla="*/ 9193 h 10000"/>
              <a:gd name="connsiteX22" fmla="*/ 37 w 10000"/>
              <a:gd name="connsiteY22" fmla="*/ 9267 h 10000"/>
              <a:gd name="connsiteX23" fmla="*/ 85 w 10000"/>
              <a:gd name="connsiteY23" fmla="*/ 9339 h 10000"/>
              <a:gd name="connsiteX24" fmla="*/ 146 w 10000"/>
              <a:gd name="connsiteY24" fmla="*/ 9409 h 10000"/>
              <a:gd name="connsiteX25" fmla="*/ 229 w 10000"/>
              <a:gd name="connsiteY25" fmla="*/ 9477 h 10000"/>
              <a:gd name="connsiteX26" fmla="*/ 323 w 10000"/>
              <a:gd name="connsiteY26" fmla="*/ 9542 h 10000"/>
              <a:gd name="connsiteX27" fmla="*/ 433 w 10000"/>
              <a:gd name="connsiteY27" fmla="*/ 9603 h 10000"/>
              <a:gd name="connsiteX28" fmla="*/ 558 w 10000"/>
              <a:gd name="connsiteY28" fmla="*/ 9661 h 10000"/>
              <a:gd name="connsiteX29" fmla="*/ 695 w 10000"/>
              <a:gd name="connsiteY29" fmla="*/ 9716 h 10000"/>
              <a:gd name="connsiteX30" fmla="*/ 845 w 10000"/>
              <a:gd name="connsiteY30" fmla="*/ 9766 h 10000"/>
              <a:gd name="connsiteX31" fmla="*/ 1006 w 10000"/>
              <a:gd name="connsiteY31" fmla="*/ 9813 h 10000"/>
              <a:gd name="connsiteX32" fmla="*/ 1177 w 10000"/>
              <a:gd name="connsiteY32" fmla="*/ 9854 h 10000"/>
              <a:gd name="connsiteX33" fmla="*/ 1360 w 10000"/>
              <a:gd name="connsiteY33" fmla="*/ 9892 h 10000"/>
              <a:gd name="connsiteX34" fmla="*/ 1552 w 10000"/>
              <a:gd name="connsiteY34" fmla="*/ 9924 h 10000"/>
              <a:gd name="connsiteX35" fmla="*/ 1752 w 10000"/>
              <a:gd name="connsiteY35" fmla="*/ 9951 h 10000"/>
              <a:gd name="connsiteX36" fmla="*/ 1959 w 10000"/>
              <a:gd name="connsiteY36" fmla="*/ 9972 h 10000"/>
              <a:gd name="connsiteX37" fmla="*/ 2175 w 10000"/>
              <a:gd name="connsiteY37" fmla="*/ 9988 h 10000"/>
              <a:gd name="connsiteX38" fmla="*/ 2395 w 10000"/>
              <a:gd name="connsiteY38" fmla="*/ 9997 h 10000"/>
              <a:gd name="connsiteX39" fmla="*/ 2621 w 10000"/>
              <a:gd name="connsiteY39" fmla="*/ 10000 h 10000"/>
              <a:gd name="connsiteX40" fmla="*/ 10000 w 10000"/>
              <a:gd name="connsiteY40"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10000 w 10000"/>
              <a:gd name="connsiteY10" fmla="*/ 980 h 10000"/>
              <a:gd name="connsiteX11" fmla="*/ 10000 w 10000"/>
              <a:gd name="connsiteY11" fmla="*/ 645 h 10000"/>
              <a:gd name="connsiteX12" fmla="*/ 8838 w 10000"/>
              <a:gd name="connsiteY12" fmla="*/ 424 h 10000"/>
              <a:gd name="connsiteX13" fmla="*/ 9058 w 10000"/>
              <a:gd name="connsiteY13" fmla="*/ 259 h 10000"/>
              <a:gd name="connsiteX14" fmla="*/ 8827 w 10000"/>
              <a:gd name="connsiteY14" fmla="*/ 120 h 10000"/>
              <a:gd name="connsiteX15" fmla="*/ 8184 w 10000"/>
              <a:gd name="connsiteY15" fmla="*/ 108 h 10000"/>
              <a:gd name="connsiteX16" fmla="*/ 7889 w 10000"/>
              <a:gd name="connsiteY16" fmla="*/ 238 h 10000"/>
              <a:gd name="connsiteX17" fmla="*/ 6751 w 10000"/>
              <a:gd name="connsiteY17" fmla="*/ 0 h 10000"/>
              <a:gd name="connsiteX18" fmla="*/ 0 w 10000"/>
              <a:gd name="connsiteY18" fmla="*/ 0 h 10000"/>
              <a:gd name="connsiteX19" fmla="*/ 0 w 10000"/>
              <a:gd name="connsiteY19" fmla="*/ 9117 h 10000"/>
              <a:gd name="connsiteX20" fmla="*/ 9 w 10000"/>
              <a:gd name="connsiteY20" fmla="*/ 9193 h 10000"/>
              <a:gd name="connsiteX21" fmla="*/ 37 w 10000"/>
              <a:gd name="connsiteY21" fmla="*/ 9267 h 10000"/>
              <a:gd name="connsiteX22" fmla="*/ 85 w 10000"/>
              <a:gd name="connsiteY22" fmla="*/ 9339 h 10000"/>
              <a:gd name="connsiteX23" fmla="*/ 146 w 10000"/>
              <a:gd name="connsiteY23" fmla="*/ 9409 h 10000"/>
              <a:gd name="connsiteX24" fmla="*/ 229 w 10000"/>
              <a:gd name="connsiteY24" fmla="*/ 9477 h 10000"/>
              <a:gd name="connsiteX25" fmla="*/ 323 w 10000"/>
              <a:gd name="connsiteY25" fmla="*/ 9542 h 10000"/>
              <a:gd name="connsiteX26" fmla="*/ 433 w 10000"/>
              <a:gd name="connsiteY26" fmla="*/ 9603 h 10000"/>
              <a:gd name="connsiteX27" fmla="*/ 558 w 10000"/>
              <a:gd name="connsiteY27" fmla="*/ 9661 h 10000"/>
              <a:gd name="connsiteX28" fmla="*/ 695 w 10000"/>
              <a:gd name="connsiteY28" fmla="*/ 9716 h 10000"/>
              <a:gd name="connsiteX29" fmla="*/ 845 w 10000"/>
              <a:gd name="connsiteY29" fmla="*/ 9766 h 10000"/>
              <a:gd name="connsiteX30" fmla="*/ 1006 w 10000"/>
              <a:gd name="connsiteY30" fmla="*/ 9813 h 10000"/>
              <a:gd name="connsiteX31" fmla="*/ 1177 w 10000"/>
              <a:gd name="connsiteY31" fmla="*/ 9854 h 10000"/>
              <a:gd name="connsiteX32" fmla="*/ 1360 w 10000"/>
              <a:gd name="connsiteY32" fmla="*/ 9892 h 10000"/>
              <a:gd name="connsiteX33" fmla="*/ 1552 w 10000"/>
              <a:gd name="connsiteY33" fmla="*/ 9924 h 10000"/>
              <a:gd name="connsiteX34" fmla="*/ 1752 w 10000"/>
              <a:gd name="connsiteY34" fmla="*/ 9951 h 10000"/>
              <a:gd name="connsiteX35" fmla="*/ 1959 w 10000"/>
              <a:gd name="connsiteY35" fmla="*/ 9972 h 10000"/>
              <a:gd name="connsiteX36" fmla="*/ 2175 w 10000"/>
              <a:gd name="connsiteY36" fmla="*/ 9988 h 10000"/>
              <a:gd name="connsiteX37" fmla="*/ 2395 w 10000"/>
              <a:gd name="connsiteY37" fmla="*/ 9997 h 10000"/>
              <a:gd name="connsiteX38" fmla="*/ 2621 w 10000"/>
              <a:gd name="connsiteY38" fmla="*/ 10000 h 10000"/>
              <a:gd name="connsiteX39" fmla="*/ 10000 w 10000"/>
              <a:gd name="connsiteY39"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421 w 10000"/>
              <a:gd name="connsiteY8" fmla="*/ 1125 h 10000"/>
              <a:gd name="connsiteX9" fmla="*/ 10000 w 10000"/>
              <a:gd name="connsiteY9" fmla="*/ 980 h 10000"/>
              <a:gd name="connsiteX10" fmla="*/ 10000 w 10000"/>
              <a:gd name="connsiteY10" fmla="*/ 645 h 10000"/>
              <a:gd name="connsiteX11" fmla="*/ 8838 w 10000"/>
              <a:gd name="connsiteY11" fmla="*/ 424 h 10000"/>
              <a:gd name="connsiteX12" fmla="*/ 9058 w 10000"/>
              <a:gd name="connsiteY12" fmla="*/ 259 h 10000"/>
              <a:gd name="connsiteX13" fmla="*/ 8827 w 10000"/>
              <a:gd name="connsiteY13" fmla="*/ 120 h 10000"/>
              <a:gd name="connsiteX14" fmla="*/ 8184 w 10000"/>
              <a:gd name="connsiteY14" fmla="*/ 108 h 10000"/>
              <a:gd name="connsiteX15" fmla="*/ 7889 w 10000"/>
              <a:gd name="connsiteY15" fmla="*/ 238 h 10000"/>
              <a:gd name="connsiteX16" fmla="*/ 6751 w 10000"/>
              <a:gd name="connsiteY16" fmla="*/ 0 h 10000"/>
              <a:gd name="connsiteX17" fmla="*/ 0 w 10000"/>
              <a:gd name="connsiteY17" fmla="*/ 0 h 10000"/>
              <a:gd name="connsiteX18" fmla="*/ 0 w 10000"/>
              <a:gd name="connsiteY18" fmla="*/ 9117 h 10000"/>
              <a:gd name="connsiteX19" fmla="*/ 9 w 10000"/>
              <a:gd name="connsiteY19" fmla="*/ 9193 h 10000"/>
              <a:gd name="connsiteX20" fmla="*/ 37 w 10000"/>
              <a:gd name="connsiteY20" fmla="*/ 9267 h 10000"/>
              <a:gd name="connsiteX21" fmla="*/ 85 w 10000"/>
              <a:gd name="connsiteY21" fmla="*/ 9339 h 10000"/>
              <a:gd name="connsiteX22" fmla="*/ 146 w 10000"/>
              <a:gd name="connsiteY22" fmla="*/ 9409 h 10000"/>
              <a:gd name="connsiteX23" fmla="*/ 229 w 10000"/>
              <a:gd name="connsiteY23" fmla="*/ 9477 h 10000"/>
              <a:gd name="connsiteX24" fmla="*/ 323 w 10000"/>
              <a:gd name="connsiteY24" fmla="*/ 9542 h 10000"/>
              <a:gd name="connsiteX25" fmla="*/ 433 w 10000"/>
              <a:gd name="connsiteY25" fmla="*/ 9603 h 10000"/>
              <a:gd name="connsiteX26" fmla="*/ 558 w 10000"/>
              <a:gd name="connsiteY26" fmla="*/ 9661 h 10000"/>
              <a:gd name="connsiteX27" fmla="*/ 695 w 10000"/>
              <a:gd name="connsiteY27" fmla="*/ 9716 h 10000"/>
              <a:gd name="connsiteX28" fmla="*/ 845 w 10000"/>
              <a:gd name="connsiteY28" fmla="*/ 9766 h 10000"/>
              <a:gd name="connsiteX29" fmla="*/ 1006 w 10000"/>
              <a:gd name="connsiteY29" fmla="*/ 9813 h 10000"/>
              <a:gd name="connsiteX30" fmla="*/ 1177 w 10000"/>
              <a:gd name="connsiteY30" fmla="*/ 9854 h 10000"/>
              <a:gd name="connsiteX31" fmla="*/ 1360 w 10000"/>
              <a:gd name="connsiteY31" fmla="*/ 9892 h 10000"/>
              <a:gd name="connsiteX32" fmla="*/ 1552 w 10000"/>
              <a:gd name="connsiteY32" fmla="*/ 9924 h 10000"/>
              <a:gd name="connsiteX33" fmla="*/ 1752 w 10000"/>
              <a:gd name="connsiteY33" fmla="*/ 9951 h 10000"/>
              <a:gd name="connsiteX34" fmla="*/ 1959 w 10000"/>
              <a:gd name="connsiteY34" fmla="*/ 9972 h 10000"/>
              <a:gd name="connsiteX35" fmla="*/ 2175 w 10000"/>
              <a:gd name="connsiteY35" fmla="*/ 9988 h 10000"/>
              <a:gd name="connsiteX36" fmla="*/ 2395 w 10000"/>
              <a:gd name="connsiteY36" fmla="*/ 9997 h 10000"/>
              <a:gd name="connsiteX37" fmla="*/ 2621 w 10000"/>
              <a:gd name="connsiteY37" fmla="*/ 10000 h 10000"/>
              <a:gd name="connsiteX38" fmla="*/ 10000 w 10000"/>
              <a:gd name="connsiteY3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295 w 10000"/>
              <a:gd name="connsiteY6" fmla="*/ 1283 h 10000"/>
              <a:gd name="connsiteX7" fmla="*/ 9421 w 10000"/>
              <a:gd name="connsiteY7" fmla="*/ 1125 h 10000"/>
              <a:gd name="connsiteX8" fmla="*/ 10000 w 10000"/>
              <a:gd name="connsiteY8" fmla="*/ 980 h 10000"/>
              <a:gd name="connsiteX9" fmla="*/ 10000 w 10000"/>
              <a:gd name="connsiteY9" fmla="*/ 645 h 10000"/>
              <a:gd name="connsiteX10" fmla="*/ 8838 w 10000"/>
              <a:gd name="connsiteY10" fmla="*/ 424 h 10000"/>
              <a:gd name="connsiteX11" fmla="*/ 9058 w 10000"/>
              <a:gd name="connsiteY11" fmla="*/ 259 h 10000"/>
              <a:gd name="connsiteX12" fmla="*/ 8827 w 10000"/>
              <a:gd name="connsiteY12" fmla="*/ 120 h 10000"/>
              <a:gd name="connsiteX13" fmla="*/ 8184 w 10000"/>
              <a:gd name="connsiteY13" fmla="*/ 108 h 10000"/>
              <a:gd name="connsiteX14" fmla="*/ 7889 w 10000"/>
              <a:gd name="connsiteY14" fmla="*/ 238 h 10000"/>
              <a:gd name="connsiteX15" fmla="*/ 6751 w 10000"/>
              <a:gd name="connsiteY15" fmla="*/ 0 h 10000"/>
              <a:gd name="connsiteX16" fmla="*/ 0 w 10000"/>
              <a:gd name="connsiteY16" fmla="*/ 0 h 10000"/>
              <a:gd name="connsiteX17" fmla="*/ 0 w 10000"/>
              <a:gd name="connsiteY17" fmla="*/ 9117 h 10000"/>
              <a:gd name="connsiteX18" fmla="*/ 9 w 10000"/>
              <a:gd name="connsiteY18" fmla="*/ 9193 h 10000"/>
              <a:gd name="connsiteX19" fmla="*/ 37 w 10000"/>
              <a:gd name="connsiteY19" fmla="*/ 9267 h 10000"/>
              <a:gd name="connsiteX20" fmla="*/ 85 w 10000"/>
              <a:gd name="connsiteY20" fmla="*/ 9339 h 10000"/>
              <a:gd name="connsiteX21" fmla="*/ 146 w 10000"/>
              <a:gd name="connsiteY21" fmla="*/ 9409 h 10000"/>
              <a:gd name="connsiteX22" fmla="*/ 229 w 10000"/>
              <a:gd name="connsiteY22" fmla="*/ 9477 h 10000"/>
              <a:gd name="connsiteX23" fmla="*/ 323 w 10000"/>
              <a:gd name="connsiteY23" fmla="*/ 9542 h 10000"/>
              <a:gd name="connsiteX24" fmla="*/ 433 w 10000"/>
              <a:gd name="connsiteY24" fmla="*/ 9603 h 10000"/>
              <a:gd name="connsiteX25" fmla="*/ 558 w 10000"/>
              <a:gd name="connsiteY25" fmla="*/ 9661 h 10000"/>
              <a:gd name="connsiteX26" fmla="*/ 695 w 10000"/>
              <a:gd name="connsiteY26" fmla="*/ 9716 h 10000"/>
              <a:gd name="connsiteX27" fmla="*/ 845 w 10000"/>
              <a:gd name="connsiteY27" fmla="*/ 9766 h 10000"/>
              <a:gd name="connsiteX28" fmla="*/ 1006 w 10000"/>
              <a:gd name="connsiteY28" fmla="*/ 9813 h 10000"/>
              <a:gd name="connsiteX29" fmla="*/ 1177 w 10000"/>
              <a:gd name="connsiteY29" fmla="*/ 9854 h 10000"/>
              <a:gd name="connsiteX30" fmla="*/ 1360 w 10000"/>
              <a:gd name="connsiteY30" fmla="*/ 9892 h 10000"/>
              <a:gd name="connsiteX31" fmla="*/ 1552 w 10000"/>
              <a:gd name="connsiteY31" fmla="*/ 9924 h 10000"/>
              <a:gd name="connsiteX32" fmla="*/ 1752 w 10000"/>
              <a:gd name="connsiteY32" fmla="*/ 9951 h 10000"/>
              <a:gd name="connsiteX33" fmla="*/ 1959 w 10000"/>
              <a:gd name="connsiteY33" fmla="*/ 9972 h 10000"/>
              <a:gd name="connsiteX34" fmla="*/ 2175 w 10000"/>
              <a:gd name="connsiteY34" fmla="*/ 9988 h 10000"/>
              <a:gd name="connsiteX35" fmla="*/ 2395 w 10000"/>
              <a:gd name="connsiteY35" fmla="*/ 9997 h 10000"/>
              <a:gd name="connsiteX36" fmla="*/ 2621 w 10000"/>
              <a:gd name="connsiteY36" fmla="*/ 10000 h 10000"/>
              <a:gd name="connsiteX37" fmla="*/ 10000 w 10000"/>
              <a:gd name="connsiteY3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417 w 10000"/>
              <a:gd name="connsiteY4" fmla="*/ 1440 h 10000"/>
              <a:gd name="connsiteX5" fmla="*/ 9295 w 10000"/>
              <a:gd name="connsiteY5" fmla="*/ 1283 h 10000"/>
              <a:gd name="connsiteX6" fmla="*/ 9421 w 10000"/>
              <a:gd name="connsiteY6" fmla="*/ 1125 h 10000"/>
              <a:gd name="connsiteX7" fmla="*/ 10000 w 10000"/>
              <a:gd name="connsiteY7" fmla="*/ 980 h 10000"/>
              <a:gd name="connsiteX8" fmla="*/ 10000 w 10000"/>
              <a:gd name="connsiteY8" fmla="*/ 645 h 10000"/>
              <a:gd name="connsiteX9" fmla="*/ 8838 w 10000"/>
              <a:gd name="connsiteY9" fmla="*/ 424 h 10000"/>
              <a:gd name="connsiteX10" fmla="*/ 9058 w 10000"/>
              <a:gd name="connsiteY10" fmla="*/ 259 h 10000"/>
              <a:gd name="connsiteX11" fmla="*/ 8827 w 10000"/>
              <a:gd name="connsiteY11" fmla="*/ 120 h 10000"/>
              <a:gd name="connsiteX12" fmla="*/ 8184 w 10000"/>
              <a:gd name="connsiteY12" fmla="*/ 108 h 10000"/>
              <a:gd name="connsiteX13" fmla="*/ 7889 w 10000"/>
              <a:gd name="connsiteY13" fmla="*/ 238 h 10000"/>
              <a:gd name="connsiteX14" fmla="*/ 6751 w 10000"/>
              <a:gd name="connsiteY14" fmla="*/ 0 h 10000"/>
              <a:gd name="connsiteX15" fmla="*/ 0 w 10000"/>
              <a:gd name="connsiteY15" fmla="*/ 0 h 10000"/>
              <a:gd name="connsiteX16" fmla="*/ 0 w 10000"/>
              <a:gd name="connsiteY16" fmla="*/ 9117 h 10000"/>
              <a:gd name="connsiteX17" fmla="*/ 9 w 10000"/>
              <a:gd name="connsiteY17" fmla="*/ 9193 h 10000"/>
              <a:gd name="connsiteX18" fmla="*/ 37 w 10000"/>
              <a:gd name="connsiteY18" fmla="*/ 9267 h 10000"/>
              <a:gd name="connsiteX19" fmla="*/ 85 w 10000"/>
              <a:gd name="connsiteY19" fmla="*/ 9339 h 10000"/>
              <a:gd name="connsiteX20" fmla="*/ 146 w 10000"/>
              <a:gd name="connsiteY20" fmla="*/ 9409 h 10000"/>
              <a:gd name="connsiteX21" fmla="*/ 229 w 10000"/>
              <a:gd name="connsiteY21" fmla="*/ 9477 h 10000"/>
              <a:gd name="connsiteX22" fmla="*/ 323 w 10000"/>
              <a:gd name="connsiteY22" fmla="*/ 9542 h 10000"/>
              <a:gd name="connsiteX23" fmla="*/ 433 w 10000"/>
              <a:gd name="connsiteY23" fmla="*/ 9603 h 10000"/>
              <a:gd name="connsiteX24" fmla="*/ 558 w 10000"/>
              <a:gd name="connsiteY24" fmla="*/ 9661 h 10000"/>
              <a:gd name="connsiteX25" fmla="*/ 695 w 10000"/>
              <a:gd name="connsiteY25" fmla="*/ 9716 h 10000"/>
              <a:gd name="connsiteX26" fmla="*/ 845 w 10000"/>
              <a:gd name="connsiteY26" fmla="*/ 9766 h 10000"/>
              <a:gd name="connsiteX27" fmla="*/ 1006 w 10000"/>
              <a:gd name="connsiteY27" fmla="*/ 9813 h 10000"/>
              <a:gd name="connsiteX28" fmla="*/ 1177 w 10000"/>
              <a:gd name="connsiteY28" fmla="*/ 9854 h 10000"/>
              <a:gd name="connsiteX29" fmla="*/ 1360 w 10000"/>
              <a:gd name="connsiteY29" fmla="*/ 9892 h 10000"/>
              <a:gd name="connsiteX30" fmla="*/ 1552 w 10000"/>
              <a:gd name="connsiteY30" fmla="*/ 9924 h 10000"/>
              <a:gd name="connsiteX31" fmla="*/ 1752 w 10000"/>
              <a:gd name="connsiteY31" fmla="*/ 9951 h 10000"/>
              <a:gd name="connsiteX32" fmla="*/ 1959 w 10000"/>
              <a:gd name="connsiteY32" fmla="*/ 9972 h 10000"/>
              <a:gd name="connsiteX33" fmla="*/ 2175 w 10000"/>
              <a:gd name="connsiteY33" fmla="*/ 9988 h 10000"/>
              <a:gd name="connsiteX34" fmla="*/ 2395 w 10000"/>
              <a:gd name="connsiteY34" fmla="*/ 9997 h 10000"/>
              <a:gd name="connsiteX35" fmla="*/ 2621 w 10000"/>
              <a:gd name="connsiteY35" fmla="*/ 10000 h 10000"/>
              <a:gd name="connsiteX36" fmla="*/ 10000 w 10000"/>
              <a:gd name="connsiteY36" fmla="*/ 10000 h 10000"/>
              <a:gd name="connsiteX0" fmla="*/ 10000 w 10000"/>
              <a:gd name="connsiteY0" fmla="*/ 10000 h 10000"/>
              <a:gd name="connsiteX1" fmla="*/ 10000 w 10000"/>
              <a:gd name="connsiteY1" fmla="*/ 1585 h 10000"/>
              <a:gd name="connsiteX2" fmla="*/ 9820 w 10000"/>
              <a:gd name="connsiteY2" fmla="*/ 1564 h 10000"/>
              <a:gd name="connsiteX3" fmla="*/ 9417 w 10000"/>
              <a:gd name="connsiteY3" fmla="*/ 1440 h 10000"/>
              <a:gd name="connsiteX4" fmla="*/ 9295 w 10000"/>
              <a:gd name="connsiteY4" fmla="*/ 1283 h 10000"/>
              <a:gd name="connsiteX5" fmla="*/ 9421 w 10000"/>
              <a:gd name="connsiteY5" fmla="*/ 1125 h 10000"/>
              <a:gd name="connsiteX6" fmla="*/ 10000 w 10000"/>
              <a:gd name="connsiteY6" fmla="*/ 980 h 10000"/>
              <a:gd name="connsiteX7" fmla="*/ 10000 w 10000"/>
              <a:gd name="connsiteY7" fmla="*/ 645 h 10000"/>
              <a:gd name="connsiteX8" fmla="*/ 8838 w 10000"/>
              <a:gd name="connsiteY8" fmla="*/ 424 h 10000"/>
              <a:gd name="connsiteX9" fmla="*/ 9058 w 10000"/>
              <a:gd name="connsiteY9" fmla="*/ 259 h 10000"/>
              <a:gd name="connsiteX10" fmla="*/ 8827 w 10000"/>
              <a:gd name="connsiteY10" fmla="*/ 120 h 10000"/>
              <a:gd name="connsiteX11" fmla="*/ 8184 w 10000"/>
              <a:gd name="connsiteY11" fmla="*/ 108 h 10000"/>
              <a:gd name="connsiteX12" fmla="*/ 7889 w 10000"/>
              <a:gd name="connsiteY12" fmla="*/ 238 h 10000"/>
              <a:gd name="connsiteX13" fmla="*/ 6751 w 10000"/>
              <a:gd name="connsiteY13" fmla="*/ 0 h 10000"/>
              <a:gd name="connsiteX14" fmla="*/ 0 w 10000"/>
              <a:gd name="connsiteY14" fmla="*/ 0 h 10000"/>
              <a:gd name="connsiteX15" fmla="*/ 0 w 10000"/>
              <a:gd name="connsiteY15" fmla="*/ 9117 h 10000"/>
              <a:gd name="connsiteX16" fmla="*/ 9 w 10000"/>
              <a:gd name="connsiteY16" fmla="*/ 9193 h 10000"/>
              <a:gd name="connsiteX17" fmla="*/ 37 w 10000"/>
              <a:gd name="connsiteY17" fmla="*/ 9267 h 10000"/>
              <a:gd name="connsiteX18" fmla="*/ 85 w 10000"/>
              <a:gd name="connsiteY18" fmla="*/ 9339 h 10000"/>
              <a:gd name="connsiteX19" fmla="*/ 146 w 10000"/>
              <a:gd name="connsiteY19" fmla="*/ 9409 h 10000"/>
              <a:gd name="connsiteX20" fmla="*/ 229 w 10000"/>
              <a:gd name="connsiteY20" fmla="*/ 9477 h 10000"/>
              <a:gd name="connsiteX21" fmla="*/ 323 w 10000"/>
              <a:gd name="connsiteY21" fmla="*/ 9542 h 10000"/>
              <a:gd name="connsiteX22" fmla="*/ 433 w 10000"/>
              <a:gd name="connsiteY22" fmla="*/ 9603 h 10000"/>
              <a:gd name="connsiteX23" fmla="*/ 558 w 10000"/>
              <a:gd name="connsiteY23" fmla="*/ 9661 h 10000"/>
              <a:gd name="connsiteX24" fmla="*/ 695 w 10000"/>
              <a:gd name="connsiteY24" fmla="*/ 9716 h 10000"/>
              <a:gd name="connsiteX25" fmla="*/ 845 w 10000"/>
              <a:gd name="connsiteY25" fmla="*/ 9766 h 10000"/>
              <a:gd name="connsiteX26" fmla="*/ 1006 w 10000"/>
              <a:gd name="connsiteY26" fmla="*/ 9813 h 10000"/>
              <a:gd name="connsiteX27" fmla="*/ 1177 w 10000"/>
              <a:gd name="connsiteY27" fmla="*/ 9854 h 10000"/>
              <a:gd name="connsiteX28" fmla="*/ 1360 w 10000"/>
              <a:gd name="connsiteY28" fmla="*/ 9892 h 10000"/>
              <a:gd name="connsiteX29" fmla="*/ 1552 w 10000"/>
              <a:gd name="connsiteY29" fmla="*/ 9924 h 10000"/>
              <a:gd name="connsiteX30" fmla="*/ 1752 w 10000"/>
              <a:gd name="connsiteY30" fmla="*/ 9951 h 10000"/>
              <a:gd name="connsiteX31" fmla="*/ 1959 w 10000"/>
              <a:gd name="connsiteY31" fmla="*/ 9972 h 10000"/>
              <a:gd name="connsiteX32" fmla="*/ 2175 w 10000"/>
              <a:gd name="connsiteY32" fmla="*/ 9988 h 10000"/>
              <a:gd name="connsiteX33" fmla="*/ 2395 w 10000"/>
              <a:gd name="connsiteY33" fmla="*/ 9997 h 10000"/>
              <a:gd name="connsiteX34" fmla="*/ 2621 w 10000"/>
              <a:gd name="connsiteY34" fmla="*/ 10000 h 10000"/>
              <a:gd name="connsiteX35" fmla="*/ 10000 w 10000"/>
              <a:gd name="connsiteY3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7 w 10000"/>
              <a:gd name="connsiteY15" fmla="*/ 9267 h 10000"/>
              <a:gd name="connsiteX16" fmla="*/ 85 w 10000"/>
              <a:gd name="connsiteY16" fmla="*/ 9339 h 10000"/>
              <a:gd name="connsiteX17" fmla="*/ 146 w 10000"/>
              <a:gd name="connsiteY17" fmla="*/ 9409 h 10000"/>
              <a:gd name="connsiteX18" fmla="*/ 229 w 10000"/>
              <a:gd name="connsiteY18" fmla="*/ 9477 h 10000"/>
              <a:gd name="connsiteX19" fmla="*/ 323 w 10000"/>
              <a:gd name="connsiteY19" fmla="*/ 9542 h 10000"/>
              <a:gd name="connsiteX20" fmla="*/ 433 w 10000"/>
              <a:gd name="connsiteY20" fmla="*/ 9603 h 10000"/>
              <a:gd name="connsiteX21" fmla="*/ 558 w 10000"/>
              <a:gd name="connsiteY21" fmla="*/ 9661 h 10000"/>
              <a:gd name="connsiteX22" fmla="*/ 695 w 10000"/>
              <a:gd name="connsiteY22" fmla="*/ 9716 h 10000"/>
              <a:gd name="connsiteX23" fmla="*/ 845 w 10000"/>
              <a:gd name="connsiteY23" fmla="*/ 9766 h 10000"/>
              <a:gd name="connsiteX24" fmla="*/ 1006 w 10000"/>
              <a:gd name="connsiteY24" fmla="*/ 9813 h 10000"/>
              <a:gd name="connsiteX25" fmla="*/ 1177 w 10000"/>
              <a:gd name="connsiteY25" fmla="*/ 9854 h 10000"/>
              <a:gd name="connsiteX26" fmla="*/ 1360 w 10000"/>
              <a:gd name="connsiteY26" fmla="*/ 9892 h 10000"/>
              <a:gd name="connsiteX27" fmla="*/ 1552 w 10000"/>
              <a:gd name="connsiteY27" fmla="*/ 9924 h 10000"/>
              <a:gd name="connsiteX28" fmla="*/ 1752 w 10000"/>
              <a:gd name="connsiteY28" fmla="*/ 9951 h 10000"/>
              <a:gd name="connsiteX29" fmla="*/ 1959 w 10000"/>
              <a:gd name="connsiteY29" fmla="*/ 9972 h 10000"/>
              <a:gd name="connsiteX30" fmla="*/ 2175 w 10000"/>
              <a:gd name="connsiteY30" fmla="*/ 9988 h 10000"/>
              <a:gd name="connsiteX31" fmla="*/ 2395 w 10000"/>
              <a:gd name="connsiteY31" fmla="*/ 9997 h 10000"/>
              <a:gd name="connsiteX32" fmla="*/ 2621 w 10000"/>
              <a:gd name="connsiteY32" fmla="*/ 10000 h 10000"/>
              <a:gd name="connsiteX33" fmla="*/ 10000 w 10000"/>
              <a:gd name="connsiteY3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85 w 10000"/>
              <a:gd name="connsiteY15" fmla="*/ 9339 h 10000"/>
              <a:gd name="connsiteX16" fmla="*/ 146 w 10000"/>
              <a:gd name="connsiteY16" fmla="*/ 9409 h 10000"/>
              <a:gd name="connsiteX17" fmla="*/ 229 w 10000"/>
              <a:gd name="connsiteY17" fmla="*/ 9477 h 10000"/>
              <a:gd name="connsiteX18" fmla="*/ 323 w 10000"/>
              <a:gd name="connsiteY18" fmla="*/ 9542 h 10000"/>
              <a:gd name="connsiteX19" fmla="*/ 433 w 10000"/>
              <a:gd name="connsiteY19" fmla="*/ 9603 h 10000"/>
              <a:gd name="connsiteX20" fmla="*/ 558 w 10000"/>
              <a:gd name="connsiteY20" fmla="*/ 9661 h 10000"/>
              <a:gd name="connsiteX21" fmla="*/ 695 w 10000"/>
              <a:gd name="connsiteY21" fmla="*/ 9716 h 10000"/>
              <a:gd name="connsiteX22" fmla="*/ 845 w 10000"/>
              <a:gd name="connsiteY22" fmla="*/ 9766 h 10000"/>
              <a:gd name="connsiteX23" fmla="*/ 1006 w 10000"/>
              <a:gd name="connsiteY23" fmla="*/ 9813 h 10000"/>
              <a:gd name="connsiteX24" fmla="*/ 1177 w 10000"/>
              <a:gd name="connsiteY24" fmla="*/ 9854 h 10000"/>
              <a:gd name="connsiteX25" fmla="*/ 1360 w 10000"/>
              <a:gd name="connsiteY25" fmla="*/ 9892 h 10000"/>
              <a:gd name="connsiteX26" fmla="*/ 1552 w 10000"/>
              <a:gd name="connsiteY26" fmla="*/ 9924 h 10000"/>
              <a:gd name="connsiteX27" fmla="*/ 1752 w 10000"/>
              <a:gd name="connsiteY27" fmla="*/ 9951 h 10000"/>
              <a:gd name="connsiteX28" fmla="*/ 1959 w 10000"/>
              <a:gd name="connsiteY28" fmla="*/ 9972 h 10000"/>
              <a:gd name="connsiteX29" fmla="*/ 2175 w 10000"/>
              <a:gd name="connsiteY29" fmla="*/ 9988 h 10000"/>
              <a:gd name="connsiteX30" fmla="*/ 2395 w 10000"/>
              <a:gd name="connsiteY30" fmla="*/ 9997 h 10000"/>
              <a:gd name="connsiteX31" fmla="*/ 2621 w 10000"/>
              <a:gd name="connsiteY31" fmla="*/ 10000 h 10000"/>
              <a:gd name="connsiteX32" fmla="*/ 10000 w 10000"/>
              <a:gd name="connsiteY3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146 w 10000"/>
              <a:gd name="connsiteY15" fmla="*/ 9409 h 10000"/>
              <a:gd name="connsiteX16" fmla="*/ 229 w 10000"/>
              <a:gd name="connsiteY16" fmla="*/ 9477 h 10000"/>
              <a:gd name="connsiteX17" fmla="*/ 323 w 10000"/>
              <a:gd name="connsiteY17" fmla="*/ 9542 h 10000"/>
              <a:gd name="connsiteX18" fmla="*/ 433 w 10000"/>
              <a:gd name="connsiteY18" fmla="*/ 9603 h 10000"/>
              <a:gd name="connsiteX19" fmla="*/ 558 w 10000"/>
              <a:gd name="connsiteY19" fmla="*/ 9661 h 10000"/>
              <a:gd name="connsiteX20" fmla="*/ 695 w 10000"/>
              <a:gd name="connsiteY20" fmla="*/ 9716 h 10000"/>
              <a:gd name="connsiteX21" fmla="*/ 845 w 10000"/>
              <a:gd name="connsiteY21" fmla="*/ 9766 h 10000"/>
              <a:gd name="connsiteX22" fmla="*/ 1006 w 10000"/>
              <a:gd name="connsiteY22" fmla="*/ 9813 h 10000"/>
              <a:gd name="connsiteX23" fmla="*/ 1177 w 10000"/>
              <a:gd name="connsiteY23" fmla="*/ 9854 h 10000"/>
              <a:gd name="connsiteX24" fmla="*/ 1360 w 10000"/>
              <a:gd name="connsiteY24" fmla="*/ 9892 h 10000"/>
              <a:gd name="connsiteX25" fmla="*/ 1552 w 10000"/>
              <a:gd name="connsiteY25" fmla="*/ 9924 h 10000"/>
              <a:gd name="connsiteX26" fmla="*/ 1752 w 10000"/>
              <a:gd name="connsiteY26" fmla="*/ 9951 h 10000"/>
              <a:gd name="connsiteX27" fmla="*/ 1959 w 10000"/>
              <a:gd name="connsiteY27" fmla="*/ 9972 h 10000"/>
              <a:gd name="connsiteX28" fmla="*/ 2175 w 10000"/>
              <a:gd name="connsiteY28" fmla="*/ 9988 h 10000"/>
              <a:gd name="connsiteX29" fmla="*/ 2395 w 10000"/>
              <a:gd name="connsiteY29" fmla="*/ 9997 h 10000"/>
              <a:gd name="connsiteX30" fmla="*/ 2621 w 10000"/>
              <a:gd name="connsiteY30" fmla="*/ 10000 h 10000"/>
              <a:gd name="connsiteX31" fmla="*/ 10000 w 10000"/>
              <a:gd name="connsiteY3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229 w 10000"/>
              <a:gd name="connsiteY15" fmla="*/ 9477 h 10000"/>
              <a:gd name="connsiteX16" fmla="*/ 323 w 10000"/>
              <a:gd name="connsiteY16" fmla="*/ 9542 h 10000"/>
              <a:gd name="connsiteX17" fmla="*/ 433 w 10000"/>
              <a:gd name="connsiteY17" fmla="*/ 9603 h 10000"/>
              <a:gd name="connsiteX18" fmla="*/ 558 w 10000"/>
              <a:gd name="connsiteY18" fmla="*/ 9661 h 10000"/>
              <a:gd name="connsiteX19" fmla="*/ 695 w 10000"/>
              <a:gd name="connsiteY19" fmla="*/ 9716 h 10000"/>
              <a:gd name="connsiteX20" fmla="*/ 845 w 10000"/>
              <a:gd name="connsiteY20" fmla="*/ 9766 h 10000"/>
              <a:gd name="connsiteX21" fmla="*/ 1006 w 10000"/>
              <a:gd name="connsiteY21" fmla="*/ 9813 h 10000"/>
              <a:gd name="connsiteX22" fmla="*/ 1177 w 10000"/>
              <a:gd name="connsiteY22" fmla="*/ 9854 h 10000"/>
              <a:gd name="connsiteX23" fmla="*/ 1360 w 10000"/>
              <a:gd name="connsiteY23" fmla="*/ 9892 h 10000"/>
              <a:gd name="connsiteX24" fmla="*/ 1552 w 10000"/>
              <a:gd name="connsiteY24" fmla="*/ 9924 h 10000"/>
              <a:gd name="connsiteX25" fmla="*/ 1752 w 10000"/>
              <a:gd name="connsiteY25" fmla="*/ 9951 h 10000"/>
              <a:gd name="connsiteX26" fmla="*/ 1959 w 10000"/>
              <a:gd name="connsiteY26" fmla="*/ 9972 h 10000"/>
              <a:gd name="connsiteX27" fmla="*/ 2175 w 10000"/>
              <a:gd name="connsiteY27" fmla="*/ 9988 h 10000"/>
              <a:gd name="connsiteX28" fmla="*/ 2395 w 10000"/>
              <a:gd name="connsiteY28" fmla="*/ 9997 h 10000"/>
              <a:gd name="connsiteX29" fmla="*/ 2621 w 10000"/>
              <a:gd name="connsiteY29" fmla="*/ 10000 h 10000"/>
              <a:gd name="connsiteX30" fmla="*/ 10000 w 10000"/>
              <a:gd name="connsiteY3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23 w 10000"/>
              <a:gd name="connsiteY15" fmla="*/ 9542 h 10000"/>
              <a:gd name="connsiteX16" fmla="*/ 433 w 10000"/>
              <a:gd name="connsiteY16" fmla="*/ 9603 h 10000"/>
              <a:gd name="connsiteX17" fmla="*/ 558 w 10000"/>
              <a:gd name="connsiteY17" fmla="*/ 9661 h 10000"/>
              <a:gd name="connsiteX18" fmla="*/ 695 w 10000"/>
              <a:gd name="connsiteY18" fmla="*/ 9716 h 10000"/>
              <a:gd name="connsiteX19" fmla="*/ 845 w 10000"/>
              <a:gd name="connsiteY19" fmla="*/ 9766 h 10000"/>
              <a:gd name="connsiteX20" fmla="*/ 1006 w 10000"/>
              <a:gd name="connsiteY20" fmla="*/ 9813 h 10000"/>
              <a:gd name="connsiteX21" fmla="*/ 1177 w 10000"/>
              <a:gd name="connsiteY21" fmla="*/ 9854 h 10000"/>
              <a:gd name="connsiteX22" fmla="*/ 1360 w 10000"/>
              <a:gd name="connsiteY22" fmla="*/ 9892 h 10000"/>
              <a:gd name="connsiteX23" fmla="*/ 1552 w 10000"/>
              <a:gd name="connsiteY23" fmla="*/ 9924 h 10000"/>
              <a:gd name="connsiteX24" fmla="*/ 1752 w 10000"/>
              <a:gd name="connsiteY24" fmla="*/ 9951 h 10000"/>
              <a:gd name="connsiteX25" fmla="*/ 1959 w 10000"/>
              <a:gd name="connsiteY25" fmla="*/ 9972 h 10000"/>
              <a:gd name="connsiteX26" fmla="*/ 2175 w 10000"/>
              <a:gd name="connsiteY26" fmla="*/ 9988 h 10000"/>
              <a:gd name="connsiteX27" fmla="*/ 2395 w 10000"/>
              <a:gd name="connsiteY27" fmla="*/ 9997 h 10000"/>
              <a:gd name="connsiteX28" fmla="*/ 2621 w 10000"/>
              <a:gd name="connsiteY28" fmla="*/ 10000 h 10000"/>
              <a:gd name="connsiteX29" fmla="*/ 10000 w 10000"/>
              <a:gd name="connsiteY2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433 w 10000"/>
              <a:gd name="connsiteY15" fmla="*/ 9603 h 10000"/>
              <a:gd name="connsiteX16" fmla="*/ 558 w 10000"/>
              <a:gd name="connsiteY16" fmla="*/ 9661 h 10000"/>
              <a:gd name="connsiteX17" fmla="*/ 695 w 10000"/>
              <a:gd name="connsiteY17" fmla="*/ 9716 h 10000"/>
              <a:gd name="connsiteX18" fmla="*/ 845 w 10000"/>
              <a:gd name="connsiteY18" fmla="*/ 9766 h 10000"/>
              <a:gd name="connsiteX19" fmla="*/ 1006 w 10000"/>
              <a:gd name="connsiteY19" fmla="*/ 9813 h 10000"/>
              <a:gd name="connsiteX20" fmla="*/ 1177 w 10000"/>
              <a:gd name="connsiteY20" fmla="*/ 9854 h 10000"/>
              <a:gd name="connsiteX21" fmla="*/ 1360 w 10000"/>
              <a:gd name="connsiteY21" fmla="*/ 9892 h 10000"/>
              <a:gd name="connsiteX22" fmla="*/ 1552 w 10000"/>
              <a:gd name="connsiteY22" fmla="*/ 9924 h 10000"/>
              <a:gd name="connsiteX23" fmla="*/ 1752 w 10000"/>
              <a:gd name="connsiteY23" fmla="*/ 9951 h 10000"/>
              <a:gd name="connsiteX24" fmla="*/ 1959 w 10000"/>
              <a:gd name="connsiteY24" fmla="*/ 9972 h 10000"/>
              <a:gd name="connsiteX25" fmla="*/ 2175 w 10000"/>
              <a:gd name="connsiteY25" fmla="*/ 9988 h 10000"/>
              <a:gd name="connsiteX26" fmla="*/ 2395 w 10000"/>
              <a:gd name="connsiteY26" fmla="*/ 9997 h 10000"/>
              <a:gd name="connsiteX27" fmla="*/ 2621 w 10000"/>
              <a:gd name="connsiteY27" fmla="*/ 10000 h 10000"/>
              <a:gd name="connsiteX28" fmla="*/ 10000 w 10000"/>
              <a:gd name="connsiteY2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558 w 10000"/>
              <a:gd name="connsiteY15" fmla="*/ 9661 h 10000"/>
              <a:gd name="connsiteX16" fmla="*/ 695 w 10000"/>
              <a:gd name="connsiteY16" fmla="*/ 9716 h 10000"/>
              <a:gd name="connsiteX17" fmla="*/ 845 w 10000"/>
              <a:gd name="connsiteY17" fmla="*/ 9766 h 10000"/>
              <a:gd name="connsiteX18" fmla="*/ 1006 w 10000"/>
              <a:gd name="connsiteY18" fmla="*/ 9813 h 10000"/>
              <a:gd name="connsiteX19" fmla="*/ 1177 w 10000"/>
              <a:gd name="connsiteY19" fmla="*/ 9854 h 10000"/>
              <a:gd name="connsiteX20" fmla="*/ 1360 w 10000"/>
              <a:gd name="connsiteY20" fmla="*/ 9892 h 10000"/>
              <a:gd name="connsiteX21" fmla="*/ 1552 w 10000"/>
              <a:gd name="connsiteY21" fmla="*/ 9924 h 10000"/>
              <a:gd name="connsiteX22" fmla="*/ 1752 w 10000"/>
              <a:gd name="connsiteY22" fmla="*/ 9951 h 10000"/>
              <a:gd name="connsiteX23" fmla="*/ 1959 w 10000"/>
              <a:gd name="connsiteY23" fmla="*/ 9972 h 10000"/>
              <a:gd name="connsiteX24" fmla="*/ 2175 w 10000"/>
              <a:gd name="connsiteY24" fmla="*/ 9988 h 10000"/>
              <a:gd name="connsiteX25" fmla="*/ 2395 w 10000"/>
              <a:gd name="connsiteY25" fmla="*/ 9997 h 10000"/>
              <a:gd name="connsiteX26" fmla="*/ 2621 w 10000"/>
              <a:gd name="connsiteY26" fmla="*/ 10000 h 10000"/>
              <a:gd name="connsiteX27" fmla="*/ 10000 w 10000"/>
              <a:gd name="connsiteY2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845 w 10000"/>
              <a:gd name="connsiteY16" fmla="*/ 9766 h 10000"/>
              <a:gd name="connsiteX17" fmla="*/ 1006 w 10000"/>
              <a:gd name="connsiteY17" fmla="*/ 9813 h 10000"/>
              <a:gd name="connsiteX18" fmla="*/ 1177 w 10000"/>
              <a:gd name="connsiteY18" fmla="*/ 9854 h 10000"/>
              <a:gd name="connsiteX19" fmla="*/ 1360 w 10000"/>
              <a:gd name="connsiteY19" fmla="*/ 9892 h 10000"/>
              <a:gd name="connsiteX20" fmla="*/ 1552 w 10000"/>
              <a:gd name="connsiteY20" fmla="*/ 9924 h 10000"/>
              <a:gd name="connsiteX21" fmla="*/ 1752 w 10000"/>
              <a:gd name="connsiteY21" fmla="*/ 9951 h 10000"/>
              <a:gd name="connsiteX22" fmla="*/ 1959 w 10000"/>
              <a:gd name="connsiteY22" fmla="*/ 9972 h 10000"/>
              <a:gd name="connsiteX23" fmla="*/ 2175 w 10000"/>
              <a:gd name="connsiteY23" fmla="*/ 9988 h 10000"/>
              <a:gd name="connsiteX24" fmla="*/ 2395 w 10000"/>
              <a:gd name="connsiteY24" fmla="*/ 9997 h 10000"/>
              <a:gd name="connsiteX25" fmla="*/ 2621 w 10000"/>
              <a:gd name="connsiteY25" fmla="*/ 10000 h 10000"/>
              <a:gd name="connsiteX26" fmla="*/ 10000 w 10000"/>
              <a:gd name="connsiteY26"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006 w 10000"/>
              <a:gd name="connsiteY16" fmla="*/ 9813 h 10000"/>
              <a:gd name="connsiteX17" fmla="*/ 1177 w 10000"/>
              <a:gd name="connsiteY17" fmla="*/ 9854 h 10000"/>
              <a:gd name="connsiteX18" fmla="*/ 1360 w 10000"/>
              <a:gd name="connsiteY18" fmla="*/ 9892 h 10000"/>
              <a:gd name="connsiteX19" fmla="*/ 1552 w 10000"/>
              <a:gd name="connsiteY19" fmla="*/ 9924 h 10000"/>
              <a:gd name="connsiteX20" fmla="*/ 1752 w 10000"/>
              <a:gd name="connsiteY20" fmla="*/ 9951 h 10000"/>
              <a:gd name="connsiteX21" fmla="*/ 1959 w 10000"/>
              <a:gd name="connsiteY21" fmla="*/ 9972 h 10000"/>
              <a:gd name="connsiteX22" fmla="*/ 2175 w 10000"/>
              <a:gd name="connsiteY22" fmla="*/ 9988 h 10000"/>
              <a:gd name="connsiteX23" fmla="*/ 2395 w 10000"/>
              <a:gd name="connsiteY23" fmla="*/ 9997 h 10000"/>
              <a:gd name="connsiteX24" fmla="*/ 2621 w 10000"/>
              <a:gd name="connsiteY24" fmla="*/ 10000 h 10000"/>
              <a:gd name="connsiteX25" fmla="*/ 10000 w 10000"/>
              <a:gd name="connsiteY2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177 w 10000"/>
              <a:gd name="connsiteY16" fmla="*/ 9854 h 10000"/>
              <a:gd name="connsiteX17" fmla="*/ 1360 w 10000"/>
              <a:gd name="connsiteY17" fmla="*/ 9892 h 10000"/>
              <a:gd name="connsiteX18" fmla="*/ 1552 w 10000"/>
              <a:gd name="connsiteY18" fmla="*/ 9924 h 10000"/>
              <a:gd name="connsiteX19" fmla="*/ 1752 w 10000"/>
              <a:gd name="connsiteY19" fmla="*/ 9951 h 10000"/>
              <a:gd name="connsiteX20" fmla="*/ 1959 w 10000"/>
              <a:gd name="connsiteY20" fmla="*/ 9972 h 10000"/>
              <a:gd name="connsiteX21" fmla="*/ 2175 w 10000"/>
              <a:gd name="connsiteY21" fmla="*/ 9988 h 10000"/>
              <a:gd name="connsiteX22" fmla="*/ 2395 w 10000"/>
              <a:gd name="connsiteY22" fmla="*/ 9997 h 10000"/>
              <a:gd name="connsiteX23" fmla="*/ 2621 w 10000"/>
              <a:gd name="connsiteY23" fmla="*/ 10000 h 10000"/>
              <a:gd name="connsiteX24" fmla="*/ 10000 w 10000"/>
              <a:gd name="connsiteY2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360 w 10000"/>
              <a:gd name="connsiteY16" fmla="*/ 9892 h 10000"/>
              <a:gd name="connsiteX17" fmla="*/ 1552 w 10000"/>
              <a:gd name="connsiteY17" fmla="*/ 9924 h 10000"/>
              <a:gd name="connsiteX18" fmla="*/ 1752 w 10000"/>
              <a:gd name="connsiteY18" fmla="*/ 9951 h 10000"/>
              <a:gd name="connsiteX19" fmla="*/ 1959 w 10000"/>
              <a:gd name="connsiteY19" fmla="*/ 9972 h 10000"/>
              <a:gd name="connsiteX20" fmla="*/ 2175 w 10000"/>
              <a:gd name="connsiteY20" fmla="*/ 9988 h 10000"/>
              <a:gd name="connsiteX21" fmla="*/ 2395 w 10000"/>
              <a:gd name="connsiteY21" fmla="*/ 9997 h 10000"/>
              <a:gd name="connsiteX22" fmla="*/ 2621 w 10000"/>
              <a:gd name="connsiteY22" fmla="*/ 10000 h 10000"/>
              <a:gd name="connsiteX23" fmla="*/ 10000 w 10000"/>
              <a:gd name="connsiteY2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552 w 10000"/>
              <a:gd name="connsiteY16" fmla="*/ 9924 h 10000"/>
              <a:gd name="connsiteX17" fmla="*/ 1752 w 10000"/>
              <a:gd name="connsiteY17" fmla="*/ 9951 h 10000"/>
              <a:gd name="connsiteX18" fmla="*/ 1959 w 10000"/>
              <a:gd name="connsiteY18" fmla="*/ 9972 h 10000"/>
              <a:gd name="connsiteX19" fmla="*/ 2175 w 10000"/>
              <a:gd name="connsiteY19" fmla="*/ 9988 h 10000"/>
              <a:gd name="connsiteX20" fmla="*/ 2395 w 10000"/>
              <a:gd name="connsiteY20" fmla="*/ 9997 h 10000"/>
              <a:gd name="connsiteX21" fmla="*/ 2621 w 10000"/>
              <a:gd name="connsiteY21" fmla="*/ 10000 h 10000"/>
              <a:gd name="connsiteX22" fmla="*/ 10000 w 10000"/>
              <a:gd name="connsiteY2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752 w 10000"/>
              <a:gd name="connsiteY16" fmla="*/ 9951 h 10000"/>
              <a:gd name="connsiteX17" fmla="*/ 1959 w 10000"/>
              <a:gd name="connsiteY17" fmla="*/ 9972 h 10000"/>
              <a:gd name="connsiteX18" fmla="*/ 2175 w 10000"/>
              <a:gd name="connsiteY18" fmla="*/ 9988 h 10000"/>
              <a:gd name="connsiteX19" fmla="*/ 2395 w 10000"/>
              <a:gd name="connsiteY19" fmla="*/ 9997 h 10000"/>
              <a:gd name="connsiteX20" fmla="*/ 2621 w 10000"/>
              <a:gd name="connsiteY20" fmla="*/ 10000 h 10000"/>
              <a:gd name="connsiteX21" fmla="*/ 10000 w 10000"/>
              <a:gd name="connsiteY2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959 w 10000"/>
              <a:gd name="connsiteY16" fmla="*/ 9972 h 10000"/>
              <a:gd name="connsiteX17" fmla="*/ 2175 w 10000"/>
              <a:gd name="connsiteY17" fmla="*/ 9988 h 10000"/>
              <a:gd name="connsiteX18" fmla="*/ 2395 w 10000"/>
              <a:gd name="connsiteY18" fmla="*/ 9997 h 10000"/>
              <a:gd name="connsiteX19" fmla="*/ 2621 w 10000"/>
              <a:gd name="connsiteY19" fmla="*/ 10000 h 10000"/>
              <a:gd name="connsiteX20" fmla="*/ 10000 w 10000"/>
              <a:gd name="connsiteY2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175 w 10000"/>
              <a:gd name="connsiteY16" fmla="*/ 9988 h 10000"/>
              <a:gd name="connsiteX17" fmla="*/ 2395 w 10000"/>
              <a:gd name="connsiteY17" fmla="*/ 9997 h 10000"/>
              <a:gd name="connsiteX18" fmla="*/ 2621 w 10000"/>
              <a:gd name="connsiteY18" fmla="*/ 10000 h 10000"/>
              <a:gd name="connsiteX19" fmla="*/ 10000 w 10000"/>
              <a:gd name="connsiteY1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395 w 10000"/>
              <a:gd name="connsiteY16" fmla="*/ 9997 h 10000"/>
              <a:gd name="connsiteX17" fmla="*/ 2621 w 10000"/>
              <a:gd name="connsiteY17" fmla="*/ 10000 h 10000"/>
              <a:gd name="connsiteX18" fmla="*/ 10000 w 10000"/>
              <a:gd name="connsiteY1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7897 w 10008"/>
              <a:gd name="connsiteY10" fmla="*/ 238 h 10000"/>
              <a:gd name="connsiteX11" fmla="*/ 6759 w 10008"/>
              <a:gd name="connsiteY11" fmla="*/ 0 h 10000"/>
              <a:gd name="connsiteX12" fmla="*/ 8 w 10008"/>
              <a:gd name="connsiteY12" fmla="*/ 0 h 10000"/>
              <a:gd name="connsiteX13" fmla="*/ 8 w 10008"/>
              <a:gd name="connsiteY13" fmla="*/ 9117 h 10000"/>
              <a:gd name="connsiteX14" fmla="*/ 703 w 10008"/>
              <a:gd name="connsiteY14" fmla="*/ 9716 h 10000"/>
              <a:gd name="connsiteX15" fmla="*/ 2629 w 10008"/>
              <a:gd name="connsiteY15" fmla="*/ 10000 h 10000"/>
              <a:gd name="connsiteX16" fmla="*/ 10008 w 10008"/>
              <a:gd name="connsiteY16"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10008 w 10008"/>
              <a:gd name="connsiteY4" fmla="*/ 980 h 10000"/>
              <a:gd name="connsiteX5" fmla="*/ 10008 w 10008"/>
              <a:gd name="connsiteY5" fmla="*/ 645 h 10000"/>
              <a:gd name="connsiteX6" fmla="*/ 8846 w 10008"/>
              <a:gd name="connsiteY6" fmla="*/ 424 h 10000"/>
              <a:gd name="connsiteX7" fmla="*/ 8903 w 10008"/>
              <a:gd name="connsiteY7" fmla="*/ 91 h 10000"/>
              <a:gd name="connsiteX8" fmla="*/ 7897 w 10008"/>
              <a:gd name="connsiteY8" fmla="*/ 238 h 10000"/>
              <a:gd name="connsiteX9" fmla="*/ 6759 w 10008"/>
              <a:gd name="connsiteY9" fmla="*/ 0 h 10000"/>
              <a:gd name="connsiteX10" fmla="*/ 8 w 10008"/>
              <a:gd name="connsiteY10" fmla="*/ 0 h 10000"/>
              <a:gd name="connsiteX11" fmla="*/ 8 w 10008"/>
              <a:gd name="connsiteY11" fmla="*/ 9117 h 10000"/>
              <a:gd name="connsiteX12" fmla="*/ 703 w 10008"/>
              <a:gd name="connsiteY12" fmla="*/ 9716 h 10000"/>
              <a:gd name="connsiteX13" fmla="*/ 2629 w 10008"/>
              <a:gd name="connsiteY13" fmla="*/ 10000 h 10000"/>
              <a:gd name="connsiteX14" fmla="*/ 10008 w 10008"/>
              <a:gd name="connsiteY14"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671 h 10671"/>
              <a:gd name="connsiteX1" fmla="*/ 10008 w 10008"/>
              <a:gd name="connsiteY1" fmla="*/ 1585 h 10671"/>
              <a:gd name="connsiteX2" fmla="*/ 9303 w 10008"/>
              <a:gd name="connsiteY2" fmla="*/ 1283 h 10671"/>
              <a:gd name="connsiteX3" fmla="*/ 10008 w 10008"/>
              <a:gd name="connsiteY3" fmla="*/ 980 h 10671"/>
              <a:gd name="connsiteX4" fmla="*/ 10008 w 10008"/>
              <a:gd name="connsiteY4" fmla="*/ 645 h 10671"/>
              <a:gd name="connsiteX5" fmla="*/ 8846 w 10008"/>
              <a:gd name="connsiteY5" fmla="*/ 424 h 10671"/>
              <a:gd name="connsiteX6" fmla="*/ 8903 w 10008"/>
              <a:gd name="connsiteY6" fmla="*/ 91 h 10671"/>
              <a:gd name="connsiteX7" fmla="*/ 7897 w 10008"/>
              <a:gd name="connsiteY7" fmla="*/ 238 h 10671"/>
              <a:gd name="connsiteX8" fmla="*/ 6759 w 10008"/>
              <a:gd name="connsiteY8" fmla="*/ 0 h 10671"/>
              <a:gd name="connsiteX9" fmla="*/ 8 w 10008"/>
              <a:gd name="connsiteY9" fmla="*/ 0 h 10671"/>
              <a:gd name="connsiteX10" fmla="*/ 8 w 10008"/>
              <a:gd name="connsiteY10" fmla="*/ 9117 h 10671"/>
              <a:gd name="connsiteX11" fmla="*/ 703 w 10008"/>
              <a:gd name="connsiteY11" fmla="*/ 9716 h 10671"/>
              <a:gd name="connsiteX12" fmla="*/ 2629 w 10008"/>
              <a:gd name="connsiteY12" fmla="*/ 10000 h 10671"/>
              <a:gd name="connsiteX13" fmla="*/ 10008 w 10008"/>
              <a:gd name="connsiteY13" fmla="*/ 10671 h 10671"/>
              <a:gd name="connsiteX0" fmla="*/ 10008 w 10008"/>
              <a:gd name="connsiteY0" fmla="*/ 10671 h 10710"/>
              <a:gd name="connsiteX1" fmla="*/ 10008 w 10008"/>
              <a:gd name="connsiteY1" fmla="*/ 1585 h 10710"/>
              <a:gd name="connsiteX2" fmla="*/ 9303 w 10008"/>
              <a:gd name="connsiteY2" fmla="*/ 1283 h 10710"/>
              <a:gd name="connsiteX3" fmla="*/ 10008 w 10008"/>
              <a:gd name="connsiteY3" fmla="*/ 980 h 10710"/>
              <a:gd name="connsiteX4" fmla="*/ 10008 w 10008"/>
              <a:gd name="connsiteY4" fmla="*/ 645 h 10710"/>
              <a:gd name="connsiteX5" fmla="*/ 8846 w 10008"/>
              <a:gd name="connsiteY5" fmla="*/ 424 h 10710"/>
              <a:gd name="connsiteX6" fmla="*/ 8903 w 10008"/>
              <a:gd name="connsiteY6" fmla="*/ 91 h 10710"/>
              <a:gd name="connsiteX7" fmla="*/ 7897 w 10008"/>
              <a:gd name="connsiteY7" fmla="*/ 238 h 10710"/>
              <a:gd name="connsiteX8" fmla="*/ 6759 w 10008"/>
              <a:gd name="connsiteY8" fmla="*/ 0 h 10710"/>
              <a:gd name="connsiteX9" fmla="*/ 8 w 10008"/>
              <a:gd name="connsiteY9" fmla="*/ 0 h 10710"/>
              <a:gd name="connsiteX10" fmla="*/ 8 w 10008"/>
              <a:gd name="connsiteY10" fmla="*/ 9117 h 10710"/>
              <a:gd name="connsiteX11" fmla="*/ 703 w 10008"/>
              <a:gd name="connsiteY11" fmla="*/ 9716 h 10710"/>
              <a:gd name="connsiteX12" fmla="*/ 2629 w 10008"/>
              <a:gd name="connsiteY12" fmla="*/ 10671 h 10710"/>
              <a:gd name="connsiteX13" fmla="*/ 10008 w 10008"/>
              <a:gd name="connsiteY13" fmla="*/ 10671 h 10710"/>
              <a:gd name="connsiteX0" fmla="*/ 31396 w 31396"/>
              <a:gd name="connsiteY0" fmla="*/ 10671 h 10710"/>
              <a:gd name="connsiteX1" fmla="*/ 31396 w 31396"/>
              <a:gd name="connsiteY1" fmla="*/ 1585 h 10710"/>
              <a:gd name="connsiteX2" fmla="*/ 30691 w 31396"/>
              <a:gd name="connsiteY2" fmla="*/ 1283 h 10710"/>
              <a:gd name="connsiteX3" fmla="*/ 31396 w 31396"/>
              <a:gd name="connsiteY3" fmla="*/ 980 h 10710"/>
              <a:gd name="connsiteX4" fmla="*/ 31396 w 31396"/>
              <a:gd name="connsiteY4" fmla="*/ 645 h 10710"/>
              <a:gd name="connsiteX5" fmla="*/ 30234 w 31396"/>
              <a:gd name="connsiteY5" fmla="*/ 424 h 10710"/>
              <a:gd name="connsiteX6" fmla="*/ 30291 w 31396"/>
              <a:gd name="connsiteY6" fmla="*/ 91 h 10710"/>
              <a:gd name="connsiteX7" fmla="*/ 29285 w 31396"/>
              <a:gd name="connsiteY7" fmla="*/ 238 h 10710"/>
              <a:gd name="connsiteX8" fmla="*/ 28147 w 31396"/>
              <a:gd name="connsiteY8" fmla="*/ 0 h 10710"/>
              <a:gd name="connsiteX9" fmla="*/ 21396 w 31396"/>
              <a:gd name="connsiteY9" fmla="*/ 0 h 10710"/>
              <a:gd name="connsiteX10" fmla="*/ 0 w 31396"/>
              <a:gd name="connsiteY10" fmla="*/ 9103 h 10710"/>
              <a:gd name="connsiteX11" fmla="*/ 22091 w 31396"/>
              <a:gd name="connsiteY11" fmla="*/ 9716 h 10710"/>
              <a:gd name="connsiteX12" fmla="*/ 24017 w 31396"/>
              <a:gd name="connsiteY12" fmla="*/ 10671 h 10710"/>
              <a:gd name="connsiteX13" fmla="*/ 31396 w 31396"/>
              <a:gd name="connsiteY13" fmla="*/ 10671 h 10710"/>
              <a:gd name="connsiteX0" fmla="*/ 33032 w 33032"/>
              <a:gd name="connsiteY0" fmla="*/ 10671 h 10710"/>
              <a:gd name="connsiteX1" fmla="*/ 33032 w 33032"/>
              <a:gd name="connsiteY1" fmla="*/ 1585 h 10710"/>
              <a:gd name="connsiteX2" fmla="*/ 32327 w 33032"/>
              <a:gd name="connsiteY2" fmla="*/ 1283 h 10710"/>
              <a:gd name="connsiteX3" fmla="*/ 33032 w 33032"/>
              <a:gd name="connsiteY3" fmla="*/ 980 h 10710"/>
              <a:gd name="connsiteX4" fmla="*/ 33032 w 33032"/>
              <a:gd name="connsiteY4" fmla="*/ 645 h 10710"/>
              <a:gd name="connsiteX5" fmla="*/ 31870 w 33032"/>
              <a:gd name="connsiteY5" fmla="*/ 424 h 10710"/>
              <a:gd name="connsiteX6" fmla="*/ 31927 w 33032"/>
              <a:gd name="connsiteY6" fmla="*/ 91 h 10710"/>
              <a:gd name="connsiteX7" fmla="*/ 30921 w 33032"/>
              <a:gd name="connsiteY7" fmla="*/ 238 h 10710"/>
              <a:gd name="connsiteX8" fmla="*/ 29783 w 33032"/>
              <a:gd name="connsiteY8" fmla="*/ 0 h 10710"/>
              <a:gd name="connsiteX9" fmla="*/ 1636 w 33032"/>
              <a:gd name="connsiteY9" fmla="*/ 0 h 10710"/>
              <a:gd name="connsiteX10" fmla="*/ 1636 w 33032"/>
              <a:gd name="connsiteY10" fmla="*/ 9103 h 10710"/>
              <a:gd name="connsiteX11" fmla="*/ 23727 w 33032"/>
              <a:gd name="connsiteY11" fmla="*/ 9716 h 10710"/>
              <a:gd name="connsiteX12" fmla="*/ 25653 w 33032"/>
              <a:gd name="connsiteY12" fmla="*/ 10671 h 10710"/>
              <a:gd name="connsiteX13" fmla="*/ 33032 w 33032"/>
              <a:gd name="connsiteY13" fmla="*/ 10671 h 10710"/>
              <a:gd name="connsiteX0" fmla="*/ 33032 w 33032"/>
              <a:gd name="connsiteY0" fmla="*/ 10671 h 10710"/>
              <a:gd name="connsiteX1" fmla="*/ 33032 w 33032"/>
              <a:gd name="connsiteY1" fmla="*/ 1585 h 10710"/>
              <a:gd name="connsiteX2" fmla="*/ 32327 w 33032"/>
              <a:gd name="connsiteY2" fmla="*/ 1283 h 10710"/>
              <a:gd name="connsiteX3" fmla="*/ 33032 w 33032"/>
              <a:gd name="connsiteY3" fmla="*/ 980 h 10710"/>
              <a:gd name="connsiteX4" fmla="*/ 33032 w 33032"/>
              <a:gd name="connsiteY4" fmla="*/ 645 h 10710"/>
              <a:gd name="connsiteX5" fmla="*/ 31870 w 33032"/>
              <a:gd name="connsiteY5" fmla="*/ 424 h 10710"/>
              <a:gd name="connsiteX6" fmla="*/ 31927 w 33032"/>
              <a:gd name="connsiteY6" fmla="*/ 91 h 10710"/>
              <a:gd name="connsiteX7" fmla="*/ 30921 w 33032"/>
              <a:gd name="connsiteY7" fmla="*/ 238 h 10710"/>
              <a:gd name="connsiteX8" fmla="*/ 29783 w 33032"/>
              <a:gd name="connsiteY8" fmla="*/ 0 h 10710"/>
              <a:gd name="connsiteX9" fmla="*/ 1636 w 33032"/>
              <a:gd name="connsiteY9" fmla="*/ 0 h 10710"/>
              <a:gd name="connsiteX10" fmla="*/ 1636 w 33032"/>
              <a:gd name="connsiteY10" fmla="*/ 9103 h 10710"/>
              <a:gd name="connsiteX11" fmla="*/ 23727 w 33032"/>
              <a:gd name="connsiteY11" fmla="*/ 9716 h 10710"/>
              <a:gd name="connsiteX12" fmla="*/ 25653 w 33032"/>
              <a:gd name="connsiteY12" fmla="*/ 10671 h 10710"/>
              <a:gd name="connsiteX13" fmla="*/ 33032 w 33032"/>
              <a:gd name="connsiteY13" fmla="*/ 10671 h 10710"/>
              <a:gd name="connsiteX0" fmla="*/ 32810 w 32810"/>
              <a:gd name="connsiteY0" fmla="*/ 10671 h 10678"/>
              <a:gd name="connsiteX1" fmla="*/ 32810 w 32810"/>
              <a:gd name="connsiteY1" fmla="*/ 1585 h 10678"/>
              <a:gd name="connsiteX2" fmla="*/ 32105 w 32810"/>
              <a:gd name="connsiteY2" fmla="*/ 1283 h 10678"/>
              <a:gd name="connsiteX3" fmla="*/ 32810 w 32810"/>
              <a:gd name="connsiteY3" fmla="*/ 980 h 10678"/>
              <a:gd name="connsiteX4" fmla="*/ 32810 w 32810"/>
              <a:gd name="connsiteY4" fmla="*/ 645 h 10678"/>
              <a:gd name="connsiteX5" fmla="*/ 31648 w 32810"/>
              <a:gd name="connsiteY5" fmla="*/ 424 h 10678"/>
              <a:gd name="connsiteX6" fmla="*/ 31705 w 32810"/>
              <a:gd name="connsiteY6" fmla="*/ 91 h 10678"/>
              <a:gd name="connsiteX7" fmla="*/ 30699 w 32810"/>
              <a:gd name="connsiteY7" fmla="*/ 238 h 10678"/>
              <a:gd name="connsiteX8" fmla="*/ 29561 w 32810"/>
              <a:gd name="connsiteY8" fmla="*/ 0 h 10678"/>
              <a:gd name="connsiteX9" fmla="*/ 1414 w 32810"/>
              <a:gd name="connsiteY9" fmla="*/ 0 h 10678"/>
              <a:gd name="connsiteX10" fmla="*/ 1414 w 32810"/>
              <a:gd name="connsiteY10" fmla="*/ 9103 h 10678"/>
              <a:gd name="connsiteX11" fmla="*/ 1893 w 32810"/>
              <a:gd name="connsiteY11" fmla="*/ 10338 h 10678"/>
              <a:gd name="connsiteX12" fmla="*/ 25431 w 32810"/>
              <a:gd name="connsiteY12" fmla="*/ 10671 h 10678"/>
              <a:gd name="connsiteX13" fmla="*/ 32810 w 32810"/>
              <a:gd name="connsiteY13" fmla="*/ 10671 h 10678"/>
              <a:gd name="connsiteX0" fmla="*/ 31473 w 31473"/>
              <a:gd name="connsiteY0" fmla="*/ 10671 h 10685"/>
              <a:gd name="connsiteX1" fmla="*/ 31473 w 31473"/>
              <a:gd name="connsiteY1" fmla="*/ 1585 h 10685"/>
              <a:gd name="connsiteX2" fmla="*/ 30768 w 31473"/>
              <a:gd name="connsiteY2" fmla="*/ 1283 h 10685"/>
              <a:gd name="connsiteX3" fmla="*/ 31473 w 31473"/>
              <a:gd name="connsiteY3" fmla="*/ 980 h 10685"/>
              <a:gd name="connsiteX4" fmla="*/ 31473 w 31473"/>
              <a:gd name="connsiteY4" fmla="*/ 645 h 10685"/>
              <a:gd name="connsiteX5" fmla="*/ 30311 w 31473"/>
              <a:gd name="connsiteY5" fmla="*/ 424 h 10685"/>
              <a:gd name="connsiteX6" fmla="*/ 30368 w 31473"/>
              <a:gd name="connsiteY6" fmla="*/ 91 h 10685"/>
              <a:gd name="connsiteX7" fmla="*/ 29362 w 31473"/>
              <a:gd name="connsiteY7" fmla="*/ 238 h 10685"/>
              <a:gd name="connsiteX8" fmla="*/ 28224 w 31473"/>
              <a:gd name="connsiteY8" fmla="*/ 0 h 10685"/>
              <a:gd name="connsiteX9" fmla="*/ 77 w 31473"/>
              <a:gd name="connsiteY9" fmla="*/ 0 h 10685"/>
              <a:gd name="connsiteX10" fmla="*/ 77 w 31473"/>
              <a:gd name="connsiteY10" fmla="*/ 9103 h 10685"/>
              <a:gd name="connsiteX11" fmla="*/ 556 w 31473"/>
              <a:gd name="connsiteY11" fmla="*/ 10338 h 10685"/>
              <a:gd name="connsiteX12" fmla="*/ 2972 w 31473"/>
              <a:gd name="connsiteY12" fmla="*/ 10678 h 10685"/>
              <a:gd name="connsiteX13" fmla="*/ 31473 w 31473"/>
              <a:gd name="connsiteY13" fmla="*/ 10671 h 10685"/>
              <a:gd name="connsiteX0" fmla="*/ 31432 w 31432"/>
              <a:gd name="connsiteY0" fmla="*/ 10671 h 10678"/>
              <a:gd name="connsiteX1" fmla="*/ 31432 w 31432"/>
              <a:gd name="connsiteY1" fmla="*/ 1585 h 10678"/>
              <a:gd name="connsiteX2" fmla="*/ 30727 w 31432"/>
              <a:gd name="connsiteY2" fmla="*/ 1283 h 10678"/>
              <a:gd name="connsiteX3" fmla="*/ 31432 w 31432"/>
              <a:gd name="connsiteY3" fmla="*/ 980 h 10678"/>
              <a:gd name="connsiteX4" fmla="*/ 31432 w 31432"/>
              <a:gd name="connsiteY4" fmla="*/ 645 h 10678"/>
              <a:gd name="connsiteX5" fmla="*/ 30270 w 31432"/>
              <a:gd name="connsiteY5" fmla="*/ 424 h 10678"/>
              <a:gd name="connsiteX6" fmla="*/ 30327 w 31432"/>
              <a:gd name="connsiteY6" fmla="*/ 91 h 10678"/>
              <a:gd name="connsiteX7" fmla="*/ 29321 w 31432"/>
              <a:gd name="connsiteY7" fmla="*/ 238 h 10678"/>
              <a:gd name="connsiteX8" fmla="*/ 28183 w 31432"/>
              <a:gd name="connsiteY8" fmla="*/ 0 h 10678"/>
              <a:gd name="connsiteX9" fmla="*/ 36 w 31432"/>
              <a:gd name="connsiteY9" fmla="*/ 0 h 10678"/>
              <a:gd name="connsiteX10" fmla="*/ 36 w 31432"/>
              <a:gd name="connsiteY10" fmla="*/ 9103 h 10678"/>
              <a:gd name="connsiteX11" fmla="*/ 515 w 31432"/>
              <a:gd name="connsiteY11" fmla="*/ 10338 h 10678"/>
              <a:gd name="connsiteX12" fmla="*/ 2931 w 31432"/>
              <a:gd name="connsiteY12" fmla="*/ 10678 h 10678"/>
              <a:gd name="connsiteX13" fmla="*/ 31432 w 31432"/>
              <a:gd name="connsiteY13" fmla="*/ 10671 h 10678"/>
              <a:gd name="connsiteX0" fmla="*/ 31460 w 31460"/>
              <a:gd name="connsiteY0" fmla="*/ 10671 h 10678"/>
              <a:gd name="connsiteX1" fmla="*/ 31460 w 31460"/>
              <a:gd name="connsiteY1" fmla="*/ 1585 h 10678"/>
              <a:gd name="connsiteX2" fmla="*/ 30755 w 31460"/>
              <a:gd name="connsiteY2" fmla="*/ 1283 h 10678"/>
              <a:gd name="connsiteX3" fmla="*/ 31460 w 31460"/>
              <a:gd name="connsiteY3" fmla="*/ 980 h 10678"/>
              <a:gd name="connsiteX4" fmla="*/ 31460 w 31460"/>
              <a:gd name="connsiteY4" fmla="*/ 645 h 10678"/>
              <a:gd name="connsiteX5" fmla="*/ 30298 w 31460"/>
              <a:gd name="connsiteY5" fmla="*/ 424 h 10678"/>
              <a:gd name="connsiteX6" fmla="*/ 30355 w 31460"/>
              <a:gd name="connsiteY6" fmla="*/ 91 h 10678"/>
              <a:gd name="connsiteX7" fmla="*/ 29349 w 31460"/>
              <a:gd name="connsiteY7" fmla="*/ 238 h 10678"/>
              <a:gd name="connsiteX8" fmla="*/ 28211 w 31460"/>
              <a:gd name="connsiteY8" fmla="*/ 0 h 10678"/>
              <a:gd name="connsiteX9" fmla="*/ 64 w 31460"/>
              <a:gd name="connsiteY9" fmla="*/ 0 h 10678"/>
              <a:gd name="connsiteX10" fmla="*/ 28 w 31460"/>
              <a:gd name="connsiteY10" fmla="*/ 9749 h 10678"/>
              <a:gd name="connsiteX11" fmla="*/ 543 w 31460"/>
              <a:gd name="connsiteY11" fmla="*/ 10338 h 10678"/>
              <a:gd name="connsiteX12" fmla="*/ 2959 w 31460"/>
              <a:gd name="connsiteY12" fmla="*/ 10678 h 10678"/>
              <a:gd name="connsiteX13" fmla="*/ 31460 w 31460"/>
              <a:gd name="connsiteY13" fmla="*/ 10671 h 10678"/>
              <a:gd name="connsiteX0" fmla="*/ 31443 w 31443"/>
              <a:gd name="connsiteY0" fmla="*/ 10671 h 10678"/>
              <a:gd name="connsiteX1" fmla="*/ 31443 w 31443"/>
              <a:gd name="connsiteY1" fmla="*/ 1585 h 10678"/>
              <a:gd name="connsiteX2" fmla="*/ 30738 w 31443"/>
              <a:gd name="connsiteY2" fmla="*/ 1283 h 10678"/>
              <a:gd name="connsiteX3" fmla="*/ 31443 w 31443"/>
              <a:gd name="connsiteY3" fmla="*/ 980 h 10678"/>
              <a:gd name="connsiteX4" fmla="*/ 31443 w 31443"/>
              <a:gd name="connsiteY4" fmla="*/ 645 h 10678"/>
              <a:gd name="connsiteX5" fmla="*/ 30281 w 31443"/>
              <a:gd name="connsiteY5" fmla="*/ 424 h 10678"/>
              <a:gd name="connsiteX6" fmla="*/ 30338 w 31443"/>
              <a:gd name="connsiteY6" fmla="*/ 91 h 10678"/>
              <a:gd name="connsiteX7" fmla="*/ 29332 w 31443"/>
              <a:gd name="connsiteY7" fmla="*/ 238 h 10678"/>
              <a:gd name="connsiteX8" fmla="*/ 28194 w 31443"/>
              <a:gd name="connsiteY8" fmla="*/ 0 h 10678"/>
              <a:gd name="connsiteX9" fmla="*/ 47 w 31443"/>
              <a:gd name="connsiteY9" fmla="*/ 0 h 10678"/>
              <a:gd name="connsiteX10" fmla="*/ 11 w 31443"/>
              <a:gd name="connsiteY10" fmla="*/ 9749 h 10678"/>
              <a:gd name="connsiteX11" fmla="*/ 526 w 31443"/>
              <a:gd name="connsiteY11" fmla="*/ 10338 h 10678"/>
              <a:gd name="connsiteX12" fmla="*/ 2942 w 31443"/>
              <a:gd name="connsiteY12" fmla="*/ 10678 h 10678"/>
              <a:gd name="connsiteX13" fmla="*/ 31443 w 31443"/>
              <a:gd name="connsiteY13" fmla="*/ 10671 h 10678"/>
              <a:gd name="connsiteX0" fmla="*/ 31471 w 31471"/>
              <a:gd name="connsiteY0" fmla="*/ 10671 h 10678"/>
              <a:gd name="connsiteX1" fmla="*/ 31471 w 31471"/>
              <a:gd name="connsiteY1" fmla="*/ 1585 h 10678"/>
              <a:gd name="connsiteX2" fmla="*/ 30766 w 31471"/>
              <a:gd name="connsiteY2" fmla="*/ 1283 h 10678"/>
              <a:gd name="connsiteX3" fmla="*/ 31471 w 31471"/>
              <a:gd name="connsiteY3" fmla="*/ 980 h 10678"/>
              <a:gd name="connsiteX4" fmla="*/ 31471 w 31471"/>
              <a:gd name="connsiteY4" fmla="*/ 645 h 10678"/>
              <a:gd name="connsiteX5" fmla="*/ 30309 w 31471"/>
              <a:gd name="connsiteY5" fmla="*/ 424 h 10678"/>
              <a:gd name="connsiteX6" fmla="*/ 30366 w 31471"/>
              <a:gd name="connsiteY6" fmla="*/ 91 h 10678"/>
              <a:gd name="connsiteX7" fmla="*/ 29360 w 31471"/>
              <a:gd name="connsiteY7" fmla="*/ 238 h 10678"/>
              <a:gd name="connsiteX8" fmla="*/ 28222 w 31471"/>
              <a:gd name="connsiteY8" fmla="*/ 0 h 10678"/>
              <a:gd name="connsiteX9" fmla="*/ 75 w 31471"/>
              <a:gd name="connsiteY9" fmla="*/ 0 h 10678"/>
              <a:gd name="connsiteX10" fmla="*/ 39 w 31471"/>
              <a:gd name="connsiteY10" fmla="*/ 9749 h 10678"/>
              <a:gd name="connsiteX11" fmla="*/ 709 w 31471"/>
              <a:gd name="connsiteY11" fmla="*/ 10384 h 10678"/>
              <a:gd name="connsiteX12" fmla="*/ 2970 w 31471"/>
              <a:gd name="connsiteY12" fmla="*/ 10678 h 10678"/>
              <a:gd name="connsiteX13" fmla="*/ 31471 w 31471"/>
              <a:gd name="connsiteY13" fmla="*/ 10671 h 10678"/>
              <a:gd name="connsiteX0" fmla="*/ 31508 w 31508"/>
              <a:gd name="connsiteY0" fmla="*/ 10671 h 10678"/>
              <a:gd name="connsiteX1" fmla="*/ 31508 w 31508"/>
              <a:gd name="connsiteY1" fmla="*/ 1585 h 10678"/>
              <a:gd name="connsiteX2" fmla="*/ 30803 w 31508"/>
              <a:gd name="connsiteY2" fmla="*/ 1283 h 10678"/>
              <a:gd name="connsiteX3" fmla="*/ 31508 w 31508"/>
              <a:gd name="connsiteY3" fmla="*/ 980 h 10678"/>
              <a:gd name="connsiteX4" fmla="*/ 31508 w 31508"/>
              <a:gd name="connsiteY4" fmla="*/ 645 h 10678"/>
              <a:gd name="connsiteX5" fmla="*/ 30346 w 31508"/>
              <a:gd name="connsiteY5" fmla="*/ 424 h 10678"/>
              <a:gd name="connsiteX6" fmla="*/ 30403 w 31508"/>
              <a:gd name="connsiteY6" fmla="*/ 91 h 10678"/>
              <a:gd name="connsiteX7" fmla="*/ 29397 w 31508"/>
              <a:gd name="connsiteY7" fmla="*/ 238 h 10678"/>
              <a:gd name="connsiteX8" fmla="*/ 28259 w 31508"/>
              <a:gd name="connsiteY8" fmla="*/ 0 h 10678"/>
              <a:gd name="connsiteX9" fmla="*/ 112 w 31508"/>
              <a:gd name="connsiteY9" fmla="*/ 0 h 10678"/>
              <a:gd name="connsiteX10" fmla="*/ 76 w 31508"/>
              <a:gd name="connsiteY10" fmla="*/ 9749 h 10678"/>
              <a:gd name="connsiteX11" fmla="*/ 746 w 31508"/>
              <a:gd name="connsiteY11" fmla="*/ 10384 h 10678"/>
              <a:gd name="connsiteX12" fmla="*/ 3007 w 31508"/>
              <a:gd name="connsiteY12" fmla="*/ 10678 h 10678"/>
              <a:gd name="connsiteX13" fmla="*/ 31508 w 31508"/>
              <a:gd name="connsiteY13" fmla="*/ 10671 h 10678"/>
              <a:gd name="connsiteX0" fmla="*/ 31508 w 31508"/>
              <a:gd name="connsiteY0" fmla="*/ 10671 h 10678"/>
              <a:gd name="connsiteX1" fmla="*/ 31508 w 31508"/>
              <a:gd name="connsiteY1" fmla="*/ 1585 h 10678"/>
              <a:gd name="connsiteX2" fmla="*/ 30803 w 31508"/>
              <a:gd name="connsiteY2" fmla="*/ 1283 h 10678"/>
              <a:gd name="connsiteX3" fmla="*/ 31508 w 31508"/>
              <a:gd name="connsiteY3" fmla="*/ 980 h 10678"/>
              <a:gd name="connsiteX4" fmla="*/ 31508 w 31508"/>
              <a:gd name="connsiteY4" fmla="*/ 645 h 10678"/>
              <a:gd name="connsiteX5" fmla="*/ 30346 w 31508"/>
              <a:gd name="connsiteY5" fmla="*/ 424 h 10678"/>
              <a:gd name="connsiteX6" fmla="*/ 30403 w 31508"/>
              <a:gd name="connsiteY6" fmla="*/ 91 h 10678"/>
              <a:gd name="connsiteX7" fmla="*/ 29397 w 31508"/>
              <a:gd name="connsiteY7" fmla="*/ 238 h 10678"/>
              <a:gd name="connsiteX8" fmla="*/ 28259 w 31508"/>
              <a:gd name="connsiteY8" fmla="*/ 0 h 10678"/>
              <a:gd name="connsiteX9" fmla="*/ 112 w 31508"/>
              <a:gd name="connsiteY9" fmla="*/ 0 h 10678"/>
              <a:gd name="connsiteX10" fmla="*/ 76 w 31508"/>
              <a:gd name="connsiteY10" fmla="*/ 9749 h 10678"/>
              <a:gd name="connsiteX11" fmla="*/ 746 w 31508"/>
              <a:gd name="connsiteY11" fmla="*/ 10384 h 10678"/>
              <a:gd name="connsiteX12" fmla="*/ 3007 w 31508"/>
              <a:gd name="connsiteY12" fmla="*/ 10678 h 10678"/>
              <a:gd name="connsiteX13" fmla="*/ 31508 w 31508"/>
              <a:gd name="connsiteY13" fmla="*/ 10671 h 10678"/>
              <a:gd name="connsiteX0" fmla="*/ 31435 w 31435"/>
              <a:gd name="connsiteY0" fmla="*/ 10671 h 10685"/>
              <a:gd name="connsiteX1" fmla="*/ 31435 w 31435"/>
              <a:gd name="connsiteY1" fmla="*/ 1585 h 10685"/>
              <a:gd name="connsiteX2" fmla="*/ 30730 w 31435"/>
              <a:gd name="connsiteY2" fmla="*/ 1283 h 10685"/>
              <a:gd name="connsiteX3" fmla="*/ 31435 w 31435"/>
              <a:gd name="connsiteY3" fmla="*/ 980 h 10685"/>
              <a:gd name="connsiteX4" fmla="*/ 31435 w 31435"/>
              <a:gd name="connsiteY4" fmla="*/ 645 h 10685"/>
              <a:gd name="connsiteX5" fmla="*/ 30273 w 31435"/>
              <a:gd name="connsiteY5" fmla="*/ 424 h 10685"/>
              <a:gd name="connsiteX6" fmla="*/ 30330 w 31435"/>
              <a:gd name="connsiteY6" fmla="*/ 91 h 10685"/>
              <a:gd name="connsiteX7" fmla="*/ 29324 w 31435"/>
              <a:gd name="connsiteY7" fmla="*/ 238 h 10685"/>
              <a:gd name="connsiteX8" fmla="*/ 28186 w 31435"/>
              <a:gd name="connsiteY8" fmla="*/ 0 h 10685"/>
              <a:gd name="connsiteX9" fmla="*/ 39 w 31435"/>
              <a:gd name="connsiteY9" fmla="*/ 0 h 10685"/>
              <a:gd name="connsiteX10" fmla="*/ 3 w 31435"/>
              <a:gd name="connsiteY10" fmla="*/ 9749 h 10685"/>
              <a:gd name="connsiteX11" fmla="*/ 673 w 31435"/>
              <a:gd name="connsiteY11" fmla="*/ 10384 h 10685"/>
              <a:gd name="connsiteX12" fmla="*/ 2934 w 31435"/>
              <a:gd name="connsiteY12" fmla="*/ 10678 h 10685"/>
              <a:gd name="connsiteX13" fmla="*/ 31435 w 31435"/>
              <a:gd name="connsiteY13" fmla="*/ 10671 h 10685"/>
              <a:gd name="connsiteX0" fmla="*/ 31443 w 31443"/>
              <a:gd name="connsiteY0" fmla="*/ 10671 h 10678"/>
              <a:gd name="connsiteX1" fmla="*/ 31443 w 31443"/>
              <a:gd name="connsiteY1" fmla="*/ 1585 h 10678"/>
              <a:gd name="connsiteX2" fmla="*/ 30738 w 31443"/>
              <a:gd name="connsiteY2" fmla="*/ 1283 h 10678"/>
              <a:gd name="connsiteX3" fmla="*/ 31443 w 31443"/>
              <a:gd name="connsiteY3" fmla="*/ 980 h 10678"/>
              <a:gd name="connsiteX4" fmla="*/ 31443 w 31443"/>
              <a:gd name="connsiteY4" fmla="*/ 645 h 10678"/>
              <a:gd name="connsiteX5" fmla="*/ 30281 w 31443"/>
              <a:gd name="connsiteY5" fmla="*/ 424 h 10678"/>
              <a:gd name="connsiteX6" fmla="*/ 30338 w 31443"/>
              <a:gd name="connsiteY6" fmla="*/ 91 h 10678"/>
              <a:gd name="connsiteX7" fmla="*/ 29332 w 31443"/>
              <a:gd name="connsiteY7" fmla="*/ 238 h 10678"/>
              <a:gd name="connsiteX8" fmla="*/ 28194 w 31443"/>
              <a:gd name="connsiteY8" fmla="*/ 0 h 10678"/>
              <a:gd name="connsiteX9" fmla="*/ 47 w 31443"/>
              <a:gd name="connsiteY9" fmla="*/ 0 h 10678"/>
              <a:gd name="connsiteX10" fmla="*/ 11 w 31443"/>
              <a:gd name="connsiteY10" fmla="*/ 9749 h 10678"/>
              <a:gd name="connsiteX11" fmla="*/ 681 w 31443"/>
              <a:gd name="connsiteY11" fmla="*/ 10384 h 10678"/>
              <a:gd name="connsiteX12" fmla="*/ 2942 w 31443"/>
              <a:gd name="connsiteY12" fmla="*/ 10678 h 10678"/>
              <a:gd name="connsiteX13" fmla="*/ 31443 w 31443"/>
              <a:gd name="connsiteY13" fmla="*/ 10671 h 10678"/>
              <a:gd name="connsiteX0" fmla="*/ 31482 w 31482"/>
              <a:gd name="connsiteY0" fmla="*/ 10671 h 10678"/>
              <a:gd name="connsiteX1" fmla="*/ 31482 w 31482"/>
              <a:gd name="connsiteY1" fmla="*/ 1585 h 10678"/>
              <a:gd name="connsiteX2" fmla="*/ 30777 w 31482"/>
              <a:gd name="connsiteY2" fmla="*/ 1283 h 10678"/>
              <a:gd name="connsiteX3" fmla="*/ 31482 w 31482"/>
              <a:gd name="connsiteY3" fmla="*/ 980 h 10678"/>
              <a:gd name="connsiteX4" fmla="*/ 31482 w 31482"/>
              <a:gd name="connsiteY4" fmla="*/ 645 h 10678"/>
              <a:gd name="connsiteX5" fmla="*/ 30320 w 31482"/>
              <a:gd name="connsiteY5" fmla="*/ 424 h 10678"/>
              <a:gd name="connsiteX6" fmla="*/ 30377 w 31482"/>
              <a:gd name="connsiteY6" fmla="*/ 91 h 10678"/>
              <a:gd name="connsiteX7" fmla="*/ 29371 w 31482"/>
              <a:gd name="connsiteY7" fmla="*/ 238 h 10678"/>
              <a:gd name="connsiteX8" fmla="*/ 28233 w 31482"/>
              <a:gd name="connsiteY8" fmla="*/ 0 h 10678"/>
              <a:gd name="connsiteX9" fmla="*/ 86 w 31482"/>
              <a:gd name="connsiteY9" fmla="*/ 0 h 10678"/>
              <a:gd name="connsiteX10" fmla="*/ 50 w 31482"/>
              <a:gd name="connsiteY10" fmla="*/ 9749 h 10678"/>
              <a:gd name="connsiteX11" fmla="*/ 875 w 31482"/>
              <a:gd name="connsiteY11" fmla="*/ 10416 h 10678"/>
              <a:gd name="connsiteX12" fmla="*/ 2981 w 31482"/>
              <a:gd name="connsiteY12" fmla="*/ 10678 h 10678"/>
              <a:gd name="connsiteX13" fmla="*/ 31482 w 31482"/>
              <a:gd name="connsiteY13" fmla="*/ 10671 h 10678"/>
              <a:gd name="connsiteX0" fmla="*/ 31717 w 31717"/>
              <a:gd name="connsiteY0" fmla="*/ 10671 h 10809"/>
              <a:gd name="connsiteX1" fmla="*/ 31717 w 31717"/>
              <a:gd name="connsiteY1" fmla="*/ 1585 h 10809"/>
              <a:gd name="connsiteX2" fmla="*/ 31012 w 31717"/>
              <a:gd name="connsiteY2" fmla="*/ 1283 h 10809"/>
              <a:gd name="connsiteX3" fmla="*/ 31717 w 31717"/>
              <a:gd name="connsiteY3" fmla="*/ 980 h 10809"/>
              <a:gd name="connsiteX4" fmla="*/ 31717 w 31717"/>
              <a:gd name="connsiteY4" fmla="*/ 645 h 10809"/>
              <a:gd name="connsiteX5" fmla="*/ 30555 w 31717"/>
              <a:gd name="connsiteY5" fmla="*/ 424 h 10809"/>
              <a:gd name="connsiteX6" fmla="*/ 30612 w 31717"/>
              <a:gd name="connsiteY6" fmla="*/ 91 h 10809"/>
              <a:gd name="connsiteX7" fmla="*/ 29606 w 31717"/>
              <a:gd name="connsiteY7" fmla="*/ 238 h 10809"/>
              <a:gd name="connsiteX8" fmla="*/ 28468 w 31717"/>
              <a:gd name="connsiteY8" fmla="*/ 0 h 10809"/>
              <a:gd name="connsiteX9" fmla="*/ 321 w 31717"/>
              <a:gd name="connsiteY9" fmla="*/ 0 h 10809"/>
              <a:gd name="connsiteX10" fmla="*/ 285 w 31717"/>
              <a:gd name="connsiteY10" fmla="*/ 9749 h 10809"/>
              <a:gd name="connsiteX11" fmla="*/ 1110 w 31717"/>
              <a:gd name="connsiteY11" fmla="*/ 10416 h 10809"/>
              <a:gd name="connsiteX12" fmla="*/ 3216 w 31717"/>
              <a:gd name="connsiteY12" fmla="*/ 10678 h 10809"/>
              <a:gd name="connsiteX13" fmla="*/ 31717 w 31717"/>
              <a:gd name="connsiteY13" fmla="*/ 10671 h 10809"/>
              <a:gd name="connsiteX0" fmla="*/ 31483 w 31483"/>
              <a:gd name="connsiteY0" fmla="*/ 10671 h 10809"/>
              <a:gd name="connsiteX1" fmla="*/ 31483 w 31483"/>
              <a:gd name="connsiteY1" fmla="*/ 1585 h 10809"/>
              <a:gd name="connsiteX2" fmla="*/ 30778 w 31483"/>
              <a:gd name="connsiteY2" fmla="*/ 1283 h 10809"/>
              <a:gd name="connsiteX3" fmla="*/ 31483 w 31483"/>
              <a:gd name="connsiteY3" fmla="*/ 980 h 10809"/>
              <a:gd name="connsiteX4" fmla="*/ 31483 w 31483"/>
              <a:gd name="connsiteY4" fmla="*/ 645 h 10809"/>
              <a:gd name="connsiteX5" fmla="*/ 30321 w 31483"/>
              <a:gd name="connsiteY5" fmla="*/ 424 h 10809"/>
              <a:gd name="connsiteX6" fmla="*/ 30378 w 31483"/>
              <a:gd name="connsiteY6" fmla="*/ 91 h 10809"/>
              <a:gd name="connsiteX7" fmla="*/ 29372 w 31483"/>
              <a:gd name="connsiteY7" fmla="*/ 238 h 10809"/>
              <a:gd name="connsiteX8" fmla="*/ 28234 w 31483"/>
              <a:gd name="connsiteY8" fmla="*/ 0 h 10809"/>
              <a:gd name="connsiteX9" fmla="*/ 87 w 31483"/>
              <a:gd name="connsiteY9" fmla="*/ 0 h 10809"/>
              <a:gd name="connsiteX10" fmla="*/ 51 w 31483"/>
              <a:gd name="connsiteY10" fmla="*/ 9749 h 10809"/>
              <a:gd name="connsiteX11" fmla="*/ 876 w 31483"/>
              <a:gd name="connsiteY11" fmla="*/ 10416 h 10809"/>
              <a:gd name="connsiteX12" fmla="*/ 2982 w 31483"/>
              <a:gd name="connsiteY12" fmla="*/ 10678 h 10809"/>
              <a:gd name="connsiteX13" fmla="*/ 31483 w 31483"/>
              <a:gd name="connsiteY13" fmla="*/ 10671 h 10809"/>
              <a:gd name="connsiteX0" fmla="*/ 31459 w 31459"/>
              <a:gd name="connsiteY0" fmla="*/ 10671 h 10678"/>
              <a:gd name="connsiteX1" fmla="*/ 31459 w 31459"/>
              <a:gd name="connsiteY1" fmla="*/ 1585 h 10678"/>
              <a:gd name="connsiteX2" fmla="*/ 30754 w 31459"/>
              <a:gd name="connsiteY2" fmla="*/ 1283 h 10678"/>
              <a:gd name="connsiteX3" fmla="*/ 31459 w 31459"/>
              <a:gd name="connsiteY3" fmla="*/ 980 h 10678"/>
              <a:gd name="connsiteX4" fmla="*/ 31459 w 31459"/>
              <a:gd name="connsiteY4" fmla="*/ 645 h 10678"/>
              <a:gd name="connsiteX5" fmla="*/ 30297 w 31459"/>
              <a:gd name="connsiteY5" fmla="*/ 424 h 10678"/>
              <a:gd name="connsiteX6" fmla="*/ 30354 w 31459"/>
              <a:gd name="connsiteY6" fmla="*/ 91 h 10678"/>
              <a:gd name="connsiteX7" fmla="*/ 29348 w 31459"/>
              <a:gd name="connsiteY7" fmla="*/ 238 h 10678"/>
              <a:gd name="connsiteX8" fmla="*/ 28210 w 31459"/>
              <a:gd name="connsiteY8" fmla="*/ 0 h 10678"/>
              <a:gd name="connsiteX9" fmla="*/ 63 w 31459"/>
              <a:gd name="connsiteY9" fmla="*/ 0 h 10678"/>
              <a:gd name="connsiteX10" fmla="*/ 27 w 31459"/>
              <a:gd name="connsiteY10" fmla="*/ 9749 h 10678"/>
              <a:gd name="connsiteX11" fmla="*/ 852 w 31459"/>
              <a:gd name="connsiteY11" fmla="*/ 10416 h 10678"/>
              <a:gd name="connsiteX12" fmla="*/ 2958 w 31459"/>
              <a:gd name="connsiteY12" fmla="*/ 10678 h 10678"/>
              <a:gd name="connsiteX13" fmla="*/ 31459 w 31459"/>
              <a:gd name="connsiteY13" fmla="*/ 10671 h 10678"/>
              <a:gd name="connsiteX0" fmla="*/ 31459 w 31459"/>
              <a:gd name="connsiteY0" fmla="*/ 10671 h 10678"/>
              <a:gd name="connsiteX1" fmla="*/ 31459 w 31459"/>
              <a:gd name="connsiteY1" fmla="*/ 1585 h 10678"/>
              <a:gd name="connsiteX2" fmla="*/ 30754 w 31459"/>
              <a:gd name="connsiteY2" fmla="*/ 1283 h 10678"/>
              <a:gd name="connsiteX3" fmla="*/ 31459 w 31459"/>
              <a:gd name="connsiteY3" fmla="*/ 980 h 10678"/>
              <a:gd name="connsiteX4" fmla="*/ 31459 w 31459"/>
              <a:gd name="connsiteY4" fmla="*/ 645 h 10678"/>
              <a:gd name="connsiteX5" fmla="*/ 30297 w 31459"/>
              <a:gd name="connsiteY5" fmla="*/ 424 h 10678"/>
              <a:gd name="connsiteX6" fmla="*/ 30354 w 31459"/>
              <a:gd name="connsiteY6" fmla="*/ 91 h 10678"/>
              <a:gd name="connsiteX7" fmla="*/ 29348 w 31459"/>
              <a:gd name="connsiteY7" fmla="*/ 238 h 10678"/>
              <a:gd name="connsiteX8" fmla="*/ 28210 w 31459"/>
              <a:gd name="connsiteY8" fmla="*/ 0 h 10678"/>
              <a:gd name="connsiteX9" fmla="*/ 63 w 31459"/>
              <a:gd name="connsiteY9" fmla="*/ 0 h 10678"/>
              <a:gd name="connsiteX10" fmla="*/ 27 w 31459"/>
              <a:gd name="connsiteY10" fmla="*/ 9749 h 10678"/>
              <a:gd name="connsiteX11" fmla="*/ 852 w 31459"/>
              <a:gd name="connsiteY11" fmla="*/ 10416 h 10678"/>
              <a:gd name="connsiteX12" fmla="*/ 2958 w 31459"/>
              <a:gd name="connsiteY12" fmla="*/ 10678 h 10678"/>
              <a:gd name="connsiteX13" fmla="*/ 31459 w 31459"/>
              <a:gd name="connsiteY13" fmla="*/ 10671 h 10678"/>
              <a:gd name="connsiteX0" fmla="*/ 31459 w 31459"/>
              <a:gd name="connsiteY0" fmla="*/ 10671 h 10685"/>
              <a:gd name="connsiteX1" fmla="*/ 31459 w 31459"/>
              <a:gd name="connsiteY1" fmla="*/ 1585 h 10685"/>
              <a:gd name="connsiteX2" fmla="*/ 30754 w 31459"/>
              <a:gd name="connsiteY2" fmla="*/ 1283 h 10685"/>
              <a:gd name="connsiteX3" fmla="*/ 31459 w 31459"/>
              <a:gd name="connsiteY3" fmla="*/ 980 h 10685"/>
              <a:gd name="connsiteX4" fmla="*/ 31459 w 31459"/>
              <a:gd name="connsiteY4" fmla="*/ 645 h 10685"/>
              <a:gd name="connsiteX5" fmla="*/ 30297 w 31459"/>
              <a:gd name="connsiteY5" fmla="*/ 424 h 10685"/>
              <a:gd name="connsiteX6" fmla="*/ 30354 w 31459"/>
              <a:gd name="connsiteY6" fmla="*/ 91 h 10685"/>
              <a:gd name="connsiteX7" fmla="*/ 29348 w 31459"/>
              <a:gd name="connsiteY7" fmla="*/ 238 h 10685"/>
              <a:gd name="connsiteX8" fmla="*/ 28210 w 31459"/>
              <a:gd name="connsiteY8" fmla="*/ 0 h 10685"/>
              <a:gd name="connsiteX9" fmla="*/ 63 w 31459"/>
              <a:gd name="connsiteY9" fmla="*/ 0 h 10685"/>
              <a:gd name="connsiteX10" fmla="*/ 27 w 31459"/>
              <a:gd name="connsiteY10" fmla="*/ 9749 h 10685"/>
              <a:gd name="connsiteX11" fmla="*/ 852 w 31459"/>
              <a:gd name="connsiteY11" fmla="*/ 10416 h 10685"/>
              <a:gd name="connsiteX12" fmla="*/ 2958 w 31459"/>
              <a:gd name="connsiteY12" fmla="*/ 10678 h 10685"/>
              <a:gd name="connsiteX13" fmla="*/ 31459 w 31459"/>
              <a:gd name="connsiteY13" fmla="*/ 10671 h 10685"/>
              <a:gd name="connsiteX0" fmla="*/ 31464 w 31464"/>
              <a:gd name="connsiteY0" fmla="*/ 10671 h 10685"/>
              <a:gd name="connsiteX1" fmla="*/ 31464 w 31464"/>
              <a:gd name="connsiteY1" fmla="*/ 1585 h 10685"/>
              <a:gd name="connsiteX2" fmla="*/ 30759 w 31464"/>
              <a:gd name="connsiteY2" fmla="*/ 1283 h 10685"/>
              <a:gd name="connsiteX3" fmla="*/ 31464 w 31464"/>
              <a:gd name="connsiteY3" fmla="*/ 980 h 10685"/>
              <a:gd name="connsiteX4" fmla="*/ 31464 w 31464"/>
              <a:gd name="connsiteY4" fmla="*/ 645 h 10685"/>
              <a:gd name="connsiteX5" fmla="*/ 30302 w 31464"/>
              <a:gd name="connsiteY5" fmla="*/ 424 h 10685"/>
              <a:gd name="connsiteX6" fmla="*/ 30359 w 31464"/>
              <a:gd name="connsiteY6" fmla="*/ 91 h 10685"/>
              <a:gd name="connsiteX7" fmla="*/ 29353 w 31464"/>
              <a:gd name="connsiteY7" fmla="*/ 238 h 10685"/>
              <a:gd name="connsiteX8" fmla="*/ 28215 w 31464"/>
              <a:gd name="connsiteY8" fmla="*/ 0 h 10685"/>
              <a:gd name="connsiteX9" fmla="*/ 68 w 31464"/>
              <a:gd name="connsiteY9" fmla="*/ 0 h 10685"/>
              <a:gd name="connsiteX10" fmla="*/ 32 w 31464"/>
              <a:gd name="connsiteY10" fmla="*/ 9749 h 10685"/>
              <a:gd name="connsiteX11" fmla="*/ 857 w 31464"/>
              <a:gd name="connsiteY11" fmla="*/ 10416 h 10685"/>
              <a:gd name="connsiteX12" fmla="*/ 2963 w 31464"/>
              <a:gd name="connsiteY12" fmla="*/ 10678 h 10685"/>
              <a:gd name="connsiteX13" fmla="*/ 31464 w 31464"/>
              <a:gd name="connsiteY13" fmla="*/ 10671 h 10685"/>
              <a:gd name="connsiteX0" fmla="*/ 31433 w 31433"/>
              <a:gd name="connsiteY0" fmla="*/ 10671 h 10685"/>
              <a:gd name="connsiteX1" fmla="*/ 31433 w 31433"/>
              <a:gd name="connsiteY1" fmla="*/ 1585 h 10685"/>
              <a:gd name="connsiteX2" fmla="*/ 30728 w 31433"/>
              <a:gd name="connsiteY2" fmla="*/ 1283 h 10685"/>
              <a:gd name="connsiteX3" fmla="*/ 31433 w 31433"/>
              <a:gd name="connsiteY3" fmla="*/ 980 h 10685"/>
              <a:gd name="connsiteX4" fmla="*/ 31433 w 31433"/>
              <a:gd name="connsiteY4" fmla="*/ 645 h 10685"/>
              <a:gd name="connsiteX5" fmla="*/ 30271 w 31433"/>
              <a:gd name="connsiteY5" fmla="*/ 424 h 10685"/>
              <a:gd name="connsiteX6" fmla="*/ 30328 w 31433"/>
              <a:gd name="connsiteY6" fmla="*/ 91 h 10685"/>
              <a:gd name="connsiteX7" fmla="*/ 29322 w 31433"/>
              <a:gd name="connsiteY7" fmla="*/ 238 h 10685"/>
              <a:gd name="connsiteX8" fmla="*/ 28184 w 31433"/>
              <a:gd name="connsiteY8" fmla="*/ 0 h 10685"/>
              <a:gd name="connsiteX9" fmla="*/ 37 w 31433"/>
              <a:gd name="connsiteY9" fmla="*/ 0 h 10685"/>
              <a:gd name="connsiteX10" fmla="*/ 1 w 31433"/>
              <a:gd name="connsiteY10" fmla="*/ 9749 h 10685"/>
              <a:gd name="connsiteX11" fmla="*/ 826 w 31433"/>
              <a:gd name="connsiteY11" fmla="*/ 10416 h 10685"/>
              <a:gd name="connsiteX12" fmla="*/ 2932 w 31433"/>
              <a:gd name="connsiteY12" fmla="*/ 10678 h 10685"/>
              <a:gd name="connsiteX13" fmla="*/ 31433 w 31433"/>
              <a:gd name="connsiteY13" fmla="*/ 10671 h 10685"/>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76567 w 76567"/>
              <a:gd name="connsiteY0" fmla="*/ 10671 h 10697"/>
              <a:gd name="connsiteX1" fmla="*/ 76567 w 76567"/>
              <a:gd name="connsiteY1" fmla="*/ 1585 h 10697"/>
              <a:gd name="connsiteX2" fmla="*/ 75862 w 76567"/>
              <a:gd name="connsiteY2" fmla="*/ 1283 h 10697"/>
              <a:gd name="connsiteX3" fmla="*/ 76567 w 76567"/>
              <a:gd name="connsiteY3" fmla="*/ 980 h 10697"/>
              <a:gd name="connsiteX4" fmla="*/ 76567 w 76567"/>
              <a:gd name="connsiteY4" fmla="*/ 645 h 10697"/>
              <a:gd name="connsiteX5" fmla="*/ 75405 w 76567"/>
              <a:gd name="connsiteY5" fmla="*/ 424 h 10697"/>
              <a:gd name="connsiteX6" fmla="*/ 75462 w 76567"/>
              <a:gd name="connsiteY6" fmla="*/ 91 h 10697"/>
              <a:gd name="connsiteX7" fmla="*/ 74456 w 76567"/>
              <a:gd name="connsiteY7" fmla="*/ 238 h 10697"/>
              <a:gd name="connsiteX8" fmla="*/ 73318 w 76567"/>
              <a:gd name="connsiteY8" fmla="*/ 0 h 10697"/>
              <a:gd name="connsiteX9" fmla="*/ 0 w 76567"/>
              <a:gd name="connsiteY9" fmla="*/ 25 h 10697"/>
              <a:gd name="connsiteX10" fmla="*/ 45135 w 76567"/>
              <a:gd name="connsiteY10" fmla="*/ 9749 h 10697"/>
              <a:gd name="connsiteX11" fmla="*/ 45960 w 76567"/>
              <a:gd name="connsiteY11" fmla="*/ 10416 h 10697"/>
              <a:gd name="connsiteX12" fmla="*/ 48066 w 76567"/>
              <a:gd name="connsiteY12" fmla="*/ 10678 h 10697"/>
              <a:gd name="connsiteX13" fmla="*/ 76567 w 76567"/>
              <a:gd name="connsiteY13" fmla="*/ 10671 h 10697"/>
              <a:gd name="connsiteX0" fmla="*/ 76680 w 76680"/>
              <a:gd name="connsiteY0" fmla="*/ 10671 h 10678"/>
              <a:gd name="connsiteX1" fmla="*/ 76680 w 76680"/>
              <a:gd name="connsiteY1" fmla="*/ 1585 h 10678"/>
              <a:gd name="connsiteX2" fmla="*/ 75975 w 76680"/>
              <a:gd name="connsiteY2" fmla="*/ 1283 h 10678"/>
              <a:gd name="connsiteX3" fmla="*/ 76680 w 76680"/>
              <a:gd name="connsiteY3" fmla="*/ 980 h 10678"/>
              <a:gd name="connsiteX4" fmla="*/ 76680 w 76680"/>
              <a:gd name="connsiteY4" fmla="*/ 645 h 10678"/>
              <a:gd name="connsiteX5" fmla="*/ 75518 w 76680"/>
              <a:gd name="connsiteY5" fmla="*/ 424 h 10678"/>
              <a:gd name="connsiteX6" fmla="*/ 75575 w 76680"/>
              <a:gd name="connsiteY6" fmla="*/ 91 h 10678"/>
              <a:gd name="connsiteX7" fmla="*/ 74569 w 76680"/>
              <a:gd name="connsiteY7" fmla="*/ 238 h 10678"/>
              <a:gd name="connsiteX8" fmla="*/ 73431 w 76680"/>
              <a:gd name="connsiteY8" fmla="*/ 0 h 10678"/>
              <a:gd name="connsiteX9" fmla="*/ 113 w 76680"/>
              <a:gd name="connsiteY9" fmla="*/ 25 h 10678"/>
              <a:gd name="connsiteX10" fmla="*/ 0 w 76680"/>
              <a:gd name="connsiteY10" fmla="*/ 9198 h 10678"/>
              <a:gd name="connsiteX11" fmla="*/ 46073 w 76680"/>
              <a:gd name="connsiteY11" fmla="*/ 10416 h 10678"/>
              <a:gd name="connsiteX12" fmla="*/ 48179 w 76680"/>
              <a:gd name="connsiteY12" fmla="*/ 10678 h 10678"/>
              <a:gd name="connsiteX13" fmla="*/ 76680 w 76680"/>
              <a:gd name="connsiteY13" fmla="*/ 10671 h 10678"/>
              <a:gd name="connsiteX0" fmla="*/ 76702 w 76702"/>
              <a:gd name="connsiteY0" fmla="*/ 10671 h 10678"/>
              <a:gd name="connsiteX1" fmla="*/ 76702 w 76702"/>
              <a:gd name="connsiteY1" fmla="*/ 1585 h 10678"/>
              <a:gd name="connsiteX2" fmla="*/ 75997 w 76702"/>
              <a:gd name="connsiteY2" fmla="*/ 1283 h 10678"/>
              <a:gd name="connsiteX3" fmla="*/ 76702 w 76702"/>
              <a:gd name="connsiteY3" fmla="*/ 980 h 10678"/>
              <a:gd name="connsiteX4" fmla="*/ 76702 w 76702"/>
              <a:gd name="connsiteY4" fmla="*/ 645 h 10678"/>
              <a:gd name="connsiteX5" fmla="*/ 75540 w 76702"/>
              <a:gd name="connsiteY5" fmla="*/ 424 h 10678"/>
              <a:gd name="connsiteX6" fmla="*/ 75597 w 76702"/>
              <a:gd name="connsiteY6" fmla="*/ 91 h 10678"/>
              <a:gd name="connsiteX7" fmla="*/ 74591 w 76702"/>
              <a:gd name="connsiteY7" fmla="*/ 238 h 10678"/>
              <a:gd name="connsiteX8" fmla="*/ 73453 w 76702"/>
              <a:gd name="connsiteY8" fmla="*/ 0 h 10678"/>
              <a:gd name="connsiteX9" fmla="*/ 135 w 76702"/>
              <a:gd name="connsiteY9" fmla="*/ 25 h 10678"/>
              <a:gd name="connsiteX10" fmla="*/ 22 w 76702"/>
              <a:gd name="connsiteY10" fmla="*/ 9198 h 10678"/>
              <a:gd name="connsiteX11" fmla="*/ 616 w 76702"/>
              <a:gd name="connsiteY11" fmla="*/ 10391 h 10678"/>
              <a:gd name="connsiteX12" fmla="*/ 48201 w 76702"/>
              <a:gd name="connsiteY12" fmla="*/ 10678 h 10678"/>
              <a:gd name="connsiteX13" fmla="*/ 76702 w 76702"/>
              <a:gd name="connsiteY13" fmla="*/ 10671 h 10678"/>
              <a:gd name="connsiteX0" fmla="*/ 76702 w 76702"/>
              <a:gd name="connsiteY0" fmla="*/ 10671 h 10671"/>
              <a:gd name="connsiteX1" fmla="*/ 76702 w 76702"/>
              <a:gd name="connsiteY1" fmla="*/ 1585 h 10671"/>
              <a:gd name="connsiteX2" fmla="*/ 75997 w 76702"/>
              <a:gd name="connsiteY2" fmla="*/ 1283 h 10671"/>
              <a:gd name="connsiteX3" fmla="*/ 76702 w 76702"/>
              <a:gd name="connsiteY3" fmla="*/ 980 h 10671"/>
              <a:gd name="connsiteX4" fmla="*/ 76702 w 76702"/>
              <a:gd name="connsiteY4" fmla="*/ 645 h 10671"/>
              <a:gd name="connsiteX5" fmla="*/ 75540 w 76702"/>
              <a:gd name="connsiteY5" fmla="*/ 424 h 10671"/>
              <a:gd name="connsiteX6" fmla="*/ 75597 w 76702"/>
              <a:gd name="connsiteY6" fmla="*/ 91 h 10671"/>
              <a:gd name="connsiteX7" fmla="*/ 74591 w 76702"/>
              <a:gd name="connsiteY7" fmla="*/ 238 h 10671"/>
              <a:gd name="connsiteX8" fmla="*/ 73453 w 76702"/>
              <a:gd name="connsiteY8" fmla="*/ 0 h 10671"/>
              <a:gd name="connsiteX9" fmla="*/ 135 w 76702"/>
              <a:gd name="connsiteY9" fmla="*/ 25 h 10671"/>
              <a:gd name="connsiteX10" fmla="*/ 22 w 76702"/>
              <a:gd name="connsiteY10" fmla="*/ 9198 h 10671"/>
              <a:gd name="connsiteX11" fmla="*/ 616 w 76702"/>
              <a:gd name="connsiteY11" fmla="*/ 10391 h 10671"/>
              <a:gd name="connsiteX12" fmla="*/ 4876 w 76702"/>
              <a:gd name="connsiteY12" fmla="*/ 10603 h 10671"/>
              <a:gd name="connsiteX13" fmla="*/ 76702 w 76702"/>
              <a:gd name="connsiteY13" fmla="*/ 10671 h 10671"/>
              <a:gd name="connsiteX0" fmla="*/ 76702 w 76702"/>
              <a:gd name="connsiteY0" fmla="*/ 10671 h 10671"/>
              <a:gd name="connsiteX1" fmla="*/ 76702 w 76702"/>
              <a:gd name="connsiteY1" fmla="*/ 1585 h 10671"/>
              <a:gd name="connsiteX2" fmla="*/ 75997 w 76702"/>
              <a:gd name="connsiteY2" fmla="*/ 1283 h 10671"/>
              <a:gd name="connsiteX3" fmla="*/ 76702 w 76702"/>
              <a:gd name="connsiteY3" fmla="*/ 980 h 10671"/>
              <a:gd name="connsiteX4" fmla="*/ 76702 w 76702"/>
              <a:gd name="connsiteY4" fmla="*/ 645 h 10671"/>
              <a:gd name="connsiteX5" fmla="*/ 75540 w 76702"/>
              <a:gd name="connsiteY5" fmla="*/ 424 h 10671"/>
              <a:gd name="connsiteX6" fmla="*/ 75597 w 76702"/>
              <a:gd name="connsiteY6" fmla="*/ 91 h 10671"/>
              <a:gd name="connsiteX7" fmla="*/ 74591 w 76702"/>
              <a:gd name="connsiteY7" fmla="*/ 238 h 10671"/>
              <a:gd name="connsiteX8" fmla="*/ 73453 w 76702"/>
              <a:gd name="connsiteY8" fmla="*/ 0 h 10671"/>
              <a:gd name="connsiteX9" fmla="*/ 135 w 76702"/>
              <a:gd name="connsiteY9" fmla="*/ 25 h 10671"/>
              <a:gd name="connsiteX10" fmla="*/ 22 w 76702"/>
              <a:gd name="connsiteY10" fmla="*/ 9198 h 10671"/>
              <a:gd name="connsiteX11" fmla="*/ 616 w 76702"/>
              <a:gd name="connsiteY11" fmla="*/ 10391 h 10671"/>
              <a:gd name="connsiteX12" fmla="*/ 4876 w 76702"/>
              <a:gd name="connsiteY12" fmla="*/ 10603 h 10671"/>
              <a:gd name="connsiteX13" fmla="*/ 76702 w 76702"/>
              <a:gd name="connsiteY13" fmla="*/ 10671 h 10671"/>
              <a:gd name="connsiteX0" fmla="*/ 76570 w 76570"/>
              <a:gd name="connsiteY0" fmla="*/ 10671 h 10671"/>
              <a:gd name="connsiteX1" fmla="*/ 76570 w 76570"/>
              <a:gd name="connsiteY1" fmla="*/ 1585 h 10671"/>
              <a:gd name="connsiteX2" fmla="*/ 75865 w 76570"/>
              <a:gd name="connsiteY2" fmla="*/ 1283 h 10671"/>
              <a:gd name="connsiteX3" fmla="*/ 76570 w 76570"/>
              <a:gd name="connsiteY3" fmla="*/ 980 h 10671"/>
              <a:gd name="connsiteX4" fmla="*/ 76570 w 76570"/>
              <a:gd name="connsiteY4" fmla="*/ 645 h 10671"/>
              <a:gd name="connsiteX5" fmla="*/ 75408 w 76570"/>
              <a:gd name="connsiteY5" fmla="*/ 424 h 10671"/>
              <a:gd name="connsiteX6" fmla="*/ 75465 w 76570"/>
              <a:gd name="connsiteY6" fmla="*/ 91 h 10671"/>
              <a:gd name="connsiteX7" fmla="*/ 74459 w 76570"/>
              <a:gd name="connsiteY7" fmla="*/ 238 h 10671"/>
              <a:gd name="connsiteX8" fmla="*/ 73321 w 76570"/>
              <a:gd name="connsiteY8" fmla="*/ 0 h 10671"/>
              <a:gd name="connsiteX9" fmla="*/ 3 w 76570"/>
              <a:gd name="connsiteY9" fmla="*/ 25 h 10671"/>
              <a:gd name="connsiteX10" fmla="*/ 522 w 76570"/>
              <a:gd name="connsiteY10" fmla="*/ 9198 h 10671"/>
              <a:gd name="connsiteX11" fmla="*/ 484 w 76570"/>
              <a:gd name="connsiteY11" fmla="*/ 10391 h 10671"/>
              <a:gd name="connsiteX12" fmla="*/ 4744 w 76570"/>
              <a:gd name="connsiteY12" fmla="*/ 10603 h 10671"/>
              <a:gd name="connsiteX13" fmla="*/ 76570 w 76570"/>
              <a:gd name="connsiteY13" fmla="*/ 10671 h 10671"/>
              <a:gd name="connsiteX0" fmla="*/ 76570 w 76570"/>
              <a:gd name="connsiteY0" fmla="*/ 10671 h 11124"/>
              <a:gd name="connsiteX1" fmla="*/ 76570 w 76570"/>
              <a:gd name="connsiteY1" fmla="*/ 1585 h 11124"/>
              <a:gd name="connsiteX2" fmla="*/ 75865 w 76570"/>
              <a:gd name="connsiteY2" fmla="*/ 1283 h 11124"/>
              <a:gd name="connsiteX3" fmla="*/ 76570 w 76570"/>
              <a:gd name="connsiteY3" fmla="*/ 980 h 11124"/>
              <a:gd name="connsiteX4" fmla="*/ 76570 w 76570"/>
              <a:gd name="connsiteY4" fmla="*/ 645 h 11124"/>
              <a:gd name="connsiteX5" fmla="*/ 75408 w 76570"/>
              <a:gd name="connsiteY5" fmla="*/ 424 h 11124"/>
              <a:gd name="connsiteX6" fmla="*/ 75465 w 76570"/>
              <a:gd name="connsiteY6" fmla="*/ 91 h 11124"/>
              <a:gd name="connsiteX7" fmla="*/ 74459 w 76570"/>
              <a:gd name="connsiteY7" fmla="*/ 238 h 11124"/>
              <a:gd name="connsiteX8" fmla="*/ 73321 w 76570"/>
              <a:gd name="connsiteY8" fmla="*/ 0 h 11124"/>
              <a:gd name="connsiteX9" fmla="*/ 3 w 76570"/>
              <a:gd name="connsiteY9" fmla="*/ 25 h 11124"/>
              <a:gd name="connsiteX10" fmla="*/ 522 w 76570"/>
              <a:gd name="connsiteY10" fmla="*/ 9198 h 11124"/>
              <a:gd name="connsiteX11" fmla="*/ 484 w 76570"/>
              <a:gd name="connsiteY11" fmla="*/ 10391 h 11124"/>
              <a:gd name="connsiteX12" fmla="*/ 4660 w 76570"/>
              <a:gd name="connsiteY12" fmla="*/ 11124 h 11124"/>
              <a:gd name="connsiteX13" fmla="*/ 76570 w 76570"/>
              <a:gd name="connsiteY13" fmla="*/ 10671 h 11124"/>
              <a:gd name="connsiteX0" fmla="*/ 76570 w 76570"/>
              <a:gd name="connsiteY0" fmla="*/ 10671 h 10961"/>
              <a:gd name="connsiteX1" fmla="*/ 76570 w 76570"/>
              <a:gd name="connsiteY1" fmla="*/ 1585 h 10961"/>
              <a:gd name="connsiteX2" fmla="*/ 75865 w 76570"/>
              <a:gd name="connsiteY2" fmla="*/ 1283 h 10961"/>
              <a:gd name="connsiteX3" fmla="*/ 76570 w 76570"/>
              <a:gd name="connsiteY3" fmla="*/ 980 h 10961"/>
              <a:gd name="connsiteX4" fmla="*/ 76570 w 76570"/>
              <a:gd name="connsiteY4" fmla="*/ 645 h 10961"/>
              <a:gd name="connsiteX5" fmla="*/ 75408 w 76570"/>
              <a:gd name="connsiteY5" fmla="*/ 424 h 10961"/>
              <a:gd name="connsiteX6" fmla="*/ 75465 w 76570"/>
              <a:gd name="connsiteY6" fmla="*/ 91 h 10961"/>
              <a:gd name="connsiteX7" fmla="*/ 74459 w 76570"/>
              <a:gd name="connsiteY7" fmla="*/ 238 h 10961"/>
              <a:gd name="connsiteX8" fmla="*/ 73321 w 76570"/>
              <a:gd name="connsiteY8" fmla="*/ 0 h 10961"/>
              <a:gd name="connsiteX9" fmla="*/ 3 w 76570"/>
              <a:gd name="connsiteY9" fmla="*/ 25 h 10961"/>
              <a:gd name="connsiteX10" fmla="*/ 522 w 76570"/>
              <a:gd name="connsiteY10" fmla="*/ 9198 h 10961"/>
              <a:gd name="connsiteX11" fmla="*/ 484 w 76570"/>
              <a:gd name="connsiteY11" fmla="*/ 10391 h 10961"/>
              <a:gd name="connsiteX12" fmla="*/ 4660 w 76570"/>
              <a:gd name="connsiteY12" fmla="*/ 10960 h 10961"/>
              <a:gd name="connsiteX13" fmla="*/ 76570 w 76570"/>
              <a:gd name="connsiteY13" fmla="*/ 10671 h 10961"/>
              <a:gd name="connsiteX0" fmla="*/ 76570 w 76570"/>
              <a:gd name="connsiteY0" fmla="*/ 10959 h 10966"/>
              <a:gd name="connsiteX1" fmla="*/ 76570 w 76570"/>
              <a:gd name="connsiteY1" fmla="*/ 1585 h 10966"/>
              <a:gd name="connsiteX2" fmla="*/ 75865 w 76570"/>
              <a:gd name="connsiteY2" fmla="*/ 1283 h 10966"/>
              <a:gd name="connsiteX3" fmla="*/ 76570 w 76570"/>
              <a:gd name="connsiteY3" fmla="*/ 980 h 10966"/>
              <a:gd name="connsiteX4" fmla="*/ 76570 w 76570"/>
              <a:gd name="connsiteY4" fmla="*/ 645 h 10966"/>
              <a:gd name="connsiteX5" fmla="*/ 75408 w 76570"/>
              <a:gd name="connsiteY5" fmla="*/ 424 h 10966"/>
              <a:gd name="connsiteX6" fmla="*/ 75465 w 76570"/>
              <a:gd name="connsiteY6" fmla="*/ 91 h 10966"/>
              <a:gd name="connsiteX7" fmla="*/ 74459 w 76570"/>
              <a:gd name="connsiteY7" fmla="*/ 238 h 10966"/>
              <a:gd name="connsiteX8" fmla="*/ 73321 w 76570"/>
              <a:gd name="connsiteY8" fmla="*/ 0 h 10966"/>
              <a:gd name="connsiteX9" fmla="*/ 3 w 76570"/>
              <a:gd name="connsiteY9" fmla="*/ 25 h 10966"/>
              <a:gd name="connsiteX10" fmla="*/ 522 w 76570"/>
              <a:gd name="connsiteY10" fmla="*/ 9198 h 10966"/>
              <a:gd name="connsiteX11" fmla="*/ 484 w 76570"/>
              <a:gd name="connsiteY11" fmla="*/ 10391 h 10966"/>
              <a:gd name="connsiteX12" fmla="*/ 4660 w 76570"/>
              <a:gd name="connsiteY12" fmla="*/ 10960 h 10966"/>
              <a:gd name="connsiteX13" fmla="*/ 76570 w 76570"/>
              <a:gd name="connsiteY13" fmla="*/ 10959 h 10966"/>
              <a:gd name="connsiteX0" fmla="*/ 76570 w 76570"/>
              <a:gd name="connsiteY0" fmla="*/ 10959 h 10966"/>
              <a:gd name="connsiteX1" fmla="*/ 76570 w 76570"/>
              <a:gd name="connsiteY1" fmla="*/ 1585 h 10966"/>
              <a:gd name="connsiteX2" fmla="*/ 75865 w 76570"/>
              <a:gd name="connsiteY2" fmla="*/ 1283 h 10966"/>
              <a:gd name="connsiteX3" fmla="*/ 76570 w 76570"/>
              <a:gd name="connsiteY3" fmla="*/ 980 h 10966"/>
              <a:gd name="connsiteX4" fmla="*/ 76570 w 76570"/>
              <a:gd name="connsiteY4" fmla="*/ 645 h 10966"/>
              <a:gd name="connsiteX5" fmla="*/ 75408 w 76570"/>
              <a:gd name="connsiteY5" fmla="*/ 424 h 10966"/>
              <a:gd name="connsiteX6" fmla="*/ 75465 w 76570"/>
              <a:gd name="connsiteY6" fmla="*/ 91 h 10966"/>
              <a:gd name="connsiteX7" fmla="*/ 74459 w 76570"/>
              <a:gd name="connsiteY7" fmla="*/ 238 h 10966"/>
              <a:gd name="connsiteX8" fmla="*/ 73321 w 76570"/>
              <a:gd name="connsiteY8" fmla="*/ 0 h 10966"/>
              <a:gd name="connsiteX9" fmla="*/ 3 w 76570"/>
              <a:gd name="connsiteY9" fmla="*/ 25 h 10966"/>
              <a:gd name="connsiteX10" fmla="*/ 438 w 76570"/>
              <a:gd name="connsiteY10" fmla="*/ 9212 h 10966"/>
              <a:gd name="connsiteX11" fmla="*/ 484 w 76570"/>
              <a:gd name="connsiteY11" fmla="*/ 10391 h 10966"/>
              <a:gd name="connsiteX12" fmla="*/ 4660 w 76570"/>
              <a:gd name="connsiteY12" fmla="*/ 10960 h 10966"/>
              <a:gd name="connsiteX13" fmla="*/ 76570 w 76570"/>
              <a:gd name="connsiteY13" fmla="*/ 10959 h 10966"/>
              <a:gd name="connsiteX0" fmla="*/ 76274 w 76274"/>
              <a:gd name="connsiteY0" fmla="*/ 10959 h 10966"/>
              <a:gd name="connsiteX1" fmla="*/ 76274 w 76274"/>
              <a:gd name="connsiteY1" fmla="*/ 1585 h 10966"/>
              <a:gd name="connsiteX2" fmla="*/ 75569 w 76274"/>
              <a:gd name="connsiteY2" fmla="*/ 1283 h 10966"/>
              <a:gd name="connsiteX3" fmla="*/ 76274 w 76274"/>
              <a:gd name="connsiteY3" fmla="*/ 980 h 10966"/>
              <a:gd name="connsiteX4" fmla="*/ 76274 w 76274"/>
              <a:gd name="connsiteY4" fmla="*/ 645 h 10966"/>
              <a:gd name="connsiteX5" fmla="*/ 75112 w 76274"/>
              <a:gd name="connsiteY5" fmla="*/ 424 h 10966"/>
              <a:gd name="connsiteX6" fmla="*/ 75169 w 76274"/>
              <a:gd name="connsiteY6" fmla="*/ 91 h 10966"/>
              <a:gd name="connsiteX7" fmla="*/ 74163 w 76274"/>
              <a:gd name="connsiteY7" fmla="*/ 238 h 10966"/>
              <a:gd name="connsiteX8" fmla="*/ 73025 w 76274"/>
              <a:gd name="connsiteY8" fmla="*/ 0 h 10966"/>
              <a:gd name="connsiteX9" fmla="*/ 86 w 76274"/>
              <a:gd name="connsiteY9" fmla="*/ 39 h 10966"/>
              <a:gd name="connsiteX10" fmla="*/ 142 w 76274"/>
              <a:gd name="connsiteY10" fmla="*/ 9212 h 10966"/>
              <a:gd name="connsiteX11" fmla="*/ 188 w 76274"/>
              <a:gd name="connsiteY11" fmla="*/ 10391 h 10966"/>
              <a:gd name="connsiteX12" fmla="*/ 4364 w 76274"/>
              <a:gd name="connsiteY12" fmla="*/ 10960 h 10966"/>
              <a:gd name="connsiteX13" fmla="*/ 76274 w 76274"/>
              <a:gd name="connsiteY13" fmla="*/ 10959 h 10966"/>
              <a:gd name="connsiteX0" fmla="*/ 76274 w 76274"/>
              <a:gd name="connsiteY0" fmla="*/ 10959 h 10966"/>
              <a:gd name="connsiteX1" fmla="*/ 76274 w 76274"/>
              <a:gd name="connsiteY1" fmla="*/ 1585 h 10966"/>
              <a:gd name="connsiteX2" fmla="*/ 75569 w 76274"/>
              <a:gd name="connsiteY2" fmla="*/ 1283 h 10966"/>
              <a:gd name="connsiteX3" fmla="*/ 76274 w 76274"/>
              <a:gd name="connsiteY3" fmla="*/ 980 h 10966"/>
              <a:gd name="connsiteX4" fmla="*/ 76274 w 76274"/>
              <a:gd name="connsiteY4" fmla="*/ 645 h 10966"/>
              <a:gd name="connsiteX5" fmla="*/ 75112 w 76274"/>
              <a:gd name="connsiteY5" fmla="*/ 424 h 10966"/>
              <a:gd name="connsiteX6" fmla="*/ 75169 w 76274"/>
              <a:gd name="connsiteY6" fmla="*/ 91 h 10966"/>
              <a:gd name="connsiteX7" fmla="*/ 74163 w 76274"/>
              <a:gd name="connsiteY7" fmla="*/ 238 h 10966"/>
              <a:gd name="connsiteX8" fmla="*/ 73025 w 76274"/>
              <a:gd name="connsiteY8" fmla="*/ 0 h 10966"/>
              <a:gd name="connsiteX9" fmla="*/ 86 w 76274"/>
              <a:gd name="connsiteY9" fmla="*/ 12 h 10966"/>
              <a:gd name="connsiteX10" fmla="*/ 142 w 76274"/>
              <a:gd name="connsiteY10" fmla="*/ 9212 h 10966"/>
              <a:gd name="connsiteX11" fmla="*/ 188 w 76274"/>
              <a:gd name="connsiteY11" fmla="*/ 10391 h 10966"/>
              <a:gd name="connsiteX12" fmla="*/ 4364 w 76274"/>
              <a:gd name="connsiteY12" fmla="*/ 10960 h 10966"/>
              <a:gd name="connsiteX13" fmla="*/ 76274 w 76274"/>
              <a:gd name="connsiteY13" fmla="*/ 10959 h 10966"/>
              <a:gd name="connsiteX0" fmla="*/ 76253 w 76253"/>
              <a:gd name="connsiteY0" fmla="*/ 10959 h 10966"/>
              <a:gd name="connsiteX1" fmla="*/ 76253 w 76253"/>
              <a:gd name="connsiteY1" fmla="*/ 1585 h 10966"/>
              <a:gd name="connsiteX2" fmla="*/ 75548 w 76253"/>
              <a:gd name="connsiteY2" fmla="*/ 1283 h 10966"/>
              <a:gd name="connsiteX3" fmla="*/ 76253 w 76253"/>
              <a:gd name="connsiteY3" fmla="*/ 980 h 10966"/>
              <a:gd name="connsiteX4" fmla="*/ 76253 w 76253"/>
              <a:gd name="connsiteY4" fmla="*/ 645 h 10966"/>
              <a:gd name="connsiteX5" fmla="*/ 75091 w 76253"/>
              <a:gd name="connsiteY5" fmla="*/ 424 h 10966"/>
              <a:gd name="connsiteX6" fmla="*/ 75148 w 76253"/>
              <a:gd name="connsiteY6" fmla="*/ 91 h 10966"/>
              <a:gd name="connsiteX7" fmla="*/ 74142 w 76253"/>
              <a:gd name="connsiteY7" fmla="*/ 238 h 10966"/>
              <a:gd name="connsiteX8" fmla="*/ 73004 w 76253"/>
              <a:gd name="connsiteY8" fmla="*/ 0 h 10966"/>
              <a:gd name="connsiteX9" fmla="*/ 65 w 76253"/>
              <a:gd name="connsiteY9" fmla="*/ 12 h 10966"/>
              <a:gd name="connsiteX10" fmla="*/ 121 w 76253"/>
              <a:gd name="connsiteY10" fmla="*/ 9212 h 10966"/>
              <a:gd name="connsiteX11" fmla="*/ 1304 w 76253"/>
              <a:gd name="connsiteY11" fmla="*/ 10364 h 10966"/>
              <a:gd name="connsiteX12" fmla="*/ 4343 w 76253"/>
              <a:gd name="connsiteY12" fmla="*/ 10960 h 10966"/>
              <a:gd name="connsiteX13" fmla="*/ 76253 w 76253"/>
              <a:gd name="connsiteY13" fmla="*/ 10959 h 10966"/>
              <a:gd name="connsiteX0" fmla="*/ 76253 w 76253"/>
              <a:gd name="connsiteY0" fmla="*/ 10959 h 10966"/>
              <a:gd name="connsiteX1" fmla="*/ 76253 w 76253"/>
              <a:gd name="connsiteY1" fmla="*/ 1585 h 10966"/>
              <a:gd name="connsiteX2" fmla="*/ 75548 w 76253"/>
              <a:gd name="connsiteY2" fmla="*/ 1283 h 10966"/>
              <a:gd name="connsiteX3" fmla="*/ 76253 w 76253"/>
              <a:gd name="connsiteY3" fmla="*/ 980 h 10966"/>
              <a:gd name="connsiteX4" fmla="*/ 76253 w 76253"/>
              <a:gd name="connsiteY4" fmla="*/ 645 h 10966"/>
              <a:gd name="connsiteX5" fmla="*/ 75091 w 76253"/>
              <a:gd name="connsiteY5" fmla="*/ 424 h 10966"/>
              <a:gd name="connsiteX6" fmla="*/ 75148 w 76253"/>
              <a:gd name="connsiteY6" fmla="*/ 91 h 10966"/>
              <a:gd name="connsiteX7" fmla="*/ 74142 w 76253"/>
              <a:gd name="connsiteY7" fmla="*/ 238 h 10966"/>
              <a:gd name="connsiteX8" fmla="*/ 73004 w 76253"/>
              <a:gd name="connsiteY8" fmla="*/ 0 h 10966"/>
              <a:gd name="connsiteX9" fmla="*/ 65 w 76253"/>
              <a:gd name="connsiteY9" fmla="*/ 12 h 10966"/>
              <a:gd name="connsiteX10" fmla="*/ 121 w 76253"/>
              <a:gd name="connsiteY10" fmla="*/ 9212 h 10966"/>
              <a:gd name="connsiteX11" fmla="*/ 1304 w 76253"/>
              <a:gd name="connsiteY11" fmla="*/ 10364 h 10966"/>
              <a:gd name="connsiteX12" fmla="*/ 4343 w 76253"/>
              <a:gd name="connsiteY12" fmla="*/ 10960 h 10966"/>
              <a:gd name="connsiteX13" fmla="*/ 76253 w 76253"/>
              <a:gd name="connsiteY13" fmla="*/ 10959 h 10966"/>
              <a:gd name="connsiteX0" fmla="*/ 76197 w 76197"/>
              <a:gd name="connsiteY0" fmla="*/ 10959 h 10966"/>
              <a:gd name="connsiteX1" fmla="*/ 76197 w 76197"/>
              <a:gd name="connsiteY1" fmla="*/ 1585 h 10966"/>
              <a:gd name="connsiteX2" fmla="*/ 75492 w 76197"/>
              <a:gd name="connsiteY2" fmla="*/ 1283 h 10966"/>
              <a:gd name="connsiteX3" fmla="*/ 76197 w 76197"/>
              <a:gd name="connsiteY3" fmla="*/ 980 h 10966"/>
              <a:gd name="connsiteX4" fmla="*/ 76197 w 76197"/>
              <a:gd name="connsiteY4" fmla="*/ 645 h 10966"/>
              <a:gd name="connsiteX5" fmla="*/ 75035 w 76197"/>
              <a:gd name="connsiteY5" fmla="*/ 424 h 10966"/>
              <a:gd name="connsiteX6" fmla="*/ 75092 w 76197"/>
              <a:gd name="connsiteY6" fmla="*/ 91 h 10966"/>
              <a:gd name="connsiteX7" fmla="*/ 74086 w 76197"/>
              <a:gd name="connsiteY7" fmla="*/ 238 h 10966"/>
              <a:gd name="connsiteX8" fmla="*/ 72948 w 76197"/>
              <a:gd name="connsiteY8" fmla="*/ 0 h 10966"/>
              <a:gd name="connsiteX9" fmla="*/ 9 w 76197"/>
              <a:gd name="connsiteY9" fmla="*/ 12 h 10966"/>
              <a:gd name="connsiteX10" fmla="*/ 65 w 76197"/>
              <a:gd name="connsiteY10" fmla="*/ 9212 h 10966"/>
              <a:gd name="connsiteX11" fmla="*/ 1248 w 76197"/>
              <a:gd name="connsiteY11" fmla="*/ 10364 h 10966"/>
              <a:gd name="connsiteX12" fmla="*/ 4287 w 76197"/>
              <a:gd name="connsiteY12" fmla="*/ 10960 h 10966"/>
              <a:gd name="connsiteX13" fmla="*/ 76197 w 76197"/>
              <a:gd name="connsiteY13" fmla="*/ 10959 h 10966"/>
              <a:gd name="connsiteX0" fmla="*/ 76197 w 76197"/>
              <a:gd name="connsiteY0" fmla="*/ 10959 h 10966"/>
              <a:gd name="connsiteX1" fmla="*/ 76197 w 76197"/>
              <a:gd name="connsiteY1" fmla="*/ 1585 h 10966"/>
              <a:gd name="connsiteX2" fmla="*/ 75492 w 76197"/>
              <a:gd name="connsiteY2" fmla="*/ 1283 h 10966"/>
              <a:gd name="connsiteX3" fmla="*/ 76197 w 76197"/>
              <a:gd name="connsiteY3" fmla="*/ 980 h 10966"/>
              <a:gd name="connsiteX4" fmla="*/ 76197 w 76197"/>
              <a:gd name="connsiteY4" fmla="*/ 645 h 10966"/>
              <a:gd name="connsiteX5" fmla="*/ 75035 w 76197"/>
              <a:gd name="connsiteY5" fmla="*/ 424 h 10966"/>
              <a:gd name="connsiteX6" fmla="*/ 75092 w 76197"/>
              <a:gd name="connsiteY6" fmla="*/ 91 h 10966"/>
              <a:gd name="connsiteX7" fmla="*/ 74086 w 76197"/>
              <a:gd name="connsiteY7" fmla="*/ 238 h 10966"/>
              <a:gd name="connsiteX8" fmla="*/ 72948 w 76197"/>
              <a:gd name="connsiteY8" fmla="*/ 0 h 10966"/>
              <a:gd name="connsiteX9" fmla="*/ 9 w 76197"/>
              <a:gd name="connsiteY9" fmla="*/ 12 h 10966"/>
              <a:gd name="connsiteX10" fmla="*/ 65 w 76197"/>
              <a:gd name="connsiteY10" fmla="*/ 9212 h 10966"/>
              <a:gd name="connsiteX11" fmla="*/ 1248 w 76197"/>
              <a:gd name="connsiteY11" fmla="*/ 10364 h 10966"/>
              <a:gd name="connsiteX12" fmla="*/ 4287 w 76197"/>
              <a:gd name="connsiteY12" fmla="*/ 10960 h 10966"/>
              <a:gd name="connsiteX13" fmla="*/ 76197 w 76197"/>
              <a:gd name="connsiteY13" fmla="*/ 10959 h 10966"/>
              <a:gd name="connsiteX0" fmla="*/ 76197 w 76197"/>
              <a:gd name="connsiteY0" fmla="*/ 10959 h 10960"/>
              <a:gd name="connsiteX1" fmla="*/ 76197 w 76197"/>
              <a:gd name="connsiteY1" fmla="*/ 1585 h 10960"/>
              <a:gd name="connsiteX2" fmla="*/ 75492 w 76197"/>
              <a:gd name="connsiteY2" fmla="*/ 1283 h 10960"/>
              <a:gd name="connsiteX3" fmla="*/ 76197 w 76197"/>
              <a:gd name="connsiteY3" fmla="*/ 980 h 10960"/>
              <a:gd name="connsiteX4" fmla="*/ 76197 w 76197"/>
              <a:gd name="connsiteY4" fmla="*/ 645 h 10960"/>
              <a:gd name="connsiteX5" fmla="*/ 75035 w 76197"/>
              <a:gd name="connsiteY5" fmla="*/ 424 h 10960"/>
              <a:gd name="connsiteX6" fmla="*/ 75092 w 76197"/>
              <a:gd name="connsiteY6" fmla="*/ 91 h 10960"/>
              <a:gd name="connsiteX7" fmla="*/ 74086 w 76197"/>
              <a:gd name="connsiteY7" fmla="*/ 238 h 10960"/>
              <a:gd name="connsiteX8" fmla="*/ 72948 w 76197"/>
              <a:gd name="connsiteY8" fmla="*/ 0 h 10960"/>
              <a:gd name="connsiteX9" fmla="*/ 9 w 76197"/>
              <a:gd name="connsiteY9" fmla="*/ 12 h 10960"/>
              <a:gd name="connsiteX10" fmla="*/ 65 w 76197"/>
              <a:gd name="connsiteY10" fmla="*/ 9212 h 10960"/>
              <a:gd name="connsiteX11" fmla="*/ 1248 w 76197"/>
              <a:gd name="connsiteY11" fmla="*/ 10364 h 10960"/>
              <a:gd name="connsiteX12" fmla="*/ 4287 w 76197"/>
              <a:gd name="connsiteY12" fmla="*/ 10960 h 10960"/>
              <a:gd name="connsiteX13" fmla="*/ 76197 w 76197"/>
              <a:gd name="connsiteY13" fmla="*/ 10959 h 10960"/>
              <a:gd name="connsiteX0" fmla="*/ 76197 w 76197"/>
              <a:gd name="connsiteY0" fmla="*/ 10959 h 10960"/>
              <a:gd name="connsiteX1" fmla="*/ 76197 w 76197"/>
              <a:gd name="connsiteY1" fmla="*/ 1585 h 10960"/>
              <a:gd name="connsiteX2" fmla="*/ 75492 w 76197"/>
              <a:gd name="connsiteY2" fmla="*/ 1283 h 10960"/>
              <a:gd name="connsiteX3" fmla="*/ 76197 w 76197"/>
              <a:gd name="connsiteY3" fmla="*/ 980 h 10960"/>
              <a:gd name="connsiteX4" fmla="*/ 76197 w 76197"/>
              <a:gd name="connsiteY4" fmla="*/ 645 h 10960"/>
              <a:gd name="connsiteX5" fmla="*/ 75035 w 76197"/>
              <a:gd name="connsiteY5" fmla="*/ 424 h 10960"/>
              <a:gd name="connsiteX6" fmla="*/ 75092 w 76197"/>
              <a:gd name="connsiteY6" fmla="*/ 91 h 10960"/>
              <a:gd name="connsiteX7" fmla="*/ 74086 w 76197"/>
              <a:gd name="connsiteY7" fmla="*/ 238 h 10960"/>
              <a:gd name="connsiteX8" fmla="*/ 72948 w 76197"/>
              <a:gd name="connsiteY8" fmla="*/ 0 h 10960"/>
              <a:gd name="connsiteX9" fmla="*/ 9 w 76197"/>
              <a:gd name="connsiteY9" fmla="*/ 12 h 10960"/>
              <a:gd name="connsiteX10" fmla="*/ 65 w 76197"/>
              <a:gd name="connsiteY10" fmla="*/ 9212 h 10960"/>
              <a:gd name="connsiteX11" fmla="*/ 1248 w 76197"/>
              <a:gd name="connsiteY11" fmla="*/ 10364 h 10960"/>
              <a:gd name="connsiteX12" fmla="*/ 4287 w 76197"/>
              <a:gd name="connsiteY12" fmla="*/ 10960 h 10960"/>
              <a:gd name="connsiteX13" fmla="*/ 76197 w 76197"/>
              <a:gd name="connsiteY13" fmla="*/ 10959 h 10960"/>
              <a:gd name="connsiteX0" fmla="*/ 78241 w 78241"/>
              <a:gd name="connsiteY0" fmla="*/ 10959 h 10960"/>
              <a:gd name="connsiteX1" fmla="*/ 78241 w 78241"/>
              <a:gd name="connsiteY1" fmla="*/ 1585 h 10960"/>
              <a:gd name="connsiteX2" fmla="*/ 77536 w 78241"/>
              <a:gd name="connsiteY2" fmla="*/ 1283 h 10960"/>
              <a:gd name="connsiteX3" fmla="*/ 78241 w 78241"/>
              <a:gd name="connsiteY3" fmla="*/ 980 h 10960"/>
              <a:gd name="connsiteX4" fmla="*/ 78241 w 78241"/>
              <a:gd name="connsiteY4" fmla="*/ 645 h 10960"/>
              <a:gd name="connsiteX5" fmla="*/ 77079 w 78241"/>
              <a:gd name="connsiteY5" fmla="*/ 424 h 10960"/>
              <a:gd name="connsiteX6" fmla="*/ 77136 w 78241"/>
              <a:gd name="connsiteY6" fmla="*/ 91 h 10960"/>
              <a:gd name="connsiteX7" fmla="*/ 76130 w 78241"/>
              <a:gd name="connsiteY7" fmla="*/ 238 h 10960"/>
              <a:gd name="connsiteX8" fmla="*/ 74992 w 78241"/>
              <a:gd name="connsiteY8" fmla="*/ 0 h 10960"/>
              <a:gd name="connsiteX9" fmla="*/ 2053 w 78241"/>
              <a:gd name="connsiteY9" fmla="*/ 12 h 10960"/>
              <a:gd name="connsiteX10" fmla="*/ 2109 w 78241"/>
              <a:gd name="connsiteY10" fmla="*/ 9212 h 10960"/>
              <a:gd name="connsiteX11" fmla="*/ 3344 w 78241"/>
              <a:gd name="connsiteY11" fmla="*/ 10567 h 10960"/>
              <a:gd name="connsiteX12" fmla="*/ 6331 w 78241"/>
              <a:gd name="connsiteY12" fmla="*/ 10960 h 10960"/>
              <a:gd name="connsiteX13" fmla="*/ 78241 w 78241"/>
              <a:gd name="connsiteY13" fmla="*/ 10959 h 10960"/>
              <a:gd name="connsiteX0" fmla="*/ 78241 w 78241"/>
              <a:gd name="connsiteY0" fmla="*/ 10959 h 10960"/>
              <a:gd name="connsiteX1" fmla="*/ 78241 w 78241"/>
              <a:gd name="connsiteY1" fmla="*/ 1585 h 10960"/>
              <a:gd name="connsiteX2" fmla="*/ 77536 w 78241"/>
              <a:gd name="connsiteY2" fmla="*/ 1283 h 10960"/>
              <a:gd name="connsiteX3" fmla="*/ 78241 w 78241"/>
              <a:gd name="connsiteY3" fmla="*/ 980 h 10960"/>
              <a:gd name="connsiteX4" fmla="*/ 78241 w 78241"/>
              <a:gd name="connsiteY4" fmla="*/ 645 h 10960"/>
              <a:gd name="connsiteX5" fmla="*/ 77079 w 78241"/>
              <a:gd name="connsiteY5" fmla="*/ 424 h 10960"/>
              <a:gd name="connsiteX6" fmla="*/ 77136 w 78241"/>
              <a:gd name="connsiteY6" fmla="*/ 91 h 10960"/>
              <a:gd name="connsiteX7" fmla="*/ 76130 w 78241"/>
              <a:gd name="connsiteY7" fmla="*/ 238 h 10960"/>
              <a:gd name="connsiteX8" fmla="*/ 74992 w 78241"/>
              <a:gd name="connsiteY8" fmla="*/ 0 h 10960"/>
              <a:gd name="connsiteX9" fmla="*/ 2053 w 78241"/>
              <a:gd name="connsiteY9" fmla="*/ 12 h 10960"/>
              <a:gd name="connsiteX10" fmla="*/ 2005 w 78241"/>
              <a:gd name="connsiteY10" fmla="*/ 9204 h 10960"/>
              <a:gd name="connsiteX11" fmla="*/ 3344 w 78241"/>
              <a:gd name="connsiteY11" fmla="*/ 10567 h 10960"/>
              <a:gd name="connsiteX12" fmla="*/ 6331 w 78241"/>
              <a:gd name="connsiteY12" fmla="*/ 10960 h 10960"/>
              <a:gd name="connsiteX13" fmla="*/ 78241 w 78241"/>
              <a:gd name="connsiteY13" fmla="*/ 10959 h 10960"/>
              <a:gd name="connsiteX0" fmla="*/ 78241 w 78241"/>
              <a:gd name="connsiteY0" fmla="*/ 10959 h 10960"/>
              <a:gd name="connsiteX1" fmla="*/ 78241 w 78241"/>
              <a:gd name="connsiteY1" fmla="*/ 1585 h 10960"/>
              <a:gd name="connsiteX2" fmla="*/ 77536 w 78241"/>
              <a:gd name="connsiteY2" fmla="*/ 1283 h 10960"/>
              <a:gd name="connsiteX3" fmla="*/ 78241 w 78241"/>
              <a:gd name="connsiteY3" fmla="*/ 980 h 10960"/>
              <a:gd name="connsiteX4" fmla="*/ 78241 w 78241"/>
              <a:gd name="connsiteY4" fmla="*/ 645 h 10960"/>
              <a:gd name="connsiteX5" fmla="*/ 77079 w 78241"/>
              <a:gd name="connsiteY5" fmla="*/ 424 h 10960"/>
              <a:gd name="connsiteX6" fmla="*/ 77136 w 78241"/>
              <a:gd name="connsiteY6" fmla="*/ 91 h 10960"/>
              <a:gd name="connsiteX7" fmla="*/ 76130 w 78241"/>
              <a:gd name="connsiteY7" fmla="*/ 238 h 10960"/>
              <a:gd name="connsiteX8" fmla="*/ 74992 w 78241"/>
              <a:gd name="connsiteY8" fmla="*/ 0 h 10960"/>
              <a:gd name="connsiteX9" fmla="*/ 2053 w 78241"/>
              <a:gd name="connsiteY9" fmla="*/ 12 h 10960"/>
              <a:gd name="connsiteX10" fmla="*/ 2005 w 78241"/>
              <a:gd name="connsiteY10" fmla="*/ 9204 h 10960"/>
              <a:gd name="connsiteX11" fmla="*/ 3344 w 78241"/>
              <a:gd name="connsiteY11" fmla="*/ 10567 h 10960"/>
              <a:gd name="connsiteX12" fmla="*/ 6331 w 78241"/>
              <a:gd name="connsiteY12" fmla="*/ 10960 h 10960"/>
              <a:gd name="connsiteX13" fmla="*/ 78241 w 78241"/>
              <a:gd name="connsiteY13" fmla="*/ 10959 h 10960"/>
              <a:gd name="connsiteX0" fmla="*/ 76237 w 76237"/>
              <a:gd name="connsiteY0" fmla="*/ 10959 h 10960"/>
              <a:gd name="connsiteX1" fmla="*/ 76237 w 76237"/>
              <a:gd name="connsiteY1" fmla="*/ 1585 h 10960"/>
              <a:gd name="connsiteX2" fmla="*/ 75532 w 76237"/>
              <a:gd name="connsiteY2" fmla="*/ 1283 h 10960"/>
              <a:gd name="connsiteX3" fmla="*/ 76237 w 76237"/>
              <a:gd name="connsiteY3" fmla="*/ 980 h 10960"/>
              <a:gd name="connsiteX4" fmla="*/ 76237 w 76237"/>
              <a:gd name="connsiteY4" fmla="*/ 645 h 10960"/>
              <a:gd name="connsiteX5" fmla="*/ 75075 w 76237"/>
              <a:gd name="connsiteY5" fmla="*/ 424 h 10960"/>
              <a:gd name="connsiteX6" fmla="*/ 75132 w 76237"/>
              <a:gd name="connsiteY6" fmla="*/ 91 h 10960"/>
              <a:gd name="connsiteX7" fmla="*/ 74126 w 76237"/>
              <a:gd name="connsiteY7" fmla="*/ 238 h 10960"/>
              <a:gd name="connsiteX8" fmla="*/ 72988 w 76237"/>
              <a:gd name="connsiteY8" fmla="*/ 0 h 10960"/>
              <a:gd name="connsiteX9" fmla="*/ 49 w 76237"/>
              <a:gd name="connsiteY9" fmla="*/ 12 h 10960"/>
              <a:gd name="connsiteX10" fmla="*/ 1 w 76237"/>
              <a:gd name="connsiteY10" fmla="*/ 9204 h 10960"/>
              <a:gd name="connsiteX11" fmla="*/ 1340 w 76237"/>
              <a:gd name="connsiteY11" fmla="*/ 10567 h 10960"/>
              <a:gd name="connsiteX12" fmla="*/ 4327 w 76237"/>
              <a:gd name="connsiteY12" fmla="*/ 10960 h 10960"/>
              <a:gd name="connsiteX13" fmla="*/ 76237 w 76237"/>
              <a:gd name="connsiteY13" fmla="*/ 10959 h 10960"/>
              <a:gd name="connsiteX0" fmla="*/ 76237 w 76237"/>
              <a:gd name="connsiteY0" fmla="*/ 10959 h 10960"/>
              <a:gd name="connsiteX1" fmla="*/ 76237 w 76237"/>
              <a:gd name="connsiteY1" fmla="*/ 1585 h 10960"/>
              <a:gd name="connsiteX2" fmla="*/ 75532 w 76237"/>
              <a:gd name="connsiteY2" fmla="*/ 1283 h 10960"/>
              <a:gd name="connsiteX3" fmla="*/ 76237 w 76237"/>
              <a:gd name="connsiteY3" fmla="*/ 980 h 10960"/>
              <a:gd name="connsiteX4" fmla="*/ 76237 w 76237"/>
              <a:gd name="connsiteY4" fmla="*/ 645 h 10960"/>
              <a:gd name="connsiteX5" fmla="*/ 75075 w 76237"/>
              <a:gd name="connsiteY5" fmla="*/ 424 h 10960"/>
              <a:gd name="connsiteX6" fmla="*/ 75132 w 76237"/>
              <a:gd name="connsiteY6" fmla="*/ 91 h 10960"/>
              <a:gd name="connsiteX7" fmla="*/ 74126 w 76237"/>
              <a:gd name="connsiteY7" fmla="*/ 238 h 10960"/>
              <a:gd name="connsiteX8" fmla="*/ 72988 w 76237"/>
              <a:gd name="connsiteY8" fmla="*/ 0 h 10960"/>
              <a:gd name="connsiteX9" fmla="*/ 49 w 76237"/>
              <a:gd name="connsiteY9" fmla="*/ 12 h 10960"/>
              <a:gd name="connsiteX10" fmla="*/ 1 w 76237"/>
              <a:gd name="connsiteY10" fmla="*/ 9204 h 10960"/>
              <a:gd name="connsiteX11" fmla="*/ 1340 w 76237"/>
              <a:gd name="connsiteY11" fmla="*/ 10567 h 10960"/>
              <a:gd name="connsiteX12" fmla="*/ 4327 w 76237"/>
              <a:gd name="connsiteY12" fmla="*/ 10960 h 10960"/>
              <a:gd name="connsiteX13" fmla="*/ 76237 w 76237"/>
              <a:gd name="connsiteY13" fmla="*/ 10959 h 10960"/>
              <a:gd name="connsiteX0" fmla="*/ 76237 w 76237"/>
              <a:gd name="connsiteY0" fmla="*/ 10959 h 10960"/>
              <a:gd name="connsiteX1" fmla="*/ 76237 w 76237"/>
              <a:gd name="connsiteY1" fmla="*/ 1585 h 10960"/>
              <a:gd name="connsiteX2" fmla="*/ 75532 w 76237"/>
              <a:gd name="connsiteY2" fmla="*/ 1283 h 10960"/>
              <a:gd name="connsiteX3" fmla="*/ 76237 w 76237"/>
              <a:gd name="connsiteY3" fmla="*/ 980 h 10960"/>
              <a:gd name="connsiteX4" fmla="*/ 76237 w 76237"/>
              <a:gd name="connsiteY4" fmla="*/ 645 h 10960"/>
              <a:gd name="connsiteX5" fmla="*/ 75075 w 76237"/>
              <a:gd name="connsiteY5" fmla="*/ 424 h 10960"/>
              <a:gd name="connsiteX6" fmla="*/ 75132 w 76237"/>
              <a:gd name="connsiteY6" fmla="*/ 91 h 10960"/>
              <a:gd name="connsiteX7" fmla="*/ 74126 w 76237"/>
              <a:gd name="connsiteY7" fmla="*/ 238 h 10960"/>
              <a:gd name="connsiteX8" fmla="*/ 72988 w 76237"/>
              <a:gd name="connsiteY8" fmla="*/ 0 h 10960"/>
              <a:gd name="connsiteX9" fmla="*/ 49 w 76237"/>
              <a:gd name="connsiteY9" fmla="*/ 12 h 10960"/>
              <a:gd name="connsiteX10" fmla="*/ 1 w 76237"/>
              <a:gd name="connsiteY10" fmla="*/ 9204 h 10960"/>
              <a:gd name="connsiteX11" fmla="*/ 1340 w 76237"/>
              <a:gd name="connsiteY11" fmla="*/ 10567 h 10960"/>
              <a:gd name="connsiteX12" fmla="*/ 4327 w 76237"/>
              <a:gd name="connsiteY12" fmla="*/ 10960 h 10960"/>
              <a:gd name="connsiteX13" fmla="*/ 76237 w 76237"/>
              <a:gd name="connsiteY13" fmla="*/ 10959 h 10960"/>
              <a:gd name="connsiteX0" fmla="*/ 76258 w 76258"/>
              <a:gd name="connsiteY0" fmla="*/ 10959 h 10960"/>
              <a:gd name="connsiteX1" fmla="*/ 76258 w 76258"/>
              <a:gd name="connsiteY1" fmla="*/ 1585 h 10960"/>
              <a:gd name="connsiteX2" fmla="*/ 75553 w 76258"/>
              <a:gd name="connsiteY2" fmla="*/ 1283 h 10960"/>
              <a:gd name="connsiteX3" fmla="*/ 76258 w 76258"/>
              <a:gd name="connsiteY3" fmla="*/ 980 h 10960"/>
              <a:gd name="connsiteX4" fmla="*/ 76258 w 76258"/>
              <a:gd name="connsiteY4" fmla="*/ 645 h 10960"/>
              <a:gd name="connsiteX5" fmla="*/ 75096 w 76258"/>
              <a:gd name="connsiteY5" fmla="*/ 424 h 10960"/>
              <a:gd name="connsiteX6" fmla="*/ 75153 w 76258"/>
              <a:gd name="connsiteY6" fmla="*/ 91 h 10960"/>
              <a:gd name="connsiteX7" fmla="*/ 74147 w 76258"/>
              <a:gd name="connsiteY7" fmla="*/ 238 h 10960"/>
              <a:gd name="connsiteX8" fmla="*/ 73009 w 76258"/>
              <a:gd name="connsiteY8" fmla="*/ 0 h 10960"/>
              <a:gd name="connsiteX9" fmla="*/ 70 w 76258"/>
              <a:gd name="connsiteY9" fmla="*/ 12 h 10960"/>
              <a:gd name="connsiteX10" fmla="*/ 22 w 76258"/>
              <a:gd name="connsiteY10" fmla="*/ 9204 h 10960"/>
              <a:gd name="connsiteX11" fmla="*/ 1361 w 76258"/>
              <a:gd name="connsiteY11" fmla="*/ 10567 h 10960"/>
              <a:gd name="connsiteX12" fmla="*/ 4348 w 76258"/>
              <a:gd name="connsiteY12" fmla="*/ 10960 h 10960"/>
              <a:gd name="connsiteX13" fmla="*/ 76258 w 76258"/>
              <a:gd name="connsiteY13" fmla="*/ 10959 h 10960"/>
              <a:gd name="connsiteX0" fmla="*/ 76238 w 76238"/>
              <a:gd name="connsiteY0" fmla="*/ 10959 h 10960"/>
              <a:gd name="connsiteX1" fmla="*/ 76238 w 76238"/>
              <a:gd name="connsiteY1" fmla="*/ 1585 h 10960"/>
              <a:gd name="connsiteX2" fmla="*/ 75533 w 76238"/>
              <a:gd name="connsiteY2" fmla="*/ 1283 h 10960"/>
              <a:gd name="connsiteX3" fmla="*/ 76238 w 76238"/>
              <a:gd name="connsiteY3" fmla="*/ 980 h 10960"/>
              <a:gd name="connsiteX4" fmla="*/ 76238 w 76238"/>
              <a:gd name="connsiteY4" fmla="*/ 645 h 10960"/>
              <a:gd name="connsiteX5" fmla="*/ 75076 w 76238"/>
              <a:gd name="connsiteY5" fmla="*/ 424 h 10960"/>
              <a:gd name="connsiteX6" fmla="*/ 75133 w 76238"/>
              <a:gd name="connsiteY6" fmla="*/ 91 h 10960"/>
              <a:gd name="connsiteX7" fmla="*/ 74127 w 76238"/>
              <a:gd name="connsiteY7" fmla="*/ 238 h 10960"/>
              <a:gd name="connsiteX8" fmla="*/ 72989 w 76238"/>
              <a:gd name="connsiteY8" fmla="*/ 0 h 10960"/>
              <a:gd name="connsiteX9" fmla="*/ 50 w 76238"/>
              <a:gd name="connsiteY9" fmla="*/ 12 h 10960"/>
              <a:gd name="connsiteX10" fmla="*/ 2 w 76238"/>
              <a:gd name="connsiteY10" fmla="*/ 9204 h 10960"/>
              <a:gd name="connsiteX11" fmla="*/ 1341 w 76238"/>
              <a:gd name="connsiteY11" fmla="*/ 10567 h 10960"/>
              <a:gd name="connsiteX12" fmla="*/ 4328 w 76238"/>
              <a:gd name="connsiteY12" fmla="*/ 10960 h 10960"/>
              <a:gd name="connsiteX13" fmla="*/ 76238 w 76238"/>
              <a:gd name="connsiteY13" fmla="*/ 10959 h 10960"/>
              <a:gd name="connsiteX0" fmla="*/ 76238 w 76238"/>
              <a:gd name="connsiteY0" fmla="*/ 10959 h 10960"/>
              <a:gd name="connsiteX1" fmla="*/ 76238 w 76238"/>
              <a:gd name="connsiteY1" fmla="*/ 1585 h 10960"/>
              <a:gd name="connsiteX2" fmla="*/ 75533 w 76238"/>
              <a:gd name="connsiteY2" fmla="*/ 1283 h 10960"/>
              <a:gd name="connsiteX3" fmla="*/ 76238 w 76238"/>
              <a:gd name="connsiteY3" fmla="*/ 980 h 10960"/>
              <a:gd name="connsiteX4" fmla="*/ 76238 w 76238"/>
              <a:gd name="connsiteY4" fmla="*/ 645 h 10960"/>
              <a:gd name="connsiteX5" fmla="*/ 75076 w 76238"/>
              <a:gd name="connsiteY5" fmla="*/ 424 h 10960"/>
              <a:gd name="connsiteX6" fmla="*/ 75133 w 76238"/>
              <a:gd name="connsiteY6" fmla="*/ 91 h 10960"/>
              <a:gd name="connsiteX7" fmla="*/ 74127 w 76238"/>
              <a:gd name="connsiteY7" fmla="*/ 238 h 10960"/>
              <a:gd name="connsiteX8" fmla="*/ 72989 w 76238"/>
              <a:gd name="connsiteY8" fmla="*/ 0 h 10960"/>
              <a:gd name="connsiteX9" fmla="*/ 50 w 76238"/>
              <a:gd name="connsiteY9" fmla="*/ 12 h 10960"/>
              <a:gd name="connsiteX10" fmla="*/ 2 w 76238"/>
              <a:gd name="connsiteY10" fmla="*/ 9204 h 10960"/>
              <a:gd name="connsiteX11" fmla="*/ 1341 w 76238"/>
              <a:gd name="connsiteY11" fmla="*/ 10567 h 10960"/>
              <a:gd name="connsiteX12" fmla="*/ 4328 w 76238"/>
              <a:gd name="connsiteY12" fmla="*/ 10960 h 10960"/>
              <a:gd name="connsiteX13" fmla="*/ 76238 w 76238"/>
              <a:gd name="connsiteY13" fmla="*/ 10959 h 10960"/>
              <a:gd name="connsiteX0" fmla="*/ 76238 w 76238"/>
              <a:gd name="connsiteY0" fmla="*/ 10959 h 10960"/>
              <a:gd name="connsiteX1" fmla="*/ 76238 w 76238"/>
              <a:gd name="connsiteY1" fmla="*/ 1585 h 10960"/>
              <a:gd name="connsiteX2" fmla="*/ 75533 w 76238"/>
              <a:gd name="connsiteY2" fmla="*/ 1283 h 10960"/>
              <a:gd name="connsiteX3" fmla="*/ 76238 w 76238"/>
              <a:gd name="connsiteY3" fmla="*/ 980 h 10960"/>
              <a:gd name="connsiteX4" fmla="*/ 76238 w 76238"/>
              <a:gd name="connsiteY4" fmla="*/ 645 h 10960"/>
              <a:gd name="connsiteX5" fmla="*/ 75076 w 76238"/>
              <a:gd name="connsiteY5" fmla="*/ 424 h 10960"/>
              <a:gd name="connsiteX6" fmla="*/ 75133 w 76238"/>
              <a:gd name="connsiteY6" fmla="*/ 91 h 10960"/>
              <a:gd name="connsiteX7" fmla="*/ 74127 w 76238"/>
              <a:gd name="connsiteY7" fmla="*/ 238 h 10960"/>
              <a:gd name="connsiteX8" fmla="*/ 72989 w 76238"/>
              <a:gd name="connsiteY8" fmla="*/ 0 h 10960"/>
              <a:gd name="connsiteX9" fmla="*/ 50 w 76238"/>
              <a:gd name="connsiteY9" fmla="*/ 12 h 10960"/>
              <a:gd name="connsiteX10" fmla="*/ 2 w 76238"/>
              <a:gd name="connsiteY10" fmla="*/ 9204 h 10960"/>
              <a:gd name="connsiteX11" fmla="*/ 1341 w 76238"/>
              <a:gd name="connsiteY11" fmla="*/ 10567 h 10960"/>
              <a:gd name="connsiteX12" fmla="*/ 4328 w 76238"/>
              <a:gd name="connsiteY12" fmla="*/ 10960 h 10960"/>
              <a:gd name="connsiteX13" fmla="*/ 76238 w 76238"/>
              <a:gd name="connsiteY13" fmla="*/ 10959 h 10960"/>
              <a:gd name="connsiteX0" fmla="*/ 77824 w 77824"/>
              <a:gd name="connsiteY0" fmla="*/ 10959 h 10960"/>
              <a:gd name="connsiteX1" fmla="*/ 77824 w 77824"/>
              <a:gd name="connsiteY1" fmla="*/ 1585 h 10960"/>
              <a:gd name="connsiteX2" fmla="*/ 77119 w 77824"/>
              <a:gd name="connsiteY2" fmla="*/ 1283 h 10960"/>
              <a:gd name="connsiteX3" fmla="*/ 77824 w 77824"/>
              <a:gd name="connsiteY3" fmla="*/ 980 h 10960"/>
              <a:gd name="connsiteX4" fmla="*/ 77824 w 77824"/>
              <a:gd name="connsiteY4" fmla="*/ 645 h 10960"/>
              <a:gd name="connsiteX5" fmla="*/ 76662 w 77824"/>
              <a:gd name="connsiteY5" fmla="*/ 424 h 10960"/>
              <a:gd name="connsiteX6" fmla="*/ 76719 w 77824"/>
              <a:gd name="connsiteY6" fmla="*/ 91 h 10960"/>
              <a:gd name="connsiteX7" fmla="*/ 75713 w 77824"/>
              <a:gd name="connsiteY7" fmla="*/ 238 h 10960"/>
              <a:gd name="connsiteX8" fmla="*/ 74575 w 77824"/>
              <a:gd name="connsiteY8" fmla="*/ 0 h 10960"/>
              <a:gd name="connsiteX9" fmla="*/ 26027 w 77824"/>
              <a:gd name="connsiteY9" fmla="*/ 12 h 10960"/>
              <a:gd name="connsiteX10" fmla="*/ 1588 w 77824"/>
              <a:gd name="connsiteY10" fmla="*/ 9204 h 10960"/>
              <a:gd name="connsiteX11" fmla="*/ 2927 w 77824"/>
              <a:gd name="connsiteY11" fmla="*/ 10567 h 10960"/>
              <a:gd name="connsiteX12" fmla="*/ 5914 w 77824"/>
              <a:gd name="connsiteY12" fmla="*/ 10960 h 10960"/>
              <a:gd name="connsiteX13" fmla="*/ 77824 w 77824"/>
              <a:gd name="connsiteY13" fmla="*/ 10959 h 10960"/>
              <a:gd name="connsiteX0" fmla="*/ 74931 w 74931"/>
              <a:gd name="connsiteY0" fmla="*/ 10959 h 10960"/>
              <a:gd name="connsiteX1" fmla="*/ 74931 w 74931"/>
              <a:gd name="connsiteY1" fmla="*/ 1585 h 10960"/>
              <a:gd name="connsiteX2" fmla="*/ 74226 w 74931"/>
              <a:gd name="connsiteY2" fmla="*/ 1283 h 10960"/>
              <a:gd name="connsiteX3" fmla="*/ 74931 w 74931"/>
              <a:gd name="connsiteY3" fmla="*/ 980 h 10960"/>
              <a:gd name="connsiteX4" fmla="*/ 74931 w 74931"/>
              <a:gd name="connsiteY4" fmla="*/ 645 h 10960"/>
              <a:gd name="connsiteX5" fmla="*/ 73769 w 74931"/>
              <a:gd name="connsiteY5" fmla="*/ 424 h 10960"/>
              <a:gd name="connsiteX6" fmla="*/ 73826 w 74931"/>
              <a:gd name="connsiteY6" fmla="*/ 91 h 10960"/>
              <a:gd name="connsiteX7" fmla="*/ 72820 w 74931"/>
              <a:gd name="connsiteY7" fmla="*/ 238 h 10960"/>
              <a:gd name="connsiteX8" fmla="*/ 71682 w 74931"/>
              <a:gd name="connsiteY8" fmla="*/ 0 h 10960"/>
              <a:gd name="connsiteX9" fmla="*/ 23134 w 74931"/>
              <a:gd name="connsiteY9" fmla="*/ 12 h 10960"/>
              <a:gd name="connsiteX10" fmla="*/ 22882 w 74931"/>
              <a:gd name="connsiteY10" fmla="*/ 8984 h 10960"/>
              <a:gd name="connsiteX11" fmla="*/ 34 w 74931"/>
              <a:gd name="connsiteY11" fmla="*/ 10567 h 10960"/>
              <a:gd name="connsiteX12" fmla="*/ 3021 w 74931"/>
              <a:gd name="connsiteY12" fmla="*/ 10960 h 10960"/>
              <a:gd name="connsiteX13" fmla="*/ 74931 w 74931"/>
              <a:gd name="connsiteY13" fmla="*/ 10959 h 10960"/>
              <a:gd name="connsiteX0" fmla="*/ 74931 w 74931"/>
              <a:gd name="connsiteY0" fmla="*/ 10959 h 10959"/>
              <a:gd name="connsiteX1" fmla="*/ 74931 w 74931"/>
              <a:gd name="connsiteY1" fmla="*/ 1585 h 10959"/>
              <a:gd name="connsiteX2" fmla="*/ 74226 w 74931"/>
              <a:gd name="connsiteY2" fmla="*/ 1283 h 10959"/>
              <a:gd name="connsiteX3" fmla="*/ 74931 w 74931"/>
              <a:gd name="connsiteY3" fmla="*/ 980 h 10959"/>
              <a:gd name="connsiteX4" fmla="*/ 74931 w 74931"/>
              <a:gd name="connsiteY4" fmla="*/ 645 h 10959"/>
              <a:gd name="connsiteX5" fmla="*/ 73769 w 74931"/>
              <a:gd name="connsiteY5" fmla="*/ 424 h 10959"/>
              <a:gd name="connsiteX6" fmla="*/ 73826 w 74931"/>
              <a:gd name="connsiteY6" fmla="*/ 91 h 10959"/>
              <a:gd name="connsiteX7" fmla="*/ 72820 w 74931"/>
              <a:gd name="connsiteY7" fmla="*/ 238 h 10959"/>
              <a:gd name="connsiteX8" fmla="*/ 71682 w 74931"/>
              <a:gd name="connsiteY8" fmla="*/ 0 h 10959"/>
              <a:gd name="connsiteX9" fmla="*/ 23134 w 74931"/>
              <a:gd name="connsiteY9" fmla="*/ 12 h 10959"/>
              <a:gd name="connsiteX10" fmla="*/ 22882 w 74931"/>
              <a:gd name="connsiteY10" fmla="*/ 8984 h 10959"/>
              <a:gd name="connsiteX11" fmla="*/ 34 w 74931"/>
              <a:gd name="connsiteY11" fmla="*/ 10567 h 10959"/>
              <a:gd name="connsiteX12" fmla="*/ 28564 w 74931"/>
              <a:gd name="connsiteY12" fmla="*/ 10651 h 10959"/>
              <a:gd name="connsiteX13" fmla="*/ 74931 w 74931"/>
              <a:gd name="connsiteY13" fmla="*/ 10959 h 10959"/>
              <a:gd name="connsiteX0" fmla="*/ 74999 w 74999"/>
              <a:gd name="connsiteY0" fmla="*/ 10650 h 10711"/>
              <a:gd name="connsiteX1" fmla="*/ 74931 w 74999"/>
              <a:gd name="connsiteY1" fmla="*/ 1585 h 10711"/>
              <a:gd name="connsiteX2" fmla="*/ 74226 w 74999"/>
              <a:gd name="connsiteY2" fmla="*/ 1283 h 10711"/>
              <a:gd name="connsiteX3" fmla="*/ 74931 w 74999"/>
              <a:gd name="connsiteY3" fmla="*/ 980 h 10711"/>
              <a:gd name="connsiteX4" fmla="*/ 74931 w 74999"/>
              <a:gd name="connsiteY4" fmla="*/ 645 h 10711"/>
              <a:gd name="connsiteX5" fmla="*/ 73769 w 74999"/>
              <a:gd name="connsiteY5" fmla="*/ 424 h 10711"/>
              <a:gd name="connsiteX6" fmla="*/ 73826 w 74999"/>
              <a:gd name="connsiteY6" fmla="*/ 91 h 10711"/>
              <a:gd name="connsiteX7" fmla="*/ 72820 w 74999"/>
              <a:gd name="connsiteY7" fmla="*/ 238 h 10711"/>
              <a:gd name="connsiteX8" fmla="*/ 71682 w 74999"/>
              <a:gd name="connsiteY8" fmla="*/ 0 h 10711"/>
              <a:gd name="connsiteX9" fmla="*/ 23134 w 74999"/>
              <a:gd name="connsiteY9" fmla="*/ 12 h 10711"/>
              <a:gd name="connsiteX10" fmla="*/ 22882 w 74999"/>
              <a:gd name="connsiteY10" fmla="*/ 8984 h 10711"/>
              <a:gd name="connsiteX11" fmla="*/ 34 w 74999"/>
              <a:gd name="connsiteY11" fmla="*/ 10567 h 10711"/>
              <a:gd name="connsiteX12" fmla="*/ 28564 w 74999"/>
              <a:gd name="connsiteY12" fmla="*/ 10651 h 10711"/>
              <a:gd name="connsiteX13" fmla="*/ 74999 w 74999"/>
              <a:gd name="connsiteY13" fmla="*/ 10650 h 10711"/>
              <a:gd name="connsiteX0" fmla="*/ 52178 w 52178"/>
              <a:gd name="connsiteY0" fmla="*/ 10650 h 10651"/>
              <a:gd name="connsiteX1" fmla="*/ 52110 w 52178"/>
              <a:gd name="connsiteY1" fmla="*/ 1585 h 10651"/>
              <a:gd name="connsiteX2" fmla="*/ 51405 w 52178"/>
              <a:gd name="connsiteY2" fmla="*/ 1283 h 10651"/>
              <a:gd name="connsiteX3" fmla="*/ 52110 w 52178"/>
              <a:gd name="connsiteY3" fmla="*/ 980 h 10651"/>
              <a:gd name="connsiteX4" fmla="*/ 52110 w 52178"/>
              <a:gd name="connsiteY4" fmla="*/ 645 h 10651"/>
              <a:gd name="connsiteX5" fmla="*/ 50948 w 52178"/>
              <a:gd name="connsiteY5" fmla="*/ 424 h 10651"/>
              <a:gd name="connsiteX6" fmla="*/ 51005 w 52178"/>
              <a:gd name="connsiteY6" fmla="*/ 91 h 10651"/>
              <a:gd name="connsiteX7" fmla="*/ 49999 w 52178"/>
              <a:gd name="connsiteY7" fmla="*/ 238 h 10651"/>
              <a:gd name="connsiteX8" fmla="*/ 48861 w 52178"/>
              <a:gd name="connsiteY8" fmla="*/ 0 h 10651"/>
              <a:gd name="connsiteX9" fmla="*/ 313 w 52178"/>
              <a:gd name="connsiteY9" fmla="*/ 12 h 10651"/>
              <a:gd name="connsiteX10" fmla="*/ 61 w 52178"/>
              <a:gd name="connsiteY10" fmla="*/ 8984 h 10651"/>
              <a:gd name="connsiteX11" fmla="*/ 1604 w 52178"/>
              <a:gd name="connsiteY11" fmla="*/ 10060 h 10651"/>
              <a:gd name="connsiteX12" fmla="*/ 5743 w 52178"/>
              <a:gd name="connsiteY12" fmla="*/ 10651 h 10651"/>
              <a:gd name="connsiteX13" fmla="*/ 52178 w 52178"/>
              <a:gd name="connsiteY13" fmla="*/ 10650 h 10651"/>
              <a:gd name="connsiteX0" fmla="*/ 51922 w 51922"/>
              <a:gd name="connsiteY0" fmla="*/ 10650 h 10651"/>
              <a:gd name="connsiteX1" fmla="*/ 51854 w 51922"/>
              <a:gd name="connsiteY1" fmla="*/ 1585 h 10651"/>
              <a:gd name="connsiteX2" fmla="*/ 51149 w 51922"/>
              <a:gd name="connsiteY2" fmla="*/ 1283 h 10651"/>
              <a:gd name="connsiteX3" fmla="*/ 51854 w 51922"/>
              <a:gd name="connsiteY3" fmla="*/ 980 h 10651"/>
              <a:gd name="connsiteX4" fmla="*/ 51854 w 51922"/>
              <a:gd name="connsiteY4" fmla="*/ 645 h 10651"/>
              <a:gd name="connsiteX5" fmla="*/ 50692 w 51922"/>
              <a:gd name="connsiteY5" fmla="*/ 424 h 10651"/>
              <a:gd name="connsiteX6" fmla="*/ 50749 w 51922"/>
              <a:gd name="connsiteY6" fmla="*/ 91 h 10651"/>
              <a:gd name="connsiteX7" fmla="*/ 49743 w 51922"/>
              <a:gd name="connsiteY7" fmla="*/ 238 h 10651"/>
              <a:gd name="connsiteX8" fmla="*/ 48605 w 51922"/>
              <a:gd name="connsiteY8" fmla="*/ 0 h 10651"/>
              <a:gd name="connsiteX9" fmla="*/ 57 w 51922"/>
              <a:gd name="connsiteY9" fmla="*/ 12 h 10651"/>
              <a:gd name="connsiteX10" fmla="*/ 135 w 51922"/>
              <a:gd name="connsiteY10" fmla="*/ 8995 h 10651"/>
              <a:gd name="connsiteX11" fmla="*/ 1348 w 51922"/>
              <a:gd name="connsiteY11" fmla="*/ 10060 h 10651"/>
              <a:gd name="connsiteX12" fmla="*/ 5487 w 51922"/>
              <a:gd name="connsiteY12" fmla="*/ 10651 h 10651"/>
              <a:gd name="connsiteX13" fmla="*/ 51922 w 51922"/>
              <a:gd name="connsiteY13" fmla="*/ 10650 h 10651"/>
              <a:gd name="connsiteX0" fmla="*/ 51874 w 51874"/>
              <a:gd name="connsiteY0" fmla="*/ 10650 h 10651"/>
              <a:gd name="connsiteX1" fmla="*/ 51806 w 51874"/>
              <a:gd name="connsiteY1" fmla="*/ 1585 h 10651"/>
              <a:gd name="connsiteX2" fmla="*/ 51101 w 51874"/>
              <a:gd name="connsiteY2" fmla="*/ 1283 h 10651"/>
              <a:gd name="connsiteX3" fmla="*/ 51806 w 51874"/>
              <a:gd name="connsiteY3" fmla="*/ 980 h 10651"/>
              <a:gd name="connsiteX4" fmla="*/ 51806 w 51874"/>
              <a:gd name="connsiteY4" fmla="*/ 645 h 10651"/>
              <a:gd name="connsiteX5" fmla="*/ 50644 w 51874"/>
              <a:gd name="connsiteY5" fmla="*/ 424 h 10651"/>
              <a:gd name="connsiteX6" fmla="*/ 50701 w 51874"/>
              <a:gd name="connsiteY6" fmla="*/ 91 h 10651"/>
              <a:gd name="connsiteX7" fmla="*/ 49695 w 51874"/>
              <a:gd name="connsiteY7" fmla="*/ 238 h 10651"/>
              <a:gd name="connsiteX8" fmla="*/ 48557 w 51874"/>
              <a:gd name="connsiteY8" fmla="*/ 0 h 10651"/>
              <a:gd name="connsiteX9" fmla="*/ 9 w 51874"/>
              <a:gd name="connsiteY9" fmla="*/ 12 h 10651"/>
              <a:gd name="connsiteX10" fmla="*/ 87 w 51874"/>
              <a:gd name="connsiteY10" fmla="*/ 8995 h 10651"/>
              <a:gd name="connsiteX11" fmla="*/ 1300 w 51874"/>
              <a:gd name="connsiteY11" fmla="*/ 10060 h 10651"/>
              <a:gd name="connsiteX12" fmla="*/ 5439 w 51874"/>
              <a:gd name="connsiteY12" fmla="*/ 10651 h 10651"/>
              <a:gd name="connsiteX13" fmla="*/ 51874 w 51874"/>
              <a:gd name="connsiteY13" fmla="*/ 10650 h 10651"/>
              <a:gd name="connsiteX0" fmla="*/ 51874 w 51874"/>
              <a:gd name="connsiteY0" fmla="*/ 10650 h 10651"/>
              <a:gd name="connsiteX1" fmla="*/ 51806 w 51874"/>
              <a:gd name="connsiteY1" fmla="*/ 1585 h 10651"/>
              <a:gd name="connsiteX2" fmla="*/ 51101 w 51874"/>
              <a:gd name="connsiteY2" fmla="*/ 1283 h 10651"/>
              <a:gd name="connsiteX3" fmla="*/ 51806 w 51874"/>
              <a:gd name="connsiteY3" fmla="*/ 980 h 10651"/>
              <a:gd name="connsiteX4" fmla="*/ 51806 w 51874"/>
              <a:gd name="connsiteY4" fmla="*/ 645 h 10651"/>
              <a:gd name="connsiteX5" fmla="*/ 50644 w 51874"/>
              <a:gd name="connsiteY5" fmla="*/ 424 h 10651"/>
              <a:gd name="connsiteX6" fmla="*/ 50701 w 51874"/>
              <a:gd name="connsiteY6" fmla="*/ 91 h 10651"/>
              <a:gd name="connsiteX7" fmla="*/ 49695 w 51874"/>
              <a:gd name="connsiteY7" fmla="*/ 238 h 10651"/>
              <a:gd name="connsiteX8" fmla="*/ 48557 w 51874"/>
              <a:gd name="connsiteY8" fmla="*/ 0 h 10651"/>
              <a:gd name="connsiteX9" fmla="*/ 9 w 51874"/>
              <a:gd name="connsiteY9" fmla="*/ 12 h 10651"/>
              <a:gd name="connsiteX10" fmla="*/ 87 w 51874"/>
              <a:gd name="connsiteY10" fmla="*/ 8995 h 10651"/>
              <a:gd name="connsiteX11" fmla="*/ 1300 w 51874"/>
              <a:gd name="connsiteY11" fmla="*/ 10060 h 10651"/>
              <a:gd name="connsiteX12" fmla="*/ 5439 w 51874"/>
              <a:gd name="connsiteY12" fmla="*/ 10651 h 10651"/>
              <a:gd name="connsiteX13" fmla="*/ 51874 w 51874"/>
              <a:gd name="connsiteY13" fmla="*/ 10650 h 10651"/>
              <a:gd name="connsiteX0" fmla="*/ 51941 w 51941"/>
              <a:gd name="connsiteY0" fmla="*/ 10650 h 10651"/>
              <a:gd name="connsiteX1" fmla="*/ 51873 w 51941"/>
              <a:gd name="connsiteY1" fmla="*/ 1585 h 10651"/>
              <a:gd name="connsiteX2" fmla="*/ 51168 w 51941"/>
              <a:gd name="connsiteY2" fmla="*/ 1283 h 10651"/>
              <a:gd name="connsiteX3" fmla="*/ 51873 w 51941"/>
              <a:gd name="connsiteY3" fmla="*/ 980 h 10651"/>
              <a:gd name="connsiteX4" fmla="*/ 51873 w 51941"/>
              <a:gd name="connsiteY4" fmla="*/ 645 h 10651"/>
              <a:gd name="connsiteX5" fmla="*/ 50711 w 51941"/>
              <a:gd name="connsiteY5" fmla="*/ 424 h 10651"/>
              <a:gd name="connsiteX6" fmla="*/ 50768 w 51941"/>
              <a:gd name="connsiteY6" fmla="*/ 91 h 10651"/>
              <a:gd name="connsiteX7" fmla="*/ 49762 w 51941"/>
              <a:gd name="connsiteY7" fmla="*/ 238 h 10651"/>
              <a:gd name="connsiteX8" fmla="*/ 48624 w 51941"/>
              <a:gd name="connsiteY8" fmla="*/ 0 h 10651"/>
              <a:gd name="connsiteX9" fmla="*/ 76 w 51941"/>
              <a:gd name="connsiteY9" fmla="*/ 12 h 10651"/>
              <a:gd name="connsiteX10" fmla="*/ 154 w 51941"/>
              <a:gd name="connsiteY10" fmla="*/ 8995 h 10651"/>
              <a:gd name="connsiteX11" fmla="*/ 1664 w 51941"/>
              <a:gd name="connsiteY11" fmla="*/ 10275 h 10651"/>
              <a:gd name="connsiteX12" fmla="*/ 5506 w 51941"/>
              <a:gd name="connsiteY12" fmla="*/ 10651 h 10651"/>
              <a:gd name="connsiteX13" fmla="*/ 51941 w 51941"/>
              <a:gd name="connsiteY13" fmla="*/ 10650 h 10651"/>
              <a:gd name="connsiteX0" fmla="*/ 51941 w 51941"/>
              <a:gd name="connsiteY0" fmla="*/ 10650 h 10651"/>
              <a:gd name="connsiteX1" fmla="*/ 51873 w 51941"/>
              <a:gd name="connsiteY1" fmla="*/ 1585 h 10651"/>
              <a:gd name="connsiteX2" fmla="*/ 51168 w 51941"/>
              <a:gd name="connsiteY2" fmla="*/ 1283 h 10651"/>
              <a:gd name="connsiteX3" fmla="*/ 51873 w 51941"/>
              <a:gd name="connsiteY3" fmla="*/ 980 h 10651"/>
              <a:gd name="connsiteX4" fmla="*/ 51873 w 51941"/>
              <a:gd name="connsiteY4" fmla="*/ 645 h 10651"/>
              <a:gd name="connsiteX5" fmla="*/ 50711 w 51941"/>
              <a:gd name="connsiteY5" fmla="*/ 424 h 10651"/>
              <a:gd name="connsiteX6" fmla="*/ 50768 w 51941"/>
              <a:gd name="connsiteY6" fmla="*/ 91 h 10651"/>
              <a:gd name="connsiteX7" fmla="*/ 49762 w 51941"/>
              <a:gd name="connsiteY7" fmla="*/ 238 h 10651"/>
              <a:gd name="connsiteX8" fmla="*/ 48624 w 51941"/>
              <a:gd name="connsiteY8" fmla="*/ 0 h 10651"/>
              <a:gd name="connsiteX9" fmla="*/ 76 w 51941"/>
              <a:gd name="connsiteY9" fmla="*/ 12 h 10651"/>
              <a:gd name="connsiteX10" fmla="*/ 154 w 51941"/>
              <a:gd name="connsiteY10" fmla="*/ 8995 h 10651"/>
              <a:gd name="connsiteX11" fmla="*/ 1664 w 51941"/>
              <a:gd name="connsiteY11" fmla="*/ 10275 h 10651"/>
              <a:gd name="connsiteX12" fmla="*/ 5506 w 51941"/>
              <a:gd name="connsiteY12" fmla="*/ 10651 h 10651"/>
              <a:gd name="connsiteX13" fmla="*/ 51941 w 51941"/>
              <a:gd name="connsiteY13" fmla="*/ 10650 h 10651"/>
              <a:gd name="connsiteX0" fmla="*/ 51879 w 51879"/>
              <a:gd name="connsiteY0" fmla="*/ 10650 h 10651"/>
              <a:gd name="connsiteX1" fmla="*/ 51811 w 51879"/>
              <a:gd name="connsiteY1" fmla="*/ 1585 h 10651"/>
              <a:gd name="connsiteX2" fmla="*/ 51106 w 51879"/>
              <a:gd name="connsiteY2" fmla="*/ 1283 h 10651"/>
              <a:gd name="connsiteX3" fmla="*/ 51811 w 51879"/>
              <a:gd name="connsiteY3" fmla="*/ 980 h 10651"/>
              <a:gd name="connsiteX4" fmla="*/ 51811 w 51879"/>
              <a:gd name="connsiteY4" fmla="*/ 645 h 10651"/>
              <a:gd name="connsiteX5" fmla="*/ 50649 w 51879"/>
              <a:gd name="connsiteY5" fmla="*/ 424 h 10651"/>
              <a:gd name="connsiteX6" fmla="*/ 50706 w 51879"/>
              <a:gd name="connsiteY6" fmla="*/ 91 h 10651"/>
              <a:gd name="connsiteX7" fmla="*/ 49700 w 51879"/>
              <a:gd name="connsiteY7" fmla="*/ 238 h 10651"/>
              <a:gd name="connsiteX8" fmla="*/ 48562 w 51879"/>
              <a:gd name="connsiteY8" fmla="*/ 0 h 10651"/>
              <a:gd name="connsiteX9" fmla="*/ 14 w 51879"/>
              <a:gd name="connsiteY9" fmla="*/ 12 h 10651"/>
              <a:gd name="connsiteX10" fmla="*/ 92 w 51879"/>
              <a:gd name="connsiteY10" fmla="*/ 8995 h 10651"/>
              <a:gd name="connsiteX11" fmla="*/ 1602 w 51879"/>
              <a:gd name="connsiteY11" fmla="*/ 10275 h 10651"/>
              <a:gd name="connsiteX12" fmla="*/ 5444 w 51879"/>
              <a:gd name="connsiteY12" fmla="*/ 10651 h 10651"/>
              <a:gd name="connsiteX13" fmla="*/ 51879 w 51879"/>
              <a:gd name="connsiteY13" fmla="*/ 10650 h 10651"/>
              <a:gd name="connsiteX0" fmla="*/ 51879 w 51879"/>
              <a:gd name="connsiteY0" fmla="*/ 10650 h 10652"/>
              <a:gd name="connsiteX1" fmla="*/ 51811 w 51879"/>
              <a:gd name="connsiteY1" fmla="*/ 1585 h 10652"/>
              <a:gd name="connsiteX2" fmla="*/ 51106 w 51879"/>
              <a:gd name="connsiteY2" fmla="*/ 1283 h 10652"/>
              <a:gd name="connsiteX3" fmla="*/ 51811 w 51879"/>
              <a:gd name="connsiteY3" fmla="*/ 980 h 10652"/>
              <a:gd name="connsiteX4" fmla="*/ 51811 w 51879"/>
              <a:gd name="connsiteY4" fmla="*/ 645 h 10652"/>
              <a:gd name="connsiteX5" fmla="*/ 50649 w 51879"/>
              <a:gd name="connsiteY5" fmla="*/ 424 h 10652"/>
              <a:gd name="connsiteX6" fmla="*/ 50706 w 51879"/>
              <a:gd name="connsiteY6" fmla="*/ 91 h 10652"/>
              <a:gd name="connsiteX7" fmla="*/ 49700 w 51879"/>
              <a:gd name="connsiteY7" fmla="*/ 238 h 10652"/>
              <a:gd name="connsiteX8" fmla="*/ 48562 w 51879"/>
              <a:gd name="connsiteY8" fmla="*/ 0 h 10652"/>
              <a:gd name="connsiteX9" fmla="*/ 14 w 51879"/>
              <a:gd name="connsiteY9" fmla="*/ 12 h 10652"/>
              <a:gd name="connsiteX10" fmla="*/ 92 w 51879"/>
              <a:gd name="connsiteY10" fmla="*/ 8995 h 10652"/>
              <a:gd name="connsiteX11" fmla="*/ 1602 w 51879"/>
              <a:gd name="connsiteY11" fmla="*/ 10275 h 10652"/>
              <a:gd name="connsiteX12" fmla="*/ 5444 w 51879"/>
              <a:gd name="connsiteY12" fmla="*/ 10651 h 10652"/>
              <a:gd name="connsiteX13" fmla="*/ 51879 w 51879"/>
              <a:gd name="connsiteY13" fmla="*/ 10650 h 10652"/>
              <a:gd name="connsiteX0" fmla="*/ 51954 w 51954"/>
              <a:gd name="connsiteY0" fmla="*/ 10650 h 10652"/>
              <a:gd name="connsiteX1" fmla="*/ 51886 w 51954"/>
              <a:gd name="connsiteY1" fmla="*/ 1585 h 10652"/>
              <a:gd name="connsiteX2" fmla="*/ 51181 w 51954"/>
              <a:gd name="connsiteY2" fmla="*/ 1283 h 10652"/>
              <a:gd name="connsiteX3" fmla="*/ 51886 w 51954"/>
              <a:gd name="connsiteY3" fmla="*/ 980 h 10652"/>
              <a:gd name="connsiteX4" fmla="*/ 51886 w 51954"/>
              <a:gd name="connsiteY4" fmla="*/ 645 h 10652"/>
              <a:gd name="connsiteX5" fmla="*/ 50724 w 51954"/>
              <a:gd name="connsiteY5" fmla="*/ 424 h 10652"/>
              <a:gd name="connsiteX6" fmla="*/ 50781 w 51954"/>
              <a:gd name="connsiteY6" fmla="*/ 91 h 10652"/>
              <a:gd name="connsiteX7" fmla="*/ 49775 w 51954"/>
              <a:gd name="connsiteY7" fmla="*/ 238 h 10652"/>
              <a:gd name="connsiteX8" fmla="*/ 48637 w 51954"/>
              <a:gd name="connsiteY8" fmla="*/ 0 h 10652"/>
              <a:gd name="connsiteX9" fmla="*/ 89 w 51954"/>
              <a:gd name="connsiteY9" fmla="*/ 12 h 10652"/>
              <a:gd name="connsiteX10" fmla="*/ 167 w 51954"/>
              <a:gd name="connsiteY10" fmla="*/ 8995 h 10652"/>
              <a:gd name="connsiteX11" fmla="*/ 1875 w 51954"/>
              <a:gd name="connsiteY11" fmla="*/ 10296 h 10652"/>
              <a:gd name="connsiteX12" fmla="*/ 5519 w 51954"/>
              <a:gd name="connsiteY12" fmla="*/ 10651 h 10652"/>
              <a:gd name="connsiteX13" fmla="*/ 51954 w 51954"/>
              <a:gd name="connsiteY13" fmla="*/ 10650 h 10652"/>
              <a:gd name="connsiteX0" fmla="*/ 51954 w 51954"/>
              <a:gd name="connsiteY0" fmla="*/ 10650 h 10652"/>
              <a:gd name="connsiteX1" fmla="*/ 51886 w 51954"/>
              <a:gd name="connsiteY1" fmla="*/ 1585 h 10652"/>
              <a:gd name="connsiteX2" fmla="*/ 51181 w 51954"/>
              <a:gd name="connsiteY2" fmla="*/ 1283 h 10652"/>
              <a:gd name="connsiteX3" fmla="*/ 51886 w 51954"/>
              <a:gd name="connsiteY3" fmla="*/ 980 h 10652"/>
              <a:gd name="connsiteX4" fmla="*/ 51886 w 51954"/>
              <a:gd name="connsiteY4" fmla="*/ 645 h 10652"/>
              <a:gd name="connsiteX5" fmla="*/ 50724 w 51954"/>
              <a:gd name="connsiteY5" fmla="*/ 424 h 10652"/>
              <a:gd name="connsiteX6" fmla="*/ 50781 w 51954"/>
              <a:gd name="connsiteY6" fmla="*/ 91 h 10652"/>
              <a:gd name="connsiteX7" fmla="*/ 49775 w 51954"/>
              <a:gd name="connsiteY7" fmla="*/ 238 h 10652"/>
              <a:gd name="connsiteX8" fmla="*/ 48637 w 51954"/>
              <a:gd name="connsiteY8" fmla="*/ 0 h 10652"/>
              <a:gd name="connsiteX9" fmla="*/ 89 w 51954"/>
              <a:gd name="connsiteY9" fmla="*/ 12 h 10652"/>
              <a:gd name="connsiteX10" fmla="*/ 167 w 51954"/>
              <a:gd name="connsiteY10" fmla="*/ 8995 h 10652"/>
              <a:gd name="connsiteX11" fmla="*/ 1875 w 51954"/>
              <a:gd name="connsiteY11" fmla="*/ 10296 h 10652"/>
              <a:gd name="connsiteX12" fmla="*/ 5519 w 51954"/>
              <a:gd name="connsiteY12" fmla="*/ 10651 h 10652"/>
              <a:gd name="connsiteX13" fmla="*/ 51954 w 51954"/>
              <a:gd name="connsiteY13" fmla="*/ 10650 h 10652"/>
              <a:gd name="connsiteX0" fmla="*/ 51873 w 51873"/>
              <a:gd name="connsiteY0" fmla="*/ 10650 h 10652"/>
              <a:gd name="connsiteX1" fmla="*/ 51805 w 51873"/>
              <a:gd name="connsiteY1" fmla="*/ 1585 h 10652"/>
              <a:gd name="connsiteX2" fmla="*/ 51100 w 51873"/>
              <a:gd name="connsiteY2" fmla="*/ 1283 h 10652"/>
              <a:gd name="connsiteX3" fmla="*/ 51805 w 51873"/>
              <a:gd name="connsiteY3" fmla="*/ 980 h 10652"/>
              <a:gd name="connsiteX4" fmla="*/ 51805 w 51873"/>
              <a:gd name="connsiteY4" fmla="*/ 645 h 10652"/>
              <a:gd name="connsiteX5" fmla="*/ 50643 w 51873"/>
              <a:gd name="connsiteY5" fmla="*/ 424 h 10652"/>
              <a:gd name="connsiteX6" fmla="*/ 50700 w 51873"/>
              <a:gd name="connsiteY6" fmla="*/ 91 h 10652"/>
              <a:gd name="connsiteX7" fmla="*/ 49694 w 51873"/>
              <a:gd name="connsiteY7" fmla="*/ 238 h 10652"/>
              <a:gd name="connsiteX8" fmla="*/ 48556 w 51873"/>
              <a:gd name="connsiteY8" fmla="*/ 0 h 10652"/>
              <a:gd name="connsiteX9" fmla="*/ 8 w 51873"/>
              <a:gd name="connsiteY9" fmla="*/ 12 h 10652"/>
              <a:gd name="connsiteX10" fmla="*/ 86 w 51873"/>
              <a:gd name="connsiteY10" fmla="*/ 8995 h 10652"/>
              <a:gd name="connsiteX11" fmla="*/ 1794 w 51873"/>
              <a:gd name="connsiteY11" fmla="*/ 10296 h 10652"/>
              <a:gd name="connsiteX12" fmla="*/ 5438 w 51873"/>
              <a:gd name="connsiteY12" fmla="*/ 10651 h 10652"/>
              <a:gd name="connsiteX13" fmla="*/ 51873 w 51873"/>
              <a:gd name="connsiteY13" fmla="*/ 10650 h 10652"/>
              <a:gd name="connsiteX0" fmla="*/ 51873 w 51873"/>
              <a:gd name="connsiteY0" fmla="*/ 10650 h 10652"/>
              <a:gd name="connsiteX1" fmla="*/ 51805 w 51873"/>
              <a:gd name="connsiteY1" fmla="*/ 1585 h 10652"/>
              <a:gd name="connsiteX2" fmla="*/ 51100 w 51873"/>
              <a:gd name="connsiteY2" fmla="*/ 1283 h 10652"/>
              <a:gd name="connsiteX3" fmla="*/ 51805 w 51873"/>
              <a:gd name="connsiteY3" fmla="*/ 980 h 10652"/>
              <a:gd name="connsiteX4" fmla="*/ 51805 w 51873"/>
              <a:gd name="connsiteY4" fmla="*/ 645 h 10652"/>
              <a:gd name="connsiteX5" fmla="*/ 50643 w 51873"/>
              <a:gd name="connsiteY5" fmla="*/ 424 h 10652"/>
              <a:gd name="connsiteX6" fmla="*/ 50700 w 51873"/>
              <a:gd name="connsiteY6" fmla="*/ 91 h 10652"/>
              <a:gd name="connsiteX7" fmla="*/ 49694 w 51873"/>
              <a:gd name="connsiteY7" fmla="*/ 238 h 10652"/>
              <a:gd name="connsiteX8" fmla="*/ 48556 w 51873"/>
              <a:gd name="connsiteY8" fmla="*/ 0 h 10652"/>
              <a:gd name="connsiteX9" fmla="*/ 8 w 51873"/>
              <a:gd name="connsiteY9" fmla="*/ 12 h 10652"/>
              <a:gd name="connsiteX10" fmla="*/ 86 w 51873"/>
              <a:gd name="connsiteY10" fmla="*/ 8995 h 10652"/>
              <a:gd name="connsiteX11" fmla="*/ 1794 w 51873"/>
              <a:gd name="connsiteY11" fmla="*/ 10296 h 10652"/>
              <a:gd name="connsiteX12" fmla="*/ 5438 w 51873"/>
              <a:gd name="connsiteY12" fmla="*/ 10651 h 10652"/>
              <a:gd name="connsiteX13" fmla="*/ 51873 w 51873"/>
              <a:gd name="connsiteY13" fmla="*/ 10650 h 10652"/>
              <a:gd name="connsiteX0" fmla="*/ 51873 w 51873"/>
              <a:gd name="connsiteY0" fmla="*/ 10650 h 10651"/>
              <a:gd name="connsiteX1" fmla="*/ 51805 w 51873"/>
              <a:gd name="connsiteY1" fmla="*/ 1585 h 10651"/>
              <a:gd name="connsiteX2" fmla="*/ 51100 w 51873"/>
              <a:gd name="connsiteY2" fmla="*/ 1283 h 10651"/>
              <a:gd name="connsiteX3" fmla="*/ 51805 w 51873"/>
              <a:gd name="connsiteY3" fmla="*/ 980 h 10651"/>
              <a:gd name="connsiteX4" fmla="*/ 51805 w 51873"/>
              <a:gd name="connsiteY4" fmla="*/ 645 h 10651"/>
              <a:gd name="connsiteX5" fmla="*/ 50643 w 51873"/>
              <a:gd name="connsiteY5" fmla="*/ 424 h 10651"/>
              <a:gd name="connsiteX6" fmla="*/ 50700 w 51873"/>
              <a:gd name="connsiteY6" fmla="*/ 91 h 10651"/>
              <a:gd name="connsiteX7" fmla="*/ 49694 w 51873"/>
              <a:gd name="connsiteY7" fmla="*/ 238 h 10651"/>
              <a:gd name="connsiteX8" fmla="*/ 48556 w 51873"/>
              <a:gd name="connsiteY8" fmla="*/ 0 h 10651"/>
              <a:gd name="connsiteX9" fmla="*/ 8 w 51873"/>
              <a:gd name="connsiteY9" fmla="*/ 12 h 10651"/>
              <a:gd name="connsiteX10" fmla="*/ 86 w 51873"/>
              <a:gd name="connsiteY10" fmla="*/ 8995 h 10651"/>
              <a:gd name="connsiteX11" fmla="*/ 1794 w 51873"/>
              <a:gd name="connsiteY11" fmla="*/ 10296 h 10651"/>
              <a:gd name="connsiteX12" fmla="*/ 5438 w 51873"/>
              <a:gd name="connsiteY12" fmla="*/ 10651 h 10651"/>
              <a:gd name="connsiteX13" fmla="*/ 51873 w 51873"/>
              <a:gd name="connsiteY13" fmla="*/ 10650 h 10651"/>
              <a:gd name="connsiteX0" fmla="*/ 51873 w 51873"/>
              <a:gd name="connsiteY0" fmla="*/ 10650 h 10652"/>
              <a:gd name="connsiteX1" fmla="*/ 51805 w 51873"/>
              <a:gd name="connsiteY1" fmla="*/ 1585 h 10652"/>
              <a:gd name="connsiteX2" fmla="*/ 51100 w 51873"/>
              <a:gd name="connsiteY2" fmla="*/ 1283 h 10652"/>
              <a:gd name="connsiteX3" fmla="*/ 51805 w 51873"/>
              <a:gd name="connsiteY3" fmla="*/ 980 h 10652"/>
              <a:gd name="connsiteX4" fmla="*/ 51805 w 51873"/>
              <a:gd name="connsiteY4" fmla="*/ 645 h 10652"/>
              <a:gd name="connsiteX5" fmla="*/ 50643 w 51873"/>
              <a:gd name="connsiteY5" fmla="*/ 424 h 10652"/>
              <a:gd name="connsiteX6" fmla="*/ 50700 w 51873"/>
              <a:gd name="connsiteY6" fmla="*/ 91 h 10652"/>
              <a:gd name="connsiteX7" fmla="*/ 49694 w 51873"/>
              <a:gd name="connsiteY7" fmla="*/ 238 h 10652"/>
              <a:gd name="connsiteX8" fmla="*/ 48556 w 51873"/>
              <a:gd name="connsiteY8" fmla="*/ 0 h 10652"/>
              <a:gd name="connsiteX9" fmla="*/ 8 w 51873"/>
              <a:gd name="connsiteY9" fmla="*/ 12 h 10652"/>
              <a:gd name="connsiteX10" fmla="*/ 86 w 51873"/>
              <a:gd name="connsiteY10" fmla="*/ 8995 h 10652"/>
              <a:gd name="connsiteX11" fmla="*/ 1794 w 51873"/>
              <a:gd name="connsiteY11" fmla="*/ 10296 h 10652"/>
              <a:gd name="connsiteX12" fmla="*/ 5438 w 51873"/>
              <a:gd name="connsiteY12" fmla="*/ 10651 h 10652"/>
              <a:gd name="connsiteX13" fmla="*/ 51873 w 51873"/>
              <a:gd name="connsiteY13" fmla="*/ 10650 h 1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73" h="10652">
                <a:moveTo>
                  <a:pt x="51873" y="10650"/>
                </a:moveTo>
                <a:cubicBezTo>
                  <a:pt x="51850" y="7628"/>
                  <a:pt x="51828" y="4607"/>
                  <a:pt x="51805" y="1585"/>
                </a:cubicBezTo>
                <a:cubicBezTo>
                  <a:pt x="51385" y="1541"/>
                  <a:pt x="51110" y="1441"/>
                  <a:pt x="51100" y="1283"/>
                </a:cubicBezTo>
                <a:cubicBezTo>
                  <a:pt x="51090" y="1125"/>
                  <a:pt x="51405" y="1007"/>
                  <a:pt x="51805" y="980"/>
                </a:cubicBezTo>
                <a:lnTo>
                  <a:pt x="51805" y="645"/>
                </a:lnTo>
                <a:lnTo>
                  <a:pt x="50643" y="424"/>
                </a:lnTo>
                <a:cubicBezTo>
                  <a:pt x="50898" y="356"/>
                  <a:pt x="51141" y="205"/>
                  <a:pt x="50700" y="91"/>
                </a:cubicBezTo>
                <a:cubicBezTo>
                  <a:pt x="50190" y="-24"/>
                  <a:pt x="49668" y="128"/>
                  <a:pt x="49694" y="238"/>
                </a:cubicBezTo>
                <a:lnTo>
                  <a:pt x="48556" y="0"/>
                </a:lnTo>
                <a:lnTo>
                  <a:pt x="8" y="12"/>
                </a:lnTo>
                <a:cubicBezTo>
                  <a:pt x="-30" y="3070"/>
                  <a:pt x="91" y="8267"/>
                  <a:pt x="86" y="8995"/>
                </a:cubicBezTo>
                <a:cubicBezTo>
                  <a:pt x="81" y="9723"/>
                  <a:pt x="1204" y="10155"/>
                  <a:pt x="1794" y="10296"/>
                </a:cubicBezTo>
                <a:cubicBezTo>
                  <a:pt x="2830" y="10566"/>
                  <a:pt x="4772" y="10665"/>
                  <a:pt x="5438" y="10651"/>
                </a:cubicBezTo>
                <a:lnTo>
                  <a:pt x="51873" y="10650"/>
                </a:lnTo>
                <a:close/>
              </a:path>
            </a:pathLst>
          </a:custGeom>
          <a:solidFill>
            <a:srgbClr val="FFFFFF">
              <a:alpha val="25098"/>
            </a:srgbClr>
          </a:solidFill>
          <a:ln w="12700">
            <a:noFill/>
            <a:prstDash val="solid"/>
            <a:round/>
            <a:headEnd/>
            <a:tailEnd/>
          </a:ln>
        </p:spPr>
        <p:txBody>
          <a:bodyPr rot="0" vert="horz" wrap="square" lIns="91440" tIns="45720" rIns="91440" bIns="45720" anchor="t" anchorCtr="0" upright="1">
            <a:noAutofit/>
          </a:bodyPr>
          <a:lstStyle/>
          <a:p>
            <a:pPr marR="162560">
              <a:spcBef>
                <a:spcPts val="600"/>
              </a:spcBef>
              <a:spcAft>
                <a:spcPts val="600"/>
              </a:spcAft>
              <a:tabLst>
                <a:tab pos="270510" algn="l"/>
                <a:tab pos="4933950" algn="r"/>
              </a:tabLst>
            </a:pPr>
            <a:endParaRPr lang="fr-CH" sz="1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7AE5156F-97DD-F540-8AC0-FE1FBF3550E6}"/>
              </a:ext>
            </a:extLst>
          </p:cNvPr>
          <p:cNvSpPr txBox="1">
            <a:spLocks/>
          </p:cNvSpPr>
          <p:nvPr/>
        </p:nvSpPr>
        <p:spPr>
          <a:xfrm>
            <a:off x="515939" y="210344"/>
            <a:ext cx="11160122" cy="984247"/>
          </a:xfrm>
          <a:prstGeom prst="rect">
            <a:avLst/>
          </a:prstGeom>
        </p:spPr>
        <p:txBody>
          <a:bodyPr lIns="0" tIns="0" rIns="0" bIns="0" anchor="b" anchorCtr="0"/>
          <a:lstStyle>
            <a:lvl1pPr algn="l" defTabSz="914400" rtl="0" eaLnBrk="1" latinLnBrk="0" hangingPunct="1">
              <a:lnSpc>
                <a:spcPct val="90000"/>
              </a:lnSpc>
              <a:spcBef>
                <a:spcPct val="0"/>
              </a:spcBef>
              <a:buNone/>
              <a:defRPr sz="3200" b="0" kern="1200" spc="200" baseline="0">
                <a:solidFill>
                  <a:schemeClr val="tx1"/>
                </a:solidFill>
                <a:latin typeface="+mj-lt"/>
                <a:ea typeface="+mj-ea"/>
                <a:cs typeface="+mj-cs"/>
              </a:defRPr>
            </a:lvl1pPr>
          </a:lstStyle>
          <a:p>
            <a:endParaRPr lang="en-GB">
              <a:solidFill>
                <a:schemeClr val="bg1"/>
              </a:solidFill>
            </a:endParaRPr>
          </a:p>
          <a:p>
            <a:r>
              <a:rPr lang="en-GB">
                <a:solidFill>
                  <a:schemeClr val="bg1"/>
                </a:solidFill>
              </a:rPr>
              <a:t>CONTENTS</a:t>
            </a:r>
          </a:p>
        </p:txBody>
      </p:sp>
      <p:sp>
        <p:nvSpPr>
          <p:cNvPr id="12" name="Rectangle 1">
            <a:extLst>
              <a:ext uri="{FF2B5EF4-FFF2-40B4-BE49-F238E27FC236}">
                <a16:creationId xmlns:a16="http://schemas.microsoft.com/office/drawing/2014/main" id="{5476137B-2248-5A4A-AC5E-68F652CA22F3}"/>
              </a:ext>
            </a:extLst>
          </p:cNvPr>
          <p:cNvSpPr>
            <a:spLocks noChangeArrowheads="1"/>
          </p:cNvSpPr>
          <p:nvPr/>
        </p:nvSpPr>
        <p:spPr bwMode="auto">
          <a:xfrm>
            <a:off x="515938" y="1600805"/>
            <a:ext cx="7308850" cy="454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80000" rIns="180000" bIns="180000" numCol="2" spcCol="216000" anchor="ctr" anchorCtr="0" compatLnSpc="1">
            <a:prstTxWarp prst="textNoShape">
              <a:avLst/>
            </a:prstTxWarp>
            <a:spAutoFit/>
          </a:bodyPr>
          <a:lstStyle>
            <a:lvl1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5"/>
                </a:solidFill>
                <a:effectLst/>
                <a:latin typeface="Arial" panose="020B0604020202020204" pitchFamily="34" charset="0"/>
                <a:ea typeface="Arial" panose="020B0604020202020204" pitchFamily="34" charset="0"/>
                <a:cs typeface="Times New Roman" panose="02020603050405020304" pitchFamily="18" charset="0"/>
              </a:rPr>
              <a:t>A.</a:t>
            </a:r>
            <a:r>
              <a:rPr kumimoji="0" lang="en-GB" altLang="en-US" sz="1500" b="1" i="0" u="sng" strike="noStrike" cap="none" normalizeH="0" baseline="0">
                <a:ln>
                  <a:noFill/>
                </a:ln>
                <a:solidFill>
                  <a:schemeClr val="accent5"/>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5"/>
                </a:solidFill>
                <a:effectLst/>
                <a:ea typeface="Arial" panose="020B0604020202020204" pitchFamily="34" charset="0"/>
                <a:cs typeface="Times New Roman" panose="02020603050405020304" pitchFamily="18" charset="0"/>
              </a:rPr>
              <a:t>INTRODUCTION	4</a:t>
            </a:r>
            <a:endParaRPr kumimoji="0" lang="en-GB" altLang="en-US" sz="1500" b="1" i="0" u="sng" strike="noStrike" cap="none" normalizeH="0" baseline="0">
              <a:ln>
                <a:noFill/>
              </a:ln>
              <a:solidFill>
                <a:schemeClr val="accent5"/>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A.1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JTI   	4</a:t>
            </a:r>
            <a:endParaRPr kumimoji="0" lang="en-GB" altLang="en-US" sz="1500" b="0" i="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A.2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Our Engagement	4</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0" i="0" u="sng" strike="noStrike" cap="none" normalizeH="0" baseline="0">
              <a:ln>
                <a:noFill/>
              </a:ln>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B.</a:t>
            </a:r>
            <a:r>
              <a:rPr kumimoji="0" lang="en-GB" altLang="en-US" sz="1500" b="1" i="0" u="sng" strike="noStrike" cap="none" normalizeH="0" baseline="0">
                <a:ln>
                  <a:noFill/>
                </a:ln>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2"/>
                </a:solidFill>
                <a:effectLst/>
                <a:ea typeface="Arial" panose="020B0604020202020204" pitchFamily="34" charset="0"/>
                <a:cs typeface="Times New Roman" panose="02020603050405020304" pitchFamily="18" charset="0"/>
              </a:rPr>
              <a:t>PURPOSE OF THE RFP	5</a:t>
            </a:r>
            <a:endParaRPr kumimoji="0" lang="en-GB" altLang="en-US" sz="1500" b="1" i="0" u="sng" strike="noStrike" cap="none" normalizeH="0" baseline="0">
              <a:ln>
                <a:noFill/>
              </a:ln>
              <a:solidFill>
                <a:schemeClr val="accent2"/>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B.1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Responses	5</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B.2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Schedule	5</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B.3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Queries	6</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B.4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Evaluation Criteria	6</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1" i="0" u="sng" strike="noStrike" cap="none" normalizeH="0" baseline="0">
              <a:ln>
                <a:noFill/>
              </a:ln>
              <a:solidFill>
                <a:schemeClr val="accent3"/>
              </a:solidFill>
              <a:effectLst/>
              <a:latin typeface="Arial" panose="020B0604020202020204" pitchFamily="34" charset="0"/>
              <a:ea typeface="Arial" panose="020B0604020202020204" pitchFamily="34" charset="0"/>
              <a:cs typeface="Times New Roman" panose="02020603050405020304" pitchFamily="18" charset="0"/>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C.</a:t>
            </a:r>
            <a:r>
              <a:rPr kumimoji="0" lang="en-GB" altLang="en-US" sz="1500" b="1" i="0" u="sng" strike="noStrike" cap="none" normalizeH="0" baseline="0">
                <a:ln>
                  <a:noFill/>
                </a:ln>
                <a:solidFill>
                  <a:schemeClr val="accent3"/>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3"/>
                </a:solidFill>
                <a:effectLst/>
                <a:ea typeface="Arial" panose="020B0604020202020204" pitchFamily="34" charset="0"/>
                <a:cs typeface="Times New Roman" panose="02020603050405020304" pitchFamily="18" charset="0"/>
              </a:rPr>
              <a:t>CONTEXT	7</a:t>
            </a:r>
            <a:endParaRPr kumimoji="0" lang="en-GB" altLang="en-US" sz="1500" b="0" i="0" u="sng" strike="noStrike" cap="none" normalizeH="0" baseline="0">
              <a:ln>
                <a:noFill/>
              </a:ln>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C.1Project Scope and Objective</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	7</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C.2 </a:t>
            </a:r>
            <a:r>
              <a:rPr kumimoji="0" lang="en-US"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General requirements for our 	digital landscape	8</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C.3 </a:t>
            </a:r>
            <a:r>
              <a:rPr kumimoji="0" lang="en-US"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Scope and deliverables for the 	digital landscape overhaul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9</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C.4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Technical Requirements 	12</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1" i="0" u="sng" strike="noStrike" cap="none" normalizeH="0" baseline="0">
              <a:ln>
                <a:noFill/>
              </a:ln>
              <a:solidFill>
                <a:schemeClr val="accent6"/>
              </a:solidFill>
              <a:effectLst/>
              <a:latin typeface="Arial" panose="020B0604020202020204" pitchFamily="34" charset="0"/>
              <a:ea typeface="Arial" panose="020B0604020202020204" pitchFamily="34" charset="0"/>
              <a:cs typeface="Times New Roman" panose="02020603050405020304" pitchFamily="18" charset="0"/>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6"/>
                </a:solidFill>
                <a:effectLst/>
                <a:latin typeface="Arial" panose="020B0604020202020204" pitchFamily="34" charset="0"/>
                <a:ea typeface="Arial" panose="020B0604020202020204" pitchFamily="34" charset="0"/>
                <a:cs typeface="Times New Roman" panose="02020603050405020304" pitchFamily="18" charset="0"/>
              </a:rPr>
              <a:t>D.</a:t>
            </a:r>
            <a:r>
              <a:rPr kumimoji="0" lang="en-GB" altLang="en-US" sz="1500" b="1" i="0" u="sng" strike="noStrike" cap="none" normalizeH="0" baseline="0">
                <a:ln>
                  <a:noFill/>
                </a:ln>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6"/>
                </a:solidFill>
                <a:effectLst/>
                <a:ea typeface="Arial" panose="020B0604020202020204" pitchFamily="34" charset="0"/>
                <a:cs typeface="Times New Roman" panose="02020603050405020304" pitchFamily="18" charset="0"/>
              </a:rPr>
              <a:t>RESPONSE	13</a:t>
            </a:r>
            <a:endParaRPr kumimoji="0" lang="en-GB" altLang="en-US" sz="1500" b="1" i="0" u="sng" strike="noStrike" cap="none" normalizeH="0" baseline="0">
              <a:ln>
                <a:noFill/>
              </a:ln>
              <a:solidFill>
                <a:schemeClr val="accent6"/>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D.1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Executive Summary	8</a:t>
            </a:r>
            <a:endParaRPr kumimoji="0" lang="en-GB" altLang="en-US" sz="1500" b="0" i="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D.2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Additional proposal details	8</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0" i="0" u="sng" strike="noStrike" cap="none" normalizeH="0" baseline="0">
              <a:ln>
                <a:noFill/>
              </a:ln>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4"/>
                </a:solidFill>
                <a:effectLst/>
                <a:latin typeface="Arial" panose="020B0604020202020204" pitchFamily="34" charset="0"/>
                <a:ea typeface="Arial" panose="020B0604020202020204" pitchFamily="34" charset="0"/>
                <a:cs typeface="Times New Roman" panose="02020603050405020304" pitchFamily="18" charset="0"/>
              </a:rPr>
              <a:t>E.</a:t>
            </a:r>
            <a:r>
              <a:rPr kumimoji="0" lang="en-GB" altLang="en-US" sz="1500" b="1" i="0" u="sng" strike="noStrike" cap="none" normalizeH="0" baseline="0">
                <a:ln>
                  <a:noFill/>
                </a:ln>
                <a:solidFill>
                  <a:schemeClr val="accent4"/>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4"/>
                </a:solidFill>
                <a:effectLst/>
                <a:latin typeface="Arial" panose="020B0604020202020204" pitchFamily="34" charset="0"/>
                <a:ea typeface="Arial" panose="020B0604020202020204" pitchFamily="34" charset="0"/>
                <a:cs typeface="Times New Roman" panose="02020603050405020304" pitchFamily="18" charset="0"/>
              </a:rPr>
              <a:t>APPENDICES&amp; ANNEX &amp; REFERENCES	14</a:t>
            </a:r>
            <a:endParaRPr kumimoji="0" lang="en-GB" altLang="en-US" sz="1500" b="1" i="0" u="sng" strike="noStrike" cap="none" normalizeH="0" baseline="0">
              <a:ln>
                <a:noFill/>
              </a:ln>
              <a:solidFill>
                <a:schemeClr val="accent4"/>
              </a:solidFill>
              <a:effectLst/>
              <a:latin typeface="Arial" panose="020B0604020202020204" pitchFamily="34" charset="0"/>
            </a:endParaRPr>
          </a:p>
        </p:txBody>
      </p:sp>
      <p:sp>
        <p:nvSpPr>
          <p:cNvPr id="14" name="Footer Placeholder 3">
            <a:extLst>
              <a:ext uri="{FF2B5EF4-FFF2-40B4-BE49-F238E27FC236}">
                <a16:creationId xmlns:a16="http://schemas.microsoft.com/office/drawing/2014/main" id="{9B2AF47C-885B-3B4F-976E-E9AE4AEE64A2}"/>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solidFill>
                  <a:schemeClr val="bg1"/>
                </a:solidFill>
              </a:rPr>
              <a:t>JTI Request for Proposal – JTI Corporate Brand</a:t>
            </a:r>
          </a:p>
        </p:txBody>
      </p:sp>
      <p:sp>
        <p:nvSpPr>
          <p:cNvPr id="15" name="Slide Number Placeholder 4">
            <a:extLst>
              <a:ext uri="{FF2B5EF4-FFF2-40B4-BE49-F238E27FC236}">
                <a16:creationId xmlns:a16="http://schemas.microsoft.com/office/drawing/2014/main" id="{57F7D201-83EC-A943-8213-65D9543D8DED}"/>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solidFill>
                  <a:schemeClr val="bg1"/>
                </a:solidFill>
              </a:rPr>
              <a:pPr algn="r"/>
              <a:t>3</a:t>
            </a:fld>
            <a:endParaRPr lang="en-GB">
              <a:solidFill>
                <a:schemeClr val="bg1"/>
              </a:solidFill>
            </a:endParaRPr>
          </a:p>
        </p:txBody>
      </p:sp>
      <p:sp>
        <p:nvSpPr>
          <p:cNvPr id="16" name="TextBox 8">
            <a:extLst>
              <a:ext uri="{FF2B5EF4-FFF2-40B4-BE49-F238E27FC236}">
                <a16:creationId xmlns:a16="http://schemas.microsoft.com/office/drawing/2014/main" id="{7DFCF4BA-D246-5B43-9F1C-BA8B5F6A271E}"/>
              </a:ext>
            </a:extLst>
          </p:cNvPr>
          <p:cNvSpPr txBox="1"/>
          <p:nvPr/>
        </p:nvSpPr>
        <p:spPr>
          <a:xfrm>
            <a:off x="515938" y="6282531"/>
            <a:ext cx="1799722" cy="365125"/>
          </a:xfrm>
          <a:prstGeom prst="rect">
            <a:avLst/>
          </a:prstGeom>
          <a:noFill/>
        </p:spPr>
        <p:txBody>
          <a:bodyPr wrap="square" lIns="0" tIns="0" rIns="0" bIns="0" rtlCol="0" anchor="b" anchorCtr="0">
            <a:noAutofit/>
          </a:bodyPr>
          <a:lstStyle/>
          <a:p>
            <a:r>
              <a:rPr lang="en-GB" sz="800">
                <a:solidFill>
                  <a:schemeClr val="bg1"/>
                </a:solidFill>
              </a:rPr>
              <a:t>© JTI</a:t>
            </a:r>
          </a:p>
        </p:txBody>
      </p:sp>
      <p:cxnSp>
        <p:nvCxnSpPr>
          <p:cNvPr id="17" name="Straight Connector 10">
            <a:extLst>
              <a:ext uri="{FF2B5EF4-FFF2-40B4-BE49-F238E27FC236}">
                <a16:creationId xmlns:a16="http://schemas.microsoft.com/office/drawing/2014/main" id="{F2FE1361-9B87-4846-9604-1D7D35734E49}"/>
              </a:ext>
            </a:extLst>
          </p:cNvPr>
          <p:cNvCxnSpPr>
            <a:cxnSpLocks/>
          </p:cNvCxnSpPr>
          <p:nvPr/>
        </p:nvCxnSpPr>
        <p:spPr>
          <a:xfrm>
            <a:off x="515937" y="1343026"/>
            <a:ext cx="759618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01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E63C9CE-9D47-D240-AD6F-9BE6D3B4BB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23F630-0B12-42ED-8168-4EE0E09755EF}"/>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A. INTRODUCTION</a:t>
            </a:r>
          </a:p>
        </p:txBody>
      </p:sp>
      <p:sp>
        <p:nvSpPr>
          <p:cNvPr id="3" name="Content Placeholder 2">
            <a:extLst>
              <a:ext uri="{FF2B5EF4-FFF2-40B4-BE49-F238E27FC236}">
                <a16:creationId xmlns:a16="http://schemas.microsoft.com/office/drawing/2014/main" id="{1CCC32A7-0B75-42F8-BCAD-9C120B3E3E64}"/>
              </a:ext>
            </a:extLst>
          </p:cNvPr>
          <p:cNvSpPr>
            <a:spLocks noGrp="1"/>
          </p:cNvSpPr>
          <p:nvPr>
            <p:ph idx="1"/>
          </p:nvPr>
        </p:nvSpPr>
        <p:spPr>
          <a:xfrm>
            <a:off x="515938" y="1503052"/>
            <a:ext cx="11160121" cy="915133"/>
          </a:xfrm>
        </p:spPr>
        <p:txBody>
          <a:bodyPr numCol="1" spcCol="216000"/>
          <a:lstStyle/>
          <a:p>
            <a:r>
              <a:rPr lang="en-GB" sz="1300">
                <a:latin typeface="Arial" panose="020B0604020202020204" pitchFamily="34" charset="0"/>
                <a:cs typeface="Arial" panose="020B0604020202020204" pitchFamily="34" charset="0"/>
              </a:rPr>
              <a:t>This document has been developed to assist JTI in the identification and evaluation of its partner for JTI Digital Landscape.  </a:t>
            </a:r>
          </a:p>
          <a:p>
            <a:r>
              <a:rPr lang="en-GB" sz="1300">
                <a:latin typeface="Arial" panose="020B0604020202020204" pitchFamily="34" charset="0"/>
                <a:cs typeface="Arial" panose="020B0604020202020204" pitchFamily="34" charset="0"/>
              </a:rPr>
              <a:t>JTI will conduct a review of the responses received from this RFP. Based on the results of this analysis, it may be necessary to interview. JTI then will evaluate all of the information and determine which is the most qualified supplier(s) to assist JTI.</a:t>
            </a:r>
            <a:endParaRPr lang="en-GB" sz="1100">
              <a:latin typeface="Arial" panose="020B0604020202020204" pitchFamily="34" charset="0"/>
              <a:cs typeface="Arial" panose="020B0604020202020204" pitchFamily="34" charset="0"/>
            </a:endParaRPr>
          </a:p>
        </p:txBody>
      </p:sp>
      <p:pic>
        <p:nvPicPr>
          <p:cNvPr id="12" name="Image 11" descr="Une image contenant crépuscule, ciel, extérieur, eau&#10;&#10;Description générée automatiquement">
            <a:extLst>
              <a:ext uri="{FF2B5EF4-FFF2-40B4-BE49-F238E27FC236}">
                <a16:creationId xmlns:a16="http://schemas.microsoft.com/office/drawing/2014/main" id="{AE391B41-78FB-2B42-A11C-3BB20203BBE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2"/>
          <a:stretch/>
        </p:blipFill>
        <p:spPr>
          <a:xfrm>
            <a:off x="8112124" y="2598366"/>
            <a:ext cx="4079876" cy="3686548"/>
          </a:xfrm>
          <a:prstGeom prst="rect">
            <a:avLst/>
          </a:prstGeom>
        </p:spPr>
      </p:pic>
      <p:pic>
        <p:nvPicPr>
          <p:cNvPr id="14" name="Image 13" descr="Une image contenant transport, roue&#10;&#10;Description générée automatiquement">
            <a:extLst>
              <a:ext uri="{FF2B5EF4-FFF2-40B4-BE49-F238E27FC236}">
                <a16:creationId xmlns:a16="http://schemas.microsoft.com/office/drawing/2014/main" id="{67181006-90B5-E745-9C2A-FC5356C962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7687217">
            <a:off x="8894970" y="1881647"/>
            <a:ext cx="1998244" cy="3389445"/>
          </a:xfrm>
          <a:prstGeom prst="rect">
            <a:avLst/>
          </a:prstGeom>
        </p:spPr>
      </p:pic>
      <p:sp>
        <p:nvSpPr>
          <p:cNvPr id="16" name="Content Placeholder 2">
            <a:extLst>
              <a:ext uri="{FF2B5EF4-FFF2-40B4-BE49-F238E27FC236}">
                <a16:creationId xmlns:a16="http://schemas.microsoft.com/office/drawing/2014/main" id="{502F70B8-4171-9F4B-B4D4-A0CEDE42D499}"/>
              </a:ext>
            </a:extLst>
          </p:cNvPr>
          <p:cNvSpPr txBox="1">
            <a:spLocks/>
          </p:cNvSpPr>
          <p:nvPr/>
        </p:nvSpPr>
        <p:spPr>
          <a:xfrm>
            <a:off x="515939" y="2598365"/>
            <a:ext cx="7308850" cy="3686548"/>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5"/>
                </a:solidFill>
                <a:latin typeface="Arial" panose="020B0604020202020204" pitchFamily="34" charset="0"/>
                <a:cs typeface="Arial" panose="020B0604020202020204" pitchFamily="34" charset="0"/>
              </a:rPr>
              <a:t>A.1 JTI</a:t>
            </a:r>
            <a:endParaRPr lang="fr-CH" sz="1300">
              <a:solidFill>
                <a:schemeClr val="accent5"/>
              </a:solidFill>
              <a:latin typeface="Arial" panose="020B0604020202020204" pitchFamily="34" charset="0"/>
              <a:cs typeface="Arial" panose="020B0604020202020204" pitchFamily="34" charset="0"/>
            </a:endParaRPr>
          </a:p>
          <a:p>
            <a:pPr fontAlgn="t">
              <a:spcBef>
                <a:spcPts val="600"/>
              </a:spcBef>
            </a:pPr>
            <a:r>
              <a:rPr lang="en-US" sz="1100">
                <a:latin typeface="Arial" panose="020B0604020202020204" pitchFamily="34" charset="0"/>
                <a:cs typeface="Arial" panose="020B0604020202020204" pitchFamily="34" charset="0"/>
              </a:rPr>
              <a:t>JTI – Japan Tobacco International is a leading international tobacco and </a:t>
            </a:r>
            <a:r>
              <a:rPr lang="en-GB" sz="1100" err="1">
                <a:latin typeface="Arial" panose="020B0604020202020204" pitchFamily="34" charset="0"/>
                <a:cs typeface="Arial" panose="020B0604020202020204" pitchFamily="34" charset="0"/>
              </a:rPr>
              <a:t>vapping</a:t>
            </a:r>
            <a:r>
              <a:rPr lang="en-US" sz="1100">
                <a:latin typeface="Arial" panose="020B0604020202020204" pitchFamily="34" charset="0"/>
                <a:cs typeface="Arial" panose="020B0604020202020204" pitchFamily="34" charset="0"/>
              </a:rPr>
              <a:t> company headquartered in Geneva, Switzerland. Our goal is to become the most successful and most responsible tobacco company in the world.</a:t>
            </a:r>
            <a:endParaRPr lang="fr-CH" sz="1100">
              <a:latin typeface="Arial" panose="020B0604020202020204" pitchFamily="34" charset="0"/>
              <a:cs typeface="Arial" panose="020B0604020202020204" pitchFamily="34" charset="0"/>
            </a:endParaRPr>
          </a:p>
          <a:p>
            <a:pPr fontAlgn="t">
              <a:spcBef>
                <a:spcPts val="600"/>
              </a:spcBef>
            </a:pPr>
            <a:r>
              <a:rPr lang="en-US" sz="1100">
                <a:latin typeface="Arial" panose="020B0604020202020204" pitchFamily="34" charset="0"/>
                <a:cs typeface="Arial" panose="020B0604020202020204" pitchFamily="34" charset="0"/>
              </a:rPr>
              <a:t>Further information about JTI globally can be found in Appendix 1 of this document.</a:t>
            </a:r>
            <a:endParaRPr lang="fr-CH" sz="1100">
              <a:latin typeface="Arial" panose="020B0604020202020204" pitchFamily="34" charset="0"/>
              <a:cs typeface="Arial" panose="020B0604020202020204" pitchFamily="34" charset="0"/>
            </a:endParaRPr>
          </a:p>
          <a:p>
            <a:pPr fontAlgn="t">
              <a:spcBef>
                <a:spcPts val="600"/>
              </a:spcBef>
            </a:pPr>
            <a:endParaRPr lang="fr-CH" sz="1100">
              <a:latin typeface="Arial" panose="020B0604020202020204" pitchFamily="34" charset="0"/>
              <a:cs typeface="Arial" panose="020B0604020202020204" pitchFamily="34" charset="0"/>
            </a:endParaRPr>
          </a:p>
          <a:p>
            <a:pPr>
              <a:spcBef>
                <a:spcPts val="600"/>
              </a:spcBef>
            </a:pPr>
            <a:r>
              <a:rPr lang="en-GB" sz="1300" b="1">
                <a:solidFill>
                  <a:schemeClr val="accent5"/>
                </a:solidFill>
                <a:latin typeface="Arial" panose="020B0604020202020204" pitchFamily="34" charset="0"/>
                <a:cs typeface="Arial" panose="020B0604020202020204" pitchFamily="34" charset="0"/>
              </a:rPr>
              <a:t>A.2 Our Engagement </a:t>
            </a:r>
            <a:endParaRPr lang="fr-CH" sz="1300">
              <a:solidFill>
                <a:schemeClr val="accent5"/>
              </a:solidFill>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At JTI, we recognize that our products are legal but generate controversy.  As such, we do not encourage adult consumers to smoke or vape. Also, we are committed to youth access prevention: minors should not smoke or vape.  We acknowledge the risks associated with smoking. We are committed to developing alternative products with the potential to reduce the health risks and fostering the understanding between smokers and non-smokers. Wherever in the world we operate and market our product, we are respecting local legislation, norms and cultures.</a:t>
            </a:r>
            <a:endParaRPr lang="fr-CH" sz="1100">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Our approach to sustainability is not only focused making the right decisions for our company, but also for our people, our suppliers, our customers, society while preserving natural resources.</a:t>
            </a:r>
            <a:endParaRPr lang="fr-CH" sz="1100">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We have publicly committed to 11 targets for the JT Group Tobacco Business and 3 absolute requirements. These are supporting the Sustainable Development Goals and reflect on the need integrate sustainability as a key component of future growth.</a:t>
            </a:r>
          </a:p>
          <a:p>
            <a:pPr>
              <a:spcBef>
                <a:spcPts val="600"/>
              </a:spcBef>
            </a:pPr>
            <a:r>
              <a:rPr lang="en-US" sz="1100">
                <a:latin typeface="Arial" panose="020B0604020202020204" pitchFamily="34" charset="0"/>
                <a:cs typeface="Arial" panose="020B0604020202020204" pitchFamily="34" charset="0"/>
              </a:rPr>
              <a:t>For more information visit JTI Sustainability: </a:t>
            </a:r>
            <a:r>
              <a:rPr lang="en-US" sz="1100">
                <a:solidFill>
                  <a:schemeClr val="accent5"/>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https://www.jti.com/about-us/sustainability/our-approach-sustainability</a:t>
            </a:r>
            <a:endParaRPr lang="fr-CH" sz="1100">
              <a:solidFill>
                <a:schemeClr val="accent5"/>
              </a:solidFill>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JT Group Sustainability: </a:t>
            </a:r>
            <a:r>
              <a:rPr lang="en-US" sz="1100">
                <a:solidFill>
                  <a:schemeClr val="accent5"/>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https://www.jt.com/sustainability/index.html</a:t>
            </a:r>
            <a:endParaRPr lang="fr-CH" sz="1100">
              <a:solidFill>
                <a:schemeClr val="accent5"/>
              </a:solidFill>
              <a:latin typeface="Arial" panose="020B0604020202020204" pitchFamily="34" charset="0"/>
              <a:cs typeface="Arial" panose="020B0604020202020204" pitchFamily="34" charset="0"/>
            </a:endParaRPr>
          </a:p>
        </p:txBody>
      </p:sp>
      <p:sp>
        <p:nvSpPr>
          <p:cNvPr id="10" name="Footer Placeholder 3">
            <a:extLst>
              <a:ext uri="{FF2B5EF4-FFF2-40B4-BE49-F238E27FC236}">
                <a16:creationId xmlns:a16="http://schemas.microsoft.com/office/drawing/2014/main" id="{39FA8B73-A8EE-494C-A988-78373AF3BEC2}"/>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endParaRPr lang="en-GB">
              <a:highlight>
                <a:srgbClr val="FFFF00"/>
              </a:highlight>
            </a:endParaRPr>
          </a:p>
        </p:txBody>
      </p:sp>
      <p:sp>
        <p:nvSpPr>
          <p:cNvPr id="11" name="Slide Number Placeholder 4">
            <a:extLst>
              <a:ext uri="{FF2B5EF4-FFF2-40B4-BE49-F238E27FC236}">
                <a16:creationId xmlns:a16="http://schemas.microsoft.com/office/drawing/2014/main" id="{416D8F16-1404-3943-8B1B-5F9A0C5C49D8}"/>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4</a:t>
            </a:fld>
            <a:endParaRPr lang="en-GB"/>
          </a:p>
        </p:txBody>
      </p:sp>
    </p:spTree>
    <p:extLst>
      <p:ext uri="{BB962C8B-B14F-4D97-AF65-F5344CB8AC3E}">
        <p14:creationId xmlns:p14="http://schemas.microsoft.com/office/powerpoint/2010/main" val="189384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916DA284-07A2-0841-A95D-9B7228CF03F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Content Placeholder 2">
            <a:extLst>
              <a:ext uri="{FF2B5EF4-FFF2-40B4-BE49-F238E27FC236}">
                <a16:creationId xmlns:a16="http://schemas.microsoft.com/office/drawing/2014/main" id="{2D8B00CA-BA00-9248-A200-7E24EDD9F0A0}"/>
              </a:ext>
            </a:extLst>
          </p:cNvPr>
          <p:cNvSpPr txBox="1">
            <a:spLocks/>
          </p:cNvSpPr>
          <p:nvPr/>
        </p:nvSpPr>
        <p:spPr>
          <a:xfrm>
            <a:off x="515939" y="2050737"/>
            <a:ext cx="11160121" cy="4234175"/>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2"/>
                </a:solidFill>
                <a:latin typeface="Arial" panose="020B0604020202020204" pitchFamily="34" charset="0"/>
                <a:cs typeface="Arial" panose="020B0604020202020204" pitchFamily="34" charset="0"/>
              </a:rPr>
              <a:t>B.1 Responses</a:t>
            </a:r>
            <a:endParaRPr lang="fr-CH" sz="1300">
              <a:solidFill>
                <a:schemeClr val="accent2"/>
              </a:solidFill>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The bids to this RFP must be received no later than </a:t>
            </a:r>
            <a:r>
              <a:rPr lang="en-GB" sz="1100" b="1">
                <a:latin typeface="Arial" panose="020B0604020202020204" pitchFamily="34" charset="0"/>
                <a:cs typeface="Arial" panose="020B0604020202020204" pitchFamily="34" charset="0"/>
              </a:rPr>
              <a:t>May 19th, 2023 – close of business </a:t>
            </a:r>
            <a:r>
              <a:rPr lang="en-GB" sz="1100">
                <a:latin typeface="Arial" panose="020B0604020202020204" pitchFamily="34" charset="0"/>
                <a:cs typeface="Arial" panose="020B0604020202020204" pitchFamily="34" charset="0"/>
              </a:rPr>
              <a:t>and be valid for one-hundred twenty (120) days following the close of bidding.</a:t>
            </a:r>
            <a:endParaRPr lang="fr-CH" sz="1100">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All responses should be sent by email to both the Procurement Manager and should include the following:</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Full Response document</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Fully completed Cost Tracker document</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Documents, project plans and spreadsheets in Office format</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Submission must be by email, not exceeding 20MB</a:t>
            </a: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r>
              <a:rPr lang="en-GB" sz="1300" b="1">
                <a:solidFill>
                  <a:schemeClr val="accent2"/>
                </a:solidFill>
                <a:latin typeface="Arial" panose="020B0604020202020204" pitchFamily="34" charset="0"/>
                <a:cs typeface="Arial" panose="020B0604020202020204" pitchFamily="34" charset="0"/>
              </a:rPr>
              <a:t>B.2 Schedule</a:t>
            </a:r>
            <a:endParaRPr lang="fr-CH" sz="1300">
              <a:solidFill>
                <a:schemeClr val="accent2"/>
              </a:solidFill>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Indicative timetables for evaluation and award of this RFP are as follows:</a:t>
            </a: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Presentations will be organized virtually through Microsoft Teams. You will be given a 2-hour time slot in which you must allow at least 30 minutes for a Q&amp;A session. Time slots will be allocated in advance of the presentation date.                       </a:t>
            </a:r>
            <a:endParaRPr lang="fr-CH"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721ADC0C-DC96-AF49-AB76-05DE0699AB84}"/>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B. PURPOSE OF THE RFP</a:t>
            </a:r>
          </a:p>
        </p:txBody>
      </p:sp>
      <p:sp>
        <p:nvSpPr>
          <p:cNvPr id="9" name="Content Placeholder 2">
            <a:extLst>
              <a:ext uri="{FF2B5EF4-FFF2-40B4-BE49-F238E27FC236}">
                <a16:creationId xmlns:a16="http://schemas.microsoft.com/office/drawing/2014/main" id="{D048487B-CAD0-410C-A36F-24413B024FA7}"/>
              </a:ext>
            </a:extLst>
          </p:cNvPr>
          <p:cNvSpPr>
            <a:spLocks noGrp="1"/>
          </p:cNvSpPr>
          <p:nvPr>
            <p:ph idx="1"/>
          </p:nvPr>
        </p:nvSpPr>
        <p:spPr>
          <a:xfrm>
            <a:off x="515939" y="1503051"/>
            <a:ext cx="11160121" cy="365125"/>
          </a:xfrm>
        </p:spPr>
        <p:txBody>
          <a:bodyPr numCol="1" spcCol="216000"/>
          <a:lstStyle/>
          <a:p>
            <a:r>
              <a:rPr lang="en-GB" sz="1300">
                <a:latin typeface="Arial" panose="020B0604020202020204" pitchFamily="34" charset="0"/>
                <a:cs typeface="Arial" panose="020B0604020202020204" pitchFamily="34" charset="0"/>
              </a:rPr>
              <a:t>The objective of this RFP is to provide sufficient information for qualified companies to submit written proposals within the terms of this RFP.</a:t>
            </a:r>
            <a:endParaRPr lang="en-GB" sz="110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0F457ED4-F6F8-44BA-9442-DEE1EC6307E7}"/>
              </a:ext>
            </a:extLst>
          </p:cNvPr>
          <p:cNvGraphicFramePr>
            <a:graphicFrameLocks noGrp="1"/>
          </p:cNvGraphicFramePr>
          <p:nvPr>
            <p:extLst>
              <p:ext uri="{D42A27DB-BD31-4B8C-83A1-F6EECF244321}">
                <p14:modId xmlns:p14="http://schemas.microsoft.com/office/powerpoint/2010/main" val="2114744995"/>
              </p:ext>
            </p:extLst>
          </p:nvPr>
        </p:nvGraphicFramePr>
        <p:xfrm>
          <a:off x="6240015" y="2593816"/>
          <a:ext cx="5436048" cy="1889760"/>
        </p:xfrm>
        <a:graphic>
          <a:graphicData uri="http://schemas.openxmlformats.org/drawingml/2006/table">
            <a:tbl>
              <a:tblPr firstRow="1" bandRow="1">
                <a:tableStyleId>{93296810-A885-4BE3-A3E7-6D5BEEA58F35}</a:tableStyleId>
              </a:tblPr>
              <a:tblGrid>
                <a:gridCol w="3240361">
                  <a:extLst>
                    <a:ext uri="{9D8B030D-6E8A-4147-A177-3AD203B41FA5}">
                      <a16:colId xmlns:a16="http://schemas.microsoft.com/office/drawing/2014/main" val="3445221256"/>
                    </a:ext>
                  </a:extLst>
                </a:gridCol>
                <a:gridCol w="2195687">
                  <a:extLst>
                    <a:ext uri="{9D8B030D-6E8A-4147-A177-3AD203B41FA5}">
                      <a16:colId xmlns:a16="http://schemas.microsoft.com/office/drawing/2014/main" val="159394813"/>
                    </a:ext>
                  </a:extLst>
                </a:gridCol>
              </a:tblGrid>
              <a:tr h="0">
                <a:tc>
                  <a:txBody>
                    <a:bodyPr/>
                    <a:lstStyle/>
                    <a:p>
                      <a:r>
                        <a:rPr lang="en-GB" sz="1100">
                          <a:solidFill>
                            <a:schemeClr val="tx1"/>
                          </a:solidFill>
                        </a:rPr>
                        <a:t>EVENT</a:t>
                      </a:r>
                    </a:p>
                  </a:txBody>
                  <a:tcPr marL="0">
                    <a:lnR w="12700" cap="flat" cmpd="sng" algn="ctr">
                      <a:solidFill>
                        <a:schemeClr val="accent2"/>
                      </a:solidFill>
                      <a:prstDash val="solid"/>
                      <a:round/>
                      <a:headEnd type="none" w="med" len="med"/>
                      <a:tailEnd type="none" w="med" len="med"/>
                    </a:lnR>
                    <a:lnB w="38100" cap="flat" cmpd="sng" algn="ctr">
                      <a:solidFill>
                        <a:schemeClr val="accent2"/>
                      </a:solidFill>
                      <a:prstDash val="solid"/>
                      <a:round/>
                      <a:headEnd type="none" w="med" len="med"/>
                      <a:tailEnd type="none" w="med" len="med"/>
                    </a:lnB>
                    <a:noFill/>
                  </a:tcPr>
                </a:tc>
                <a:tc>
                  <a:txBody>
                    <a:bodyPr/>
                    <a:lstStyle/>
                    <a:p>
                      <a:r>
                        <a:rPr lang="en-GB" sz="1100">
                          <a:solidFill>
                            <a:schemeClr val="tx1"/>
                          </a:solidFill>
                        </a:rPr>
                        <a:t>DEADLINE</a:t>
                      </a:r>
                    </a:p>
                  </a:txBody>
                  <a:tcPr>
                    <a:lnL w="127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29027963"/>
                  </a:ext>
                </a:extLst>
              </a:tr>
              <a:tr h="181832">
                <a:tc>
                  <a:txBody>
                    <a:bodyPr/>
                    <a:lstStyle/>
                    <a:p>
                      <a:r>
                        <a:rPr lang="en-GB" sz="1100"/>
                        <a:t>Distribution of Brief</a:t>
                      </a:r>
                    </a:p>
                  </a:txBody>
                  <a:tcPr marL="0">
                    <a:lnR w="127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en-GB" sz="1100"/>
                        <a:t>27.4.2023</a:t>
                      </a:r>
                    </a:p>
                  </a:txBody>
                  <a:tcPr>
                    <a:lnL w="127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565280022"/>
                  </a:ext>
                </a:extLst>
              </a:tr>
              <a:tr h="202158">
                <a:tc>
                  <a:txBody>
                    <a:bodyPr/>
                    <a:lstStyle/>
                    <a:p>
                      <a:r>
                        <a:rPr lang="en-GB" sz="1100"/>
                        <a:t>Brief Deep Dive (group session)</a:t>
                      </a: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en-GB" sz="1100"/>
                        <a:t>2.5.2023</a:t>
                      </a: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921322706"/>
                  </a:ext>
                </a:extLst>
              </a:tr>
              <a:tr h="202158">
                <a:tc>
                  <a:txBody>
                    <a:bodyPr/>
                    <a:lstStyle/>
                    <a:p>
                      <a:r>
                        <a:rPr lang="en-GB" sz="1100" b="0">
                          <a:solidFill>
                            <a:srgbClr val="FF0000"/>
                          </a:solidFill>
                        </a:rPr>
                        <a:t>Receive proposal pdf</a:t>
                      </a: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19.5.2023</a:t>
                      </a:r>
                    </a:p>
                    <a:p>
                      <a:pPr marL="0" algn="l" defTabSz="914400" rtl="0" eaLnBrk="1" latinLnBrk="0" hangingPunct="1"/>
                      <a:endParaRPr lang="en-GB" sz="1100" kern="1200">
                        <a:solidFill>
                          <a:schemeClr val="dk1"/>
                        </a:solidFill>
                        <a:latin typeface="+mn-lt"/>
                        <a:ea typeface="+mn-ea"/>
                        <a:cs typeface="+mn-cs"/>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765831724"/>
                  </a:ext>
                </a:extLst>
              </a:tr>
              <a:tr h="202158">
                <a:tc>
                  <a:txBody>
                    <a:bodyPr/>
                    <a:lstStyle/>
                    <a:p>
                      <a:r>
                        <a:rPr lang="en-GB" sz="1100" b="0">
                          <a:solidFill>
                            <a:srgbClr val="FF0000"/>
                          </a:solidFill>
                        </a:rPr>
                        <a:t>Presentation of the Proposal (individual session)</a:t>
                      </a: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22-23.5.2023</a:t>
                      </a: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269013800"/>
                  </a:ext>
                </a:extLst>
              </a:tr>
              <a:tr h="202158">
                <a:tc>
                  <a:txBody>
                    <a:bodyPr/>
                    <a:lstStyle/>
                    <a:p>
                      <a:r>
                        <a:rPr lang="en-GB" sz="1100"/>
                        <a:t>Selection decision </a:t>
                      </a:r>
                      <a:r>
                        <a:rPr lang="en-US" sz="1100" kern="1200">
                          <a:solidFill>
                            <a:schemeClr val="dk1"/>
                          </a:solidFill>
                          <a:latin typeface="+mn-lt"/>
                          <a:ea typeface="+mn-ea"/>
                          <a:cs typeface="+mn-cs"/>
                        </a:rPr>
                        <a:t>and project kick-off</a:t>
                      </a:r>
                      <a:endParaRPr lang="en-GB" sz="1100" kern="1200">
                        <a:solidFill>
                          <a:schemeClr val="dk1"/>
                        </a:solidFill>
                        <a:latin typeface="+mn-lt"/>
                        <a:ea typeface="+mn-ea"/>
                        <a:cs typeface="+mn-cs"/>
                      </a:endParaRP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Beginning of June</a:t>
                      </a:r>
                    </a:p>
                    <a:p>
                      <a:pPr marL="0" algn="l" defTabSz="914400" rtl="0" eaLnBrk="1" latinLnBrk="0" hangingPunct="1"/>
                      <a:endParaRPr lang="en-GB" sz="1100" kern="1200">
                        <a:solidFill>
                          <a:schemeClr val="dk1"/>
                        </a:solidFill>
                        <a:latin typeface="+mn-lt"/>
                        <a:ea typeface="+mn-ea"/>
                        <a:cs typeface="+mn-cs"/>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141536038"/>
                  </a:ext>
                </a:extLst>
              </a:tr>
            </a:tbl>
          </a:graphicData>
        </a:graphic>
      </p:graphicFrame>
      <p:sp>
        <p:nvSpPr>
          <p:cNvPr id="14" name="Freeform 2">
            <a:extLst>
              <a:ext uri="{FF2B5EF4-FFF2-40B4-BE49-F238E27FC236}">
                <a16:creationId xmlns:a16="http://schemas.microsoft.com/office/drawing/2014/main" id="{1AE24EBC-B394-3041-949E-E7C86BBDE10F}"/>
              </a:ext>
            </a:extLst>
          </p:cNvPr>
          <p:cNvSpPr>
            <a:spLocks/>
          </p:cNvSpPr>
          <p:nvPr/>
        </p:nvSpPr>
        <p:spPr bwMode="auto">
          <a:xfrm>
            <a:off x="512621" y="5280116"/>
            <a:ext cx="5358134" cy="1008519"/>
          </a:xfrm>
          <a:custGeom>
            <a:avLst/>
            <a:gdLst>
              <a:gd name="T0" fmla="+- 0 9741 6463"/>
              <a:gd name="T1" fmla="*/ T0 w 3279"/>
              <a:gd name="T2" fmla="+- 0 10259 546"/>
              <a:gd name="T3" fmla="*/ 10259 h 9714"/>
              <a:gd name="T4" fmla="+- 0 9741 6463"/>
              <a:gd name="T5" fmla="*/ T4 w 3279"/>
              <a:gd name="T6" fmla="+- 0 2086 546"/>
              <a:gd name="T7" fmla="*/ 2086 h 9714"/>
              <a:gd name="T8" fmla="+- 0 9682 6463"/>
              <a:gd name="T9" fmla="*/ T8 w 3279"/>
              <a:gd name="T10" fmla="+- 0 2065 546"/>
              <a:gd name="T11" fmla="*/ 2065 h 9714"/>
              <a:gd name="T12" fmla="+- 0 9630 6463"/>
              <a:gd name="T13" fmla="*/ T12 w 3279"/>
              <a:gd name="T14" fmla="+- 0 2035 546"/>
              <a:gd name="T15" fmla="*/ 2035 h 9714"/>
              <a:gd name="T16" fmla="+- 0 9586 6463"/>
              <a:gd name="T17" fmla="*/ T16 w 3279"/>
              <a:gd name="T18" fmla="+- 0 1994 546"/>
              <a:gd name="T19" fmla="*/ 1994 h 9714"/>
              <a:gd name="T20" fmla="+- 0 9550 6463"/>
              <a:gd name="T21" fmla="*/ T20 w 3279"/>
              <a:gd name="T22" fmla="+- 0 1945 546"/>
              <a:gd name="T23" fmla="*/ 1945 h 9714"/>
              <a:gd name="T24" fmla="+- 0 9520 6463"/>
              <a:gd name="T25" fmla="*/ T24 w 3279"/>
              <a:gd name="T26" fmla="+- 0 1871 546"/>
              <a:gd name="T27" fmla="*/ 1871 h 9714"/>
              <a:gd name="T28" fmla="+- 0 9510 6463"/>
              <a:gd name="T29" fmla="*/ T28 w 3279"/>
              <a:gd name="T30" fmla="+- 0 1792 546"/>
              <a:gd name="T31" fmla="*/ 1792 h 9714"/>
              <a:gd name="T32" fmla="+- 0 9520 6463"/>
              <a:gd name="T33" fmla="*/ T32 w 3279"/>
              <a:gd name="T34" fmla="+- 0 1713 546"/>
              <a:gd name="T35" fmla="*/ 1713 h 9714"/>
              <a:gd name="T36" fmla="+- 0 9551 6463"/>
              <a:gd name="T37" fmla="*/ T36 w 3279"/>
              <a:gd name="T38" fmla="+- 0 1639 546"/>
              <a:gd name="T39" fmla="*/ 1639 h 9714"/>
              <a:gd name="T40" fmla="+- 0 9599 6463"/>
              <a:gd name="T41" fmla="*/ T40 w 3279"/>
              <a:gd name="T42" fmla="+- 0 1576 546"/>
              <a:gd name="T43" fmla="*/ 1576 h 9714"/>
              <a:gd name="T44" fmla="+- 0 9663 6463"/>
              <a:gd name="T45" fmla="*/ T44 w 3279"/>
              <a:gd name="T46" fmla="+- 0 1528 546"/>
              <a:gd name="T47" fmla="*/ 1528 h 9714"/>
              <a:gd name="T48" fmla="+- 0 9719 6463"/>
              <a:gd name="T49" fmla="*/ T48 w 3279"/>
              <a:gd name="T50" fmla="+- 0 1504 546"/>
              <a:gd name="T51" fmla="*/ 1504 h 9714"/>
              <a:gd name="T52" fmla="+- 0 9741 6463"/>
              <a:gd name="T53" fmla="*/ T52 w 3279"/>
              <a:gd name="T54" fmla="+- 0 1498 546"/>
              <a:gd name="T55" fmla="*/ 1498 h 9714"/>
              <a:gd name="T56" fmla="+- 0 9741 6463"/>
              <a:gd name="T57" fmla="*/ T56 w 3279"/>
              <a:gd name="T58" fmla="+- 0 1173 546"/>
              <a:gd name="T59" fmla="*/ 1173 h 9714"/>
              <a:gd name="T60" fmla="+- 0 9360 6463"/>
              <a:gd name="T61" fmla="*/ T60 w 3279"/>
              <a:gd name="T62" fmla="+- 0 958 546"/>
              <a:gd name="T63" fmla="*/ 958 h 9714"/>
              <a:gd name="T64" fmla="+- 0 9367 6463"/>
              <a:gd name="T65" fmla="*/ T64 w 3279"/>
              <a:gd name="T66" fmla="+- 0 950 546"/>
              <a:gd name="T67" fmla="*/ 950 h 9714"/>
              <a:gd name="T68" fmla="+- 0 9374 6463"/>
              <a:gd name="T69" fmla="*/ T68 w 3279"/>
              <a:gd name="T70" fmla="+- 0 941 546"/>
              <a:gd name="T71" fmla="*/ 941 h 9714"/>
              <a:gd name="T72" fmla="+- 0 9402 6463"/>
              <a:gd name="T73" fmla="*/ T72 w 3279"/>
              <a:gd name="T74" fmla="+- 0 886 546"/>
              <a:gd name="T75" fmla="*/ 886 h 9714"/>
              <a:gd name="T76" fmla="+- 0 9410 6463"/>
              <a:gd name="T77" fmla="*/ T76 w 3279"/>
              <a:gd name="T78" fmla="+- 0 819 546"/>
              <a:gd name="T79" fmla="*/ 819 h 9714"/>
              <a:gd name="T80" fmla="+- 0 9406 6463"/>
              <a:gd name="T81" fmla="*/ T80 w 3279"/>
              <a:gd name="T82" fmla="+- 0 792 546"/>
              <a:gd name="T83" fmla="*/ 792 h 9714"/>
              <a:gd name="T84" fmla="+- 0 9337 6463"/>
              <a:gd name="T85" fmla="*/ T84 w 3279"/>
              <a:gd name="T86" fmla="+- 0 684 546"/>
              <a:gd name="T87" fmla="*/ 684 h 9714"/>
              <a:gd name="T88" fmla="+- 0 9274 6463"/>
              <a:gd name="T89" fmla="*/ T88 w 3279"/>
              <a:gd name="T90" fmla="+- 0 652 546"/>
              <a:gd name="T91" fmla="*/ 652 h 9714"/>
              <a:gd name="T92" fmla="+- 0 9203 6463"/>
              <a:gd name="T93" fmla="*/ T92 w 3279"/>
              <a:gd name="T94" fmla="+- 0 647 546"/>
              <a:gd name="T95" fmla="*/ 647 h 9714"/>
              <a:gd name="T96" fmla="+- 0 9133 6463"/>
              <a:gd name="T97" fmla="*/ T96 w 3279"/>
              <a:gd name="T98" fmla="+- 0 671 546"/>
              <a:gd name="T99" fmla="*/ 671 h 9714"/>
              <a:gd name="T100" fmla="+- 0 9077 6463"/>
              <a:gd name="T101" fmla="*/ T100 w 3279"/>
              <a:gd name="T102" fmla="+- 0 721 546"/>
              <a:gd name="T103" fmla="*/ 721 h 9714"/>
              <a:gd name="T104" fmla="+- 0 9049 6463"/>
              <a:gd name="T105" fmla="*/ T104 w 3279"/>
              <a:gd name="T106" fmla="+- 0 777 546"/>
              <a:gd name="T107" fmla="*/ 777 h 9714"/>
              <a:gd name="T108" fmla="+- 0 8676 6463"/>
              <a:gd name="T109" fmla="*/ T108 w 3279"/>
              <a:gd name="T110" fmla="+- 0 546 546"/>
              <a:gd name="T111" fmla="*/ 546 h 9714"/>
              <a:gd name="T112" fmla="+- 0 6463 6463"/>
              <a:gd name="T113" fmla="*/ T112 w 3279"/>
              <a:gd name="T114" fmla="+- 0 546 546"/>
              <a:gd name="T115" fmla="*/ 546 h 9714"/>
              <a:gd name="T116" fmla="+- 0 6463 6463"/>
              <a:gd name="T117" fmla="*/ T116 w 3279"/>
              <a:gd name="T118" fmla="+- 0 9401 546"/>
              <a:gd name="T119" fmla="*/ 9401 h 9714"/>
              <a:gd name="T120" fmla="+- 0 6466 6463"/>
              <a:gd name="T121" fmla="*/ T120 w 3279"/>
              <a:gd name="T122" fmla="+- 0 9475 546"/>
              <a:gd name="T123" fmla="*/ 9475 h 9714"/>
              <a:gd name="T124" fmla="+- 0 6475 6463"/>
              <a:gd name="T125" fmla="*/ T124 w 3279"/>
              <a:gd name="T126" fmla="+- 0 9547 546"/>
              <a:gd name="T127" fmla="*/ 9547 h 9714"/>
              <a:gd name="T128" fmla="+- 0 6491 6463"/>
              <a:gd name="T129" fmla="*/ T128 w 3279"/>
              <a:gd name="T130" fmla="+- 0 9617 546"/>
              <a:gd name="T131" fmla="*/ 9617 h 9714"/>
              <a:gd name="T132" fmla="+- 0 6511 6463"/>
              <a:gd name="T133" fmla="*/ T132 w 3279"/>
              <a:gd name="T134" fmla="+- 0 9685 546"/>
              <a:gd name="T135" fmla="*/ 9685 h 9714"/>
              <a:gd name="T136" fmla="+- 0 6538 6463"/>
              <a:gd name="T137" fmla="*/ T136 w 3279"/>
              <a:gd name="T138" fmla="+- 0 9751 546"/>
              <a:gd name="T139" fmla="*/ 9751 h 9714"/>
              <a:gd name="T140" fmla="+- 0 6569 6463"/>
              <a:gd name="T141" fmla="*/ T140 w 3279"/>
              <a:gd name="T142" fmla="+- 0 9814 546"/>
              <a:gd name="T143" fmla="*/ 9814 h 9714"/>
              <a:gd name="T144" fmla="+- 0 6605 6463"/>
              <a:gd name="T145" fmla="*/ T144 w 3279"/>
              <a:gd name="T146" fmla="+- 0 9873 546"/>
              <a:gd name="T147" fmla="*/ 9873 h 9714"/>
              <a:gd name="T148" fmla="+- 0 6646 6463"/>
              <a:gd name="T149" fmla="*/ T148 w 3279"/>
              <a:gd name="T150" fmla="+- 0 9930 546"/>
              <a:gd name="T151" fmla="*/ 9930 h 9714"/>
              <a:gd name="T152" fmla="+- 0 6691 6463"/>
              <a:gd name="T153" fmla="*/ T152 w 3279"/>
              <a:gd name="T154" fmla="+- 0 9983 546"/>
              <a:gd name="T155" fmla="*/ 9983 h 9714"/>
              <a:gd name="T156" fmla="+- 0 6740 6463"/>
              <a:gd name="T157" fmla="*/ T156 w 3279"/>
              <a:gd name="T158" fmla="+- 0 10032 546"/>
              <a:gd name="T159" fmla="*/ 10032 h 9714"/>
              <a:gd name="T160" fmla="+- 0 6793 6463"/>
              <a:gd name="T161" fmla="*/ T160 w 3279"/>
              <a:gd name="T162" fmla="+- 0 10077 546"/>
              <a:gd name="T163" fmla="*/ 10077 h 9714"/>
              <a:gd name="T164" fmla="+- 0 6849 6463"/>
              <a:gd name="T165" fmla="*/ T164 w 3279"/>
              <a:gd name="T166" fmla="+- 0 10117 546"/>
              <a:gd name="T167" fmla="*/ 10117 h 9714"/>
              <a:gd name="T168" fmla="+- 0 6909 6463"/>
              <a:gd name="T169" fmla="*/ T168 w 3279"/>
              <a:gd name="T170" fmla="+- 0 10154 546"/>
              <a:gd name="T171" fmla="*/ 10154 h 9714"/>
              <a:gd name="T172" fmla="+- 0 6972 6463"/>
              <a:gd name="T173" fmla="*/ T172 w 3279"/>
              <a:gd name="T174" fmla="+- 0 10185 546"/>
              <a:gd name="T175" fmla="*/ 10185 h 9714"/>
              <a:gd name="T176" fmla="+- 0 7037 6463"/>
              <a:gd name="T177" fmla="*/ T176 w 3279"/>
              <a:gd name="T178" fmla="+- 0 10211 546"/>
              <a:gd name="T179" fmla="*/ 10211 h 9714"/>
              <a:gd name="T180" fmla="+- 0 7105 6463"/>
              <a:gd name="T181" fmla="*/ T180 w 3279"/>
              <a:gd name="T182" fmla="+- 0 10232 546"/>
              <a:gd name="T183" fmla="*/ 10232 h 9714"/>
              <a:gd name="T184" fmla="+- 0 7176 6463"/>
              <a:gd name="T185" fmla="*/ T184 w 3279"/>
              <a:gd name="T186" fmla="+- 0 10247 546"/>
              <a:gd name="T187" fmla="*/ 10247 h 9714"/>
              <a:gd name="T188" fmla="+- 0 7248 6463"/>
              <a:gd name="T189" fmla="*/ T188 w 3279"/>
              <a:gd name="T190" fmla="+- 0 10256 546"/>
              <a:gd name="T191" fmla="*/ 10256 h 9714"/>
              <a:gd name="T192" fmla="+- 0 7322 6463"/>
              <a:gd name="T193" fmla="*/ T192 w 3279"/>
              <a:gd name="T194" fmla="+- 0 10259 546"/>
              <a:gd name="T195" fmla="*/ 10259 h 9714"/>
              <a:gd name="T196" fmla="+- 0 9741 6463"/>
              <a:gd name="T197" fmla="*/ T196 w 3279"/>
              <a:gd name="T198" fmla="+- 0 10259 546"/>
              <a:gd name="T199" fmla="*/ 10259 h 9714"/>
              <a:gd name="connsiteX0" fmla="*/ 9997 w 9997"/>
              <a:gd name="connsiteY0" fmla="*/ 9999 h 9999"/>
              <a:gd name="connsiteX1" fmla="*/ 9997 w 9997"/>
              <a:gd name="connsiteY1" fmla="*/ 1585 h 9999"/>
              <a:gd name="connsiteX2" fmla="*/ 9817 w 9997"/>
              <a:gd name="connsiteY2" fmla="*/ 1564 h 9999"/>
              <a:gd name="connsiteX3" fmla="*/ 9658 w 9997"/>
              <a:gd name="connsiteY3" fmla="*/ 1533 h 9999"/>
              <a:gd name="connsiteX4" fmla="*/ 9524 w 9997"/>
              <a:gd name="connsiteY4" fmla="*/ 1491 h 9999"/>
              <a:gd name="connsiteX5" fmla="*/ 9414 w 9997"/>
              <a:gd name="connsiteY5" fmla="*/ 1440 h 9999"/>
              <a:gd name="connsiteX6" fmla="*/ 9323 w 9997"/>
              <a:gd name="connsiteY6" fmla="*/ 1364 h 9999"/>
              <a:gd name="connsiteX7" fmla="*/ 9292 w 9997"/>
              <a:gd name="connsiteY7" fmla="*/ 1283 h 9999"/>
              <a:gd name="connsiteX8" fmla="*/ 9323 w 9997"/>
              <a:gd name="connsiteY8" fmla="*/ 1201 h 9999"/>
              <a:gd name="connsiteX9" fmla="*/ 9418 w 9997"/>
              <a:gd name="connsiteY9" fmla="*/ 1125 h 9999"/>
              <a:gd name="connsiteX10" fmla="*/ 9564 w 9997"/>
              <a:gd name="connsiteY10" fmla="*/ 1060 h 9999"/>
              <a:gd name="connsiteX11" fmla="*/ 9759 w 9997"/>
              <a:gd name="connsiteY11" fmla="*/ 1011 h 9999"/>
              <a:gd name="connsiteX12" fmla="*/ 9930 w 9997"/>
              <a:gd name="connsiteY12" fmla="*/ 986 h 9999"/>
              <a:gd name="connsiteX13" fmla="*/ 9997 w 9997"/>
              <a:gd name="connsiteY13" fmla="*/ 980 h 9999"/>
              <a:gd name="connsiteX14" fmla="*/ 9997 w 9997"/>
              <a:gd name="connsiteY14" fmla="*/ 645 h 9999"/>
              <a:gd name="connsiteX15" fmla="*/ 8835 w 9997"/>
              <a:gd name="connsiteY15" fmla="*/ 424 h 9999"/>
              <a:gd name="connsiteX16" fmla="*/ 8856 w 9997"/>
              <a:gd name="connsiteY16" fmla="*/ 416 h 9999"/>
              <a:gd name="connsiteX17" fmla="*/ 8878 w 9997"/>
              <a:gd name="connsiteY17" fmla="*/ 407 h 9999"/>
              <a:gd name="connsiteX18" fmla="*/ 8963 w 9997"/>
              <a:gd name="connsiteY18" fmla="*/ 350 h 9999"/>
              <a:gd name="connsiteX19" fmla="*/ 8987 w 9997"/>
              <a:gd name="connsiteY19" fmla="*/ 281 h 9999"/>
              <a:gd name="connsiteX20" fmla="*/ 9034 w 9997"/>
              <a:gd name="connsiteY20" fmla="*/ 196 h 9999"/>
              <a:gd name="connsiteX21" fmla="*/ 8765 w 9997"/>
              <a:gd name="connsiteY21" fmla="*/ 142 h 9999"/>
              <a:gd name="connsiteX22" fmla="*/ 8573 w 9997"/>
              <a:gd name="connsiteY22" fmla="*/ 109 h 9999"/>
              <a:gd name="connsiteX23" fmla="*/ 8356 w 9997"/>
              <a:gd name="connsiteY23" fmla="*/ 104 h 9999"/>
              <a:gd name="connsiteX24" fmla="*/ 8143 w 9997"/>
              <a:gd name="connsiteY24" fmla="*/ 129 h 9999"/>
              <a:gd name="connsiteX25" fmla="*/ 7972 w 9997"/>
              <a:gd name="connsiteY25" fmla="*/ 180 h 9999"/>
              <a:gd name="connsiteX26" fmla="*/ 7887 w 9997"/>
              <a:gd name="connsiteY26" fmla="*/ 238 h 9999"/>
              <a:gd name="connsiteX27" fmla="*/ 6749 w 9997"/>
              <a:gd name="connsiteY27" fmla="*/ 0 h 9999"/>
              <a:gd name="connsiteX28" fmla="*/ 0 w 9997"/>
              <a:gd name="connsiteY28" fmla="*/ 0 h 9999"/>
              <a:gd name="connsiteX29" fmla="*/ 0 w 9997"/>
              <a:gd name="connsiteY29" fmla="*/ 9116 h 9999"/>
              <a:gd name="connsiteX30" fmla="*/ 9 w 9997"/>
              <a:gd name="connsiteY30" fmla="*/ 9192 h 9999"/>
              <a:gd name="connsiteX31" fmla="*/ 37 w 9997"/>
              <a:gd name="connsiteY31" fmla="*/ 9266 h 9999"/>
              <a:gd name="connsiteX32" fmla="*/ 85 w 9997"/>
              <a:gd name="connsiteY32" fmla="*/ 9338 h 9999"/>
              <a:gd name="connsiteX33" fmla="*/ 146 w 9997"/>
              <a:gd name="connsiteY33" fmla="*/ 9408 h 9999"/>
              <a:gd name="connsiteX34" fmla="*/ 229 w 9997"/>
              <a:gd name="connsiteY34" fmla="*/ 9476 h 9999"/>
              <a:gd name="connsiteX35" fmla="*/ 323 w 9997"/>
              <a:gd name="connsiteY35" fmla="*/ 9541 h 9999"/>
              <a:gd name="connsiteX36" fmla="*/ 433 w 9997"/>
              <a:gd name="connsiteY36" fmla="*/ 9602 h 9999"/>
              <a:gd name="connsiteX37" fmla="*/ 558 w 9997"/>
              <a:gd name="connsiteY37" fmla="*/ 9660 h 9999"/>
              <a:gd name="connsiteX38" fmla="*/ 695 w 9997"/>
              <a:gd name="connsiteY38" fmla="*/ 9715 h 9999"/>
              <a:gd name="connsiteX39" fmla="*/ 845 w 9997"/>
              <a:gd name="connsiteY39" fmla="*/ 9765 h 9999"/>
              <a:gd name="connsiteX40" fmla="*/ 1006 w 9997"/>
              <a:gd name="connsiteY40" fmla="*/ 9812 h 9999"/>
              <a:gd name="connsiteX41" fmla="*/ 1177 w 9997"/>
              <a:gd name="connsiteY41" fmla="*/ 9853 h 9999"/>
              <a:gd name="connsiteX42" fmla="*/ 1360 w 9997"/>
              <a:gd name="connsiteY42" fmla="*/ 9891 h 9999"/>
              <a:gd name="connsiteX43" fmla="*/ 1552 w 9997"/>
              <a:gd name="connsiteY43" fmla="*/ 9923 h 9999"/>
              <a:gd name="connsiteX44" fmla="*/ 1751 w 9997"/>
              <a:gd name="connsiteY44" fmla="*/ 9950 h 9999"/>
              <a:gd name="connsiteX45" fmla="*/ 1958 w 9997"/>
              <a:gd name="connsiteY45" fmla="*/ 9971 h 9999"/>
              <a:gd name="connsiteX46" fmla="*/ 2174 w 9997"/>
              <a:gd name="connsiteY46" fmla="*/ 9987 h 9999"/>
              <a:gd name="connsiteX47" fmla="*/ 2394 w 9997"/>
              <a:gd name="connsiteY47" fmla="*/ 9996 h 9999"/>
              <a:gd name="connsiteX48" fmla="*/ 2620 w 9997"/>
              <a:gd name="connsiteY48" fmla="*/ 9999 h 9999"/>
              <a:gd name="connsiteX49" fmla="*/ 9997 w 9997"/>
              <a:gd name="connsiteY49" fmla="*/ 9999 h 9999"/>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7974 w 10000"/>
              <a:gd name="connsiteY23" fmla="*/ 18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045 w 10000"/>
              <a:gd name="connsiteY23" fmla="*/ 13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045 w 10000"/>
              <a:gd name="connsiteY22" fmla="*/ 130 h 10000"/>
              <a:gd name="connsiteX23" fmla="*/ 7889 w 10000"/>
              <a:gd name="connsiteY23" fmla="*/ 238 h 10000"/>
              <a:gd name="connsiteX24" fmla="*/ 6751 w 10000"/>
              <a:gd name="connsiteY24" fmla="*/ 0 h 10000"/>
              <a:gd name="connsiteX25" fmla="*/ 0 w 10000"/>
              <a:gd name="connsiteY25" fmla="*/ 0 h 10000"/>
              <a:gd name="connsiteX26" fmla="*/ 0 w 10000"/>
              <a:gd name="connsiteY26" fmla="*/ 9117 h 10000"/>
              <a:gd name="connsiteX27" fmla="*/ 9 w 10000"/>
              <a:gd name="connsiteY27" fmla="*/ 9193 h 10000"/>
              <a:gd name="connsiteX28" fmla="*/ 37 w 10000"/>
              <a:gd name="connsiteY28" fmla="*/ 9267 h 10000"/>
              <a:gd name="connsiteX29" fmla="*/ 85 w 10000"/>
              <a:gd name="connsiteY29" fmla="*/ 9339 h 10000"/>
              <a:gd name="connsiteX30" fmla="*/ 146 w 10000"/>
              <a:gd name="connsiteY30" fmla="*/ 9409 h 10000"/>
              <a:gd name="connsiteX31" fmla="*/ 229 w 10000"/>
              <a:gd name="connsiteY31" fmla="*/ 9477 h 10000"/>
              <a:gd name="connsiteX32" fmla="*/ 323 w 10000"/>
              <a:gd name="connsiteY32" fmla="*/ 9542 h 10000"/>
              <a:gd name="connsiteX33" fmla="*/ 433 w 10000"/>
              <a:gd name="connsiteY33" fmla="*/ 9603 h 10000"/>
              <a:gd name="connsiteX34" fmla="*/ 558 w 10000"/>
              <a:gd name="connsiteY34" fmla="*/ 9661 h 10000"/>
              <a:gd name="connsiteX35" fmla="*/ 695 w 10000"/>
              <a:gd name="connsiteY35" fmla="*/ 9716 h 10000"/>
              <a:gd name="connsiteX36" fmla="*/ 845 w 10000"/>
              <a:gd name="connsiteY36" fmla="*/ 9766 h 10000"/>
              <a:gd name="connsiteX37" fmla="*/ 1006 w 10000"/>
              <a:gd name="connsiteY37" fmla="*/ 9813 h 10000"/>
              <a:gd name="connsiteX38" fmla="*/ 1177 w 10000"/>
              <a:gd name="connsiteY38" fmla="*/ 9854 h 10000"/>
              <a:gd name="connsiteX39" fmla="*/ 1360 w 10000"/>
              <a:gd name="connsiteY39" fmla="*/ 9892 h 10000"/>
              <a:gd name="connsiteX40" fmla="*/ 1552 w 10000"/>
              <a:gd name="connsiteY40" fmla="*/ 9924 h 10000"/>
              <a:gd name="connsiteX41" fmla="*/ 1752 w 10000"/>
              <a:gd name="connsiteY41" fmla="*/ 9951 h 10000"/>
              <a:gd name="connsiteX42" fmla="*/ 1959 w 10000"/>
              <a:gd name="connsiteY42" fmla="*/ 9972 h 10000"/>
              <a:gd name="connsiteX43" fmla="*/ 2175 w 10000"/>
              <a:gd name="connsiteY43" fmla="*/ 9988 h 10000"/>
              <a:gd name="connsiteX44" fmla="*/ 2395 w 10000"/>
              <a:gd name="connsiteY44" fmla="*/ 9997 h 10000"/>
              <a:gd name="connsiteX45" fmla="*/ 2621 w 10000"/>
              <a:gd name="connsiteY45" fmla="*/ 10000 h 10000"/>
              <a:gd name="connsiteX46" fmla="*/ 10000 w 10000"/>
              <a:gd name="connsiteY46"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045 w 10000"/>
              <a:gd name="connsiteY21" fmla="*/ 130 h 10000"/>
              <a:gd name="connsiteX22" fmla="*/ 7889 w 10000"/>
              <a:gd name="connsiteY22" fmla="*/ 238 h 10000"/>
              <a:gd name="connsiteX23" fmla="*/ 6751 w 10000"/>
              <a:gd name="connsiteY23" fmla="*/ 0 h 10000"/>
              <a:gd name="connsiteX24" fmla="*/ 0 w 10000"/>
              <a:gd name="connsiteY24" fmla="*/ 0 h 10000"/>
              <a:gd name="connsiteX25" fmla="*/ 0 w 10000"/>
              <a:gd name="connsiteY25" fmla="*/ 9117 h 10000"/>
              <a:gd name="connsiteX26" fmla="*/ 9 w 10000"/>
              <a:gd name="connsiteY26" fmla="*/ 9193 h 10000"/>
              <a:gd name="connsiteX27" fmla="*/ 37 w 10000"/>
              <a:gd name="connsiteY27" fmla="*/ 9267 h 10000"/>
              <a:gd name="connsiteX28" fmla="*/ 85 w 10000"/>
              <a:gd name="connsiteY28" fmla="*/ 9339 h 10000"/>
              <a:gd name="connsiteX29" fmla="*/ 146 w 10000"/>
              <a:gd name="connsiteY29" fmla="*/ 9409 h 10000"/>
              <a:gd name="connsiteX30" fmla="*/ 229 w 10000"/>
              <a:gd name="connsiteY30" fmla="*/ 9477 h 10000"/>
              <a:gd name="connsiteX31" fmla="*/ 323 w 10000"/>
              <a:gd name="connsiteY31" fmla="*/ 9542 h 10000"/>
              <a:gd name="connsiteX32" fmla="*/ 433 w 10000"/>
              <a:gd name="connsiteY32" fmla="*/ 9603 h 10000"/>
              <a:gd name="connsiteX33" fmla="*/ 558 w 10000"/>
              <a:gd name="connsiteY33" fmla="*/ 9661 h 10000"/>
              <a:gd name="connsiteX34" fmla="*/ 695 w 10000"/>
              <a:gd name="connsiteY34" fmla="*/ 9716 h 10000"/>
              <a:gd name="connsiteX35" fmla="*/ 845 w 10000"/>
              <a:gd name="connsiteY35" fmla="*/ 9766 h 10000"/>
              <a:gd name="connsiteX36" fmla="*/ 1006 w 10000"/>
              <a:gd name="connsiteY36" fmla="*/ 9813 h 10000"/>
              <a:gd name="connsiteX37" fmla="*/ 1177 w 10000"/>
              <a:gd name="connsiteY37" fmla="*/ 9854 h 10000"/>
              <a:gd name="connsiteX38" fmla="*/ 1360 w 10000"/>
              <a:gd name="connsiteY38" fmla="*/ 9892 h 10000"/>
              <a:gd name="connsiteX39" fmla="*/ 1552 w 10000"/>
              <a:gd name="connsiteY39" fmla="*/ 9924 h 10000"/>
              <a:gd name="connsiteX40" fmla="*/ 1752 w 10000"/>
              <a:gd name="connsiteY40" fmla="*/ 9951 h 10000"/>
              <a:gd name="connsiteX41" fmla="*/ 1959 w 10000"/>
              <a:gd name="connsiteY41" fmla="*/ 9972 h 10000"/>
              <a:gd name="connsiteX42" fmla="*/ 2175 w 10000"/>
              <a:gd name="connsiteY42" fmla="*/ 9988 h 10000"/>
              <a:gd name="connsiteX43" fmla="*/ 2395 w 10000"/>
              <a:gd name="connsiteY43" fmla="*/ 9997 h 10000"/>
              <a:gd name="connsiteX44" fmla="*/ 2621 w 10000"/>
              <a:gd name="connsiteY44" fmla="*/ 10000 h 10000"/>
              <a:gd name="connsiteX45" fmla="*/ 10000 w 10000"/>
              <a:gd name="connsiteY45"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966 w 10000"/>
              <a:gd name="connsiteY17" fmla="*/ 350 h 10000"/>
              <a:gd name="connsiteX18" fmla="*/ 8990 w 10000"/>
              <a:gd name="connsiteY18" fmla="*/ 281 h 10000"/>
              <a:gd name="connsiteX19" fmla="*/ 8768 w 10000"/>
              <a:gd name="connsiteY19" fmla="*/ 142 h 10000"/>
              <a:gd name="connsiteX20" fmla="*/ 8045 w 10000"/>
              <a:gd name="connsiteY20" fmla="*/ 130 h 10000"/>
              <a:gd name="connsiteX21" fmla="*/ 7889 w 10000"/>
              <a:gd name="connsiteY21" fmla="*/ 238 h 10000"/>
              <a:gd name="connsiteX22" fmla="*/ 6751 w 10000"/>
              <a:gd name="connsiteY22" fmla="*/ 0 h 10000"/>
              <a:gd name="connsiteX23" fmla="*/ 0 w 10000"/>
              <a:gd name="connsiteY23" fmla="*/ 0 h 10000"/>
              <a:gd name="connsiteX24" fmla="*/ 0 w 10000"/>
              <a:gd name="connsiteY24" fmla="*/ 9117 h 10000"/>
              <a:gd name="connsiteX25" fmla="*/ 9 w 10000"/>
              <a:gd name="connsiteY25" fmla="*/ 9193 h 10000"/>
              <a:gd name="connsiteX26" fmla="*/ 37 w 10000"/>
              <a:gd name="connsiteY26" fmla="*/ 9267 h 10000"/>
              <a:gd name="connsiteX27" fmla="*/ 85 w 10000"/>
              <a:gd name="connsiteY27" fmla="*/ 9339 h 10000"/>
              <a:gd name="connsiteX28" fmla="*/ 146 w 10000"/>
              <a:gd name="connsiteY28" fmla="*/ 9409 h 10000"/>
              <a:gd name="connsiteX29" fmla="*/ 229 w 10000"/>
              <a:gd name="connsiteY29" fmla="*/ 9477 h 10000"/>
              <a:gd name="connsiteX30" fmla="*/ 323 w 10000"/>
              <a:gd name="connsiteY30" fmla="*/ 9542 h 10000"/>
              <a:gd name="connsiteX31" fmla="*/ 433 w 10000"/>
              <a:gd name="connsiteY31" fmla="*/ 9603 h 10000"/>
              <a:gd name="connsiteX32" fmla="*/ 558 w 10000"/>
              <a:gd name="connsiteY32" fmla="*/ 9661 h 10000"/>
              <a:gd name="connsiteX33" fmla="*/ 695 w 10000"/>
              <a:gd name="connsiteY33" fmla="*/ 9716 h 10000"/>
              <a:gd name="connsiteX34" fmla="*/ 845 w 10000"/>
              <a:gd name="connsiteY34" fmla="*/ 9766 h 10000"/>
              <a:gd name="connsiteX35" fmla="*/ 1006 w 10000"/>
              <a:gd name="connsiteY35" fmla="*/ 9813 h 10000"/>
              <a:gd name="connsiteX36" fmla="*/ 1177 w 10000"/>
              <a:gd name="connsiteY36" fmla="*/ 9854 h 10000"/>
              <a:gd name="connsiteX37" fmla="*/ 1360 w 10000"/>
              <a:gd name="connsiteY37" fmla="*/ 9892 h 10000"/>
              <a:gd name="connsiteX38" fmla="*/ 1552 w 10000"/>
              <a:gd name="connsiteY38" fmla="*/ 9924 h 10000"/>
              <a:gd name="connsiteX39" fmla="*/ 1752 w 10000"/>
              <a:gd name="connsiteY39" fmla="*/ 9951 h 10000"/>
              <a:gd name="connsiteX40" fmla="*/ 1959 w 10000"/>
              <a:gd name="connsiteY40" fmla="*/ 9972 h 10000"/>
              <a:gd name="connsiteX41" fmla="*/ 2175 w 10000"/>
              <a:gd name="connsiteY41" fmla="*/ 9988 h 10000"/>
              <a:gd name="connsiteX42" fmla="*/ 2395 w 10000"/>
              <a:gd name="connsiteY42" fmla="*/ 9997 h 10000"/>
              <a:gd name="connsiteX43" fmla="*/ 2621 w 10000"/>
              <a:gd name="connsiteY43" fmla="*/ 10000 h 10000"/>
              <a:gd name="connsiteX44" fmla="*/ 10000 w 10000"/>
              <a:gd name="connsiteY44"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66 w 10000"/>
              <a:gd name="connsiteY16" fmla="*/ 350 h 10000"/>
              <a:gd name="connsiteX17" fmla="*/ 8990 w 10000"/>
              <a:gd name="connsiteY17" fmla="*/ 281 h 10000"/>
              <a:gd name="connsiteX18" fmla="*/ 8768 w 10000"/>
              <a:gd name="connsiteY18" fmla="*/ 142 h 10000"/>
              <a:gd name="connsiteX19" fmla="*/ 8045 w 10000"/>
              <a:gd name="connsiteY19" fmla="*/ 130 h 10000"/>
              <a:gd name="connsiteX20" fmla="*/ 7889 w 10000"/>
              <a:gd name="connsiteY20" fmla="*/ 238 h 10000"/>
              <a:gd name="connsiteX21" fmla="*/ 6751 w 10000"/>
              <a:gd name="connsiteY21" fmla="*/ 0 h 10000"/>
              <a:gd name="connsiteX22" fmla="*/ 0 w 10000"/>
              <a:gd name="connsiteY22" fmla="*/ 0 h 10000"/>
              <a:gd name="connsiteX23" fmla="*/ 0 w 10000"/>
              <a:gd name="connsiteY23" fmla="*/ 9117 h 10000"/>
              <a:gd name="connsiteX24" fmla="*/ 9 w 10000"/>
              <a:gd name="connsiteY24" fmla="*/ 9193 h 10000"/>
              <a:gd name="connsiteX25" fmla="*/ 37 w 10000"/>
              <a:gd name="connsiteY25" fmla="*/ 9267 h 10000"/>
              <a:gd name="connsiteX26" fmla="*/ 85 w 10000"/>
              <a:gd name="connsiteY26" fmla="*/ 9339 h 10000"/>
              <a:gd name="connsiteX27" fmla="*/ 146 w 10000"/>
              <a:gd name="connsiteY27" fmla="*/ 9409 h 10000"/>
              <a:gd name="connsiteX28" fmla="*/ 229 w 10000"/>
              <a:gd name="connsiteY28" fmla="*/ 9477 h 10000"/>
              <a:gd name="connsiteX29" fmla="*/ 323 w 10000"/>
              <a:gd name="connsiteY29" fmla="*/ 9542 h 10000"/>
              <a:gd name="connsiteX30" fmla="*/ 433 w 10000"/>
              <a:gd name="connsiteY30" fmla="*/ 9603 h 10000"/>
              <a:gd name="connsiteX31" fmla="*/ 558 w 10000"/>
              <a:gd name="connsiteY31" fmla="*/ 9661 h 10000"/>
              <a:gd name="connsiteX32" fmla="*/ 695 w 10000"/>
              <a:gd name="connsiteY32" fmla="*/ 9716 h 10000"/>
              <a:gd name="connsiteX33" fmla="*/ 845 w 10000"/>
              <a:gd name="connsiteY33" fmla="*/ 9766 h 10000"/>
              <a:gd name="connsiteX34" fmla="*/ 1006 w 10000"/>
              <a:gd name="connsiteY34" fmla="*/ 9813 h 10000"/>
              <a:gd name="connsiteX35" fmla="*/ 1177 w 10000"/>
              <a:gd name="connsiteY35" fmla="*/ 9854 h 10000"/>
              <a:gd name="connsiteX36" fmla="*/ 1360 w 10000"/>
              <a:gd name="connsiteY36" fmla="*/ 9892 h 10000"/>
              <a:gd name="connsiteX37" fmla="*/ 1552 w 10000"/>
              <a:gd name="connsiteY37" fmla="*/ 9924 h 10000"/>
              <a:gd name="connsiteX38" fmla="*/ 1752 w 10000"/>
              <a:gd name="connsiteY38" fmla="*/ 9951 h 10000"/>
              <a:gd name="connsiteX39" fmla="*/ 1959 w 10000"/>
              <a:gd name="connsiteY39" fmla="*/ 9972 h 10000"/>
              <a:gd name="connsiteX40" fmla="*/ 2175 w 10000"/>
              <a:gd name="connsiteY40" fmla="*/ 9988 h 10000"/>
              <a:gd name="connsiteX41" fmla="*/ 2395 w 10000"/>
              <a:gd name="connsiteY41" fmla="*/ 9997 h 10000"/>
              <a:gd name="connsiteX42" fmla="*/ 2621 w 10000"/>
              <a:gd name="connsiteY42" fmla="*/ 10000 h 10000"/>
              <a:gd name="connsiteX43" fmla="*/ 10000 w 10000"/>
              <a:gd name="connsiteY43"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45 w 10000"/>
              <a:gd name="connsiteY18" fmla="*/ 130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10000 w 10000"/>
              <a:gd name="connsiteY12" fmla="*/ 980 h 10000"/>
              <a:gd name="connsiteX13" fmla="*/ 10000 w 10000"/>
              <a:gd name="connsiteY13" fmla="*/ 645 h 10000"/>
              <a:gd name="connsiteX14" fmla="*/ 8838 w 10000"/>
              <a:gd name="connsiteY14" fmla="*/ 424 h 10000"/>
              <a:gd name="connsiteX15" fmla="*/ 9058 w 10000"/>
              <a:gd name="connsiteY15" fmla="*/ 259 h 10000"/>
              <a:gd name="connsiteX16" fmla="*/ 8827 w 10000"/>
              <a:gd name="connsiteY16" fmla="*/ 120 h 10000"/>
              <a:gd name="connsiteX17" fmla="*/ 8184 w 10000"/>
              <a:gd name="connsiteY17" fmla="*/ 108 h 10000"/>
              <a:gd name="connsiteX18" fmla="*/ 7889 w 10000"/>
              <a:gd name="connsiteY18" fmla="*/ 238 h 10000"/>
              <a:gd name="connsiteX19" fmla="*/ 6751 w 10000"/>
              <a:gd name="connsiteY19" fmla="*/ 0 h 10000"/>
              <a:gd name="connsiteX20" fmla="*/ 0 w 10000"/>
              <a:gd name="connsiteY20" fmla="*/ 0 h 10000"/>
              <a:gd name="connsiteX21" fmla="*/ 0 w 10000"/>
              <a:gd name="connsiteY21" fmla="*/ 9117 h 10000"/>
              <a:gd name="connsiteX22" fmla="*/ 9 w 10000"/>
              <a:gd name="connsiteY22" fmla="*/ 9193 h 10000"/>
              <a:gd name="connsiteX23" fmla="*/ 37 w 10000"/>
              <a:gd name="connsiteY23" fmla="*/ 9267 h 10000"/>
              <a:gd name="connsiteX24" fmla="*/ 85 w 10000"/>
              <a:gd name="connsiteY24" fmla="*/ 9339 h 10000"/>
              <a:gd name="connsiteX25" fmla="*/ 146 w 10000"/>
              <a:gd name="connsiteY25" fmla="*/ 9409 h 10000"/>
              <a:gd name="connsiteX26" fmla="*/ 229 w 10000"/>
              <a:gd name="connsiteY26" fmla="*/ 9477 h 10000"/>
              <a:gd name="connsiteX27" fmla="*/ 323 w 10000"/>
              <a:gd name="connsiteY27" fmla="*/ 9542 h 10000"/>
              <a:gd name="connsiteX28" fmla="*/ 433 w 10000"/>
              <a:gd name="connsiteY28" fmla="*/ 9603 h 10000"/>
              <a:gd name="connsiteX29" fmla="*/ 558 w 10000"/>
              <a:gd name="connsiteY29" fmla="*/ 9661 h 10000"/>
              <a:gd name="connsiteX30" fmla="*/ 695 w 10000"/>
              <a:gd name="connsiteY30" fmla="*/ 9716 h 10000"/>
              <a:gd name="connsiteX31" fmla="*/ 845 w 10000"/>
              <a:gd name="connsiteY31" fmla="*/ 9766 h 10000"/>
              <a:gd name="connsiteX32" fmla="*/ 1006 w 10000"/>
              <a:gd name="connsiteY32" fmla="*/ 9813 h 10000"/>
              <a:gd name="connsiteX33" fmla="*/ 1177 w 10000"/>
              <a:gd name="connsiteY33" fmla="*/ 9854 h 10000"/>
              <a:gd name="connsiteX34" fmla="*/ 1360 w 10000"/>
              <a:gd name="connsiteY34" fmla="*/ 9892 h 10000"/>
              <a:gd name="connsiteX35" fmla="*/ 1552 w 10000"/>
              <a:gd name="connsiteY35" fmla="*/ 9924 h 10000"/>
              <a:gd name="connsiteX36" fmla="*/ 1752 w 10000"/>
              <a:gd name="connsiteY36" fmla="*/ 9951 h 10000"/>
              <a:gd name="connsiteX37" fmla="*/ 1959 w 10000"/>
              <a:gd name="connsiteY37" fmla="*/ 9972 h 10000"/>
              <a:gd name="connsiteX38" fmla="*/ 2175 w 10000"/>
              <a:gd name="connsiteY38" fmla="*/ 9988 h 10000"/>
              <a:gd name="connsiteX39" fmla="*/ 2395 w 10000"/>
              <a:gd name="connsiteY39" fmla="*/ 9997 h 10000"/>
              <a:gd name="connsiteX40" fmla="*/ 2621 w 10000"/>
              <a:gd name="connsiteY40" fmla="*/ 10000 h 10000"/>
              <a:gd name="connsiteX41" fmla="*/ 10000 w 10000"/>
              <a:gd name="connsiteY41"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10000 w 10000"/>
              <a:gd name="connsiteY11" fmla="*/ 980 h 10000"/>
              <a:gd name="connsiteX12" fmla="*/ 10000 w 10000"/>
              <a:gd name="connsiteY12" fmla="*/ 645 h 10000"/>
              <a:gd name="connsiteX13" fmla="*/ 8838 w 10000"/>
              <a:gd name="connsiteY13" fmla="*/ 424 h 10000"/>
              <a:gd name="connsiteX14" fmla="*/ 9058 w 10000"/>
              <a:gd name="connsiteY14" fmla="*/ 259 h 10000"/>
              <a:gd name="connsiteX15" fmla="*/ 8827 w 10000"/>
              <a:gd name="connsiteY15" fmla="*/ 120 h 10000"/>
              <a:gd name="connsiteX16" fmla="*/ 8184 w 10000"/>
              <a:gd name="connsiteY16" fmla="*/ 108 h 10000"/>
              <a:gd name="connsiteX17" fmla="*/ 7889 w 10000"/>
              <a:gd name="connsiteY17" fmla="*/ 238 h 10000"/>
              <a:gd name="connsiteX18" fmla="*/ 6751 w 10000"/>
              <a:gd name="connsiteY18" fmla="*/ 0 h 10000"/>
              <a:gd name="connsiteX19" fmla="*/ 0 w 10000"/>
              <a:gd name="connsiteY19" fmla="*/ 0 h 10000"/>
              <a:gd name="connsiteX20" fmla="*/ 0 w 10000"/>
              <a:gd name="connsiteY20" fmla="*/ 9117 h 10000"/>
              <a:gd name="connsiteX21" fmla="*/ 9 w 10000"/>
              <a:gd name="connsiteY21" fmla="*/ 9193 h 10000"/>
              <a:gd name="connsiteX22" fmla="*/ 37 w 10000"/>
              <a:gd name="connsiteY22" fmla="*/ 9267 h 10000"/>
              <a:gd name="connsiteX23" fmla="*/ 85 w 10000"/>
              <a:gd name="connsiteY23" fmla="*/ 9339 h 10000"/>
              <a:gd name="connsiteX24" fmla="*/ 146 w 10000"/>
              <a:gd name="connsiteY24" fmla="*/ 9409 h 10000"/>
              <a:gd name="connsiteX25" fmla="*/ 229 w 10000"/>
              <a:gd name="connsiteY25" fmla="*/ 9477 h 10000"/>
              <a:gd name="connsiteX26" fmla="*/ 323 w 10000"/>
              <a:gd name="connsiteY26" fmla="*/ 9542 h 10000"/>
              <a:gd name="connsiteX27" fmla="*/ 433 w 10000"/>
              <a:gd name="connsiteY27" fmla="*/ 9603 h 10000"/>
              <a:gd name="connsiteX28" fmla="*/ 558 w 10000"/>
              <a:gd name="connsiteY28" fmla="*/ 9661 h 10000"/>
              <a:gd name="connsiteX29" fmla="*/ 695 w 10000"/>
              <a:gd name="connsiteY29" fmla="*/ 9716 h 10000"/>
              <a:gd name="connsiteX30" fmla="*/ 845 w 10000"/>
              <a:gd name="connsiteY30" fmla="*/ 9766 h 10000"/>
              <a:gd name="connsiteX31" fmla="*/ 1006 w 10000"/>
              <a:gd name="connsiteY31" fmla="*/ 9813 h 10000"/>
              <a:gd name="connsiteX32" fmla="*/ 1177 w 10000"/>
              <a:gd name="connsiteY32" fmla="*/ 9854 h 10000"/>
              <a:gd name="connsiteX33" fmla="*/ 1360 w 10000"/>
              <a:gd name="connsiteY33" fmla="*/ 9892 h 10000"/>
              <a:gd name="connsiteX34" fmla="*/ 1552 w 10000"/>
              <a:gd name="connsiteY34" fmla="*/ 9924 h 10000"/>
              <a:gd name="connsiteX35" fmla="*/ 1752 w 10000"/>
              <a:gd name="connsiteY35" fmla="*/ 9951 h 10000"/>
              <a:gd name="connsiteX36" fmla="*/ 1959 w 10000"/>
              <a:gd name="connsiteY36" fmla="*/ 9972 h 10000"/>
              <a:gd name="connsiteX37" fmla="*/ 2175 w 10000"/>
              <a:gd name="connsiteY37" fmla="*/ 9988 h 10000"/>
              <a:gd name="connsiteX38" fmla="*/ 2395 w 10000"/>
              <a:gd name="connsiteY38" fmla="*/ 9997 h 10000"/>
              <a:gd name="connsiteX39" fmla="*/ 2621 w 10000"/>
              <a:gd name="connsiteY39" fmla="*/ 10000 h 10000"/>
              <a:gd name="connsiteX40" fmla="*/ 10000 w 10000"/>
              <a:gd name="connsiteY40"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10000 w 10000"/>
              <a:gd name="connsiteY10" fmla="*/ 980 h 10000"/>
              <a:gd name="connsiteX11" fmla="*/ 10000 w 10000"/>
              <a:gd name="connsiteY11" fmla="*/ 645 h 10000"/>
              <a:gd name="connsiteX12" fmla="*/ 8838 w 10000"/>
              <a:gd name="connsiteY12" fmla="*/ 424 h 10000"/>
              <a:gd name="connsiteX13" fmla="*/ 9058 w 10000"/>
              <a:gd name="connsiteY13" fmla="*/ 259 h 10000"/>
              <a:gd name="connsiteX14" fmla="*/ 8827 w 10000"/>
              <a:gd name="connsiteY14" fmla="*/ 120 h 10000"/>
              <a:gd name="connsiteX15" fmla="*/ 8184 w 10000"/>
              <a:gd name="connsiteY15" fmla="*/ 108 h 10000"/>
              <a:gd name="connsiteX16" fmla="*/ 7889 w 10000"/>
              <a:gd name="connsiteY16" fmla="*/ 238 h 10000"/>
              <a:gd name="connsiteX17" fmla="*/ 6751 w 10000"/>
              <a:gd name="connsiteY17" fmla="*/ 0 h 10000"/>
              <a:gd name="connsiteX18" fmla="*/ 0 w 10000"/>
              <a:gd name="connsiteY18" fmla="*/ 0 h 10000"/>
              <a:gd name="connsiteX19" fmla="*/ 0 w 10000"/>
              <a:gd name="connsiteY19" fmla="*/ 9117 h 10000"/>
              <a:gd name="connsiteX20" fmla="*/ 9 w 10000"/>
              <a:gd name="connsiteY20" fmla="*/ 9193 h 10000"/>
              <a:gd name="connsiteX21" fmla="*/ 37 w 10000"/>
              <a:gd name="connsiteY21" fmla="*/ 9267 h 10000"/>
              <a:gd name="connsiteX22" fmla="*/ 85 w 10000"/>
              <a:gd name="connsiteY22" fmla="*/ 9339 h 10000"/>
              <a:gd name="connsiteX23" fmla="*/ 146 w 10000"/>
              <a:gd name="connsiteY23" fmla="*/ 9409 h 10000"/>
              <a:gd name="connsiteX24" fmla="*/ 229 w 10000"/>
              <a:gd name="connsiteY24" fmla="*/ 9477 h 10000"/>
              <a:gd name="connsiteX25" fmla="*/ 323 w 10000"/>
              <a:gd name="connsiteY25" fmla="*/ 9542 h 10000"/>
              <a:gd name="connsiteX26" fmla="*/ 433 w 10000"/>
              <a:gd name="connsiteY26" fmla="*/ 9603 h 10000"/>
              <a:gd name="connsiteX27" fmla="*/ 558 w 10000"/>
              <a:gd name="connsiteY27" fmla="*/ 9661 h 10000"/>
              <a:gd name="connsiteX28" fmla="*/ 695 w 10000"/>
              <a:gd name="connsiteY28" fmla="*/ 9716 h 10000"/>
              <a:gd name="connsiteX29" fmla="*/ 845 w 10000"/>
              <a:gd name="connsiteY29" fmla="*/ 9766 h 10000"/>
              <a:gd name="connsiteX30" fmla="*/ 1006 w 10000"/>
              <a:gd name="connsiteY30" fmla="*/ 9813 h 10000"/>
              <a:gd name="connsiteX31" fmla="*/ 1177 w 10000"/>
              <a:gd name="connsiteY31" fmla="*/ 9854 h 10000"/>
              <a:gd name="connsiteX32" fmla="*/ 1360 w 10000"/>
              <a:gd name="connsiteY32" fmla="*/ 9892 h 10000"/>
              <a:gd name="connsiteX33" fmla="*/ 1552 w 10000"/>
              <a:gd name="connsiteY33" fmla="*/ 9924 h 10000"/>
              <a:gd name="connsiteX34" fmla="*/ 1752 w 10000"/>
              <a:gd name="connsiteY34" fmla="*/ 9951 h 10000"/>
              <a:gd name="connsiteX35" fmla="*/ 1959 w 10000"/>
              <a:gd name="connsiteY35" fmla="*/ 9972 h 10000"/>
              <a:gd name="connsiteX36" fmla="*/ 2175 w 10000"/>
              <a:gd name="connsiteY36" fmla="*/ 9988 h 10000"/>
              <a:gd name="connsiteX37" fmla="*/ 2395 w 10000"/>
              <a:gd name="connsiteY37" fmla="*/ 9997 h 10000"/>
              <a:gd name="connsiteX38" fmla="*/ 2621 w 10000"/>
              <a:gd name="connsiteY38" fmla="*/ 10000 h 10000"/>
              <a:gd name="connsiteX39" fmla="*/ 10000 w 10000"/>
              <a:gd name="connsiteY39"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421 w 10000"/>
              <a:gd name="connsiteY8" fmla="*/ 1125 h 10000"/>
              <a:gd name="connsiteX9" fmla="*/ 10000 w 10000"/>
              <a:gd name="connsiteY9" fmla="*/ 980 h 10000"/>
              <a:gd name="connsiteX10" fmla="*/ 10000 w 10000"/>
              <a:gd name="connsiteY10" fmla="*/ 645 h 10000"/>
              <a:gd name="connsiteX11" fmla="*/ 8838 w 10000"/>
              <a:gd name="connsiteY11" fmla="*/ 424 h 10000"/>
              <a:gd name="connsiteX12" fmla="*/ 9058 w 10000"/>
              <a:gd name="connsiteY12" fmla="*/ 259 h 10000"/>
              <a:gd name="connsiteX13" fmla="*/ 8827 w 10000"/>
              <a:gd name="connsiteY13" fmla="*/ 120 h 10000"/>
              <a:gd name="connsiteX14" fmla="*/ 8184 w 10000"/>
              <a:gd name="connsiteY14" fmla="*/ 108 h 10000"/>
              <a:gd name="connsiteX15" fmla="*/ 7889 w 10000"/>
              <a:gd name="connsiteY15" fmla="*/ 238 h 10000"/>
              <a:gd name="connsiteX16" fmla="*/ 6751 w 10000"/>
              <a:gd name="connsiteY16" fmla="*/ 0 h 10000"/>
              <a:gd name="connsiteX17" fmla="*/ 0 w 10000"/>
              <a:gd name="connsiteY17" fmla="*/ 0 h 10000"/>
              <a:gd name="connsiteX18" fmla="*/ 0 w 10000"/>
              <a:gd name="connsiteY18" fmla="*/ 9117 h 10000"/>
              <a:gd name="connsiteX19" fmla="*/ 9 w 10000"/>
              <a:gd name="connsiteY19" fmla="*/ 9193 h 10000"/>
              <a:gd name="connsiteX20" fmla="*/ 37 w 10000"/>
              <a:gd name="connsiteY20" fmla="*/ 9267 h 10000"/>
              <a:gd name="connsiteX21" fmla="*/ 85 w 10000"/>
              <a:gd name="connsiteY21" fmla="*/ 9339 h 10000"/>
              <a:gd name="connsiteX22" fmla="*/ 146 w 10000"/>
              <a:gd name="connsiteY22" fmla="*/ 9409 h 10000"/>
              <a:gd name="connsiteX23" fmla="*/ 229 w 10000"/>
              <a:gd name="connsiteY23" fmla="*/ 9477 h 10000"/>
              <a:gd name="connsiteX24" fmla="*/ 323 w 10000"/>
              <a:gd name="connsiteY24" fmla="*/ 9542 h 10000"/>
              <a:gd name="connsiteX25" fmla="*/ 433 w 10000"/>
              <a:gd name="connsiteY25" fmla="*/ 9603 h 10000"/>
              <a:gd name="connsiteX26" fmla="*/ 558 w 10000"/>
              <a:gd name="connsiteY26" fmla="*/ 9661 h 10000"/>
              <a:gd name="connsiteX27" fmla="*/ 695 w 10000"/>
              <a:gd name="connsiteY27" fmla="*/ 9716 h 10000"/>
              <a:gd name="connsiteX28" fmla="*/ 845 w 10000"/>
              <a:gd name="connsiteY28" fmla="*/ 9766 h 10000"/>
              <a:gd name="connsiteX29" fmla="*/ 1006 w 10000"/>
              <a:gd name="connsiteY29" fmla="*/ 9813 h 10000"/>
              <a:gd name="connsiteX30" fmla="*/ 1177 w 10000"/>
              <a:gd name="connsiteY30" fmla="*/ 9854 h 10000"/>
              <a:gd name="connsiteX31" fmla="*/ 1360 w 10000"/>
              <a:gd name="connsiteY31" fmla="*/ 9892 h 10000"/>
              <a:gd name="connsiteX32" fmla="*/ 1552 w 10000"/>
              <a:gd name="connsiteY32" fmla="*/ 9924 h 10000"/>
              <a:gd name="connsiteX33" fmla="*/ 1752 w 10000"/>
              <a:gd name="connsiteY33" fmla="*/ 9951 h 10000"/>
              <a:gd name="connsiteX34" fmla="*/ 1959 w 10000"/>
              <a:gd name="connsiteY34" fmla="*/ 9972 h 10000"/>
              <a:gd name="connsiteX35" fmla="*/ 2175 w 10000"/>
              <a:gd name="connsiteY35" fmla="*/ 9988 h 10000"/>
              <a:gd name="connsiteX36" fmla="*/ 2395 w 10000"/>
              <a:gd name="connsiteY36" fmla="*/ 9997 h 10000"/>
              <a:gd name="connsiteX37" fmla="*/ 2621 w 10000"/>
              <a:gd name="connsiteY37" fmla="*/ 10000 h 10000"/>
              <a:gd name="connsiteX38" fmla="*/ 10000 w 10000"/>
              <a:gd name="connsiteY3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295 w 10000"/>
              <a:gd name="connsiteY6" fmla="*/ 1283 h 10000"/>
              <a:gd name="connsiteX7" fmla="*/ 9421 w 10000"/>
              <a:gd name="connsiteY7" fmla="*/ 1125 h 10000"/>
              <a:gd name="connsiteX8" fmla="*/ 10000 w 10000"/>
              <a:gd name="connsiteY8" fmla="*/ 980 h 10000"/>
              <a:gd name="connsiteX9" fmla="*/ 10000 w 10000"/>
              <a:gd name="connsiteY9" fmla="*/ 645 h 10000"/>
              <a:gd name="connsiteX10" fmla="*/ 8838 w 10000"/>
              <a:gd name="connsiteY10" fmla="*/ 424 h 10000"/>
              <a:gd name="connsiteX11" fmla="*/ 9058 w 10000"/>
              <a:gd name="connsiteY11" fmla="*/ 259 h 10000"/>
              <a:gd name="connsiteX12" fmla="*/ 8827 w 10000"/>
              <a:gd name="connsiteY12" fmla="*/ 120 h 10000"/>
              <a:gd name="connsiteX13" fmla="*/ 8184 w 10000"/>
              <a:gd name="connsiteY13" fmla="*/ 108 h 10000"/>
              <a:gd name="connsiteX14" fmla="*/ 7889 w 10000"/>
              <a:gd name="connsiteY14" fmla="*/ 238 h 10000"/>
              <a:gd name="connsiteX15" fmla="*/ 6751 w 10000"/>
              <a:gd name="connsiteY15" fmla="*/ 0 h 10000"/>
              <a:gd name="connsiteX16" fmla="*/ 0 w 10000"/>
              <a:gd name="connsiteY16" fmla="*/ 0 h 10000"/>
              <a:gd name="connsiteX17" fmla="*/ 0 w 10000"/>
              <a:gd name="connsiteY17" fmla="*/ 9117 h 10000"/>
              <a:gd name="connsiteX18" fmla="*/ 9 w 10000"/>
              <a:gd name="connsiteY18" fmla="*/ 9193 h 10000"/>
              <a:gd name="connsiteX19" fmla="*/ 37 w 10000"/>
              <a:gd name="connsiteY19" fmla="*/ 9267 h 10000"/>
              <a:gd name="connsiteX20" fmla="*/ 85 w 10000"/>
              <a:gd name="connsiteY20" fmla="*/ 9339 h 10000"/>
              <a:gd name="connsiteX21" fmla="*/ 146 w 10000"/>
              <a:gd name="connsiteY21" fmla="*/ 9409 h 10000"/>
              <a:gd name="connsiteX22" fmla="*/ 229 w 10000"/>
              <a:gd name="connsiteY22" fmla="*/ 9477 h 10000"/>
              <a:gd name="connsiteX23" fmla="*/ 323 w 10000"/>
              <a:gd name="connsiteY23" fmla="*/ 9542 h 10000"/>
              <a:gd name="connsiteX24" fmla="*/ 433 w 10000"/>
              <a:gd name="connsiteY24" fmla="*/ 9603 h 10000"/>
              <a:gd name="connsiteX25" fmla="*/ 558 w 10000"/>
              <a:gd name="connsiteY25" fmla="*/ 9661 h 10000"/>
              <a:gd name="connsiteX26" fmla="*/ 695 w 10000"/>
              <a:gd name="connsiteY26" fmla="*/ 9716 h 10000"/>
              <a:gd name="connsiteX27" fmla="*/ 845 w 10000"/>
              <a:gd name="connsiteY27" fmla="*/ 9766 h 10000"/>
              <a:gd name="connsiteX28" fmla="*/ 1006 w 10000"/>
              <a:gd name="connsiteY28" fmla="*/ 9813 h 10000"/>
              <a:gd name="connsiteX29" fmla="*/ 1177 w 10000"/>
              <a:gd name="connsiteY29" fmla="*/ 9854 h 10000"/>
              <a:gd name="connsiteX30" fmla="*/ 1360 w 10000"/>
              <a:gd name="connsiteY30" fmla="*/ 9892 h 10000"/>
              <a:gd name="connsiteX31" fmla="*/ 1552 w 10000"/>
              <a:gd name="connsiteY31" fmla="*/ 9924 h 10000"/>
              <a:gd name="connsiteX32" fmla="*/ 1752 w 10000"/>
              <a:gd name="connsiteY32" fmla="*/ 9951 h 10000"/>
              <a:gd name="connsiteX33" fmla="*/ 1959 w 10000"/>
              <a:gd name="connsiteY33" fmla="*/ 9972 h 10000"/>
              <a:gd name="connsiteX34" fmla="*/ 2175 w 10000"/>
              <a:gd name="connsiteY34" fmla="*/ 9988 h 10000"/>
              <a:gd name="connsiteX35" fmla="*/ 2395 w 10000"/>
              <a:gd name="connsiteY35" fmla="*/ 9997 h 10000"/>
              <a:gd name="connsiteX36" fmla="*/ 2621 w 10000"/>
              <a:gd name="connsiteY36" fmla="*/ 10000 h 10000"/>
              <a:gd name="connsiteX37" fmla="*/ 10000 w 10000"/>
              <a:gd name="connsiteY3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417 w 10000"/>
              <a:gd name="connsiteY4" fmla="*/ 1440 h 10000"/>
              <a:gd name="connsiteX5" fmla="*/ 9295 w 10000"/>
              <a:gd name="connsiteY5" fmla="*/ 1283 h 10000"/>
              <a:gd name="connsiteX6" fmla="*/ 9421 w 10000"/>
              <a:gd name="connsiteY6" fmla="*/ 1125 h 10000"/>
              <a:gd name="connsiteX7" fmla="*/ 10000 w 10000"/>
              <a:gd name="connsiteY7" fmla="*/ 980 h 10000"/>
              <a:gd name="connsiteX8" fmla="*/ 10000 w 10000"/>
              <a:gd name="connsiteY8" fmla="*/ 645 h 10000"/>
              <a:gd name="connsiteX9" fmla="*/ 8838 w 10000"/>
              <a:gd name="connsiteY9" fmla="*/ 424 h 10000"/>
              <a:gd name="connsiteX10" fmla="*/ 9058 w 10000"/>
              <a:gd name="connsiteY10" fmla="*/ 259 h 10000"/>
              <a:gd name="connsiteX11" fmla="*/ 8827 w 10000"/>
              <a:gd name="connsiteY11" fmla="*/ 120 h 10000"/>
              <a:gd name="connsiteX12" fmla="*/ 8184 w 10000"/>
              <a:gd name="connsiteY12" fmla="*/ 108 h 10000"/>
              <a:gd name="connsiteX13" fmla="*/ 7889 w 10000"/>
              <a:gd name="connsiteY13" fmla="*/ 238 h 10000"/>
              <a:gd name="connsiteX14" fmla="*/ 6751 w 10000"/>
              <a:gd name="connsiteY14" fmla="*/ 0 h 10000"/>
              <a:gd name="connsiteX15" fmla="*/ 0 w 10000"/>
              <a:gd name="connsiteY15" fmla="*/ 0 h 10000"/>
              <a:gd name="connsiteX16" fmla="*/ 0 w 10000"/>
              <a:gd name="connsiteY16" fmla="*/ 9117 h 10000"/>
              <a:gd name="connsiteX17" fmla="*/ 9 w 10000"/>
              <a:gd name="connsiteY17" fmla="*/ 9193 h 10000"/>
              <a:gd name="connsiteX18" fmla="*/ 37 w 10000"/>
              <a:gd name="connsiteY18" fmla="*/ 9267 h 10000"/>
              <a:gd name="connsiteX19" fmla="*/ 85 w 10000"/>
              <a:gd name="connsiteY19" fmla="*/ 9339 h 10000"/>
              <a:gd name="connsiteX20" fmla="*/ 146 w 10000"/>
              <a:gd name="connsiteY20" fmla="*/ 9409 h 10000"/>
              <a:gd name="connsiteX21" fmla="*/ 229 w 10000"/>
              <a:gd name="connsiteY21" fmla="*/ 9477 h 10000"/>
              <a:gd name="connsiteX22" fmla="*/ 323 w 10000"/>
              <a:gd name="connsiteY22" fmla="*/ 9542 h 10000"/>
              <a:gd name="connsiteX23" fmla="*/ 433 w 10000"/>
              <a:gd name="connsiteY23" fmla="*/ 9603 h 10000"/>
              <a:gd name="connsiteX24" fmla="*/ 558 w 10000"/>
              <a:gd name="connsiteY24" fmla="*/ 9661 h 10000"/>
              <a:gd name="connsiteX25" fmla="*/ 695 w 10000"/>
              <a:gd name="connsiteY25" fmla="*/ 9716 h 10000"/>
              <a:gd name="connsiteX26" fmla="*/ 845 w 10000"/>
              <a:gd name="connsiteY26" fmla="*/ 9766 h 10000"/>
              <a:gd name="connsiteX27" fmla="*/ 1006 w 10000"/>
              <a:gd name="connsiteY27" fmla="*/ 9813 h 10000"/>
              <a:gd name="connsiteX28" fmla="*/ 1177 w 10000"/>
              <a:gd name="connsiteY28" fmla="*/ 9854 h 10000"/>
              <a:gd name="connsiteX29" fmla="*/ 1360 w 10000"/>
              <a:gd name="connsiteY29" fmla="*/ 9892 h 10000"/>
              <a:gd name="connsiteX30" fmla="*/ 1552 w 10000"/>
              <a:gd name="connsiteY30" fmla="*/ 9924 h 10000"/>
              <a:gd name="connsiteX31" fmla="*/ 1752 w 10000"/>
              <a:gd name="connsiteY31" fmla="*/ 9951 h 10000"/>
              <a:gd name="connsiteX32" fmla="*/ 1959 w 10000"/>
              <a:gd name="connsiteY32" fmla="*/ 9972 h 10000"/>
              <a:gd name="connsiteX33" fmla="*/ 2175 w 10000"/>
              <a:gd name="connsiteY33" fmla="*/ 9988 h 10000"/>
              <a:gd name="connsiteX34" fmla="*/ 2395 w 10000"/>
              <a:gd name="connsiteY34" fmla="*/ 9997 h 10000"/>
              <a:gd name="connsiteX35" fmla="*/ 2621 w 10000"/>
              <a:gd name="connsiteY35" fmla="*/ 10000 h 10000"/>
              <a:gd name="connsiteX36" fmla="*/ 10000 w 10000"/>
              <a:gd name="connsiteY36" fmla="*/ 10000 h 10000"/>
              <a:gd name="connsiteX0" fmla="*/ 10000 w 10000"/>
              <a:gd name="connsiteY0" fmla="*/ 10000 h 10000"/>
              <a:gd name="connsiteX1" fmla="*/ 10000 w 10000"/>
              <a:gd name="connsiteY1" fmla="*/ 1585 h 10000"/>
              <a:gd name="connsiteX2" fmla="*/ 9820 w 10000"/>
              <a:gd name="connsiteY2" fmla="*/ 1564 h 10000"/>
              <a:gd name="connsiteX3" fmla="*/ 9417 w 10000"/>
              <a:gd name="connsiteY3" fmla="*/ 1440 h 10000"/>
              <a:gd name="connsiteX4" fmla="*/ 9295 w 10000"/>
              <a:gd name="connsiteY4" fmla="*/ 1283 h 10000"/>
              <a:gd name="connsiteX5" fmla="*/ 9421 w 10000"/>
              <a:gd name="connsiteY5" fmla="*/ 1125 h 10000"/>
              <a:gd name="connsiteX6" fmla="*/ 10000 w 10000"/>
              <a:gd name="connsiteY6" fmla="*/ 980 h 10000"/>
              <a:gd name="connsiteX7" fmla="*/ 10000 w 10000"/>
              <a:gd name="connsiteY7" fmla="*/ 645 h 10000"/>
              <a:gd name="connsiteX8" fmla="*/ 8838 w 10000"/>
              <a:gd name="connsiteY8" fmla="*/ 424 h 10000"/>
              <a:gd name="connsiteX9" fmla="*/ 9058 w 10000"/>
              <a:gd name="connsiteY9" fmla="*/ 259 h 10000"/>
              <a:gd name="connsiteX10" fmla="*/ 8827 w 10000"/>
              <a:gd name="connsiteY10" fmla="*/ 120 h 10000"/>
              <a:gd name="connsiteX11" fmla="*/ 8184 w 10000"/>
              <a:gd name="connsiteY11" fmla="*/ 108 h 10000"/>
              <a:gd name="connsiteX12" fmla="*/ 7889 w 10000"/>
              <a:gd name="connsiteY12" fmla="*/ 238 h 10000"/>
              <a:gd name="connsiteX13" fmla="*/ 6751 w 10000"/>
              <a:gd name="connsiteY13" fmla="*/ 0 h 10000"/>
              <a:gd name="connsiteX14" fmla="*/ 0 w 10000"/>
              <a:gd name="connsiteY14" fmla="*/ 0 h 10000"/>
              <a:gd name="connsiteX15" fmla="*/ 0 w 10000"/>
              <a:gd name="connsiteY15" fmla="*/ 9117 h 10000"/>
              <a:gd name="connsiteX16" fmla="*/ 9 w 10000"/>
              <a:gd name="connsiteY16" fmla="*/ 9193 h 10000"/>
              <a:gd name="connsiteX17" fmla="*/ 37 w 10000"/>
              <a:gd name="connsiteY17" fmla="*/ 9267 h 10000"/>
              <a:gd name="connsiteX18" fmla="*/ 85 w 10000"/>
              <a:gd name="connsiteY18" fmla="*/ 9339 h 10000"/>
              <a:gd name="connsiteX19" fmla="*/ 146 w 10000"/>
              <a:gd name="connsiteY19" fmla="*/ 9409 h 10000"/>
              <a:gd name="connsiteX20" fmla="*/ 229 w 10000"/>
              <a:gd name="connsiteY20" fmla="*/ 9477 h 10000"/>
              <a:gd name="connsiteX21" fmla="*/ 323 w 10000"/>
              <a:gd name="connsiteY21" fmla="*/ 9542 h 10000"/>
              <a:gd name="connsiteX22" fmla="*/ 433 w 10000"/>
              <a:gd name="connsiteY22" fmla="*/ 9603 h 10000"/>
              <a:gd name="connsiteX23" fmla="*/ 558 w 10000"/>
              <a:gd name="connsiteY23" fmla="*/ 9661 h 10000"/>
              <a:gd name="connsiteX24" fmla="*/ 695 w 10000"/>
              <a:gd name="connsiteY24" fmla="*/ 9716 h 10000"/>
              <a:gd name="connsiteX25" fmla="*/ 845 w 10000"/>
              <a:gd name="connsiteY25" fmla="*/ 9766 h 10000"/>
              <a:gd name="connsiteX26" fmla="*/ 1006 w 10000"/>
              <a:gd name="connsiteY26" fmla="*/ 9813 h 10000"/>
              <a:gd name="connsiteX27" fmla="*/ 1177 w 10000"/>
              <a:gd name="connsiteY27" fmla="*/ 9854 h 10000"/>
              <a:gd name="connsiteX28" fmla="*/ 1360 w 10000"/>
              <a:gd name="connsiteY28" fmla="*/ 9892 h 10000"/>
              <a:gd name="connsiteX29" fmla="*/ 1552 w 10000"/>
              <a:gd name="connsiteY29" fmla="*/ 9924 h 10000"/>
              <a:gd name="connsiteX30" fmla="*/ 1752 w 10000"/>
              <a:gd name="connsiteY30" fmla="*/ 9951 h 10000"/>
              <a:gd name="connsiteX31" fmla="*/ 1959 w 10000"/>
              <a:gd name="connsiteY31" fmla="*/ 9972 h 10000"/>
              <a:gd name="connsiteX32" fmla="*/ 2175 w 10000"/>
              <a:gd name="connsiteY32" fmla="*/ 9988 h 10000"/>
              <a:gd name="connsiteX33" fmla="*/ 2395 w 10000"/>
              <a:gd name="connsiteY33" fmla="*/ 9997 h 10000"/>
              <a:gd name="connsiteX34" fmla="*/ 2621 w 10000"/>
              <a:gd name="connsiteY34" fmla="*/ 10000 h 10000"/>
              <a:gd name="connsiteX35" fmla="*/ 10000 w 10000"/>
              <a:gd name="connsiteY3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7 w 10000"/>
              <a:gd name="connsiteY15" fmla="*/ 9267 h 10000"/>
              <a:gd name="connsiteX16" fmla="*/ 85 w 10000"/>
              <a:gd name="connsiteY16" fmla="*/ 9339 h 10000"/>
              <a:gd name="connsiteX17" fmla="*/ 146 w 10000"/>
              <a:gd name="connsiteY17" fmla="*/ 9409 h 10000"/>
              <a:gd name="connsiteX18" fmla="*/ 229 w 10000"/>
              <a:gd name="connsiteY18" fmla="*/ 9477 h 10000"/>
              <a:gd name="connsiteX19" fmla="*/ 323 w 10000"/>
              <a:gd name="connsiteY19" fmla="*/ 9542 h 10000"/>
              <a:gd name="connsiteX20" fmla="*/ 433 w 10000"/>
              <a:gd name="connsiteY20" fmla="*/ 9603 h 10000"/>
              <a:gd name="connsiteX21" fmla="*/ 558 w 10000"/>
              <a:gd name="connsiteY21" fmla="*/ 9661 h 10000"/>
              <a:gd name="connsiteX22" fmla="*/ 695 w 10000"/>
              <a:gd name="connsiteY22" fmla="*/ 9716 h 10000"/>
              <a:gd name="connsiteX23" fmla="*/ 845 w 10000"/>
              <a:gd name="connsiteY23" fmla="*/ 9766 h 10000"/>
              <a:gd name="connsiteX24" fmla="*/ 1006 w 10000"/>
              <a:gd name="connsiteY24" fmla="*/ 9813 h 10000"/>
              <a:gd name="connsiteX25" fmla="*/ 1177 w 10000"/>
              <a:gd name="connsiteY25" fmla="*/ 9854 h 10000"/>
              <a:gd name="connsiteX26" fmla="*/ 1360 w 10000"/>
              <a:gd name="connsiteY26" fmla="*/ 9892 h 10000"/>
              <a:gd name="connsiteX27" fmla="*/ 1552 w 10000"/>
              <a:gd name="connsiteY27" fmla="*/ 9924 h 10000"/>
              <a:gd name="connsiteX28" fmla="*/ 1752 w 10000"/>
              <a:gd name="connsiteY28" fmla="*/ 9951 h 10000"/>
              <a:gd name="connsiteX29" fmla="*/ 1959 w 10000"/>
              <a:gd name="connsiteY29" fmla="*/ 9972 h 10000"/>
              <a:gd name="connsiteX30" fmla="*/ 2175 w 10000"/>
              <a:gd name="connsiteY30" fmla="*/ 9988 h 10000"/>
              <a:gd name="connsiteX31" fmla="*/ 2395 w 10000"/>
              <a:gd name="connsiteY31" fmla="*/ 9997 h 10000"/>
              <a:gd name="connsiteX32" fmla="*/ 2621 w 10000"/>
              <a:gd name="connsiteY32" fmla="*/ 10000 h 10000"/>
              <a:gd name="connsiteX33" fmla="*/ 10000 w 10000"/>
              <a:gd name="connsiteY3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85 w 10000"/>
              <a:gd name="connsiteY15" fmla="*/ 9339 h 10000"/>
              <a:gd name="connsiteX16" fmla="*/ 146 w 10000"/>
              <a:gd name="connsiteY16" fmla="*/ 9409 h 10000"/>
              <a:gd name="connsiteX17" fmla="*/ 229 w 10000"/>
              <a:gd name="connsiteY17" fmla="*/ 9477 h 10000"/>
              <a:gd name="connsiteX18" fmla="*/ 323 w 10000"/>
              <a:gd name="connsiteY18" fmla="*/ 9542 h 10000"/>
              <a:gd name="connsiteX19" fmla="*/ 433 w 10000"/>
              <a:gd name="connsiteY19" fmla="*/ 9603 h 10000"/>
              <a:gd name="connsiteX20" fmla="*/ 558 w 10000"/>
              <a:gd name="connsiteY20" fmla="*/ 9661 h 10000"/>
              <a:gd name="connsiteX21" fmla="*/ 695 w 10000"/>
              <a:gd name="connsiteY21" fmla="*/ 9716 h 10000"/>
              <a:gd name="connsiteX22" fmla="*/ 845 w 10000"/>
              <a:gd name="connsiteY22" fmla="*/ 9766 h 10000"/>
              <a:gd name="connsiteX23" fmla="*/ 1006 w 10000"/>
              <a:gd name="connsiteY23" fmla="*/ 9813 h 10000"/>
              <a:gd name="connsiteX24" fmla="*/ 1177 w 10000"/>
              <a:gd name="connsiteY24" fmla="*/ 9854 h 10000"/>
              <a:gd name="connsiteX25" fmla="*/ 1360 w 10000"/>
              <a:gd name="connsiteY25" fmla="*/ 9892 h 10000"/>
              <a:gd name="connsiteX26" fmla="*/ 1552 w 10000"/>
              <a:gd name="connsiteY26" fmla="*/ 9924 h 10000"/>
              <a:gd name="connsiteX27" fmla="*/ 1752 w 10000"/>
              <a:gd name="connsiteY27" fmla="*/ 9951 h 10000"/>
              <a:gd name="connsiteX28" fmla="*/ 1959 w 10000"/>
              <a:gd name="connsiteY28" fmla="*/ 9972 h 10000"/>
              <a:gd name="connsiteX29" fmla="*/ 2175 w 10000"/>
              <a:gd name="connsiteY29" fmla="*/ 9988 h 10000"/>
              <a:gd name="connsiteX30" fmla="*/ 2395 w 10000"/>
              <a:gd name="connsiteY30" fmla="*/ 9997 h 10000"/>
              <a:gd name="connsiteX31" fmla="*/ 2621 w 10000"/>
              <a:gd name="connsiteY31" fmla="*/ 10000 h 10000"/>
              <a:gd name="connsiteX32" fmla="*/ 10000 w 10000"/>
              <a:gd name="connsiteY3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146 w 10000"/>
              <a:gd name="connsiteY15" fmla="*/ 9409 h 10000"/>
              <a:gd name="connsiteX16" fmla="*/ 229 w 10000"/>
              <a:gd name="connsiteY16" fmla="*/ 9477 h 10000"/>
              <a:gd name="connsiteX17" fmla="*/ 323 w 10000"/>
              <a:gd name="connsiteY17" fmla="*/ 9542 h 10000"/>
              <a:gd name="connsiteX18" fmla="*/ 433 w 10000"/>
              <a:gd name="connsiteY18" fmla="*/ 9603 h 10000"/>
              <a:gd name="connsiteX19" fmla="*/ 558 w 10000"/>
              <a:gd name="connsiteY19" fmla="*/ 9661 h 10000"/>
              <a:gd name="connsiteX20" fmla="*/ 695 w 10000"/>
              <a:gd name="connsiteY20" fmla="*/ 9716 h 10000"/>
              <a:gd name="connsiteX21" fmla="*/ 845 w 10000"/>
              <a:gd name="connsiteY21" fmla="*/ 9766 h 10000"/>
              <a:gd name="connsiteX22" fmla="*/ 1006 w 10000"/>
              <a:gd name="connsiteY22" fmla="*/ 9813 h 10000"/>
              <a:gd name="connsiteX23" fmla="*/ 1177 w 10000"/>
              <a:gd name="connsiteY23" fmla="*/ 9854 h 10000"/>
              <a:gd name="connsiteX24" fmla="*/ 1360 w 10000"/>
              <a:gd name="connsiteY24" fmla="*/ 9892 h 10000"/>
              <a:gd name="connsiteX25" fmla="*/ 1552 w 10000"/>
              <a:gd name="connsiteY25" fmla="*/ 9924 h 10000"/>
              <a:gd name="connsiteX26" fmla="*/ 1752 w 10000"/>
              <a:gd name="connsiteY26" fmla="*/ 9951 h 10000"/>
              <a:gd name="connsiteX27" fmla="*/ 1959 w 10000"/>
              <a:gd name="connsiteY27" fmla="*/ 9972 h 10000"/>
              <a:gd name="connsiteX28" fmla="*/ 2175 w 10000"/>
              <a:gd name="connsiteY28" fmla="*/ 9988 h 10000"/>
              <a:gd name="connsiteX29" fmla="*/ 2395 w 10000"/>
              <a:gd name="connsiteY29" fmla="*/ 9997 h 10000"/>
              <a:gd name="connsiteX30" fmla="*/ 2621 w 10000"/>
              <a:gd name="connsiteY30" fmla="*/ 10000 h 10000"/>
              <a:gd name="connsiteX31" fmla="*/ 10000 w 10000"/>
              <a:gd name="connsiteY3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229 w 10000"/>
              <a:gd name="connsiteY15" fmla="*/ 9477 h 10000"/>
              <a:gd name="connsiteX16" fmla="*/ 323 w 10000"/>
              <a:gd name="connsiteY16" fmla="*/ 9542 h 10000"/>
              <a:gd name="connsiteX17" fmla="*/ 433 w 10000"/>
              <a:gd name="connsiteY17" fmla="*/ 9603 h 10000"/>
              <a:gd name="connsiteX18" fmla="*/ 558 w 10000"/>
              <a:gd name="connsiteY18" fmla="*/ 9661 h 10000"/>
              <a:gd name="connsiteX19" fmla="*/ 695 w 10000"/>
              <a:gd name="connsiteY19" fmla="*/ 9716 h 10000"/>
              <a:gd name="connsiteX20" fmla="*/ 845 w 10000"/>
              <a:gd name="connsiteY20" fmla="*/ 9766 h 10000"/>
              <a:gd name="connsiteX21" fmla="*/ 1006 w 10000"/>
              <a:gd name="connsiteY21" fmla="*/ 9813 h 10000"/>
              <a:gd name="connsiteX22" fmla="*/ 1177 w 10000"/>
              <a:gd name="connsiteY22" fmla="*/ 9854 h 10000"/>
              <a:gd name="connsiteX23" fmla="*/ 1360 w 10000"/>
              <a:gd name="connsiteY23" fmla="*/ 9892 h 10000"/>
              <a:gd name="connsiteX24" fmla="*/ 1552 w 10000"/>
              <a:gd name="connsiteY24" fmla="*/ 9924 h 10000"/>
              <a:gd name="connsiteX25" fmla="*/ 1752 w 10000"/>
              <a:gd name="connsiteY25" fmla="*/ 9951 h 10000"/>
              <a:gd name="connsiteX26" fmla="*/ 1959 w 10000"/>
              <a:gd name="connsiteY26" fmla="*/ 9972 h 10000"/>
              <a:gd name="connsiteX27" fmla="*/ 2175 w 10000"/>
              <a:gd name="connsiteY27" fmla="*/ 9988 h 10000"/>
              <a:gd name="connsiteX28" fmla="*/ 2395 w 10000"/>
              <a:gd name="connsiteY28" fmla="*/ 9997 h 10000"/>
              <a:gd name="connsiteX29" fmla="*/ 2621 w 10000"/>
              <a:gd name="connsiteY29" fmla="*/ 10000 h 10000"/>
              <a:gd name="connsiteX30" fmla="*/ 10000 w 10000"/>
              <a:gd name="connsiteY3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23 w 10000"/>
              <a:gd name="connsiteY15" fmla="*/ 9542 h 10000"/>
              <a:gd name="connsiteX16" fmla="*/ 433 w 10000"/>
              <a:gd name="connsiteY16" fmla="*/ 9603 h 10000"/>
              <a:gd name="connsiteX17" fmla="*/ 558 w 10000"/>
              <a:gd name="connsiteY17" fmla="*/ 9661 h 10000"/>
              <a:gd name="connsiteX18" fmla="*/ 695 w 10000"/>
              <a:gd name="connsiteY18" fmla="*/ 9716 h 10000"/>
              <a:gd name="connsiteX19" fmla="*/ 845 w 10000"/>
              <a:gd name="connsiteY19" fmla="*/ 9766 h 10000"/>
              <a:gd name="connsiteX20" fmla="*/ 1006 w 10000"/>
              <a:gd name="connsiteY20" fmla="*/ 9813 h 10000"/>
              <a:gd name="connsiteX21" fmla="*/ 1177 w 10000"/>
              <a:gd name="connsiteY21" fmla="*/ 9854 h 10000"/>
              <a:gd name="connsiteX22" fmla="*/ 1360 w 10000"/>
              <a:gd name="connsiteY22" fmla="*/ 9892 h 10000"/>
              <a:gd name="connsiteX23" fmla="*/ 1552 w 10000"/>
              <a:gd name="connsiteY23" fmla="*/ 9924 h 10000"/>
              <a:gd name="connsiteX24" fmla="*/ 1752 w 10000"/>
              <a:gd name="connsiteY24" fmla="*/ 9951 h 10000"/>
              <a:gd name="connsiteX25" fmla="*/ 1959 w 10000"/>
              <a:gd name="connsiteY25" fmla="*/ 9972 h 10000"/>
              <a:gd name="connsiteX26" fmla="*/ 2175 w 10000"/>
              <a:gd name="connsiteY26" fmla="*/ 9988 h 10000"/>
              <a:gd name="connsiteX27" fmla="*/ 2395 w 10000"/>
              <a:gd name="connsiteY27" fmla="*/ 9997 h 10000"/>
              <a:gd name="connsiteX28" fmla="*/ 2621 w 10000"/>
              <a:gd name="connsiteY28" fmla="*/ 10000 h 10000"/>
              <a:gd name="connsiteX29" fmla="*/ 10000 w 10000"/>
              <a:gd name="connsiteY2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433 w 10000"/>
              <a:gd name="connsiteY15" fmla="*/ 9603 h 10000"/>
              <a:gd name="connsiteX16" fmla="*/ 558 w 10000"/>
              <a:gd name="connsiteY16" fmla="*/ 9661 h 10000"/>
              <a:gd name="connsiteX17" fmla="*/ 695 w 10000"/>
              <a:gd name="connsiteY17" fmla="*/ 9716 h 10000"/>
              <a:gd name="connsiteX18" fmla="*/ 845 w 10000"/>
              <a:gd name="connsiteY18" fmla="*/ 9766 h 10000"/>
              <a:gd name="connsiteX19" fmla="*/ 1006 w 10000"/>
              <a:gd name="connsiteY19" fmla="*/ 9813 h 10000"/>
              <a:gd name="connsiteX20" fmla="*/ 1177 w 10000"/>
              <a:gd name="connsiteY20" fmla="*/ 9854 h 10000"/>
              <a:gd name="connsiteX21" fmla="*/ 1360 w 10000"/>
              <a:gd name="connsiteY21" fmla="*/ 9892 h 10000"/>
              <a:gd name="connsiteX22" fmla="*/ 1552 w 10000"/>
              <a:gd name="connsiteY22" fmla="*/ 9924 h 10000"/>
              <a:gd name="connsiteX23" fmla="*/ 1752 w 10000"/>
              <a:gd name="connsiteY23" fmla="*/ 9951 h 10000"/>
              <a:gd name="connsiteX24" fmla="*/ 1959 w 10000"/>
              <a:gd name="connsiteY24" fmla="*/ 9972 h 10000"/>
              <a:gd name="connsiteX25" fmla="*/ 2175 w 10000"/>
              <a:gd name="connsiteY25" fmla="*/ 9988 h 10000"/>
              <a:gd name="connsiteX26" fmla="*/ 2395 w 10000"/>
              <a:gd name="connsiteY26" fmla="*/ 9997 h 10000"/>
              <a:gd name="connsiteX27" fmla="*/ 2621 w 10000"/>
              <a:gd name="connsiteY27" fmla="*/ 10000 h 10000"/>
              <a:gd name="connsiteX28" fmla="*/ 10000 w 10000"/>
              <a:gd name="connsiteY2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558 w 10000"/>
              <a:gd name="connsiteY15" fmla="*/ 9661 h 10000"/>
              <a:gd name="connsiteX16" fmla="*/ 695 w 10000"/>
              <a:gd name="connsiteY16" fmla="*/ 9716 h 10000"/>
              <a:gd name="connsiteX17" fmla="*/ 845 w 10000"/>
              <a:gd name="connsiteY17" fmla="*/ 9766 h 10000"/>
              <a:gd name="connsiteX18" fmla="*/ 1006 w 10000"/>
              <a:gd name="connsiteY18" fmla="*/ 9813 h 10000"/>
              <a:gd name="connsiteX19" fmla="*/ 1177 w 10000"/>
              <a:gd name="connsiteY19" fmla="*/ 9854 h 10000"/>
              <a:gd name="connsiteX20" fmla="*/ 1360 w 10000"/>
              <a:gd name="connsiteY20" fmla="*/ 9892 h 10000"/>
              <a:gd name="connsiteX21" fmla="*/ 1552 w 10000"/>
              <a:gd name="connsiteY21" fmla="*/ 9924 h 10000"/>
              <a:gd name="connsiteX22" fmla="*/ 1752 w 10000"/>
              <a:gd name="connsiteY22" fmla="*/ 9951 h 10000"/>
              <a:gd name="connsiteX23" fmla="*/ 1959 w 10000"/>
              <a:gd name="connsiteY23" fmla="*/ 9972 h 10000"/>
              <a:gd name="connsiteX24" fmla="*/ 2175 w 10000"/>
              <a:gd name="connsiteY24" fmla="*/ 9988 h 10000"/>
              <a:gd name="connsiteX25" fmla="*/ 2395 w 10000"/>
              <a:gd name="connsiteY25" fmla="*/ 9997 h 10000"/>
              <a:gd name="connsiteX26" fmla="*/ 2621 w 10000"/>
              <a:gd name="connsiteY26" fmla="*/ 10000 h 10000"/>
              <a:gd name="connsiteX27" fmla="*/ 10000 w 10000"/>
              <a:gd name="connsiteY2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845 w 10000"/>
              <a:gd name="connsiteY16" fmla="*/ 9766 h 10000"/>
              <a:gd name="connsiteX17" fmla="*/ 1006 w 10000"/>
              <a:gd name="connsiteY17" fmla="*/ 9813 h 10000"/>
              <a:gd name="connsiteX18" fmla="*/ 1177 w 10000"/>
              <a:gd name="connsiteY18" fmla="*/ 9854 h 10000"/>
              <a:gd name="connsiteX19" fmla="*/ 1360 w 10000"/>
              <a:gd name="connsiteY19" fmla="*/ 9892 h 10000"/>
              <a:gd name="connsiteX20" fmla="*/ 1552 w 10000"/>
              <a:gd name="connsiteY20" fmla="*/ 9924 h 10000"/>
              <a:gd name="connsiteX21" fmla="*/ 1752 w 10000"/>
              <a:gd name="connsiteY21" fmla="*/ 9951 h 10000"/>
              <a:gd name="connsiteX22" fmla="*/ 1959 w 10000"/>
              <a:gd name="connsiteY22" fmla="*/ 9972 h 10000"/>
              <a:gd name="connsiteX23" fmla="*/ 2175 w 10000"/>
              <a:gd name="connsiteY23" fmla="*/ 9988 h 10000"/>
              <a:gd name="connsiteX24" fmla="*/ 2395 w 10000"/>
              <a:gd name="connsiteY24" fmla="*/ 9997 h 10000"/>
              <a:gd name="connsiteX25" fmla="*/ 2621 w 10000"/>
              <a:gd name="connsiteY25" fmla="*/ 10000 h 10000"/>
              <a:gd name="connsiteX26" fmla="*/ 10000 w 10000"/>
              <a:gd name="connsiteY26"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006 w 10000"/>
              <a:gd name="connsiteY16" fmla="*/ 9813 h 10000"/>
              <a:gd name="connsiteX17" fmla="*/ 1177 w 10000"/>
              <a:gd name="connsiteY17" fmla="*/ 9854 h 10000"/>
              <a:gd name="connsiteX18" fmla="*/ 1360 w 10000"/>
              <a:gd name="connsiteY18" fmla="*/ 9892 h 10000"/>
              <a:gd name="connsiteX19" fmla="*/ 1552 w 10000"/>
              <a:gd name="connsiteY19" fmla="*/ 9924 h 10000"/>
              <a:gd name="connsiteX20" fmla="*/ 1752 w 10000"/>
              <a:gd name="connsiteY20" fmla="*/ 9951 h 10000"/>
              <a:gd name="connsiteX21" fmla="*/ 1959 w 10000"/>
              <a:gd name="connsiteY21" fmla="*/ 9972 h 10000"/>
              <a:gd name="connsiteX22" fmla="*/ 2175 w 10000"/>
              <a:gd name="connsiteY22" fmla="*/ 9988 h 10000"/>
              <a:gd name="connsiteX23" fmla="*/ 2395 w 10000"/>
              <a:gd name="connsiteY23" fmla="*/ 9997 h 10000"/>
              <a:gd name="connsiteX24" fmla="*/ 2621 w 10000"/>
              <a:gd name="connsiteY24" fmla="*/ 10000 h 10000"/>
              <a:gd name="connsiteX25" fmla="*/ 10000 w 10000"/>
              <a:gd name="connsiteY2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177 w 10000"/>
              <a:gd name="connsiteY16" fmla="*/ 9854 h 10000"/>
              <a:gd name="connsiteX17" fmla="*/ 1360 w 10000"/>
              <a:gd name="connsiteY17" fmla="*/ 9892 h 10000"/>
              <a:gd name="connsiteX18" fmla="*/ 1552 w 10000"/>
              <a:gd name="connsiteY18" fmla="*/ 9924 h 10000"/>
              <a:gd name="connsiteX19" fmla="*/ 1752 w 10000"/>
              <a:gd name="connsiteY19" fmla="*/ 9951 h 10000"/>
              <a:gd name="connsiteX20" fmla="*/ 1959 w 10000"/>
              <a:gd name="connsiteY20" fmla="*/ 9972 h 10000"/>
              <a:gd name="connsiteX21" fmla="*/ 2175 w 10000"/>
              <a:gd name="connsiteY21" fmla="*/ 9988 h 10000"/>
              <a:gd name="connsiteX22" fmla="*/ 2395 w 10000"/>
              <a:gd name="connsiteY22" fmla="*/ 9997 h 10000"/>
              <a:gd name="connsiteX23" fmla="*/ 2621 w 10000"/>
              <a:gd name="connsiteY23" fmla="*/ 10000 h 10000"/>
              <a:gd name="connsiteX24" fmla="*/ 10000 w 10000"/>
              <a:gd name="connsiteY2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360 w 10000"/>
              <a:gd name="connsiteY16" fmla="*/ 9892 h 10000"/>
              <a:gd name="connsiteX17" fmla="*/ 1552 w 10000"/>
              <a:gd name="connsiteY17" fmla="*/ 9924 h 10000"/>
              <a:gd name="connsiteX18" fmla="*/ 1752 w 10000"/>
              <a:gd name="connsiteY18" fmla="*/ 9951 h 10000"/>
              <a:gd name="connsiteX19" fmla="*/ 1959 w 10000"/>
              <a:gd name="connsiteY19" fmla="*/ 9972 h 10000"/>
              <a:gd name="connsiteX20" fmla="*/ 2175 w 10000"/>
              <a:gd name="connsiteY20" fmla="*/ 9988 h 10000"/>
              <a:gd name="connsiteX21" fmla="*/ 2395 w 10000"/>
              <a:gd name="connsiteY21" fmla="*/ 9997 h 10000"/>
              <a:gd name="connsiteX22" fmla="*/ 2621 w 10000"/>
              <a:gd name="connsiteY22" fmla="*/ 10000 h 10000"/>
              <a:gd name="connsiteX23" fmla="*/ 10000 w 10000"/>
              <a:gd name="connsiteY2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552 w 10000"/>
              <a:gd name="connsiteY16" fmla="*/ 9924 h 10000"/>
              <a:gd name="connsiteX17" fmla="*/ 1752 w 10000"/>
              <a:gd name="connsiteY17" fmla="*/ 9951 h 10000"/>
              <a:gd name="connsiteX18" fmla="*/ 1959 w 10000"/>
              <a:gd name="connsiteY18" fmla="*/ 9972 h 10000"/>
              <a:gd name="connsiteX19" fmla="*/ 2175 w 10000"/>
              <a:gd name="connsiteY19" fmla="*/ 9988 h 10000"/>
              <a:gd name="connsiteX20" fmla="*/ 2395 w 10000"/>
              <a:gd name="connsiteY20" fmla="*/ 9997 h 10000"/>
              <a:gd name="connsiteX21" fmla="*/ 2621 w 10000"/>
              <a:gd name="connsiteY21" fmla="*/ 10000 h 10000"/>
              <a:gd name="connsiteX22" fmla="*/ 10000 w 10000"/>
              <a:gd name="connsiteY2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752 w 10000"/>
              <a:gd name="connsiteY16" fmla="*/ 9951 h 10000"/>
              <a:gd name="connsiteX17" fmla="*/ 1959 w 10000"/>
              <a:gd name="connsiteY17" fmla="*/ 9972 h 10000"/>
              <a:gd name="connsiteX18" fmla="*/ 2175 w 10000"/>
              <a:gd name="connsiteY18" fmla="*/ 9988 h 10000"/>
              <a:gd name="connsiteX19" fmla="*/ 2395 w 10000"/>
              <a:gd name="connsiteY19" fmla="*/ 9997 h 10000"/>
              <a:gd name="connsiteX20" fmla="*/ 2621 w 10000"/>
              <a:gd name="connsiteY20" fmla="*/ 10000 h 10000"/>
              <a:gd name="connsiteX21" fmla="*/ 10000 w 10000"/>
              <a:gd name="connsiteY2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959 w 10000"/>
              <a:gd name="connsiteY16" fmla="*/ 9972 h 10000"/>
              <a:gd name="connsiteX17" fmla="*/ 2175 w 10000"/>
              <a:gd name="connsiteY17" fmla="*/ 9988 h 10000"/>
              <a:gd name="connsiteX18" fmla="*/ 2395 w 10000"/>
              <a:gd name="connsiteY18" fmla="*/ 9997 h 10000"/>
              <a:gd name="connsiteX19" fmla="*/ 2621 w 10000"/>
              <a:gd name="connsiteY19" fmla="*/ 10000 h 10000"/>
              <a:gd name="connsiteX20" fmla="*/ 10000 w 10000"/>
              <a:gd name="connsiteY2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175 w 10000"/>
              <a:gd name="connsiteY16" fmla="*/ 9988 h 10000"/>
              <a:gd name="connsiteX17" fmla="*/ 2395 w 10000"/>
              <a:gd name="connsiteY17" fmla="*/ 9997 h 10000"/>
              <a:gd name="connsiteX18" fmla="*/ 2621 w 10000"/>
              <a:gd name="connsiteY18" fmla="*/ 10000 h 10000"/>
              <a:gd name="connsiteX19" fmla="*/ 10000 w 10000"/>
              <a:gd name="connsiteY1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395 w 10000"/>
              <a:gd name="connsiteY16" fmla="*/ 9997 h 10000"/>
              <a:gd name="connsiteX17" fmla="*/ 2621 w 10000"/>
              <a:gd name="connsiteY17" fmla="*/ 10000 h 10000"/>
              <a:gd name="connsiteX18" fmla="*/ 10000 w 10000"/>
              <a:gd name="connsiteY1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7897 w 10008"/>
              <a:gd name="connsiteY10" fmla="*/ 238 h 10000"/>
              <a:gd name="connsiteX11" fmla="*/ 6759 w 10008"/>
              <a:gd name="connsiteY11" fmla="*/ 0 h 10000"/>
              <a:gd name="connsiteX12" fmla="*/ 8 w 10008"/>
              <a:gd name="connsiteY12" fmla="*/ 0 h 10000"/>
              <a:gd name="connsiteX13" fmla="*/ 8 w 10008"/>
              <a:gd name="connsiteY13" fmla="*/ 9117 h 10000"/>
              <a:gd name="connsiteX14" fmla="*/ 703 w 10008"/>
              <a:gd name="connsiteY14" fmla="*/ 9716 h 10000"/>
              <a:gd name="connsiteX15" fmla="*/ 2629 w 10008"/>
              <a:gd name="connsiteY15" fmla="*/ 10000 h 10000"/>
              <a:gd name="connsiteX16" fmla="*/ 10008 w 10008"/>
              <a:gd name="connsiteY16"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10008 w 10008"/>
              <a:gd name="connsiteY4" fmla="*/ 980 h 10000"/>
              <a:gd name="connsiteX5" fmla="*/ 10008 w 10008"/>
              <a:gd name="connsiteY5" fmla="*/ 645 h 10000"/>
              <a:gd name="connsiteX6" fmla="*/ 8846 w 10008"/>
              <a:gd name="connsiteY6" fmla="*/ 424 h 10000"/>
              <a:gd name="connsiteX7" fmla="*/ 8903 w 10008"/>
              <a:gd name="connsiteY7" fmla="*/ 91 h 10000"/>
              <a:gd name="connsiteX8" fmla="*/ 7897 w 10008"/>
              <a:gd name="connsiteY8" fmla="*/ 238 h 10000"/>
              <a:gd name="connsiteX9" fmla="*/ 6759 w 10008"/>
              <a:gd name="connsiteY9" fmla="*/ 0 h 10000"/>
              <a:gd name="connsiteX10" fmla="*/ 8 w 10008"/>
              <a:gd name="connsiteY10" fmla="*/ 0 h 10000"/>
              <a:gd name="connsiteX11" fmla="*/ 8 w 10008"/>
              <a:gd name="connsiteY11" fmla="*/ 9117 h 10000"/>
              <a:gd name="connsiteX12" fmla="*/ 703 w 10008"/>
              <a:gd name="connsiteY12" fmla="*/ 9716 h 10000"/>
              <a:gd name="connsiteX13" fmla="*/ 2629 w 10008"/>
              <a:gd name="connsiteY13" fmla="*/ 10000 h 10000"/>
              <a:gd name="connsiteX14" fmla="*/ 10008 w 10008"/>
              <a:gd name="connsiteY14"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52 w 10052"/>
              <a:gd name="connsiteY0" fmla="*/ 10000 h 10115"/>
              <a:gd name="connsiteX1" fmla="*/ 10052 w 10052"/>
              <a:gd name="connsiteY1" fmla="*/ 1585 h 10115"/>
              <a:gd name="connsiteX2" fmla="*/ 9347 w 10052"/>
              <a:gd name="connsiteY2" fmla="*/ 1283 h 10115"/>
              <a:gd name="connsiteX3" fmla="*/ 10052 w 10052"/>
              <a:gd name="connsiteY3" fmla="*/ 980 h 10115"/>
              <a:gd name="connsiteX4" fmla="*/ 10052 w 10052"/>
              <a:gd name="connsiteY4" fmla="*/ 645 h 10115"/>
              <a:gd name="connsiteX5" fmla="*/ 8890 w 10052"/>
              <a:gd name="connsiteY5" fmla="*/ 424 h 10115"/>
              <a:gd name="connsiteX6" fmla="*/ 8947 w 10052"/>
              <a:gd name="connsiteY6" fmla="*/ 91 h 10115"/>
              <a:gd name="connsiteX7" fmla="*/ 7941 w 10052"/>
              <a:gd name="connsiteY7" fmla="*/ 238 h 10115"/>
              <a:gd name="connsiteX8" fmla="*/ 6803 w 10052"/>
              <a:gd name="connsiteY8" fmla="*/ 0 h 10115"/>
              <a:gd name="connsiteX9" fmla="*/ 52 w 10052"/>
              <a:gd name="connsiteY9" fmla="*/ 0 h 10115"/>
              <a:gd name="connsiteX10" fmla="*/ 3 w 10052"/>
              <a:gd name="connsiteY10" fmla="*/ 5900 h 10115"/>
              <a:gd name="connsiteX11" fmla="*/ 747 w 10052"/>
              <a:gd name="connsiteY11" fmla="*/ 9716 h 10115"/>
              <a:gd name="connsiteX12" fmla="*/ 2673 w 10052"/>
              <a:gd name="connsiteY12" fmla="*/ 10000 h 10115"/>
              <a:gd name="connsiteX13" fmla="*/ 10052 w 10052"/>
              <a:gd name="connsiteY13" fmla="*/ 10000 h 10115"/>
              <a:gd name="connsiteX0" fmla="*/ 10052 w 10052"/>
              <a:gd name="connsiteY0" fmla="*/ 6005 h 10363"/>
              <a:gd name="connsiteX1" fmla="*/ 10052 w 10052"/>
              <a:gd name="connsiteY1" fmla="*/ 1585 h 10363"/>
              <a:gd name="connsiteX2" fmla="*/ 9347 w 10052"/>
              <a:gd name="connsiteY2" fmla="*/ 1283 h 10363"/>
              <a:gd name="connsiteX3" fmla="*/ 10052 w 10052"/>
              <a:gd name="connsiteY3" fmla="*/ 980 h 10363"/>
              <a:gd name="connsiteX4" fmla="*/ 10052 w 10052"/>
              <a:gd name="connsiteY4" fmla="*/ 645 h 10363"/>
              <a:gd name="connsiteX5" fmla="*/ 8890 w 10052"/>
              <a:gd name="connsiteY5" fmla="*/ 424 h 10363"/>
              <a:gd name="connsiteX6" fmla="*/ 8947 w 10052"/>
              <a:gd name="connsiteY6" fmla="*/ 91 h 10363"/>
              <a:gd name="connsiteX7" fmla="*/ 7941 w 10052"/>
              <a:gd name="connsiteY7" fmla="*/ 238 h 10363"/>
              <a:gd name="connsiteX8" fmla="*/ 6803 w 10052"/>
              <a:gd name="connsiteY8" fmla="*/ 0 h 10363"/>
              <a:gd name="connsiteX9" fmla="*/ 52 w 10052"/>
              <a:gd name="connsiteY9" fmla="*/ 0 h 10363"/>
              <a:gd name="connsiteX10" fmla="*/ 3 w 10052"/>
              <a:gd name="connsiteY10" fmla="*/ 5900 h 10363"/>
              <a:gd name="connsiteX11" fmla="*/ 747 w 10052"/>
              <a:gd name="connsiteY11" fmla="*/ 9716 h 10363"/>
              <a:gd name="connsiteX12" fmla="*/ 2673 w 10052"/>
              <a:gd name="connsiteY12" fmla="*/ 10000 h 10363"/>
              <a:gd name="connsiteX13" fmla="*/ 10052 w 10052"/>
              <a:gd name="connsiteY13" fmla="*/ 6005 h 10363"/>
              <a:gd name="connsiteX0" fmla="*/ 10052 w 10052"/>
              <a:gd name="connsiteY0" fmla="*/ 6005 h 9716"/>
              <a:gd name="connsiteX1" fmla="*/ 10052 w 10052"/>
              <a:gd name="connsiteY1" fmla="*/ 1585 h 9716"/>
              <a:gd name="connsiteX2" fmla="*/ 9347 w 10052"/>
              <a:gd name="connsiteY2" fmla="*/ 1283 h 9716"/>
              <a:gd name="connsiteX3" fmla="*/ 10052 w 10052"/>
              <a:gd name="connsiteY3" fmla="*/ 980 h 9716"/>
              <a:gd name="connsiteX4" fmla="*/ 10052 w 10052"/>
              <a:gd name="connsiteY4" fmla="*/ 645 h 9716"/>
              <a:gd name="connsiteX5" fmla="*/ 8890 w 10052"/>
              <a:gd name="connsiteY5" fmla="*/ 424 h 9716"/>
              <a:gd name="connsiteX6" fmla="*/ 8947 w 10052"/>
              <a:gd name="connsiteY6" fmla="*/ 91 h 9716"/>
              <a:gd name="connsiteX7" fmla="*/ 7941 w 10052"/>
              <a:gd name="connsiteY7" fmla="*/ 238 h 9716"/>
              <a:gd name="connsiteX8" fmla="*/ 6803 w 10052"/>
              <a:gd name="connsiteY8" fmla="*/ 0 h 9716"/>
              <a:gd name="connsiteX9" fmla="*/ 52 w 10052"/>
              <a:gd name="connsiteY9" fmla="*/ 0 h 9716"/>
              <a:gd name="connsiteX10" fmla="*/ 3 w 10052"/>
              <a:gd name="connsiteY10" fmla="*/ 5900 h 9716"/>
              <a:gd name="connsiteX11" fmla="*/ 747 w 10052"/>
              <a:gd name="connsiteY11" fmla="*/ 9716 h 9716"/>
              <a:gd name="connsiteX12" fmla="*/ 2959 w 10052"/>
              <a:gd name="connsiteY12" fmla="*/ 5900 h 9716"/>
              <a:gd name="connsiteX13" fmla="*/ 10052 w 10052"/>
              <a:gd name="connsiteY13" fmla="*/ 6005 h 9716"/>
              <a:gd name="connsiteX0" fmla="*/ 10055 w 10055"/>
              <a:gd name="connsiteY0" fmla="*/ 6181 h 6777"/>
              <a:gd name="connsiteX1" fmla="*/ 10055 w 10055"/>
              <a:gd name="connsiteY1" fmla="*/ 1631 h 6777"/>
              <a:gd name="connsiteX2" fmla="*/ 9354 w 10055"/>
              <a:gd name="connsiteY2" fmla="*/ 1321 h 6777"/>
              <a:gd name="connsiteX3" fmla="*/ 10055 w 10055"/>
              <a:gd name="connsiteY3" fmla="*/ 1009 h 6777"/>
              <a:gd name="connsiteX4" fmla="*/ 10055 w 10055"/>
              <a:gd name="connsiteY4" fmla="*/ 664 h 6777"/>
              <a:gd name="connsiteX5" fmla="*/ 8899 w 10055"/>
              <a:gd name="connsiteY5" fmla="*/ 436 h 6777"/>
              <a:gd name="connsiteX6" fmla="*/ 8956 w 10055"/>
              <a:gd name="connsiteY6" fmla="*/ 94 h 6777"/>
              <a:gd name="connsiteX7" fmla="*/ 7955 w 10055"/>
              <a:gd name="connsiteY7" fmla="*/ 245 h 6777"/>
              <a:gd name="connsiteX8" fmla="*/ 6823 w 10055"/>
              <a:gd name="connsiteY8" fmla="*/ 0 h 6777"/>
              <a:gd name="connsiteX9" fmla="*/ 107 w 10055"/>
              <a:gd name="connsiteY9" fmla="*/ 0 h 6777"/>
              <a:gd name="connsiteX10" fmla="*/ 58 w 10055"/>
              <a:gd name="connsiteY10" fmla="*/ 6072 h 6777"/>
              <a:gd name="connsiteX11" fmla="*/ 1042 w 10055"/>
              <a:gd name="connsiteY11" fmla="*/ 5751 h 6777"/>
              <a:gd name="connsiteX12" fmla="*/ 2999 w 10055"/>
              <a:gd name="connsiteY12" fmla="*/ 6072 h 6777"/>
              <a:gd name="connsiteX13" fmla="*/ 10055 w 10055"/>
              <a:gd name="connsiteY13" fmla="*/ 6181 h 6777"/>
              <a:gd name="connsiteX0" fmla="*/ 9989 w 9989"/>
              <a:gd name="connsiteY0" fmla="*/ 9121 h 10001"/>
              <a:gd name="connsiteX1" fmla="*/ 9989 w 9989"/>
              <a:gd name="connsiteY1" fmla="*/ 2407 h 10001"/>
              <a:gd name="connsiteX2" fmla="*/ 9292 w 9989"/>
              <a:gd name="connsiteY2" fmla="*/ 1949 h 10001"/>
              <a:gd name="connsiteX3" fmla="*/ 9989 w 9989"/>
              <a:gd name="connsiteY3" fmla="*/ 1489 h 10001"/>
              <a:gd name="connsiteX4" fmla="*/ 9989 w 9989"/>
              <a:gd name="connsiteY4" fmla="*/ 980 h 10001"/>
              <a:gd name="connsiteX5" fmla="*/ 8839 w 9989"/>
              <a:gd name="connsiteY5" fmla="*/ 643 h 10001"/>
              <a:gd name="connsiteX6" fmla="*/ 8896 w 9989"/>
              <a:gd name="connsiteY6" fmla="*/ 139 h 10001"/>
              <a:gd name="connsiteX7" fmla="*/ 7900 w 9989"/>
              <a:gd name="connsiteY7" fmla="*/ 362 h 10001"/>
              <a:gd name="connsiteX8" fmla="*/ 6775 w 9989"/>
              <a:gd name="connsiteY8" fmla="*/ 0 h 10001"/>
              <a:gd name="connsiteX9" fmla="*/ 95 w 9989"/>
              <a:gd name="connsiteY9" fmla="*/ 0 h 10001"/>
              <a:gd name="connsiteX10" fmla="*/ 62 w 9989"/>
              <a:gd name="connsiteY10" fmla="*/ 7180 h 10001"/>
              <a:gd name="connsiteX11" fmla="*/ 1025 w 9989"/>
              <a:gd name="connsiteY11" fmla="*/ 8486 h 10001"/>
              <a:gd name="connsiteX12" fmla="*/ 2972 w 9989"/>
              <a:gd name="connsiteY12" fmla="*/ 8960 h 10001"/>
              <a:gd name="connsiteX13" fmla="*/ 9989 w 9989"/>
              <a:gd name="connsiteY13" fmla="*/ 9121 h 10001"/>
              <a:gd name="connsiteX0" fmla="*/ 10016 w 10016"/>
              <a:gd name="connsiteY0" fmla="*/ 9120 h 10000"/>
              <a:gd name="connsiteX1" fmla="*/ 10016 w 10016"/>
              <a:gd name="connsiteY1" fmla="*/ 2407 h 10000"/>
              <a:gd name="connsiteX2" fmla="*/ 9318 w 10016"/>
              <a:gd name="connsiteY2" fmla="*/ 1949 h 10000"/>
              <a:gd name="connsiteX3" fmla="*/ 10016 w 10016"/>
              <a:gd name="connsiteY3" fmla="*/ 1489 h 10000"/>
              <a:gd name="connsiteX4" fmla="*/ 10016 w 10016"/>
              <a:gd name="connsiteY4" fmla="*/ 980 h 10000"/>
              <a:gd name="connsiteX5" fmla="*/ 8865 w 10016"/>
              <a:gd name="connsiteY5" fmla="*/ 643 h 10000"/>
              <a:gd name="connsiteX6" fmla="*/ 8922 w 10016"/>
              <a:gd name="connsiteY6" fmla="*/ 139 h 10000"/>
              <a:gd name="connsiteX7" fmla="*/ 7925 w 10016"/>
              <a:gd name="connsiteY7" fmla="*/ 362 h 10000"/>
              <a:gd name="connsiteX8" fmla="*/ 6798 w 10016"/>
              <a:gd name="connsiteY8" fmla="*/ 0 h 10000"/>
              <a:gd name="connsiteX9" fmla="*/ 111 w 10016"/>
              <a:gd name="connsiteY9" fmla="*/ 0 h 10000"/>
              <a:gd name="connsiteX10" fmla="*/ 57 w 10016"/>
              <a:gd name="connsiteY10" fmla="*/ 4671 h 10000"/>
              <a:gd name="connsiteX11" fmla="*/ 1042 w 10016"/>
              <a:gd name="connsiteY11" fmla="*/ 8485 h 10000"/>
              <a:gd name="connsiteX12" fmla="*/ 2991 w 10016"/>
              <a:gd name="connsiteY12" fmla="*/ 8959 h 10000"/>
              <a:gd name="connsiteX13" fmla="*/ 10016 w 10016"/>
              <a:gd name="connsiteY13" fmla="*/ 9120 h 10000"/>
              <a:gd name="connsiteX0" fmla="*/ 10016 w 10016"/>
              <a:gd name="connsiteY0" fmla="*/ 9120 h 10086"/>
              <a:gd name="connsiteX1" fmla="*/ 10016 w 10016"/>
              <a:gd name="connsiteY1" fmla="*/ 2407 h 10086"/>
              <a:gd name="connsiteX2" fmla="*/ 9318 w 10016"/>
              <a:gd name="connsiteY2" fmla="*/ 1949 h 10086"/>
              <a:gd name="connsiteX3" fmla="*/ 10016 w 10016"/>
              <a:gd name="connsiteY3" fmla="*/ 1489 h 10086"/>
              <a:gd name="connsiteX4" fmla="*/ 10016 w 10016"/>
              <a:gd name="connsiteY4" fmla="*/ 980 h 10086"/>
              <a:gd name="connsiteX5" fmla="*/ 8865 w 10016"/>
              <a:gd name="connsiteY5" fmla="*/ 643 h 10086"/>
              <a:gd name="connsiteX6" fmla="*/ 8922 w 10016"/>
              <a:gd name="connsiteY6" fmla="*/ 139 h 10086"/>
              <a:gd name="connsiteX7" fmla="*/ 7925 w 10016"/>
              <a:gd name="connsiteY7" fmla="*/ 362 h 10086"/>
              <a:gd name="connsiteX8" fmla="*/ 6798 w 10016"/>
              <a:gd name="connsiteY8" fmla="*/ 0 h 10086"/>
              <a:gd name="connsiteX9" fmla="*/ 111 w 10016"/>
              <a:gd name="connsiteY9" fmla="*/ 0 h 10086"/>
              <a:gd name="connsiteX10" fmla="*/ 57 w 10016"/>
              <a:gd name="connsiteY10" fmla="*/ 4671 h 10086"/>
              <a:gd name="connsiteX11" fmla="*/ 1042 w 10016"/>
              <a:gd name="connsiteY11" fmla="*/ 6220 h 10086"/>
              <a:gd name="connsiteX12" fmla="*/ 2991 w 10016"/>
              <a:gd name="connsiteY12" fmla="*/ 8959 h 10086"/>
              <a:gd name="connsiteX13" fmla="*/ 10016 w 10016"/>
              <a:gd name="connsiteY13" fmla="*/ 9120 h 10086"/>
              <a:gd name="connsiteX0" fmla="*/ 10016 w 10016"/>
              <a:gd name="connsiteY0" fmla="*/ 9120 h 9656"/>
              <a:gd name="connsiteX1" fmla="*/ 10016 w 10016"/>
              <a:gd name="connsiteY1" fmla="*/ 2407 h 9656"/>
              <a:gd name="connsiteX2" fmla="*/ 9318 w 10016"/>
              <a:gd name="connsiteY2" fmla="*/ 1949 h 9656"/>
              <a:gd name="connsiteX3" fmla="*/ 10016 w 10016"/>
              <a:gd name="connsiteY3" fmla="*/ 1489 h 9656"/>
              <a:gd name="connsiteX4" fmla="*/ 10016 w 10016"/>
              <a:gd name="connsiteY4" fmla="*/ 980 h 9656"/>
              <a:gd name="connsiteX5" fmla="*/ 8865 w 10016"/>
              <a:gd name="connsiteY5" fmla="*/ 643 h 9656"/>
              <a:gd name="connsiteX6" fmla="*/ 8922 w 10016"/>
              <a:gd name="connsiteY6" fmla="*/ 139 h 9656"/>
              <a:gd name="connsiteX7" fmla="*/ 7925 w 10016"/>
              <a:gd name="connsiteY7" fmla="*/ 362 h 9656"/>
              <a:gd name="connsiteX8" fmla="*/ 6798 w 10016"/>
              <a:gd name="connsiteY8" fmla="*/ 0 h 9656"/>
              <a:gd name="connsiteX9" fmla="*/ 111 w 10016"/>
              <a:gd name="connsiteY9" fmla="*/ 0 h 9656"/>
              <a:gd name="connsiteX10" fmla="*/ 57 w 10016"/>
              <a:gd name="connsiteY10" fmla="*/ 4671 h 9656"/>
              <a:gd name="connsiteX11" fmla="*/ 1042 w 10016"/>
              <a:gd name="connsiteY11" fmla="*/ 6220 h 9656"/>
              <a:gd name="connsiteX12" fmla="*/ 3032 w 10016"/>
              <a:gd name="connsiteY12" fmla="*/ 6350 h 9656"/>
              <a:gd name="connsiteX13" fmla="*/ 10016 w 10016"/>
              <a:gd name="connsiteY13" fmla="*/ 9120 h 9656"/>
              <a:gd name="connsiteX0" fmla="*/ 10000 w 10000"/>
              <a:gd name="connsiteY0" fmla="*/ 6324 h 7319"/>
              <a:gd name="connsiteX1" fmla="*/ 10000 w 10000"/>
              <a:gd name="connsiteY1" fmla="*/ 2493 h 7319"/>
              <a:gd name="connsiteX2" fmla="*/ 9303 w 10000"/>
              <a:gd name="connsiteY2" fmla="*/ 2018 h 7319"/>
              <a:gd name="connsiteX3" fmla="*/ 10000 w 10000"/>
              <a:gd name="connsiteY3" fmla="*/ 1542 h 7319"/>
              <a:gd name="connsiteX4" fmla="*/ 10000 w 10000"/>
              <a:gd name="connsiteY4" fmla="*/ 1015 h 7319"/>
              <a:gd name="connsiteX5" fmla="*/ 8851 w 10000"/>
              <a:gd name="connsiteY5" fmla="*/ 666 h 7319"/>
              <a:gd name="connsiteX6" fmla="*/ 8908 w 10000"/>
              <a:gd name="connsiteY6" fmla="*/ 144 h 7319"/>
              <a:gd name="connsiteX7" fmla="*/ 7912 w 10000"/>
              <a:gd name="connsiteY7" fmla="*/ 375 h 7319"/>
              <a:gd name="connsiteX8" fmla="*/ 6787 w 10000"/>
              <a:gd name="connsiteY8" fmla="*/ 0 h 7319"/>
              <a:gd name="connsiteX9" fmla="*/ 111 w 10000"/>
              <a:gd name="connsiteY9" fmla="*/ 0 h 7319"/>
              <a:gd name="connsiteX10" fmla="*/ 57 w 10000"/>
              <a:gd name="connsiteY10" fmla="*/ 4837 h 7319"/>
              <a:gd name="connsiteX11" fmla="*/ 1040 w 10000"/>
              <a:gd name="connsiteY11" fmla="*/ 6442 h 7319"/>
              <a:gd name="connsiteX12" fmla="*/ 3027 w 10000"/>
              <a:gd name="connsiteY12" fmla="*/ 6576 h 7319"/>
              <a:gd name="connsiteX13" fmla="*/ 10000 w 10000"/>
              <a:gd name="connsiteY13" fmla="*/ 6324 h 7319"/>
              <a:gd name="connsiteX0" fmla="*/ 12310 w 12310"/>
              <a:gd name="connsiteY0" fmla="*/ 8677 h 10036"/>
              <a:gd name="connsiteX1" fmla="*/ 12310 w 12310"/>
              <a:gd name="connsiteY1" fmla="*/ 3442 h 10036"/>
              <a:gd name="connsiteX2" fmla="*/ 11613 w 12310"/>
              <a:gd name="connsiteY2" fmla="*/ 2793 h 10036"/>
              <a:gd name="connsiteX3" fmla="*/ 12310 w 12310"/>
              <a:gd name="connsiteY3" fmla="*/ 2143 h 10036"/>
              <a:gd name="connsiteX4" fmla="*/ 12310 w 12310"/>
              <a:gd name="connsiteY4" fmla="*/ 1423 h 10036"/>
              <a:gd name="connsiteX5" fmla="*/ 11161 w 12310"/>
              <a:gd name="connsiteY5" fmla="*/ 946 h 10036"/>
              <a:gd name="connsiteX6" fmla="*/ 11218 w 12310"/>
              <a:gd name="connsiteY6" fmla="*/ 233 h 10036"/>
              <a:gd name="connsiteX7" fmla="*/ 10222 w 12310"/>
              <a:gd name="connsiteY7" fmla="*/ 548 h 10036"/>
              <a:gd name="connsiteX8" fmla="*/ 9097 w 12310"/>
              <a:gd name="connsiteY8" fmla="*/ 36 h 10036"/>
              <a:gd name="connsiteX9" fmla="*/ 0 w 12310"/>
              <a:gd name="connsiteY9" fmla="*/ 0 h 10036"/>
              <a:gd name="connsiteX10" fmla="*/ 2367 w 12310"/>
              <a:gd name="connsiteY10" fmla="*/ 6645 h 10036"/>
              <a:gd name="connsiteX11" fmla="*/ 3350 w 12310"/>
              <a:gd name="connsiteY11" fmla="*/ 8838 h 10036"/>
              <a:gd name="connsiteX12" fmla="*/ 5337 w 12310"/>
              <a:gd name="connsiteY12" fmla="*/ 9021 h 10036"/>
              <a:gd name="connsiteX13" fmla="*/ 12310 w 12310"/>
              <a:gd name="connsiteY13" fmla="*/ 8677 h 10036"/>
              <a:gd name="connsiteX0" fmla="*/ 12310 w 12310"/>
              <a:gd name="connsiteY0" fmla="*/ 4900 h 9355"/>
              <a:gd name="connsiteX1" fmla="*/ 12310 w 12310"/>
              <a:gd name="connsiteY1" fmla="*/ 3442 h 9355"/>
              <a:gd name="connsiteX2" fmla="*/ 11613 w 12310"/>
              <a:gd name="connsiteY2" fmla="*/ 2793 h 9355"/>
              <a:gd name="connsiteX3" fmla="*/ 12310 w 12310"/>
              <a:gd name="connsiteY3" fmla="*/ 2143 h 9355"/>
              <a:gd name="connsiteX4" fmla="*/ 12310 w 12310"/>
              <a:gd name="connsiteY4" fmla="*/ 1423 h 9355"/>
              <a:gd name="connsiteX5" fmla="*/ 11161 w 12310"/>
              <a:gd name="connsiteY5" fmla="*/ 946 h 9355"/>
              <a:gd name="connsiteX6" fmla="*/ 11218 w 12310"/>
              <a:gd name="connsiteY6" fmla="*/ 233 h 9355"/>
              <a:gd name="connsiteX7" fmla="*/ 10222 w 12310"/>
              <a:gd name="connsiteY7" fmla="*/ 548 h 9355"/>
              <a:gd name="connsiteX8" fmla="*/ 9097 w 12310"/>
              <a:gd name="connsiteY8" fmla="*/ 36 h 9355"/>
              <a:gd name="connsiteX9" fmla="*/ 0 w 12310"/>
              <a:gd name="connsiteY9" fmla="*/ 0 h 9355"/>
              <a:gd name="connsiteX10" fmla="*/ 2367 w 12310"/>
              <a:gd name="connsiteY10" fmla="*/ 6645 h 9355"/>
              <a:gd name="connsiteX11" fmla="*/ 3350 w 12310"/>
              <a:gd name="connsiteY11" fmla="*/ 8838 h 9355"/>
              <a:gd name="connsiteX12" fmla="*/ 5337 w 12310"/>
              <a:gd name="connsiteY12" fmla="*/ 9021 h 9355"/>
              <a:gd name="connsiteX13" fmla="*/ 12310 w 12310"/>
              <a:gd name="connsiteY13" fmla="*/ 4900 h 9355"/>
              <a:gd name="connsiteX0" fmla="*/ 10000 w 10000"/>
              <a:gd name="connsiteY0" fmla="*/ 5238 h 9500"/>
              <a:gd name="connsiteX1" fmla="*/ 10000 w 10000"/>
              <a:gd name="connsiteY1" fmla="*/ 3679 h 9500"/>
              <a:gd name="connsiteX2" fmla="*/ 9434 w 10000"/>
              <a:gd name="connsiteY2" fmla="*/ 2986 h 9500"/>
              <a:gd name="connsiteX3" fmla="*/ 10000 w 10000"/>
              <a:gd name="connsiteY3" fmla="*/ 2291 h 9500"/>
              <a:gd name="connsiteX4" fmla="*/ 10000 w 10000"/>
              <a:gd name="connsiteY4" fmla="*/ 1521 h 9500"/>
              <a:gd name="connsiteX5" fmla="*/ 9067 w 10000"/>
              <a:gd name="connsiteY5" fmla="*/ 1011 h 9500"/>
              <a:gd name="connsiteX6" fmla="*/ 9113 w 10000"/>
              <a:gd name="connsiteY6" fmla="*/ 249 h 9500"/>
              <a:gd name="connsiteX7" fmla="*/ 8304 w 10000"/>
              <a:gd name="connsiteY7" fmla="*/ 586 h 9500"/>
              <a:gd name="connsiteX8" fmla="*/ 7390 w 10000"/>
              <a:gd name="connsiteY8" fmla="*/ 38 h 9500"/>
              <a:gd name="connsiteX9" fmla="*/ 0 w 10000"/>
              <a:gd name="connsiteY9" fmla="*/ 0 h 9500"/>
              <a:gd name="connsiteX10" fmla="*/ 1923 w 10000"/>
              <a:gd name="connsiteY10" fmla="*/ 7103 h 9500"/>
              <a:gd name="connsiteX11" fmla="*/ 2721 w 10000"/>
              <a:gd name="connsiteY11" fmla="*/ 9447 h 9500"/>
              <a:gd name="connsiteX12" fmla="*/ 4377 w 10000"/>
              <a:gd name="connsiteY12" fmla="*/ 5238 h 9500"/>
              <a:gd name="connsiteX13" fmla="*/ 10000 w 10000"/>
              <a:gd name="connsiteY13" fmla="*/ 5238 h 9500"/>
              <a:gd name="connsiteX0" fmla="*/ 10201 w 10201"/>
              <a:gd name="connsiteY0" fmla="*/ 5514 h 9961"/>
              <a:gd name="connsiteX1" fmla="*/ 10201 w 10201"/>
              <a:gd name="connsiteY1" fmla="*/ 3873 h 9961"/>
              <a:gd name="connsiteX2" fmla="*/ 9635 w 10201"/>
              <a:gd name="connsiteY2" fmla="*/ 3143 h 9961"/>
              <a:gd name="connsiteX3" fmla="*/ 10201 w 10201"/>
              <a:gd name="connsiteY3" fmla="*/ 2412 h 9961"/>
              <a:gd name="connsiteX4" fmla="*/ 10201 w 10201"/>
              <a:gd name="connsiteY4" fmla="*/ 1601 h 9961"/>
              <a:gd name="connsiteX5" fmla="*/ 9268 w 10201"/>
              <a:gd name="connsiteY5" fmla="*/ 1064 h 9961"/>
              <a:gd name="connsiteX6" fmla="*/ 9314 w 10201"/>
              <a:gd name="connsiteY6" fmla="*/ 262 h 9961"/>
              <a:gd name="connsiteX7" fmla="*/ 8505 w 10201"/>
              <a:gd name="connsiteY7" fmla="*/ 617 h 9961"/>
              <a:gd name="connsiteX8" fmla="*/ 7591 w 10201"/>
              <a:gd name="connsiteY8" fmla="*/ 40 h 9961"/>
              <a:gd name="connsiteX9" fmla="*/ 201 w 10201"/>
              <a:gd name="connsiteY9" fmla="*/ 0 h 9961"/>
              <a:gd name="connsiteX10" fmla="*/ 201 w 10201"/>
              <a:gd name="connsiteY10" fmla="*/ 3655 h 9961"/>
              <a:gd name="connsiteX11" fmla="*/ 2922 w 10201"/>
              <a:gd name="connsiteY11" fmla="*/ 9944 h 9961"/>
              <a:gd name="connsiteX12" fmla="*/ 4578 w 10201"/>
              <a:gd name="connsiteY12" fmla="*/ 5514 h 9961"/>
              <a:gd name="connsiteX13" fmla="*/ 10201 w 10201"/>
              <a:gd name="connsiteY13" fmla="*/ 5514 h 9961"/>
              <a:gd name="connsiteX0" fmla="*/ 9838 w 9838"/>
              <a:gd name="connsiteY0" fmla="*/ 5536 h 6992"/>
              <a:gd name="connsiteX1" fmla="*/ 9838 w 9838"/>
              <a:gd name="connsiteY1" fmla="*/ 3888 h 6992"/>
              <a:gd name="connsiteX2" fmla="*/ 9283 w 9838"/>
              <a:gd name="connsiteY2" fmla="*/ 3155 h 6992"/>
              <a:gd name="connsiteX3" fmla="*/ 9838 w 9838"/>
              <a:gd name="connsiteY3" fmla="*/ 2421 h 6992"/>
              <a:gd name="connsiteX4" fmla="*/ 9838 w 9838"/>
              <a:gd name="connsiteY4" fmla="*/ 1607 h 6992"/>
              <a:gd name="connsiteX5" fmla="*/ 8923 w 9838"/>
              <a:gd name="connsiteY5" fmla="*/ 1068 h 6992"/>
              <a:gd name="connsiteX6" fmla="*/ 8968 w 9838"/>
              <a:gd name="connsiteY6" fmla="*/ 263 h 6992"/>
              <a:gd name="connsiteX7" fmla="*/ 8175 w 9838"/>
              <a:gd name="connsiteY7" fmla="*/ 619 h 6992"/>
              <a:gd name="connsiteX8" fmla="*/ 7279 w 9838"/>
              <a:gd name="connsiteY8" fmla="*/ 40 h 6992"/>
              <a:gd name="connsiteX9" fmla="*/ 35 w 9838"/>
              <a:gd name="connsiteY9" fmla="*/ 0 h 6992"/>
              <a:gd name="connsiteX10" fmla="*/ 35 w 9838"/>
              <a:gd name="connsiteY10" fmla="*/ 3669 h 6992"/>
              <a:gd name="connsiteX11" fmla="*/ 504 w 9838"/>
              <a:gd name="connsiteY11" fmla="*/ 4962 h 6992"/>
              <a:gd name="connsiteX12" fmla="*/ 4326 w 9838"/>
              <a:gd name="connsiteY12" fmla="*/ 5536 h 6992"/>
              <a:gd name="connsiteX13" fmla="*/ 9838 w 9838"/>
              <a:gd name="connsiteY13" fmla="*/ 5536 h 6992"/>
              <a:gd name="connsiteX0" fmla="*/ 10264 w 10264"/>
              <a:gd name="connsiteY0" fmla="*/ 7918 h 10001"/>
              <a:gd name="connsiteX1" fmla="*/ 10264 w 10264"/>
              <a:gd name="connsiteY1" fmla="*/ 5561 h 10001"/>
              <a:gd name="connsiteX2" fmla="*/ 9700 w 10264"/>
              <a:gd name="connsiteY2" fmla="*/ 4512 h 10001"/>
              <a:gd name="connsiteX3" fmla="*/ 10264 w 10264"/>
              <a:gd name="connsiteY3" fmla="*/ 3463 h 10001"/>
              <a:gd name="connsiteX4" fmla="*/ 10264 w 10264"/>
              <a:gd name="connsiteY4" fmla="*/ 2298 h 10001"/>
              <a:gd name="connsiteX5" fmla="*/ 9334 w 10264"/>
              <a:gd name="connsiteY5" fmla="*/ 1527 h 10001"/>
              <a:gd name="connsiteX6" fmla="*/ 9380 w 10264"/>
              <a:gd name="connsiteY6" fmla="*/ 376 h 10001"/>
              <a:gd name="connsiteX7" fmla="*/ 8574 w 10264"/>
              <a:gd name="connsiteY7" fmla="*/ 885 h 10001"/>
              <a:gd name="connsiteX8" fmla="*/ 7663 w 10264"/>
              <a:gd name="connsiteY8" fmla="*/ 57 h 10001"/>
              <a:gd name="connsiteX9" fmla="*/ 300 w 10264"/>
              <a:gd name="connsiteY9" fmla="*/ 0 h 10001"/>
              <a:gd name="connsiteX10" fmla="*/ 11 w 10264"/>
              <a:gd name="connsiteY10" fmla="*/ 3262 h 10001"/>
              <a:gd name="connsiteX11" fmla="*/ 776 w 10264"/>
              <a:gd name="connsiteY11" fmla="*/ 7097 h 10001"/>
              <a:gd name="connsiteX12" fmla="*/ 4661 w 10264"/>
              <a:gd name="connsiteY12" fmla="*/ 7918 h 10001"/>
              <a:gd name="connsiteX13" fmla="*/ 10264 w 10264"/>
              <a:gd name="connsiteY13" fmla="*/ 7918 h 10001"/>
              <a:gd name="connsiteX0" fmla="*/ 10264 w 10269"/>
              <a:gd name="connsiteY0" fmla="*/ 7918 h 10001"/>
              <a:gd name="connsiteX1" fmla="*/ 10264 w 10269"/>
              <a:gd name="connsiteY1" fmla="*/ 5561 h 10001"/>
              <a:gd name="connsiteX2" fmla="*/ 9700 w 10269"/>
              <a:gd name="connsiteY2" fmla="*/ 4512 h 10001"/>
              <a:gd name="connsiteX3" fmla="*/ 10264 w 10269"/>
              <a:gd name="connsiteY3" fmla="*/ 3463 h 10001"/>
              <a:gd name="connsiteX4" fmla="*/ 10264 w 10269"/>
              <a:gd name="connsiteY4" fmla="*/ 2298 h 10001"/>
              <a:gd name="connsiteX5" fmla="*/ 9334 w 10269"/>
              <a:gd name="connsiteY5" fmla="*/ 1527 h 10001"/>
              <a:gd name="connsiteX6" fmla="*/ 9380 w 10269"/>
              <a:gd name="connsiteY6" fmla="*/ 376 h 10001"/>
              <a:gd name="connsiteX7" fmla="*/ 8574 w 10269"/>
              <a:gd name="connsiteY7" fmla="*/ 885 h 10001"/>
              <a:gd name="connsiteX8" fmla="*/ 7663 w 10269"/>
              <a:gd name="connsiteY8" fmla="*/ 57 h 10001"/>
              <a:gd name="connsiteX9" fmla="*/ 300 w 10269"/>
              <a:gd name="connsiteY9" fmla="*/ 0 h 10001"/>
              <a:gd name="connsiteX10" fmla="*/ 11 w 10269"/>
              <a:gd name="connsiteY10" fmla="*/ 3262 h 10001"/>
              <a:gd name="connsiteX11" fmla="*/ 776 w 10269"/>
              <a:gd name="connsiteY11" fmla="*/ 7097 h 10001"/>
              <a:gd name="connsiteX12" fmla="*/ 4661 w 10269"/>
              <a:gd name="connsiteY12" fmla="*/ 7918 h 10001"/>
              <a:gd name="connsiteX13" fmla="*/ 10264 w 10269"/>
              <a:gd name="connsiteY13" fmla="*/ 7918 h 10001"/>
              <a:gd name="connsiteX0" fmla="*/ 10264 w 10269"/>
              <a:gd name="connsiteY0" fmla="*/ 7918 h 7983"/>
              <a:gd name="connsiteX1" fmla="*/ 10264 w 10269"/>
              <a:gd name="connsiteY1" fmla="*/ 5561 h 7983"/>
              <a:gd name="connsiteX2" fmla="*/ 9700 w 10269"/>
              <a:gd name="connsiteY2" fmla="*/ 4512 h 7983"/>
              <a:gd name="connsiteX3" fmla="*/ 10264 w 10269"/>
              <a:gd name="connsiteY3" fmla="*/ 3463 h 7983"/>
              <a:gd name="connsiteX4" fmla="*/ 10264 w 10269"/>
              <a:gd name="connsiteY4" fmla="*/ 2298 h 7983"/>
              <a:gd name="connsiteX5" fmla="*/ 9334 w 10269"/>
              <a:gd name="connsiteY5" fmla="*/ 1527 h 7983"/>
              <a:gd name="connsiteX6" fmla="*/ 9380 w 10269"/>
              <a:gd name="connsiteY6" fmla="*/ 376 h 7983"/>
              <a:gd name="connsiteX7" fmla="*/ 8574 w 10269"/>
              <a:gd name="connsiteY7" fmla="*/ 885 h 7983"/>
              <a:gd name="connsiteX8" fmla="*/ 7663 w 10269"/>
              <a:gd name="connsiteY8" fmla="*/ 57 h 7983"/>
              <a:gd name="connsiteX9" fmla="*/ 300 w 10269"/>
              <a:gd name="connsiteY9" fmla="*/ 0 h 7983"/>
              <a:gd name="connsiteX10" fmla="*/ 11 w 10269"/>
              <a:gd name="connsiteY10" fmla="*/ 3262 h 7983"/>
              <a:gd name="connsiteX11" fmla="*/ 776 w 10269"/>
              <a:gd name="connsiteY11" fmla="*/ 7097 h 7983"/>
              <a:gd name="connsiteX12" fmla="*/ 4661 w 10269"/>
              <a:gd name="connsiteY12" fmla="*/ 7918 h 7983"/>
              <a:gd name="connsiteX13" fmla="*/ 10264 w 10269"/>
              <a:gd name="connsiteY13" fmla="*/ 7918 h 7983"/>
              <a:gd name="connsiteX0" fmla="*/ 9995 w 10000"/>
              <a:gd name="connsiteY0" fmla="*/ 9919 h 9919"/>
              <a:gd name="connsiteX1" fmla="*/ 9995 w 10000"/>
              <a:gd name="connsiteY1" fmla="*/ 6966 h 9919"/>
              <a:gd name="connsiteX2" fmla="*/ 9446 w 10000"/>
              <a:gd name="connsiteY2" fmla="*/ 5652 h 9919"/>
              <a:gd name="connsiteX3" fmla="*/ 9995 w 10000"/>
              <a:gd name="connsiteY3" fmla="*/ 4338 h 9919"/>
              <a:gd name="connsiteX4" fmla="*/ 9995 w 10000"/>
              <a:gd name="connsiteY4" fmla="*/ 2879 h 9919"/>
              <a:gd name="connsiteX5" fmla="*/ 9089 w 10000"/>
              <a:gd name="connsiteY5" fmla="*/ 1913 h 9919"/>
              <a:gd name="connsiteX6" fmla="*/ 9134 w 10000"/>
              <a:gd name="connsiteY6" fmla="*/ 471 h 9919"/>
              <a:gd name="connsiteX7" fmla="*/ 8349 w 10000"/>
              <a:gd name="connsiteY7" fmla="*/ 1109 h 9919"/>
              <a:gd name="connsiteX8" fmla="*/ 7462 w 10000"/>
              <a:gd name="connsiteY8" fmla="*/ 71 h 9919"/>
              <a:gd name="connsiteX9" fmla="*/ 292 w 10000"/>
              <a:gd name="connsiteY9" fmla="*/ 0 h 9919"/>
              <a:gd name="connsiteX10" fmla="*/ 11 w 10000"/>
              <a:gd name="connsiteY10" fmla="*/ 4086 h 9919"/>
              <a:gd name="connsiteX11" fmla="*/ 756 w 10000"/>
              <a:gd name="connsiteY11" fmla="*/ 8890 h 9919"/>
              <a:gd name="connsiteX12" fmla="*/ 4539 w 10000"/>
              <a:gd name="connsiteY12" fmla="*/ 9919 h 9919"/>
              <a:gd name="connsiteX13" fmla="*/ 9995 w 10000"/>
              <a:gd name="connsiteY13" fmla="*/ 9919 h 9919"/>
              <a:gd name="connsiteX0" fmla="*/ 9995 w 10000"/>
              <a:gd name="connsiteY0" fmla="*/ 10000 h 10000"/>
              <a:gd name="connsiteX1" fmla="*/ 9995 w 10000"/>
              <a:gd name="connsiteY1" fmla="*/ 7023 h 10000"/>
              <a:gd name="connsiteX2" fmla="*/ 9446 w 10000"/>
              <a:gd name="connsiteY2" fmla="*/ 5698 h 10000"/>
              <a:gd name="connsiteX3" fmla="*/ 9995 w 10000"/>
              <a:gd name="connsiteY3" fmla="*/ 4373 h 10000"/>
              <a:gd name="connsiteX4" fmla="*/ 9995 w 10000"/>
              <a:gd name="connsiteY4" fmla="*/ 2903 h 10000"/>
              <a:gd name="connsiteX5" fmla="*/ 9089 w 10000"/>
              <a:gd name="connsiteY5" fmla="*/ 1929 h 10000"/>
              <a:gd name="connsiteX6" fmla="*/ 9134 w 10000"/>
              <a:gd name="connsiteY6" fmla="*/ 475 h 10000"/>
              <a:gd name="connsiteX7" fmla="*/ 8349 w 10000"/>
              <a:gd name="connsiteY7" fmla="*/ 1118 h 10000"/>
              <a:gd name="connsiteX8" fmla="*/ 7462 w 10000"/>
              <a:gd name="connsiteY8" fmla="*/ 72 h 10000"/>
              <a:gd name="connsiteX9" fmla="*/ 292 w 10000"/>
              <a:gd name="connsiteY9" fmla="*/ 0 h 10000"/>
              <a:gd name="connsiteX10" fmla="*/ 11 w 10000"/>
              <a:gd name="connsiteY10" fmla="*/ 4119 h 10000"/>
              <a:gd name="connsiteX11" fmla="*/ 756 w 10000"/>
              <a:gd name="connsiteY11" fmla="*/ 8963 h 10000"/>
              <a:gd name="connsiteX12" fmla="*/ 2221 w 10000"/>
              <a:gd name="connsiteY12" fmla="*/ 10000 h 10000"/>
              <a:gd name="connsiteX13" fmla="*/ 9995 w 10000"/>
              <a:gd name="connsiteY13" fmla="*/ 10000 h 10000"/>
              <a:gd name="connsiteX0" fmla="*/ 9995 w 10000"/>
              <a:gd name="connsiteY0" fmla="*/ 10000 h 10100"/>
              <a:gd name="connsiteX1" fmla="*/ 9995 w 10000"/>
              <a:gd name="connsiteY1" fmla="*/ 7023 h 10100"/>
              <a:gd name="connsiteX2" fmla="*/ 9446 w 10000"/>
              <a:gd name="connsiteY2" fmla="*/ 5698 h 10100"/>
              <a:gd name="connsiteX3" fmla="*/ 9995 w 10000"/>
              <a:gd name="connsiteY3" fmla="*/ 4373 h 10100"/>
              <a:gd name="connsiteX4" fmla="*/ 9995 w 10000"/>
              <a:gd name="connsiteY4" fmla="*/ 2903 h 10100"/>
              <a:gd name="connsiteX5" fmla="*/ 9089 w 10000"/>
              <a:gd name="connsiteY5" fmla="*/ 1929 h 10100"/>
              <a:gd name="connsiteX6" fmla="*/ 9134 w 10000"/>
              <a:gd name="connsiteY6" fmla="*/ 475 h 10100"/>
              <a:gd name="connsiteX7" fmla="*/ 8349 w 10000"/>
              <a:gd name="connsiteY7" fmla="*/ 1118 h 10100"/>
              <a:gd name="connsiteX8" fmla="*/ 7462 w 10000"/>
              <a:gd name="connsiteY8" fmla="*/ 72 h 10100"/>
              <a:gd name="connsiteX9" fmla="*/ 292 w 10000"/>
              <a:gd name="connsiteY9" fmla="*/ 0 h 10100"/>
              <a:gd name="connsiteX10" fmla="*/ 11 w 10000"/>
              <a:gd name="connsiteY10" fmla="*/ 4119 h 10100"/>
              <a:gd name="connsiteX11" fmla="*/ 744 w 10000"/>
              <a:gd name="connsiteY11" fmla="*/ 8642 h 10100"/>
              <a:gd name="connsiteX12" fmla="*/ 2221 w 10000"/>
              <a:gd name="connsiteY12" fmla="*/ 10000 h 10100"/>
              <a:gd name="connsiteX13" fmla="*/ 9995 w 10000"/>
              <a:gd name="connsiteY13" fmla="*/ 10000 h 10100"/>
              <a:gd name="connsiteX0" fmla="*/ 10005 w 10010"/>
              <a:gd name="connsiteY0" fmla="*/ 10000 h 10100"/>
              <a:gd name="connsiteX1" fmla="*/ 10005 w 10010"/>
              <a:gd name="connsiteY1" fmla="*/ 7023 h 10100"/>
              <a:gd name="connsiteX2" fmla="*/ 9456 w 10010"/>
              <a:gd name="connsiteY2" fmla="*/ 5698 h 10100"/>
              <a:gd name="connsiteX3" fmla="*/ 10005 w 10010"/>
              <a:gd name="connsiteY3" fmla="*/ 4373 h 10100"/>
              <a:gd name="connsiteX4" fmla="*/ 10005 w 10010"/>
              <a:gd name="connsiteY4" fmla="*/ 2903 h 10100"/>
              <a:gd name="connsiteX5" fmla="*/ 9099 w 10010"/>
              <a:gd name="connsiteY5" fmla="*/ 1929 h 10100"/>
              <a:gd name="connsiteX6" fmla="*/ 9144 w 10010"/>
              <a:gd name="connsiteY6" fmla="*/ 475 h 10100"/>
              <a:gd name="connsiteX7" fmla="*/ 8359 w 10010"/>
              <a:gd name="connsiteY7" fmla="*/ 1118 h 10100"/>
              <a:gd name="connsiteX8" fmla="*/ 7472 w 10010"/>
              <a:gd name="connsiteY8" fmla="*/ 72 h 10100"/>
              <a:gd name="connsiteX9" fmla="*/ 302 w 10010"/>
              <a:gd name="connsiteY9" fmla="*/ 0 h 10100"/>
              <a:gd name="connsiteX10" fmla="*/ 10 w 10010"/>
              <a:gd name="connsiteY10" fmla="*/ 5405 h 10100"/>
              <a:gd name="connsiteX11" fmla="*/ 754 w 10010"/>
              <a:gd name="connsiteY11" fmla="*/ 8642 h 10100"/>
              <a:gd name="connsiteX12" fmla="*/ 2231 w 10010"/>
              <a:gd name="connsiteY12" fmla="*/ 10000 h 10100"/>
              <a:gd name="connsiteX13" fmla="*/ 10005 w 10010"/>
              <a:gd name="connsiteY13" fmla="*/ 10000 h 10100"/>
              <a:gd name="connsiteX0" fmla="*/ 10065 w 10070"/>
              <a:gd name="connsiteY0" fmla="*/ 10000 h 10100"/>
              <a:gd name="connsiteX1" fmla="*/ 10065 w 10070"/>
              <a:gd name="connsiteY1" fmla="*/ 7023 h 10100"/>
              <a:gd name="connsiteX2" fmla="*/ 9516 w 10070"/>
              <a:gd name="connsiteY2" fmla="*/ 5698 h 10100"/>
              <a:gd name="connsiteX3" fmla="*/ 10065 w 10070"/>
              <a:gd name="connsiteY3" fmla="*/ 4373 h 10100"/>
              <a:gd name="connsiteX4" fmla="*/ 10065 w 10070"/>
              <a:gd name="connsiteY4" fmla="*/ 2903 h 10100"/>
              <a:gd name="connsiteX5" fmla="*/ 9159 w 10070"/>
              <a:gd name="connsiteY5" fmla="*/ 1929 h 10100"/>
              <a:gd name="connsiteX6" fmla="*/ 9204 w 10070"/>
              <a:gd name="connsiteY6" fmla="*/ 475 h 10100"/>
              <a:gd name="connsiteX7" fmla="*/ 8419 w 10070"/>
              <a:gd name="connsiteY7" fmla="*/ 1118 h 10100"/>
              <a:gd name="connsiteX8" fmla="*/ 7532 w 10070"/>
              <a:gd name="connsiteY8" fmla="*/ 72 h 10100"/>
              <a:gd name="connsiteX9" fmla="*/ 362 w 10070"/>
              <a:gd name="connsiteY9" fmla="*/ 0 h 10100"/>
              <a:gd name="connsiteX10" fmla="*/ 70 w 10070"/>
              <a:gd name="connsiteY10" fmla="*/ 5405 h 10100"/>
              <a:gd name="connsiteX11" fmla="*/ 814 w 10070"/>
              <a:gd name="connsiteY11" fmla="*/ 8642 h 10100"/>
              <a:gd name="connsiteX12" fmla="*/ 2291 w 10070"/>
              <a:gd name="connsiteY12" fmla="*/ 10000 h 10100"/>
              <a:gd name="connsiteX13" fmla="*/ 10065 w 10070"/>
              <a:gd name="connsiteY13" fmla="*/ 10000 h 10100"/>
              <a:gd name="connsiteX0" fmla="*/ 10065 w 10070"/>
              <a:gd name="connsiteY0" fmla="*/ 10000 h 10100"/>
              <a:gd name="connsiteX1" fmla="*/ 10065 w 10070"/>
              <a:gd name="connsiteY1" fmla="*/ 7023 h 10100"/>
              <a:gd name="connsiteX2" fmla="*/ 9516 w 10070"/>
              <a:gd name="connsiteY2" fmla="*/ 5698 h 10100"/>
              <a:gd name="connsiteX3" fmla="*/ 10065 w 10070"/>
              <a:gd name="connsiteY3" fmla="*/ 4373 h 10100"/>
              <a:gd name="connsiteX4" fmla="*/ 10065 w 10070"/>
              <a:gd name="connsiteY4" fmla="*/ 2903 h 10100"/>
              <a:gd name="connsiteX5" fmla="*/ 9159 w 10070"/>
              <a:gd name="connsiteY5" fmla="*/ 1929 h 10100"/>
              <a:gd name="connsiteX6" fmla="*/ 9204 w 10070"/>
              <a:gd name="connsiteY6" fmla="*/ 475 h 10100"/>
              <a:gd name="connsiteX7" fmla="*/ 8419 w 10070"/>
              <a:gd name="connsiteY7" fmla="*/ 1118 h 10100"/>
              <a:gd name="connsiteX8" fmla="*/ 7532 w 10070"/>
              <a:gd name="connsiteY8" fmla="*/ 72 h 10100"/>
              <a:gd name="connsiteX9" fmla="*/ 362 w 10070"/>
              <a:gd name="connsiteY9" fmla="*/ 0 h 10100"/>
              <a:gd name="connsiteX10" fmla="*/ 70 w 10070"/>
              <a:gd name="connsiteY10" fmla="*/ 5405 h 10100"/>
              <a:gd name="connsiteX11" fmla="*/ 814 w 10070"/>
              <a:gd name="connsiteY11" fmla="*/ 8642 h 10100"/>
              <a:gd name="connsiteX12" fmla="*/ 2291 w 10070"/>
              <a:gd name="connsiteY12" fmla="*/ 10000 h 10100"/>
              <a:gd name="connsiteX13" fmla="*/ 10065 w 10070"/>
              <a:gd name="connsiteY13" fmla="*/ 10000 h 10100"/>
              <a:gd name="connsiteX0" fmla="*/ 9842 w 9847"/>
              <a:gd name="connsiteY0" fmla="*/ 10000 h 10100"/>
              <a:gd name="connsiteX1" fmla="*/ 9842 w 9847"/>
              <a:gd name="connsiteY1" fmla="*/ 7023 h 10100"/>
              <a:gd name="connsiteX2" fmla="*/ 9293 w 9847"/>
              <a:gd name="connsiteY2" fmla="*/ 5698 h 10100"/>
              <a:gd name="connsiteX3" fmla="*/ 9842 w 9847"/>
              <a:gd name="connsiteY3" fmla="*/ 4373 h 10100"/>
              <a:gd name="connsiteX4" fmla="*/ 9842 w 9847"/>
              <a:gd name="connsiteY4" fmla="*/ 2903 h 10100"/>
              <a:gd name="connsiteX5" fmla="*/ 8936 w 9847"/>
              <a:gd name="connsiteY5" fmla="*/ 1929 h 10100"/>
              <a:gd name="connsiteX6" fmla="*/ 8981 w 9847"/>
              <a:gd name="connsiteY6" fmla="*/ 475 h 10100"/>
              <a:gd name="connsiteX7" fmla="*/ 8196 w 9847"/>
              <a:gd name="connsiteY7" fmla="*/ 1118 h 10100"/>
              <a:gd name="connsiteX8" fmla="*/ 7309 w 9847"/>
              <a:gd name="connsiteY8" fmla="*/ 72 h 10100"/>
              <a:gd name="connsiteX9" fmla="*/ 139 w 9847"/>
              <a:gd name="connsiteY9" fmla="*/ 0 h 10100"/>
              <a:gd name="connsiteX10" fmla="*/ 92 w 9847"/>
              <a:gd name="connsiteY10" fmla="*/ 6519 h 10100"/>
              <a:gd name="connsiteX11" fmla="*/ 591 w 9847"/>
              <a:gd name="connsiteY11" fmla="*/ 8642 h 10100"/>
              <a:gd name="connsiteX12" fmla="*/ 2068 w 9847"/>
              <a:gd name="connsiteY12" fmla="*/ 10000 h 10100"/>
              <a:gd name="connsiteX13" fmla="*/ 9842 w 9847"/>
              <a:gd name="connsiteY13" fmla="*/ 10000 h 10100"/>
              <a:gd name="connsiteX0" fmla="*/ 9993 w 9998"/>
              <a:gd name="connsiteY0" fmla="*/ 9901 h 10000"/>
              <a:gd name="connsiteX1" fmla="*/ 9993 w 9998"/>
              <a:gd name="connsiteY1" fmla="*/ 6953 h 10000"/>
              <a:gd name="connsiteX2" fmla="*/ 9435 w 9998"/>
              <a:gd name="connsiteY2" fmla="*/ 5642 h 10000"/>
              <a:gd name="connsiteX3" fmla="*/ 9993 w 9998"/>
              <a:gd name="connsiteY3" fmla="*/ 4330 h 10000"/>
              <a:gd name="connsiteX4" fmla="*/ 9993 w 9998"/>
              <a:gd name="connsiteY4" fmla="*/ 2874 h 10000"/>
              <a:gd name="connsiteX5" fmla="*/ 9073 w 9998"/>
              <a:gd name="connsiteY5" fmla="*/ 1910 h 10000"/>
              <a:gd name="connsiteX6" fmla="*/ 9119 w 9998"/>
              <a:gd name="connsiteY6" fmla="*/ 470 h 10000"/>
              <a:gd name="connsiteX7" fmla="*/ 8321 w 9998"/>
              <a:gd name="connsiteY7" fmla="*/ 1107 h 10000"/>
              <a:gd name="connsiteX8" fmla="*/ 7421 w 9998"/>
              <a:gd name="connsiteY8" fmla="*/ 71 h 10000"/>
              <a:gd name="connsiteX9" fmla="*/ 139 w 9998"/>
              <a:gd name="connsiteY9" fmla="*/ 0 h 10000"/>
              <a:gd name="connsiteX10" fmla="*/ 93 w 9998"/>
              <a:gd name="connsiteY10" fmla="*/ 6115 h 10000"/>
              <a:gd name="connsiteX11" fmla="*/ 598 w 9998"/>
              <a:gd name="connsiteY11" fmla="*/ 8556 h 10000"/>
              <a:gd name="connsiteX12" fmla="*/ 2098 w 9998"/>
              <a:gd name="connsiteY12" fmla="*/ 9901 h 10000"/>
              <a:gd name="connsiteX13" fmla="*/ 9993 w 9998"/>
              <a:gd name="connsiteY13" fmla="*/ 9901 h 10000"/>
              <a:gd name="connsiteX0" fmla="*/ 9914 w 9919"/>
              <a:gd name="connsiteY0" fmla="*/ 9901 h 10000"/>
              <a:gd name="connsiteX1" fmla="*/ 9914 w 9919"/>
              <a:gd name="connsiteY1" fmla="*/ 6953 h 10000"/>
              <a:gd name="connsiteX2" fmla="*/ 9356 w 9919"/>
              <a:gd name="connsiteY2" fmla="*/ 5642 h 10000"/>
              <a:gd name="connsiteX3" fmla="*/ 9914 w 9919"/>
              <a:gd name="connsiteY3" fmla="*/ 4330 h 10000"/>
              <a:gd name="connsiteX4" fmla="*/ 9914 w 9919"/>
              <a:gd name="connsiteY4" fmla="*/ 2874 h 10000"/>
              <a:gd name="connsiteX5" fmla="*/ 8994 w 9919"/>
              <a:gd name="connsiteY5" fmla="*/ 1910 h 10000"/>
              <a:gd name="connsiteX6" fmla="*/ 9040 w 9919"/>
              <a:gd name="connsiteY6" fmla="*/ 470 h 10000"/>
              <a:gd name="connsiteX7" fmla="*/ 8242 w 9919"/>
              <a:gd name="connsiteY7" fmla="*/ 1107 h 10000"/>
              <a:gd name="connsiteX8" fmla="*/ 7341 w 9919"/>
              <a:gd name="connsiteY8" fmla="*/ 71 h 10000"/>
              <a:gd name="connsiteX9" fmla="*/ 58 w 9919"/>
              <a:gd name="connsiteY9" fmla="*/ 0 h 10000"/>
              <a:gd name="connsiteX10" fmla="*/ 12 w 9919"/>
              <a:gd name="connsiteY10" fmla="*/ 6115 h 10000"/>
              <a:gd name="connsiteX11" fmla="*/ 517 w 9919"/>
              <a:gd name="connsiteY11" fmla="*/ 8556 h 10000"/>
              <a:gd name="connsiteX12" fmla="*/ 2017 w 9919"/>
              <a:gd name="connsiteY12" fmla="*/ 9901 h 10000"/>
              <a:gd name="connsiteX13" fmla="*/ 9914 w 9919"/>
              <a:gd name="connsiteY13" fmla="*/ 9901 h 10000"/>
              <a:gd name="connsiteX0" fmla="*/ 9948 w 9953"/>
              <a:gd name="connsiteY0" fmla="*/ 9901 h 10000"/>
              <a:gd name="connsiteX1" fmla="*/ 9948 w 9953"/>
              <a:gd name="connsiteY1" fmla="*/ 6953 h 10000"/>
              <a:gd name="connsiteX2" fmla="*/ 9385 w 9953"/>
              <a:gd name="connsiteY2" fmla="*/ 5642 h 10000"/>
              <a:gd name="connsiteX3" fmla="*/ 9948 w 9953"/>
              <a:gd name="connsiteY3" fmla="*/ 4330 h 10000"/>
              <a:gd name="connsiteX4" fmla="*/ 9948 w 9953"/>
              <a:gd name="connsiteY4" fmla="*/ 2874 h 10000"/>
              <a:gd name="connsiteX5" fmla="*/ 9020 w 9953"/>
              <a:gd name="connsiteY5" fmla="*/ 1910 h 10000"/>
              <a:gd name="connsiteX6" fmla="*/ 9067 w 9953"/>
              <a:gd name="connsiteY6" fmla="*/ 470 h 10000"/>
              <a:gd name="connsiteX7" fmla="*/ 8262 w 9953"/>
              <a:gd name="connsiteY7" fmla="*/ 1107 h 10000"/>
              <a:gd name="connsiteX8" fmla="*/ 7354 w 9953"/>
              <a:gd name="connsiteY8" fmla="*/ 71 h 10000"/>
              <a:gd name="connsiteX9" fmla="*/ 11 w 9953"/>
              <a:gd name="connsiteY9" fmla="*/ 0 h 10000"/>
              <a:gd name="connsiteX10" fmla="*/ 13 w 9953"/>
              <a:gd name="connsiteY10" fmla="*/ 6306 h 10000"/>
              <a:gd name="connsiteX11" fmla="*/ 474 w 9953"/>
              <a:gd name="connsiteY11" fmla="*/ 8556 h 10000"/>
              <a:gd name="connsiteX12" fmla="*/ 1986 w 9953"/>
              <a:gd name="connsiteY12" fmla="*/ 9901 h 10000"/>
              <a:gd name="connsiteX13" fmla="*/ 9948 w 9953"/>
              <a:gd name="connsiteY13" fmla="*/ 9901 h 10000"/>
              <a:gd name="connsiteX0" fmla="*/ 9993 w 9998"/>
              <a:gd name="connsiteY0" fmla="*/ 9901 h 10000"/>
              <a:gd name="connsiteX1" fmla="*/ 9993 w 9998"/>
              <a:gd name="connsiteY1" fmla="*/ 6953 h 10000"/>
              <a:gd name="connsiteX2" fmla="*/ 9427 w 9998"/>
              <a:gd name="connsiteY2" fmla="*/ 5642 h 10000"/>
              <a:gd name="connsiteX3" fmla="*/ 9993 w 9998"/>
              <a:gd name="connsiteY3" fmla="*/ 4330 h 10000"/>
              <a:gd name="connsiteX4" fmla="*/ 9993 w 9998"/>
              <a:gd name="connsiteY4" fmla="*/ 2874 h 10000"/>
              <a:gd name="connsiteX5" fmla="*/ 9061 w 9998"/>
              <a:gd name="connsiteY5" fmla="*/ 1910 h 10000"/>
              <a:gd name="connsiteX6" fmla="*/ 9108 w 9998"/>
              <a:gd name="connsiteY6" fmla="*/ 470 h 10000"/>
              <a:gd name="connsiteX7" fmla="*/ 8299 w 9998"/>
              <a:gd name="connsiteY7" fmla="*/ 1107 h 10000"/>
              <a:gd name="connsiteX8" fmla="*/ 7387 w 9998"/>
              <a:gd name="connsiteY8" fmla="*/ 71 h 10000"/>
              <a:gd name="connsiteX9" fmla="*/ 9 w 9998"/>
              <a:gd name="connsiteY9" fmla="*/ 0 h 10000"/>
              <a:gd name="connsiteX10" fmla="*/ 11 w 9998"/>
              <a:gd name="connsiteY10" fmla="*/ 6306 h 10000"/>
              <a:gd name="connsiteX11" fmla="*/ 474 w 9998"/>
              <a:gd name="connsiteY11" fmla="*/ 8556 h 10000"/>
              <a:gd name="connsiteX12" fmla="*/ 1993 w 9998"/>
              <a:gd name="connsiteY12" fmla="*/ 9901 h 10000"/>
              <a:gd name="connsiteX13" fmla="*/ 9993 w 9998"/>
              <a:gd name="connsiteY13" fmla="*/ 9901 h 10000"/>
              <a:gd name="connsiteX0" fmla="*/ 9995 w 10000"/>
              <a:gd name="connsiteY0" fmla="*/ 9901 h 9901"/>
              <a:gd name="connsiteX1" fmla="*/ 9995 w 10000"/>
              <a:gd name="connsiteY1" fmla="*/ 6953 h 9901"/>
              <a:gd name="connsiteX2" fmla="*/ 9429 w 10000"/>
              <a:gd name="connsiteY2" fmla="*/ 5642 h 9901"/>
              <a:gd name="connsiteX3" fmla="*/ 9995 w 10000"/>
              <a:gd name="connsiteY3" fmla="*/ 4330 h 9901"/>
              <a:gd name="connsiteX4" fmla="*/ 9995 w 10000"/>
              <a:gd name="connsiteY4" fmla="*/ 2874 h 9901"/>
              <a:gd name="connsiteX5" fmla="*/ 9063 w 10000"/>
              <a:gd name="connsiteY5" fmla="*/ 1910 h 9901"/>
              <a:gd name="connsiteX6" fmla="*/ 9110 w 10000"/>
              <a:gd name="connsiteY6" fmla="*/ 470 h 9901"/>
              <a:gd name="connsiteX7" fmla="*/ 8301 w 10000"/>
              <a:gd name="connsiteY7" fmla="*/ 1107 h 9901"/>
              <a:gd name="connsiteX8" fmla="*/ 7388 w 10000"/>
              <a:gd name="connsiteY8" fmla="*/ 71 h 9901"/>
              <a:gd name="connsiteX9" fmla="*/ 9 w 10000"/>
              <a:gd name="connsiteY9" fmla="*/ 0 h 9901"/>
              <a:gd name="connsiteX10" fmla="*/ 11 w 10000"/>
              <a:gd name="connsiteY10" fmla="*/ 6306 h 9901"/>
              <a:gd name="connsiteX11" fmla="*/ 474 w 10000"/>
              <a:gd name="connsiteY11" fmla="*/ 8556 h 9901"/>
              <a:gd name="connsiteX12" fmla="*/ 1993 w 10000"/>
              <a:gd name="connsiteY12" fmla="*/ 9901 h 9901"/>
              <a:gd name="connsiteX13" fmla="*/ 9995 w 10000"/>
              <a:gd name="connsiteY13" fmla="*/ 9901 h 9901"/>
              <a:gd name="connsiteX0" fmla="*/ 9995 w 10000"/>
              <a:gd name="connsiteY0" fmla="*/ 10000 h 10000"/>
              <a:gd name="connsiteX1" fmla="*/ 9995 w 10000"/>
              <a:gd name="connsiteY1" fmla="*/ 7023 h 10000"/>
              <a:gd name="connsiteX2" fmla="*/ 9429 w 10000"/>
              <a:gd name="connsiteY2" fmla="*/ 5698 h 10000"/>
              <a:gd name="connsiteX3" fmla="*/ 9995 w 10000"/>
              <a:gd name="connsiteY3" fmla="*/ 4373 h 10000"/>
              <a:gd name="connsiteX4" fmla="*/ 9995 w 10000"/>
              <a:gd name="connsiteY4" fmla="*/ 2903 h 10000"/>
              <a:gd name="connsiteX5" fmla="*/ 9063 w 10000"/>
              <a:gd name="connsiteY5" fmla="*/ 1929 h 10000"/>
              <a:gd name="connsiteX6" fmla="*/ 9110 w 10000"/>
              <a:gd name="connsiteY6" fmla="*/ 475 h 10000"/>
              <a:gd name="connsiteX7" fmla="*/ 8301 w 10000"/>
              <a:gd name="connsiteY7" fmla="*/ 1118 h 10000"/>
              <a:gd name="connsiteX8" fmla="*/ 7388 w 10000"/>
              <a:gd name="connsiteY8" fmla="*/ 72 h 10000"/>
              <a:gd name="connsiteX9" fmla="*/ 9 w 10000"/>
              <a:gd name="connsiteY9" fmla="*/ 0 h 10000"/>
              <a:gd name="connsiteX10" fmla="*/ 11 w 10000"/>
              <a:gd name="connsiteY10" fmla="*/ 6369 h 10000"/>
              <a:gd name="connsiteX11" fmla="*/ 474 w 10000"/>
              <a:gd name="connsiteY11" fmla="*/ 8642 h 10000"/>
              <a:gd name="connsiteX12" fmla="*/ 1993 w 10000"/>
              <a:gd name="connsiteY12" fmla="*/ 10000 h 10000"/>
              <a:gd name="connsiteX13" fmla="*/ 9995 w 10000"/>
              <a:gd name="connsiteY13" fmla="*/ 10000 h 10000"/>
              <a:gd name="connsiteX0" fmla="*/ 10021 w 10026"/>
              <a:gd name="connsiteY0" fmla="*/ 10000 h 10088"/>
              <a:gd name="connsiteX1" fmla="*/ 10021 w 10026"/>
              <a:gd name="connsiteY1" fmla="*/ 7023 h 10088"/>
              <a:gd name="connsiteX2" fmla="*/ 9455 w 10026"/>
              <a:gd name="connsiteY2" fmla="*/ 5698 h 10088"/>
              <a:gd name="connsiteX3" fmla="*/ 10021 w 10026"/>
              <a:gd name="connsiteY3" fmla="*/ 4373 h 10088"/>
              <a:gd name="connsiteX4" fmla="*/ 10021 w 10026"/>
              <a:gd name="connsiteY4" fmla="*/ 2903 h 10088"/>
              <a:gd name="connsiteX5" fmla="*/ 9089 w 10026"/>
              <a:gd name="connsiteY5" fmla="*/ 1929 h 10088"/>
              <a:gd name="connsiteX6" fmla="*/ 9136 w 10026"/>
              <a:gd name="connsiteY6" fmla="*/ 475 h 10088"/>
              <a:gd name="connsiteX7" fmla="*/ 8327 w 10026"/>
              <a:gd name="connsiteY7" fmla="*/ 1118 h 10088"/>
              <a:gd name="connsiteX8" fmla="*/ 7414 w 10026"/>
              <a:gd name="connsiteY8" fmla="*/ 72 h 10088"/>
              <a:gd name="connsiteX9" fmla="*/ 35 w 10026"/>
              <a:gd name="connsiteY9" fmla="*/ 0 h 10088"/>
              <a:gd name="connsiteX10" fmla="*/ 37 w 10026"/>
              <a:gd name="connsiteY10" fmla="*/ 6369 h 10088"/>
              <a:gd name="connsiteX11" fmla="*/ 569 w 10026"/>
              <a:gd name="connsiteY11" fmla="*/ 8801 h 10088"/>
              <a:gd name="connsiteX12" fmla="*/ 2019 w 10026"/>
              <a:gd name="connsiteY12" fmla="*/ 10000 h 10088"/>
              <a:gd name="connsiteX13" fmla="*/ 10021 w 10026"/>
              <a:gd name="connsiteY13" fmla="*/ 10000 h 10088"/>
              <a:gd name="connsiteX0" fmla="*/ 10021 w 10026"/>
              <a:gd name="connsiteY0" fmla="*/ 10000 h 10000"/>
              <a:gd name="connsiteX1" fmla="*/ 10021 w 10026"/>
              <a:gd name="connsiteY1" fmla="*/ 7023 h 10000"/>
              <a:gd name="connsiteX2" fmla="*/ 9455 w 10026"/>
              <a:gd name="connsiteY2" fmla="*/ 5698 h 10000"/>
              <a:gd name="connsiteX3" fmla="*/ 10021 w 10026"/>
              <a:gd name="connsiteY3" fmla="*/ 4373 h 10000"/>
              <a:gd name="connsiteX4" fmla="*/ 10021 w 10026"/>
              <a:gd name="connsiteY4" fmla="*/ 2903 h 10000"/>
              <a:gd name="connsiteX5" fmla="*/ 9089 w 10026"/>
              <a:gd name="connsiteY5" fmla="*/ 1929 h 10000"/>
              <a:gd name="connsiteX6" fmla="*/ 9136 w 10026"/>
              <a:gd name="connsiteY6" fmla="*/ 475 h 10000"/>
              <a:gd name="connsiteX7" fmla="*/ 8327 w 10026"/>
              <a:gd name="connsiteY7" fmla="*/ 1118 h 10000"/>
              <a:gd name="connsiteX8" fmla="*/ 7414 w 10026"/>
              <a:gd name="connsiteY8" fmla="*/ 72 h 10000"/>
              <a:gd name="connsiteX9" fmla="*/ 35 w 10026"/>
              <a:gd name="connsiteY9" fmla="*/ 0 h 10000"/>
              <a:gd name="connsiteX10" fmla="*/ 37 w 10026"/>
              <a:gd name="connsiteY10" fmla="*/ 6369 h 10000"/>
              <a:gd name="connsiteX11" fmla="*/ 569 w 10026"/>
              <a:gd name="connsiteY11" fmla="*/ 8801 h 10000"/>
              <a:gd name="connsiteX12" fmla="*/ 2019 w 10026"/>
              <a:gd name="connsiteY12" fmla="*/ 10000 h 10000"/>
              <a:gd name="connsiteX13" fmla="*/ 10021 w 10026"/>
              <a:gd name="connsiteY13" fmla="*/ 10000 h 10000"/>
              <a:gd name="connsiteX0" fmla="*/ 10021 w 10026"/>
              <a:gd name="connsiteY0" fmla="*/ 10000 h 10000"/>
              <a:gd name="connsiteX1" fmla="*/ 10021 w 10026"/>
              <a:gd name="connsiteY1" fmla="*/ 7023 h 10000"/>
              <a:gd name="connsiteX2" fmla="*/ 9455 w 10026"/>
              <a:gd name="connsiteY2" fmla="*/ 5698 h 10000"/>
              <a:gd name="connsiteX3" fmla="*/ 10021 w 10026"/>
              <a:gd name="connsiteY3" fmla="*/ 4373 h 10000"/>
              <a:gd name="connsiteX4" fmla="*/ 10021 w 10026"/>
              <a:gd name="connsiteY4" fmla="*/ 2903 h 10000"/>
              <a:gd name="connsiteX5" fmla="*/ 9089 w 10026"/>
              <a:gd name="connsiteY5" fmla="*/ 1929 h 10000"/>
              <a:gd name="connsiteX6" fmla="*/ 9136 w 10026"/>
              <a:gd name="connsiteY6" fmla="*/ 475 h 10000"/>
              <a:gd name="connsiteX7" fmla="*/ 8327 w 10026"/>
              <a:gd name="connsiteY7" fmla="*/ 1118 h 10000"/>
              <a:gd name="connsiteX8" fmla="*/ 7414 w 10026"/>
              <a:gd name="connsiteY8" fmla="*/ 72 h 10000"/>
              <a:gd name="connsiteX9" fmla="*/ 35 w 10026"/>
              <a:gd name="connsiteY9" fmla="*/ 0 h 10000"/>
              <a:gd name="connsiteX10" fmla="*/ 37 w 10026"/>
              <a:gd name="connsiteY10" fmla="*/ 6369 h 10000"/>
              <a:gd name="connsiteX11" fmla="*/ 569 w 10026"/>
              <a:gd name="connsiteY11" fmla="*/ 8801 h 10000"/>
              <a:gd name="connsiteX12" fmla="*/ 2019 w 10026"/>
              <a:gd name="connsiteY12" fmla="*/ 10000 h 10000"/>
              <a:gd name="connsiteX13" fmla="*/ 10021 w 10026"/>
              <a:gd name="connsiteY13" fmla="*/ 10000 h 10000"/>
              <a:gd name="connsiteX0" fmla="*/ 10021 w 10026"/>
              <a:gd name="connsiteY0" fmla="*/ 10000 h 10000"/>
              <a:gd name="connsiteX1" fmla="*/ 10021 w 10026"/>
              <a:gd name="connsiteY1" fmla="*/ 7023 h 10000"/>
              <a:gd name="connsiteX2" fmla="*/ 9455 w 10026"/>
              <a:gd name="connsiteY2" fmla="*/ 5698 h 10000"/>
              <a:gd name="connsiteX3" fmla="*/ 10021 w 10026"/>
              <a:gd name="connsiteY3" fmla="*/ 4373 h 10000"/>
              <a:gd name="connsiteX4" fmla="*/ 10021 w 10026"/>
              <a:gd name="connsiteY4" fmla="*/ 2903 h 10000"/>
              <a:gd name="connsiteX5" fmla="*/ 9089 w 10026"/>
              <a:gd name="connsiteY5" fmla="*/ 1929 h 10000"/>
              <a:gd name="connsiteX6" fmla="*/ 9136 w 10026"/>
              <a:gd name="connsiteY6" fmla="*/ 475 h 10000"/>
              <a:gd name="connsiteX7" fmla="*/ 8327 w 10026"/>
              <a:gd name="connsiteY7" fmla="*/ 1118 h 10000"/>
              <a:gd name="connsiteX8" fmla="*/ 7414 w 10026"/>
              <a:gd name="connsiteY8" fmla="*/ 72 h 10000"/>
              <a:gd name="connsiteX9" fmla="*/ 35 w 10026"/>
              <a:gd name="connsiteY9" fmla="*/ 0 h 10000"/>
              <a:gd name="connsiteX10" fmla="*/ 37 w 10026"/>
              <a:gd name="connsiteY10" fmla="*/ 6369 h 10000"/>
              <a:gd name="connsiteX11" fmla="*/ 569 w 10026"/>
              <a:gd name="connsiteY11" fmla="*/ 8801 h 10000"/>
              <a:gd name="connsiteX12" fmla="*/ 2019 w 10026"/>
              <a:gd name="connsiteY12" fmla="*/ 10000 h 10000"/>
              <a:gd name="connsiteX13" fmla="*/ 10021 w 10026"/>
              <a:gd name="connsiteY13" fmla="*/ 10000 h 10000"/>
              <a:gd name="connsiteX0" fmla="*/ 9996 w 10001"/>
              <a:gd name="connsiteY0" fmla="*/ 10000 h 10000"/>
              <a:gd name="connsiteX1" fmla="*/ 9996 w 10001"/>
              <a:gd name="connsiteY1" fmla="*/ 7023 h 10000"/>
              <a:gd name="connsiteX2" fmla="*/ 9430 w 10001"/>
              <a:gd name="connsiteY2" fmla="*/ 5698 h 10000"/>
              <a:gd name="connsiteX3" fmla="*/ 9996 w 10001"/>
              <a:gd name="connsiteY3" fmla="*/ 4373 h 10000"/>
              <a:gd name="connsiteX4" fmla="*/ 9996 w 10001"/>
              <a:gd name="connsiteY4" fmla="*/ 2903 h 10000"/>
              <a:gd name="connsiteX5" fmla="*/ 9064 w 10001"/>
              <a:gd name="connsiteY5" fmla="*/ 1929 h 10000"/>
              <a:gd name="connsiteX6" fmla="*/ 9111 w 10001"/>
              <a:gd name="connsiteY6" fmla="*/ 475 h 10000"/>
              <a:gd name="connsiteX7" fmla="*/ 8302 w 10001"/>
              <a:gd name="connsiteY7" fmla="*/ 1118 h 10000"/>
              <a:gd name="connsiteX8" fmla="*/ 7389 w 10001"/>
              <a:gd name="connsiteY8" fmla="*/ 72 h 10000"/>
              <a:gd name="connsiteX9" fmla="*/ 10 w 10001"/>
              <a:gd name="connsiteY9" fmla="*/ 0 h 10000"/>
              <a:gd name="connsiteX10" fmla="*/ 12 w 10001"/>
              <a:gd name="connsiteY10" fmla="*/ 6369 h 10000"/>
              <a:gd name="connsiteX11" fmla="*/ 544 w 10001"/>
              <a:gd name="connsiteY11" fmla="*/ 8801 h 10000"/>
              <a:gd name="connsiteX12" fmla="*/ 1994 w 10001"/>
              <a:gd name="connsiteY12" fmla="*/ 10000 h 10000"/>
              <a:gd name="connsiteX13" fmla="*/ 9996 w 10001"/>
              <a:gd name="connsiteY13" fmla="*/ 10000 h 10000"/>
              <a:gd name="connsiteX0" fmla="*/ 9996 w 10001"/>
              <a:gd name="connsiteY0" fmla="*/ 10000 h 10000"/>
              <a:gd name="connsiteX1" fmla="*/ 9996 w 10001"/>
              <a:gd name="connsiteY1" fmla="*/ 7023 h 10000"/>
              <a:gd name="connsiteX2" fmla="*/ 9430 w 10001"/>
              <a:gd name="connsiteY2" fmla="*/ 5698 h 10000"/>
              <a:gd name="connsiteX3" fmla="*/ 9996 w 10001"/>
              <a:gd name="connsiteY3" fmla="*/ 4373 h 10000"/>
              <a:gd name="connsiteX4" fmla="*/ 9996 w 10001"/>
              <a:gd name="connsiteY4" fmla="*/ 2903 h 10000"/>
              <a:gd name="connsiteX5" fmla="*/ 9064 w 10001"/>
              <a:gd name="connsiteY5" fmla="*/ 1929 h 10000"/>
              <a:gd name="connsiteX6" fmla="*/ 9111 w 10001"/>
              <a:gd name="connsiteY6" fmla="*/ 475 h 10000"/>
              <a:gd name="connsiteX7" fmla="*/ 8302 w 10001"/>
              <a:gd name="connsiteY7" fmla="*/ 1118 h 10000"/>
              <a:gd name="connsiteX8" fmla="*/ 7312 w 10001"/>
              <a:gd name="connsiteY8" fmla="*/ 0 h 10000"/>
              <a:gd name="connsiteX9" fmla="*/ 10 w 10001"/>
              <a:gd name="connsiteY9" fmla="*/ 0 h 10000"/>
              <a:gd name="connsiteX10" fmla="*/ 12 w 10001"/>
              <a:gd name="connsiteY10" fmla="*/ 6369 h 10000"/>
              <a:gd name="connsiteX11" fmla="*/ 544 w 10001"/>
              <a:gd name="connsiteY11" fmla="*/ 8801 h 10000"/>
              <a:gd name="connsiteX12" fmla="*/ 1994 w 10001"/>
              <a:gd name="connsiteY12" fmla="*/ 10000 h 10000"/>
              <a:gd name="connsiteX13" fmla="*/ 9996 w 10001"/>
              <a:gd name="connsiteY13" fmla="*/ 10000 h 10000"/>
              <a:gd name="connsiteX0" fmla="*/ 29864 w 29869"/>
              <a:gd name="connsiteY0" fmla="*/ 10000 h 10000"/>
              <a:gd name="connsiteX1" fmla="*/ 29864 w 29869"/>
              <a:gd name="connsiteY1" fmla="*/ 7023 h 10000"/>
              <a:gd name="connsiteX2" fmla="*/ 29298 w 29869"/>
              <a:gd name="connsiteY2" fmla="*/ 5698 h 10000"/>
              <a:gd name="connsiteX3" fmla="*/ 29864 w 29869"/>
              <a:gd name="connsiteY3" fmla="*/ 4373 h 10000"/>
              <a:gd name="connsiteX4" fmla="*/ 29864 w 29869"/>
              <a:gd name="connsiteY4" fmla="*/ 2903 h 10000"/>
              <a:gd name="connsiteX5" fmla="*/ 28932 w 29869"/>
              <a:gd name="connsiteY5" fmla="*/ 1929 h 10000"/>
              <a:gd name="connsiteX6" fmla="*/ 28979 w 29869"/>
              <a:gd name="connsiteY6" fmla="*/ 475 h 10000"/>
              <a:gd name="connsiteX7" fmla="*/ 28170 w 29869"/>
              <a:gd name="connsiteY7" fmla="*/ 1118 h 10000"/>
              <a:gd name="connsiteX8" fmla="*/ 27180 w 29869"/>
              <a:gd name="connsiteY8" fmla="*/ 0 h 10000"/>
              <a:gd name="connsiteX9" fmla="*/ 0 w 29869"/>
              <a:gd name="connsiteY9" fmla="*/ 324 h 10000"/>
              <a:gd name="connsiteX10" fmla="*/ 19880 w 29869"/>
              <a:gd name="connsiteY10" fmla="*/ 6369 h 10000"/>
              <a:gd name="connsiteX11" fmla="*/ 20412 w 29869"/>
              <a:gd name="connsiteY11" fmla="*/ 8801 h 10000"/>
              <a:gd name="connsiteX12" fmla="*/ 21862 w 29869"/>
              <a:gd name="connsiteY12" fmla="*/ 10000 h 10000"/>
              <a:gd name="connsiteX13" fmla="*/ 29864 w 29869"/>
              <a:gd name="connsiteY13" fmla="*/ 10000 h 10000"/>
              <a:gd name="connsiteX0" fmla="*/ 31371 w 31376"/>
              <a:gd name="connsiteY0" fmla="*/ 10000 h 10000"/>
              <a:gd name="connsiteX1" fmla="*/ 31371 w 31376"/>
              <a:gd name="connsiteY1" fmla="*/ 7023 h 10000"/>
              <a:gd name="connsiteX2" fmla="*/ 30805 w 31376"/>
              <a:gd name="connsiteY2" fmla="*/ 5698 h 10000"/>
              <a:gd name="connsiteX3" fmla="*/ 31371 w 31376"/>
              <a:gd name="connsiteY3" fmla="*/ 4373 h 10000"/>
              <a:gd name="connsiteX4" fmla="*/ 31371 w 31376"/>
              <a:gd name="connsiteY4" fmla="*/ 2903 h 10000"/>
              <a:gd name="connsiteX5" fmla="*/ 30439 w 31376"/>
              <a:gd name="connsiteY5" fmla="*/ 1929 h 10000"/>
              <a:gd name="connsiteX6" fmla="*/ 30486 w 31376"/>
              <a:gd name="connsiteY6" fmla="*/ 475 h 10000"/>
              <a:gd name="connsiteX7" fmla="*/ 29677 w 31376"/>
              <a:gd name="connsiteY7" fmla="*/ 1118 h 10000"/>
              <a:gd name="connsiteX8" fmla="*/ 28687 w 31376"/>
              <a:gd name="connsiteY8" fmla="*/ 0 h 10000"/>
              <a:gd name="connsiteX9" fmla="*/ 1507 w 31376"/>
              <a:gd name="connsiteY9" fmla="*/ 324 h 10000"/>
              <a:gd name="connsiteX10" fmla="*/ 1509 w 31376"/>
              <a:gd name="connsiteY10" fmla="*/ 6369 h 10000"/>
              <a:gd name="connsiteX11" fmla="*/ 21919 w 31376"/>
              <a:gd name="connsiteY11" fmla="*/ 8801 h 10000"/>
              <a:gd name="connsiteX12" fmla="*/ 23369 w 31376"/>
              <a:gd name="connsiteY12" fmla="*/ 10000 h 10000"/>
              <a:gd name="connsiteX13" fmla="*/ 31371 w 31376"/>
              <a:gd name="connsiteY13" fmla="*/ 10000 h 10000"/>
              <a:gd name="connsiteX0" fmla="*/ 29909 w 29914"/>
              <a:gd name="connsiteY0" fmla="*/ 10000 h 10128"/>
              <a:gd name="connsiteX1" fmla="*/ 29909 w 29914"/>
              <a:gd name="connsiteY1" fmla="*/ 7023 h 10128"/>
              <a:gd name="connsiteX2" fmla="*/ 29343 w 29914"/>
              <a:gd name="connsiteY2" fmla="*/ 5698 h 10128"/>
              <a:gd name="connsiteX3" fmla="*/ 29909 w 29914"/>
              <a:gd name="connsiteY3" fmla="*/ 4373 h 10128"/>
              <a:gd name="connsiteX4" fmla="*/ 29909 w 29914"/>
              <a:gd name="connsiteY4" fmla="*/ 2903 h 10128"/>
              <a:gd name="connsiteX5" fmla="*/ 28977 w 29914"/>
              <a:gd name="connsiteY5" fmla="*/ 1929 h 10128"/>
              <a:gd name="connsiteX6" fmla="*/ 29024 w 29914"/>
              <a:gd name="connsiteY6" fmla="*/ 475 h 10128"/>
              <a:gd name="connsiteX7" fmla="*/ 28215 w 29914"/>
              <a:gd name="connsiteY7" fmla="*/ 1118 h 10128"/>
              <a:gd name="connsiteX8" fmla="*/ 27225 w 29914"/>
              <a:gd name="connsiteY8" fmla="*/ 0 h 10128"/>
              <a:gd name="connsiteX9" fmla="*/ 45 w 29914"/>
              <a:gd name="connsiteY9" fmla="*/ 324 h 10128"/>
              <a:gd name="connsiteX10" fmla="*/ 47 w 29914"/>
              <a:gd name="connsiteY10" fmla="*/ 6369 h 10128"/>
              <a:gd name="connsiteX11" fmla="*/ 700 w 29914"/>
              <a:gd name="connsiteY11" fmla="*/ 8261 h 10128"/>
              <a:gd name="connsiteX12" fmla="*/ 21907 w 29914"/>
              <a:gd name="connsiteY12" fmla="*/ 10000 h 10128"/>
              <a:gd name="connsiteX13" fmla="*/ 29909 w 29914"/>
              <a:gd name="connsiteY13" fmla="*/ 10000 h 10128"/>
              <a:gd name="connsiteX0" fmla="*/ 30888 w 30893"/>
              <a:gd name="connsiteY0" fmla="*/ 10000 h 10008"/>
              <a:gd name="connsiteX1" fmla="*/ 30888 w 30893"/>
              <a:gd name="connsiteY1" fmla="*/ 7023 h 10008"/>
              <a:gd name="connsiteX2" fmla="*/ 30322 w 30893"/>
              <a:gd name="connsiteY2" fmla="*/ 5698 h 10008"/>
              <a:gd name="connsiteX3" fmla="*/ 30888 w 30893"/>
              <a:gd name="connsiteY3" fmla="*/ 4373 h 10008"/>
              <a:gd name="connsiteX4" fmla="*/ 30888 w 30893"/>
              <a:gd name="connsiteY4" fmla="*/ 2903 h 10008"/>
              <a:gd name="connsiteX5" fmla="*/ 29956 w 30893"/>
              <a:gd name="connsiteY5" fmla="*/ 1929 h 10008"/>
              <a:gd name="connsiteX6" fmla="*/ 30003 w 30893"/>
              <a:gd name="connsiteY6" fmla="*/ 475 h 10008"/>
              <a:gd name="connsiteX7" fmla="*/ 29194 w 30893"/>
              <a:gd name="connsiteY7" fmla="*/ 1118 h 10008"/>
              <a:gd name="connsiteX8" fmla="*/ 28204 w 30893"/>
              <a:gd name="connsiteY8" fmla="*/ 0 h 10008"/>
              <a:gd name="connsiteX9" fmla="*/ 1024 w 30893"/>
              <a:gd name="connsiteY9" fmla="*/ 324 h 10008"/>
              <a:gd name="connsiteX10" fmla="*/ 1026 w 30893"/>
              <a:gd name="connsiteY10" fmla="*/ 6369 h 10008"/>
              <a:gd name="connsiteX11" fmla="*/ 1679 w 30893"/>
              <a:gd name="connsiteY11" fmla="*/ 8261 h 10008"/>
              <a:gd name="connsiteX12" fmla="*/ 2278 w 30893"/>
              <a:gd name="connsiteY12" fmla="*/ 9784 h 10008"/>
              <a:gd name="connsiteX13" fmla="*/ 30888 w 30893"/>
              <a:gd name="connsiteY13" fmla="*/ 10000 h 10008"/>
              <a:gd name="connsiteX0" fmla="*/ 30888 w 30893"/>
              <a:gd name="connsiteY0" fmla="*/ 10365 h 10373"/>
              <a:gd name="connsiteX1" fmla="*/ 30888 w 30893"/>
              <a:gd name="connsiteY1" fmla="*/ 7388 h 10373"/>
              <a:gd name="connsiteX2" fmla="*/ 30322 w 30893"/>
              <a:gd name="connsiteY2" fmla="*/ 6063 h 10373"/>
              <a:gd name="connsiteX3" fmla="*/ 30888 w 30893"/>
              <a:gd name="connsiteY3" fmla="*/ 4738 h 10373"/>
              <a:gd name="connsiteX4" fmla="*/ 30888 w 30893"/>
              <a:gd name="connsiteY4" fmla="*/ 3268 h 10373"/>
              <a:gd name="connsiteX5" fmla="*/ 29956 w 30893"/>
              <a:gd name="connsiteY5" fmla="*/ 2294 h 10373"/>
              <a:gd name="connsiteX6" fmla="*/ 30003 w 30893"/>
              <a:gd name="connsiteY6" fmla="*/ 840 h 10373"/>
              <a:gd name="connsiteX7" fmla="*/ 29194 w 30893"/>
              <a:gd name="connsiteY7" fmla="*/ 1483 h 10373"/>
              <a:gd name="connsiteX8" fmla="*/ 28204 w 30893"/>
              <a:gd name="connsiteY8" fmla="*/ 365 h 10373"/>
              <a:gd name="connsiteX9" fmla="*/ 1024 w 30893"/>
              <a:gd name="connsiteY9" fmla="*/ 0 h 10373"/>
              <a:gd name="connsiteX10" fmla="*/ 1026 w 30893"/>
              <a:gd name="connsiteY10" fmla="*/ 6734 h 10373"/>
              <a:gd name="connsiteX11" fmla="*/ 1679 w 30893"/>
              <a:gd name="connsiteY11" fmla="*/ 8626 h 10373"/>
              <a:gd name="connsiteX12" fmla="*/ 2278 w 30893"/>
              <a:gd name="connsiteY12" fmla="*/ 10149 h 10373"/>
              <a:gd name="connsiteX13" fmla="*/ 30888 w 30893"/>
              <a:gd name="connsiteY13" fmla="*/ 10365 h 10373"/>
              <a:gd name="connsiteX0" fmla="*/ 30888 w 30893"/>
              <a:gd name="connsiteY0" fmla="*/ 10053 h 10061"/>
              <a:gd name="connsiteX1" fmla="*/ 30888 w 30893"/>
              <a:gd name="connsiteY1" fmla="*/ 7076 h 10061"/>
              <a:gd name="connsiteX2" fmla="*/ 30322 w 30893"/>
              <a:gd name="connsiteY2" fmla="*/ 5751 h 10061"/>
              <a:gd name="connsiteX3" fmla="*/ 30888 w 30893"/>
              <a:gd name="connsiteY3" fmla="*/ 4426 h 10061"/>
              <a:gd name="connsiteX4" fmla="*/ 30888 w 30893"/>
              <a:gd name="connsiteY4" fmla="*/ 2956 h 10061"/>
              <a:gd name="connsiteX5" fmla="*/ 29956 w 30893"/>
              <a:gd name="connsiteY5" fmla="*/ 1982 h 10061"/>
              <a:gd name="connsiteX6" fmla="*/ 30003 w 30893"/>
              <a:gd name="connsiteY6" fmla="*/ 528 h 10061"/>
              <a:gd name="connsiteX7" fmla="*/ 29194 w 30893"/>
              <a:gd name="connsiteY7" fmla="*/ 1171 h 10061"/>
              <a:gd name="connsiteX8" fmla="*/ 28204 w 30893"/>
              <a:gd name="connsiteY8" fmla="*/ 53 h 10061"/>
              <a:gd name="connsiteX9" fmla="*/ 1059 w 30893"/>
              <a:gd name="connsiteY9" fmla="*/ 1 h 10061"/>
              <a:gd name="connsiteX10" fmla="*/ 1026 w 30893"/>
              <a:gd name="connsiteY10" fmla="*/ 6422 h 10061"/>
              <a:gd name="connsiteX11" fmla="*/ 1679 w 30893"/>
              <a:gd name="connsiteY11" fmla="*/ 8314 h 10061"/>
              <a:gd name="connsiteX12" fmla="*/ 2278 w 30893"/>
              <a:gd name="connsiteY12" fmla="*/ 9837 h 10061"/>
              <a:gd name="connsiteX13" fmla="*/ 30888 w 30893"/>
              <a:gd name="connsiteY13" fmla="*/ 10053 h 10061"/>
              <a:gd name="connsiteX0" fmla="*/ 30271 w 30276"/>
              <a:gd name="connsiteY0" fmla="*/ 10053 h 10161"/>
              <a:gd name="connsiteX1" fmla="*/ 30271 w 30276"/>
              <a:gd name="connsiteY1" fmla="*/ 7076 h 10161"/>
              <a:gd name="connsiteX2" fmla="*/ 29705 w 30276"/>
              <a:gd name="connsiteY2" fmla="*/ 5751 h 10161"/>
              <a:gd name="connsiteX3" fmla="*/ 30271 w 30276"/>
              <a:gd name="connsiteY3" fmla="*/ 4426 h 10161"/>
              <a:gd name="connsiteX4" fmla="*/ 30271 w 30276"/>
              <a:gd name="connsiteY4" fmla="*/ 2956 h 10161"/>
              <a:gd name="connsiteX5" fmla="*/ 29339 w 30276"/>
              <a:gd name="connsiteY5" fmla="*/ 1982 h 10161"/>
              <a:gd name="connsiteX6" fmla="*/ 29386 w 30276"/>
              <a:gd name="connsiteY6" fmla="*/ 528 h 10161"/>
              <a:gd name="connsiteX7" fmla="*/ 28577 w 30276"/>
              <a:gd name="connsiteY7" fmla="*/ 1171 h 10161"/>
              <a:gd name="connsiteX8" fmla="*/ 27587 w 30276"/>
              <a:gd name="connsiteY8" fmla="*/ 53 h 10161"/>
              <a:gd name="connsiteX9" fmla="*/ 442 w 30276"/>
              <a:gd name="connsiteY9" fmla="*/ 1 h 10161"/>
              <a:gd name="connsiteX10" fmla="*/ 409 w 30276"/>
              <a:gd name="connsiteY10" fmla="*/ 6422 h 10161"/>
              <a:gd name="connsiteX11" fmla="*/ 1062 w 30276"/>
              <a:gd name="connsiteY11" fmla="*/ 8314 h 10161"/>
              <a:gd name="connsiteX12" fmla="*/ 2577 w 30276"/>
              <a:gd name="connsiteY12" fmla="*/ 10025 h 10161"/>
              <a:gd name="connsiteX13" fmla="*/ 30271 w 30276"/>
              <a:gd name="connsiteY13" fmla="*/ 10053 h 10161"/>
              <a:gd name="connsiteX0" fmla="*/ 30316 w 30321"/>
              <a:gd name="connsiteY0" fmla="*/ 10053 h 10053"/>
              <a:gd name="connsiteX1" fmla="*/ 30316 w 30321"/>
              <a:gd name="connsiteY1" fmla="*/ 7076 h 10053"/>
              <a:gd name="connsiteX2" fmla="*/ 29750 w 30321"/>
              <a:gd name="connsiteY2" fmla="*/ 5751 h 10053"/>
              <a:gd name="connsiteX3" fmla="*/ 30316 w 30321"/>
              <a:gd name="connsiteY3" fmla="*/ 4426 h 10053"/>
              <a:gd name="connsiteX4" fmla="*/ 30316 w 30321"/>
              <a:gd name="connsiteY4" fmla="*/ 2956 h 10053"/>
              <a:gd name="connsiteX5" fmla="*/ 29384 w 30321"/>
              <a:gd name="connsiteY5" fmla="*/ 1982 h 10053"/>
              <a:gd name="connsiteX6" fmla="*/ 29431 w 30321"/>
              <a:gd name="connsiteY6" fmla="*/ 528 h 10053"/>
              <a:gd name="connsiteX7" fmla="*/ 28622 w 30321"/>
              <a:gd name="connsiteY7" fmla="*/ 1171 h 10053"/>
              <a:gd name="connsiteX8" fmla="*/ 27632 w 30321"/>
              <a:gd name="connsiteY8" fmla="*/ 53 h 10053"/>
              <a:gd name="connsiteX9" fmla="*/ 487 w 30321"/>
              <a:gd name="connsiteY9" fmla="*/ 1 h 10053"/>
              <a:gd name="connsiteX10" fmla="*/ 454 w 30321"/>
              <a:gd name="connsiteY10" fmla="*/ 6422 h 10053"/>
              <a:gd name="connsiteX11" fmla="*/ 1107 w 30321"/>
              <a:gd name="connsiteY11" fmla="*/ 8314 h 10053"/>
              <a:gd name="connsiteX12" fmla="*/ 2622 w 30321"/>
              <a:gd name="connsiteY12" fmla="*/ 10025 h 10053"/>
              <a:gd name="connsiteX13" fmla="*/ 30316 w 30321"/>
              <a:gd name="connsiteY13" fmla="*/ 10053 h 10053"/>
              <a:gd name="connsiteX0" fmla="*/ 30316 w 30321"/>
              <a:gd name="connsiteY0" fmla="*/ 10015 h 10015"/>
              <a:gd name="connsiteX1" fmla="*/ 30316 w 30321"/>
              <a:gd name="connsiteY1" fmla="*/ 7038 h 10015"/>
              <a:gd name="connsiteX2" fmla="*/ 29750 w 30321"/>
              <a:gd name="connsiteY2" fmla="*/ 5713 h 10015"/>
              <a:gd name="connsiteX3" fmla="*/ 30316 w 30321"/>
              <a:gd name="connsiteY3" fmla="*/ 4388 h 10015"/>
              <a:gd name="connsiteX4" fmla="*/ 30316 w 30321"/>
              <a:gd name="connsiteY4" fmla="*/ 2918 h 10015"/>
              <a:gd name="connsiteX5" fmla="*/ 29384 w 30321"/>
              <a:gd name="connsiteY5" fmla="*/ 1944 h 10015"/>
              <a:gd name="connsiteX6" fmla="*/ 29431 w 30321"/>
              <a:gd name="connsiteY6" fmla="*/ 490 h 10015"/>
              <a:gd name="connsiteX7" fmla="*/ 28622 w 30321"/>
              <a:gd name="connsiteY7" fmla="*/ 1133 h 10015"/>
              <a:gd name="connsiteX8" fmla="*/ 27632 w 30321"/>
              <a:gd name="connsiteY8" fmla="*/ 15 h 10015"/>
              <a:gd name="connsiteX9" fmla="*/ 423 w 30321"/>
              <a:gd name="connsiteY9" fmla="*/ 1 h 10015"/>
              <a:gd name="connsiteX10" fmla="*/ 454 w 30321"/>
              <a:gd name="connsiteY10" fmla="*/ 6384 h 10015"/>
              <a:gd name="connsiteX11" fmla="*/ 1107 w 30321"/>
              <a:gd name="connsiteY11" fmla="*/ 8276 h 10015"/>
              <a:gd name="connsiteX12" fmla="*/ 2622 w 30321"/>
              <a:gd name="connsiteY12" fmla="*/ 9987 h 10015"/>
              <a:gd name="connsiteX13" fmla="*/ 30316 w 30321"/>
              <a:gd name="connsiteY13" fmla="*/ 10015 h 10015"/>
              <a:gd name="connsiteX0" fmla="*/ 30316 w 30321"/>
              <a:gd name="connsiteY0" fmla="*/ 10015 h 10015"/>
              <a:gd name="connsiteX1" fmla="*/ 30316 w 30321"/>
              <a:gd name="connsiteY1" fmla="*/ 7038 h 10015"/>
              <a:gd name="connsiteX2" fmla="*/ 29750 w 30321"/>
              <a:gd name="connsiteY2" fmla="*/ 5713 h 10015"/>
              <a:gd name="connsiteX3" fmla="*/ 30316 w 30321"/>
              <a:gd name="connsiteY3" fmla="*/ 4388 h 10015"/>
              <a:gd name="connsiteX4" fmla="*/ 30316 w 30321"/>
              <a:gd name="connsiteY4" fmla="*/ 2918 h 10015"/>
              <a:gd name="connsiteX5" fmla="*/ 29384 w 30321"/>
              <a:gd name="connsiteY5" fmla="*/ 1944 h 10015"/>
              <a:gd name="connsiteX6" fmla="*/ 29431 w 30321"/>
              <a:gd name="connsiteY6" fmla="*/ 490 h 10015"/>
              <a:gd name="connsiteX7" fmla="*/ 28622 w 30321"/>
              <a:gd name="connsiteY7" fmla="*/ 1133 h 10015"/>
              <a:gd name="connsiteX8" fmla="*/ 27632 w 30321"/>
              <a:gd name="connsiteY8" fmla="*/ 15 h 10015"/>
              <a:gd name="connsiteX9" fmla="*/ 423 w 30321"/>
              <a:gd name="connsiteY9" fmla="*/ 1 h 10015"/>
              <a:gd name="connsiteX10" fmla="*/ 454 w 30321"/>
              <a:gd name="connsiteY10" fmla="*/ 6384 h 10015"/>
              <a:gd name="connsiteX11" fmla="*/ 1107 w 30321"/>
              <a:gd name="connsiteY11" fmla="*/ 8276 h 10015"/>
              <a:gd name="connsiteX12" fmla="*/ 2622 w 30321"/>
              <a:gd name="connsiteY12" fmla="*/ 9987 h 10015"/>
              <a:gd name="connsiteX13" fmla="*/ 30316 w 30321"/>
              <a:gd name="connsiteY13" fmla="*/ 10015 h 10015"/>
              <a:gd name="connsiteX0" fmla="*/ 30281 w 30286"/>
              <a:gd name="connsiteY0" fmla="*/ 10015 h 10071"/>
              <a:gd name="connsiteX1" fmla="*/ 30281 w 30286"/>
              <a:gd name="connsiteY1" fmla="*/ 7038 h 10071"/>
              <a:gd name="connsiteX2" fmla="*/ 29715 w 30286"/>
              <a:gd name="connsiteY2" fmla="*/ 5713 h 10071"/>
              <a:gd name="connsiteX3" fmla="*/ 30281 w 30286"/>
              <a:gd name="connsiteY3" fmla="*/ 4388 h 10071"/>
              <a:gd name="connsiteX4" fmla="*/ 30281 w 30286"/>
              <a:gd name="connsiteY4" fmla="*/ 2918 h 10071"/>
              <a:gd name="connsiteX5" fmla="*/ 29349 w 30286"/>
              <a:gd name="connsiteY5" fmla="*/ 1944 h 10071"/>
              <a:gd name="connsiteX6" fmla="*/ 29396 w 30286"/>
              <a:gd name="connsiteY6" fmla="*/ 490 h 10071"/>
              <a:gd name="connsiteX7" fmla="*/ 28587 w 30286"/>
              <a:gd name="connsiteY7" fmla="*/ 1133 h 10071"/>
              <a:gd name="connsiteX8" fmla="*/ 27597 w 30286"/>
              <a:gd name="connsiteY8" fmla="*/ 15 h 10071"/>
              <a:gd name="connsiteX9" fmla="*/ 388 w 30286"/>
              <a:gd name="connsiteY9" fmla="*/ 1 h 10071"/>
              <a:gd name="connsiteX10" fmla="*/ 419 w 30286"/>
              <a:gd name="connsiteY10" fmla="*/ 6384 h 10071"/>
              <a:gd name="connsiteX11" fmla="*/ 1051 w 30286"/>
              <a:gd name="connsiteY11" fmla="*/ 8954 h 10071"/>
              <a:gd name="connsiteX12" fmla="*/ 2587 w 30286"/>
              <a:gd name="connsiteY12" fmla="*/ 9987 h 10071"/>
              <a:gd name="connsiteX13" fmla="*/ 30281 w 30286"/>
              <a:gd name="connsiteY13" fmla="*/ 10015 h 10071"/>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2" h="10015">
                <a:moveTo>
                  <a:pt x="29917" y="10015"/>
                </a:moveTo>
                <a:cubicBezTo>
                  <a:pt x="29929" y="10050"/>
                  <a:pt x="29917" y="8031"/>
                  <a:pt x="29917" y="7038"/>
                </a:cubicBezTo>
                <a:cubicBezTo>
                  <a:pt x="29581" y="6844"/>
                  <a:pt x="29360" y="6405"/>
                  <a:pt x="29351" y="5713"/>
                </a:cubicBezTo>
                <a:cubicBezTo>
                  <a:pt x="29343" y="5023"/>
                  <a:pt x="29596" y="4503"/>
                  <a:pt x="29917" y="4388"/>
                </a:cubicBezTo>
                <a:lnTo>
                  <a:pt x="29917" y="2918"/>
                </a:lnTo>
                <a:lnTo>
                  <a:pt x="28985" y="1944"/>
                </a:lnTo>
                <a:cubicBezTo>
                  <a:pt x="29189" y="1648"/>
                  <a:pt x="29384" y="986"/>
                  <a:pt x="29032" y="490"/>
                </a:cubicBezTo>
                <a:cubicBezTo>
                  <a:pt x="28623" y="-18"/>
                  <a:pt x="28204" y="653"/>
                  <a:pt x="28223" y="1133"/>
                </a:cubicBezTo>
                <a:lnTo>
                  <a:pt x="27233" y="15"/>
                </a:lnTo>
                <a:lnTo>
                  <a:pt x="24" y="1"/>
                </a:lnTo>
                <a:cubicBezTo>
                  <a:pt x="37" y="-2"/>
                  <a:pt x="-55" y="4892"/>
                  <a:pt x="55" y="6384"/>
                </a:cubicBezTo>
                <a:cubicBezTo>
                  <a:pt x="165" y="7876"/>
                  <a:pt x="476" y="8472"/>
                  <a:pt x="687" y="8954"/>
                </a:cubicBezTo>
                <a:cubicBezTo>
                  <a:pt x="1075" y="9625"/>
                  <a:pt x="1485" y="9993"/>
                  <a:pt x="2223" y="9987"/>
                </a:cubicBezTo>
                <a:lnTo>
                  <a:pt x="29917" y="10015"/>
                </a:lnTo>
                <a:close/>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fr-FR"/>
          </a:p>
        </p:txBody>
      </p:sp>
      <p:sp>
        <p:nvSpPr>
          <p:cNvPr id="6" name="ZoneTexte 5">
            <a:extLst>
              <a:ext uri="{FF2B5EF4-FFF2-40B4-BE49-F238E27FC236}">
                <a16:creationId xmlns:a16="http://schemas.microsoft.com/office/drawing/2014/main" id="{140D2B5C-CE8D-F341-B28E-E16ED045EE5C}"/>
              </a:ext>
            </a:extLst>
          </p:cNvPr>
          <p:cNvSpPr txBox="1"/>
          <p:nvPr/>
        </p:nvSpPr>
        <p:spPr>
          <a:xfrm>
            <a:off x="515939" y="5280116"/>
            <a:ext cx="5354816" cy="1002415"/>
          </a:xfrm>
          <a:prstGeom prst="rect">
            <a:avLst/>
          </a:prstGeom>
          <a:noFill/>
        </p:spPr>
        <p:txBody>
          <a:bodyPr wrap="square" lIns="180000" tIns="180000" rIns="180000" bIns="180000" rtlCol="0" anchor="ctr" anchorCtr="0">
            <a:noAutofit/>
          </a:bodyPr>
          <a:lstStyle/>
          <a:p>
            <a:r>
              <a:rPr lang="en-US" sz="1100" b="1"/>
              <a:t>Please be specific:</a:t>
            </a:r>
            <a:endParaRPr lang="fr-CH" sz="1100"/>
          </a:p>
          <a:p>
            <a:r>
              <a:rPr lang="en-US" sz="1100"/>
              <a:t>Do not submit generic marketing materials, broadly descriptive attachments, </a:t>
            </a:r>
            <a:br>
              <a:rPr lang="en-US" sz="1100"/>
            </a:br>
            <a:r>
              <a:rPr lang="en-US" sz="1100"/>
              <a:t>or other general literature.</a:t>
            </a:r>
            <a:endParaRPr lang="fr-CH" sz="1100"/>
          </a:p>
        </p:txBody>
      </p:sp>
      <p:sp>
        <p:nvSpPr>
          <p:cNvPr id="15" name="Footer Placeholder 3">
            <a:extLst>
              <a:ext uri="{FF2B5EF4-FFF2-40B4-BE49-F238E27FC236}">
                <a16:creationId xmlns:a16="http://schemas.microsoft.com/office/drawing/2014/main" id="{3AABE4F9-AB56-7440-9FB2-C9973F70D177}"/>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7" name="Slide Number Placeholder 4">
            <a:extLst>
              <a:ext uri="{FF2B5EF4-FFF2-40B4-BE49-F238E27FC236}">
                <a16:creationId xmlns:a16="http://schemas.microsoft.com/office/drawing/2014/main" id="{24B314DF-0E4B-A545-817B-205D6E2EC27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5</a:t>
            </a:fld>
            <a:endParaRPr lang="en-GB"/>
          </a:p>
        </p:txBody>
      </p:sp>
    </p:spTree>
    <p:extLst>
      <p:ext uri="{BB962C8B-B14F-4D97-AF65-F5344CB8AC3E}">
        <p14:creationId xmlns:p14="http://schemas.microsoft.com/office/powerpoint/2010/main" val="52898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0C937A42-07DD-7D48-BCB1-7897833B51F7}"/>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61F07BAA-7761-D949-879E-32DFF496966A}"/>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B. PURPOSE OF THE RFP</a:t>
            </a:r>
          </a:p>
        </p:txBody>
      </p:sp>
      <p:sp>
        <p:nvSpPr>
          <p:cNvPr id="14" name="Content Placeholder 2">
            <a:extLst>
              <a:ext uri="{FF2B5EF4-FFF2-40B4-BE49-F238E27FC236}">
                <a16:creationId xmlns:a16="http://schemas.microsoft.com/office/drawing/2014/main" id="{EFEAB433-E04C-3A4D-A3DE-2C0ACBB7A6AF}"/>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2"/>
                </a:solidFill>
              </a:rPr>
              <a:t>B.3 Queries</a:t>
            </a:r>
            <a:endParaRPr lang="fr-CH" sz="1300" b="1" i="1">
              <a:solidFill>
                <a:schemeClr val="accent2"/>
              </a:solidFill>
            </a:endParaRPr>
          </a:p>
          <a:p>
            <a:pPr>
              <a:spcBef>
                <a:spcPts val="600"/>
              </a:spcBef>
            </a:pPr>
            <a:r>
              <a:rPr lang="en-GB" sz="1100"/>
              <a:t>All queries arising from this document should be addressed via email to the Procurement Manager.</a:t>
            </a:r>
          </a:p>
          <a:p>
            <a:pPr>
              <a:spcBef>
                <a:spcPts val="600"/>
              </a:spcBef>
            </a:pPr>
            <a:endParaRPr lang="en-GB" sz="1100"/>
          </a:p>
          <a:p>
            <a:pPr>
              <a:spcBef>
                <a:spcPts val="600"/>
              </a:spcBef>
            </a:pPr>
            <a:r>
              <a:rPr lang="fr-CH" sz="1100"/>
              <a:t> </a:t>
            </a:r>
          </a:p>
          <a:p>
            <a:pPr>
              <a:spcBef>
                <a:spcPts val="600"/>
              </a:spcBef>
            </a:pPr>
            <a:endParaRPr lang="fr-CH" sz="1100"/>
          </a:p>
          <a:p>
            <a:pPr>
              <a:spcBef>
                <a:spcPts val="600"/>
              </a:spcBef>
            </a:pPr>
            <a:endParaRPr lang="fr-CH" sz="1100"/>
          </a:p>
          <a:p>
            <a:pPr>
              <a:spcBef>
                <a:spcPts val="600"/>
              </a:spcBef>
            </a:pPr>
            <a:endParaRPr lang="fr-CH" sz="1100"/>
          </a:p>
          <a:p>
            <a:pPr>
              <a:spcBef>
                <a:spcPts val="600"/>
              </a:spcBef>
            </a:pPr>
            <a:endParaRPr lang="fr-CH" sz="1100"/>
          </a:p>
          <a:p>
            <a:pPr>
              <a:spcBef>
                <a:spcPts val="600"/>
              </a:spcBef>
            </a:pPr>
            <a:endParaRPr lang="fr-CH" sz="1100"/>
          </a:p>
          <a:p>
            <a:pPr>
              <a:spcBef>
                <a:spcPts val="600"/>
              </a:spcBef>
            </a:pPr>
            <a:endParaRPr lang="fr-CH" sz="1100"/>
          </a:p>
          <a:p>
            <a:pPr>
              <a:spcBef>
                <a:spcPts val="600"/>
              </a:spcBef>
            </a:pPr>
            <a:r>
              <a:rPr lang="en-GB" sz="1100" b="1"/>
              <a:t>You must not discuss any issue relating to this requirement, or seek advice concerning it, from any other employee of JTI, professional adviser or consultant to JTI, unless authorized by the Procurement Manager</a:t>
            </a:r>
            <a:r>
              <a:rPr lang="en-GB" sz="1100"/>
              <a:t>.</a:t>
            </a:r>
            <a:endParaRPr lang="fr-CH" sz="1100"/>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r>
              <a:rPr lang="en-GB" sz="1300" b="1">
                <a:solidFill>
                  <a:schemeClr val="accent2"/>
                </a:solidFill>
              </a:rPr>
              <a:t>B.4 Evaluation Criteria</a:t>
            </a:r>
            <a:endParaRPr lang="fr-CH" sz="1300" b="1" i="1">
              <a:solidFill>
                <a:schemeClr val="accent2"/>
              </a:solidFill>
            </a:endParaRPr>
          </a:p>
          <a:p>
            <a:pPr>
              <a:spcBef>
                <a:spcPts val="600"/>
              </a:spcBef>
            </a:pPr>
            <a:r>
              <a:rPr lang="en-GB" sz="1100"/>
              <a:t>JTI will evaluate the submissions and presentations based on, but not limited </a:t>
            </a:r>
            <a:br>
              <a:rPr lang="en-GB" sz="1100"/>
            </a:br>
            <a:r>
              <a:rPr lang="en-GB" sz="1100"/>
              <a:t>to the following selection criteria: </a:t>
            </a:r>
            <a:endParaRPr lang="fr-CH" sz="1100"/>
          </a:p>
          <a:p>
            <a:pPr marL="171450" lvl="0" indent="-171450">
              <a:spcBef>
                <a:spcPts val="600"/>
              </a:spcBef>
              <a:buBlip>
                <a:blip r:embed="rId4"/>
              </a:buBlip>
            </a:pPr>
            <a:r>
              <a:rPr lang="en-GB" sz="1100"/>
              <a:t>Bidder's capabilities and ability to service JTI and affiliates;</a:t>
            </a:r>
            <a:endParaRPr lang="fr-CH" sz="1100"/>
          </a:p>
          <a:p>
            <a:pPr marL="171450" lvl="0" indent="-171450">
              <a:spcBef>
                <a:spcPts val="600"/>
              </a:spcBef>
              <a:buBlip>
                <a:blip r:embed="rId4"/>
              </a:buBlip>
            </a:pPr>
            <a:r>
              <a:rPr lang="en-GB" sz="1100"/>
              <a:t>Scope of services and delivery standards;</a:t>
            </a:r>
            <a:endParaRPr lang="fr-CH" sz="1100"/>
          </a:p>
          <a:p>
            <a:pPr marL="171450" lvl="0" indent="-171450">
              <a:spcBef>
                <a:spcPts val="600"/>
              </a:spcBef>
              <a:buBlip>
                <a:blip r:embed="rId4"/>
              </a:buBlip>
            </a:pPr>
            <a:r>
              <a:rPr lang="en-GB" sz="1100"/>
              <a:t>Bidder's references and reputation;</a:t>
            </a:r>
            <a:endParaRPr lang="fr-CH" sz="1100"/>
          </a:p>
          <a:p>
            <a:pPr marL="171450" lvl="0" indent="-171450">
              <a:spcBef>
                <a:spcPts val="600"/>
              </a:spcBef>
              <a:buBlip>
                <a:blip r:embed="rId4"/>
              </a:buBlip>
            </a:pPr>
            <a:r>
              <a:rPr lang="en-GB" sz="1100"/>
              <a:t>Bidder's value-added services;</a:t>
            </a:r>
            <a:endParaRPr lang="fr-CH" sz="1100"/>
          </a:p>
          <a:p>
            <a:pPr marL="171450" lvl="0" indent="-171450">
              <a:spcBef>
                <a:spcPts val="600"/>
              </a:spcBef>
              <a:buBlip>
                <a:blip r:embed="rId4"/>
              </a:buBlip>
            </a:pPr>
            <a:r>
              <a:rPr lang="en-GB" sz="1100"/>
              <a:t>Cost – demonstrated value proposition.</a:t>
            </a:r>
          </a:p>
          <a:p>
            <a:pPr lvl="0">
              <a:spcBef>
                <a:spcPts val="600"/>
              </a:spcBef>
            </a:pPr>
            <a:endParaRPr lang="fr-CH" sz="1100"/>
          </a:p>
          <a:p>
            <a:pPr>
              <a:spcBef>
                <a:spcPts val="600"/>
              </a:spcBef>
            </a:pPr>
            <a:r>
              <a:rPr lang="en-GB" sz="1100"/>
              <a:t> </a:t>
            </a:r>
            <a:endParaRPr lang="fr-CH" sz="1100"/>
          </a:p>
          <a:p>
            <a:pPr>
              <a:spcBef>
                <a:spcPts val="600"/>
              </a:spcBef>
            </a:pPr>
            <a:r>
              <a:rPr lang="en-GB" sz="1100"/>
              <a:t>We are not evaluating responses on the sole criterion of price, and therefore reserve the right not to select the lowest, or any bidder, even if all stated requirements are met.</a:t>
            </a:r>
            <a:endParaRPr lang="fr-CH" sz="1100"/>
          </a:p>
        </p:txBody>
      </p:sp>
      <p:graphicFrame>
        <p:nvGraphicFramePr>
          <p:cNvPr id="16" name="Table 11">
            <a:extLst>
              <a:ext uri="{FF2B5EF4-FFF2-40B4-BE49-F238E27FC236}">
                <a16:creationId xmlns:a16="http://schemas.microsoft.com/office/drawing/2014/main" id="{3936B67D-748D-574C-92C9-EC20483AF854}"/>
              </a:ext>
            </a:extLst>
          </p:cNvPr>
          <p:cNvGraphicFramePr>
            <a:graphicFrameLocks noGrp="1"/>
          </p:cNvGraphicFramePr>
          <p:nvPr>
            <p:extLst>
              <p:ext uri="{D42A27DB-BD31-4B8C-83A1-F6EECF244321}">
                <p14:modId xmlns:p14="http://schemas.microsoft.com/office/powerpoint/2010/main" val="1677925723"/>
              </p:ext>
            </p:extLst>
          </p:nvPr>
        </p:nvGraphicFramePr>
        <p:xfrm>
          <a:off x="535616" y="2196413"/>
          <a:ext cx="4624280" cy="1859280"/>
        </p:xfrm>
        <a:graphic>
          <a:graphicData uri="http://schemas.openxmlformats.org/drawingml/2006/table">
            <a:tbl>
              <a:tblPr firstRow="1" bandRow="1">
                <a:tableStyleId>{93296810-A885-4BE3-A3E7-6D5BEEA58F35}</a:tableStyleId>
              </a:tblPr>
              <a:tblGrid>
                <a:gridCol w="2312140">
                  <a:extLst>
                    <a:ext uri="{9D8B030D-6E8A-4147-A177-3AD203B41FA5}">
                      <a16:colId xmlns:a16="http://schemas.microsoft.com/office/drawing/2014/main" val="4135340093"/>
                    </a:ext>
                  </a:extLst>
                </a:gridCol>
                <a:gridCol w="2312140">
                  <a:extLst>
                    <a:ext uri="{9D8B030D-6E8A-4147-A177-3AD203B41FA5}">
                      <a16:colId xmlns:a16="http://schemas.microsoft.com/office/drawing/2014/main" val="159394813"/>
                    </a:ext>
                  </a:extLst>
                </a:gridCol>
              </a:tblGrid>
              <a:tr h="0">
                <a:tc>
                  <a:txBody>
                    <a:bodyPr/>
                    <a:lstStyle/>
                    <a:p>
                      <a:r>
                        <a:rPr lang="en-GB" sz="1000">
                          <a:solidFill>
                            <a:schemeClr val="tx1"/>
                          </a:solidFill>
                        </a:rPr>
                        <a:t>PROJECT MANAGER</a:t>
                      </a:r>
                    </a:p>
                  </a:txBody>
                  <a:tcPr>
                    <a:lnL w="127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solidFill>
                      <a:schemeClr val="bg1"/>
                    </a:solidFill>
                  </a:tcPr>
                </a:tc>
                <a:tc>
                  <a:txBody>
                    <a:bodyPr/>
                    <a:lstStyle/>
                    <a:p>
                      <a:r>
                        <a:rPr lang="en-GB" sz="1000">
                          <a:solidFill>
                            <a:schemeClr val="tx1"/>
                          </a:solidFill>
                        </a:rPr>
                        <a:t>PROCUREMENT MANAGER</a:t>
                      </a:r>
                    </a:p>
                  </a:txBody>
                  <a:tcPr>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29027963"/>
                  </a:ext>
                </a:extLst>
              </a:tr>
              <a:tr h="181832">
                <a:tc>
                  <a:txBody>
                    <a:bodyPr/>
                    <a:lstStyle/>
                    <a:p>
                      <a:r>
                        <a:rPr lang="en-GB" sz="1100"/>
                        <a:t>Celine Blanchoud</a:t>
                      </a:r>
                    </a:p>
                    <a:p>
                      <a:r>
                        <a:rPr lang="en-GB" sz="1100"/>
                        <a:t>Yasutaka Iwata</a:t>
                      </a:r>
                    </a:p>
                  </a:txBody>
                  <a:tcPr marL="90000">
                    <a:lnL w="127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GB" sz="1100"/>
                        <a:t>Alexandre Gueynard</a:t>
                      </a:r>
                    </a:p>
                    <a:p>
                      <a:r>
                        <a:rPr lang="en-GB" sz="1100"/>
                        <a:t>Global Procurement manager</a:t>
                      </a:r>
                    </a:p>
                  </a:txBody>
                  <a:tcPr marL="90000">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565280022"/>
                  </a:ext>
                </a:extLst>
              </a:tr>
              <a:tr h="202158">
                <a:tc>
                  <a:txBody>
                    <a:bodyPr/>
                    <a:lstStyle/>
                    <a:p>
                      <a:r>
                        <a:rPr lang="en-US" sz="1100" kern="1200">
                          <a:solidFill>
                            <a:schemeClr val="dk1"/>
                          </a:solidFill>
                          <a:effectLst/>
                          <a:latin typeface="+mn-lt"/>
                          <a:ea typeface="+mn-ea"/>
                          <a:cs typeface="+mn-cs"/>
                        </a:rPr>
                        <a:t>JT International S.A.</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8, rue Kazem-</a:t>
                      </a:r>
                      <a:r>
                        <a:rPr lang="en-US" sz="1100" kern="1200" err="1">
                          <a:solidFill>
                            <a:schemeClr val="dk1"/>
                          </a:solidFill>
                          <a:effectLst/>
                          <a:latin typeface="+mn-lt"/>
                          <a:ea typeface="+mn-ea"/>
                          <a:cs typeface="+mn-cs"/>
                        </a:rPr>
                        <a:t>Radjavi</a:t>
                      </a:r>
                      <a:r>
                        <a:rPr lang="en-US" sz="1100" kern="1200">
                          <a:solidFill>
                            <a:schemeClr val="dk1"/>
                          </a:solidFill>
                          <a:effectLst/>
                          <a:latin typeface="+mn-lt"/>
                          <a:ea typeface="+mn-ea"/>
                          <a:cs typeface="+mn-cs"/>
                        </a:rPr>
                        <a:t> </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CH-1202 Geneva / Switzerland</a:t>
                      </a:r>
                      <a:r>
                        <a:rPr lang="fr-CH" sz="1100">
                          <a:effectLst/>
                        </a:rPr>
                        <a:t> </a:t>
                      </a:r>
                      <a:endParaRPr lang="en-GB" sz="1100"/>
                    </a:p>
                  </a:txBody>
                  <a:tcPr marL="90000">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100" kern="1200">
                          <a:solidFill>
                            <a:schemeClr val="dk1"/>
                          </a:solidFill>
                          <a:effectLst/>
                          <a:latin typeface="+mn-lt"/>
                          <a:ea typeface="+mn-ea"/>
                          <a:cs typeface="+mn-cs"/>
                        </a:rPr>
                        <a:t>JT International S.A.</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8, rue Kazem-</a:t>
                      </a:r>
                      <a:r>
                        <a:rPr lang="en-US" sz="1100" kern="1200" err="1">
                          <a:solidFill>
                            <a:schemeClr val="dk1"/>
                          </a:solidFill>
                          <a:effectLst/>
                          <a:latin typeface="+mn-lt"/>
                          <a:ea typeface="+mn-ea"/>
                          <a:cs typeface="+mn-cs"/>
                        </a:rPr>
                        <a:t>Radjavi</a:t>
                      </a:r>
                      <a:r>
                        <a:rPr lang="en-US" sz="1100" kern="1200">
                          <a:solidFill>
                            <a:schemeClr val="dk1"/>
                          </a:solidFill>
                          <a:effectLst/>
                          <a:latin typeface="+mn-lt"/>
                          <a:ea typeface="+mn-ea"/>
                          <a:cs typeface="+mn-cs"/>
                        </a:rPr>
                        <a:t> </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CH-1202 Geneva / Switzerland</a:t>
                      </a:r>
                      <a:r>
                        <a:rPr lang="fr-CH" sz="1100">
                          <a:effectLst/>
                        </a:rPr>
                        <a:t> </a:t>
                      </a:r>
                      <a:endParaRPr lang="en-GB" sz="1100"/>
                    </a:p>
                  </a:txBody>
                  <a:tcPr marL="90000">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848940797"/>
                  </a:ext>
                </a:extLst>
              </a:tr>
              <a:tr h="202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100" kern="1200">
                          <a:solidFill>
                            <a:schemeClr val="dk1"/>
                          </a:solidFill>
                          <a:effectLst/>
                          <a:latin typeface="+mn-lt"/>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lang="fr-CH" sz="1100" kern="1200">
                          <a:solidFill>
                            <a:schemeClr val="dk1"/>
                          </a:solidFill>
                          <a:effectLst/>
                          <a:latin typeface="+mn-lt"/>
                          <a:ea typeface="+mn-ea"/>
                          <a:cs typeface="+mn-cs"/>
                          <a:hlinkClick r:id="rId5"/>
                        </a:rPr>
                        <a:t>celine.blanchoud@jti.com</a:t>
                      </a:r>
                      <a:endParaRPr lang="fr-CH" sz="1100" kern="120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sz="1100" kern="1200">
                          <a:solidFill>
                            <a:schemeClr val="dk1"/>
                          </a:solidFill>
                          <a:effectLst/>
                          <a:latin typeface="+mn-lt"/>
                          <a:ea typeface="+mn-ea"/>
                          <a:cs typeface="+mn-cs"/>
                        </a:rPr>
                        <a:t>yasutaka.iwata@jti.com</a:t>
                      </a:r>
                    </a:p>
                  </a:txBody>
                  <a:tcPr marL="90000">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solidFill>
                      <a:schemeClr val="bg1"/>
                    </a:solidFill>
                  </a:tcPr>
                </a:tc>
                <a:tc>
                  <a:txBody>
                    <a:bodyPr/>
                    <a:lstStyle/>
                    <a:p>
                      <a:r>
                        <a:rPr lang="fr-CH" sz="1100" kern="1200">
                          <a:solidFill>
                            <a:schemeClr val="dk1"/>
                          </a:solidFill>
                          <a:effectLst/>
                          <a:latin typeface="+mn-lt"/>
                          <a:ea typeface="+mn-ea"/>
                          <a:cs typeface="+mn-cs"/>
                        </a:rPr>
                        <a:t>E-mail: alexandre.gueynard@jti.com</a:t>
                      </a:r>
                    </a:p>
                  </a:txBody>
                  <a:tcPr marL="90000">
                    <a:lnT w="12700" cap="flat" cmpd="sng" algn="ctr">
                      <a:solidFill>
                        <a:schemeClr val="accent2"/>
                      </a:solidFill>
                      <a:prstDash val="solid"/>
                      <a:round/>
                      <a:headEnd type="none" w="med" len="med"/>
                      <a:tailEnd type="none" w="med" len="med"/>
                    </a:lnT>
                    <a:solidFill>
                      <a:schemeClr val="bg1"/>
                    </a:solidFill>
                  </a:tcPr>
                </a:tc>
                <a:extLst>
                  <a:ext uri="{0D108BD9-81ED-4DB2-BD59-A6C34878D82A}">
                    <a16:rowId xmlns:a16="http://schemas.microsoft.com/office/drawing/2014/main" val="2379759296"/>
                  </a:ext>
                </a:extLst>
              </a:tr>
            </a:tbl>
          </a:graphicData>
        </a:graphic>
      </p:graphicFrame>
      <p:pic>
        <p:nvPicPr>
          <p:cNvPr id="18" name="Image 17" descr="Une image contenant crépuscule, nature&#10;&#10;Description générée automatiquement">
            <a:extLst>
              <a:ext uri="{FF2B5EF4-FFF2-40B4-BE49-F238E27FC236}">
                <a16:creationId xmlns:a16="http://schemas.microsoft.com/office/drawing/2014/main" id="{C601ACE5-3A0E-ED4C-B4F5-912CB0FB229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5617" y="4797152"/>
            <a:ext cx="5416370" cy="1487760"/>
          </a:xfrm>
          <a:prstGeom prst="rect">
            <a:avLst/>
          </a:prstGeom>
        </p:spPr>
      </p:pic>
      <p:pic>
        <p:nvPicPr>
          <p:cNvPr id="20" name="Image 19">
            <a:extLst>
              <a:ext uri="{FF2B5EF4-FFF2-40B4-BE49-F238E27FC236}">
                <a16:creationId xmlns:a16="http://schemas.microsoft.com/office/drawing/2014/main" id="{5CFD0473-DFCC-FA4E-98DF-BB8E07635C09}"/>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rot="2910225">
            <a:off x="961097" y="4399707"/>
            <a:ext cx="1219526" cy="1738083"/>
          </a:xfrm>
          <a:prstGeom prst="rect">
            <a:avLst/>
          </a:prstGeom>
        </p:spPr>
      </p:pic>
      <p:sp>
        <p:nvSpPr>
          <p:cNvPr id="10" name="Footer Placeholder 3">
            <a:extLst>
              <a:ext uri="{FF2B5EF4-FFF2-40B4-BE49-F238E27FC236}">
                <a16:creationId xmlns:a16="http://schemas.microsoft.com/office/drawing/2014/main" id="{0320CA09-50DC-354B-BDA4-B4A7089C4141}"/>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1" name="Slide Number Placeholder 4">
            <a:extLst>
              <a:ext uri="{FF2B5EF4-FFF2-40B4-BE49-F238E27FC236}">
                <a16:creationId xmlns:a16="http://schemas.microsoft.com/office/drawing/2014/main" id="{F590EB32-8334-6E48-A8BB-714FFF4079D2}"/>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6</a:t>
            </a:fld>
            <a:endParaRPr lang="en-GB"/>
          </a:p>
        </p:txBody>
      </p:sp>
    </p:spTree>
    <p:extLst>
      <p:ext uri="{BB962C8B-B14F-4D97-AF65-F5344CB8AC3E}">
        <p14:creationId xmlns:p14="http://schemas.microsoft.com/office/powerpoint/2010/main" val="248961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C.1 Project Scope and Objective</a:t>
            </a:r>
          </a:p>
          <a:p>
            <a:pPr>
              <a:spcBef>
                <a:spcPts val="600"/>
              </a:spcBef>
            </a:pPr>
            <a:endParaRPr lang="en-GB" sz="1300" b="1" i="1">
              <a:solidFill>
                <a:schemeClr val="accent3"/>
              </a:solidFill>
            </a:endParaRPr>
          </a:p>
          <a:p>
            <a:pPr marL="0" marR="0" algn="just" fontAlgn="base">
              <a:spcBef>
                <a:spcPts val="0"/>
              </a:spcBef>
              <a:spcAft>
                <a:spcPts val="0"/>
              </a:spcAft>
            </a:pPr>
            <a:r>
              <a:rPr lang="en-US" sz="1100">
                <a:effectLst/>
                <a:latin typeface="+mj-lt"/>
                <a:ea typeface="Arial" panose="020B0604020202020204" pitchFamily="34" charset="0"/>
              </a:rPr>
              <a:t>The eventual scope of this </a:t>
            </a:r>
            <a:r>
              <a:rPr lang="en-US" sz="1100" err="1">
                <a:effectLst/>
                <a:latin typeface="+mj-lt"/>
                <a:ea typeface="Arial" panose="020B0604020202020204" pitchFamily="34" charset="0"/>
              </a:rPr>
              <a:t>RfP</a:t>
            </a:r>
            <a:r>
              <a:rPr lang="en-US" sz="1100">
                <a:effectLst/>
                <a:latin typeface="+mj-lt"/>
                <a:ea typeface="Arial" panose="020B0604020202020204" pitchFamily="34" charset="0"/>
              </a:rPr>
              <a:t> is overhauling JTI’s digital landscape, which is comprised of our current </a:t>
            </a:r>
            <a:r>
              <a:rPr lang="en-US" sz="1100" u="sng">
                <a:solidFill>
                  <a:srgbClr val="0000FF"/>
                </a:solidFill>
                <a:effectLst/>
                <a:latin typeface="+mj-lt"/>
                <a:ea typeface="Arial" panose="020B0604020202020204" pitchFamily="34" charset="0"/>
                <a:hlinkClick r:id="rId4"/>
              </a:rPr>
              <a:t>corporate website</a:t>
            </a:r>
            <a:r>
              <a:rPr lang="en-US" sz="1100">
                <a:effectLst/>
                <a:latin typeface="+mj-lt"/>
                <a:ea typeface="Arial" panose="020B0604020202020204" pitchFamily="34" charset="0"/>
              </a:rPr>
              <a:t> at the core, complemented by microsites such as the career platform, science communication website and other smaller websites (see C3 d.). Over the years, add-ons and ad hoc updates have been pushed to serve various agendas. This resulted in creating a disjointed digital ecosystem, which is no longer in line with our corporate messaging.</a:t>
            </a:r>
            <a:endParaRPr lang="en-US" sz="1100">
              <a:effectLst/>
              <a:latin typeface="+mj-lt"/>
              <a:ea typeface="Times New Roman" panose="02020603050405020304" pitchFamily="18" charset="0"/>
            </a:endParaRPr>
          </a:p>
          <a:p>
            <a:pPr marL="0" marR="0" algn="just" fontAlgn="base">
              <a:spcBef>
                <a:spcPts val="0"/>
              </a:spcBef>
              <a:spcAft>
                <a:spcPts val="0"/>
              </a:spcAft>
            </a:pPr>
            <a:r>
              <a:rPr lang="en-US" sz="1100">
                <a:effectLst/>
                <a:latin typeface="+mj-lt"/>
                <a:ea typeface="Arial" panose="020B0604020202020204" pitchFamily="34" charset="0"/>
              </a:rPr>
              <a:t> </a:t>
            </a:r>
            <a:endParaRPr lang="en-US" sz="1100">
              <a:effectLst/>
              <a:latin typeface="+mj-lt"/>
              <a:ea typeface="Times New Roman" panose="02020603050405020304" pitchFamily="18" charset="0"/>
            </a:endParaRPr>
          </a:p>
          <a:p>
            <a:pPr marL="0" marR="0" algn="just" fontAlgn="base">
              <a:spcBef>
                <a:spcPts val="0"/>
              </a:spcBef>
              <a:spcAft>
                <a:spcPts val="0"/>
              </a:spcAft>
            </a:pPr>
            <a:r>
              <a:rPr lang="en-US" sz="1100">
                <a:effectLst/>
                <a:latin typeface="+mj-lt"/>
                <a:ea typeface="Arial" panose="020B0604020202020204" pitchFamily="34" charset="0"/>
              </a:rPr>
              <a:t>Both content and branding on our website and the greater digital landscape must be aligned with the new corporate purpose (due early May) and the new corporate brand (due this summer, and in the meantime, </a:t>
            </a:r>
            <a:r>
              <a:rPr lang="en-US" sz="1100" u="sng">
                <a:solidFill>
                  <a:srgbClr val="0000FF"/>
                </a:solidFill>
                <a:effectLst/>
                <a:latin typeface="+mj-lt"/>
                <a:ea typeface="Arial" panose="020B0604020202020204" pitchFamily="34" charset="0"/>
                <a:hlinkClick r:id="rId5"/>
              </a:rPr>
              <a:t>current branding guidelines available here</a:t>
            </a:r>
            <a:r>
              <a:rPr lang="en-US" sz="1100">
                <a:effectLst/>
                <a:latin typeface="+mj-lt"/>
                <a:ea typeface="Arial" panose="020B0604020202020204" pitchFamily="34" charset="0"/>
              </a:rPr>
              <a:t>). We hope to receive a proposal that articulates the vision of an ideal digital landscape – offering engaging content with appealing visuals for our various audiences. </a:t>
            </a:r>
            <a:endParaRPr lang="en-US" sz="1100">
              <a:effectLst/>
              <a:latin typeface="+mj-lt"/>
              <a:ea typeface="Times New Roman" panose="02020603050405020304" pitchFamily="18" charset="0"/>
            </a:endParaRPr>
          </a:p>
          <a:p>
            <a:pPr marL="0" marR="0" algn="just" fontAlgn="base">
              <a:spcBef>
                <a:spcPts val="0"/>
              </a:spcBef>
              <a:spcAft>
                <a:spcPts val="0"/>
              </a:spcAft>
            </a:pPr>
            <a:r>
              <a:rPr lang="en-US" sz="1100">
                <a:effectLst/>
                <a:latin typeface="+mj-lt"/>
                <a:ea typeface="Arial" panose="020B0604020202020204" pitchFamily="34" charset="0"/>
              </a:rPr>
              <a:t> </a:t>
            </a:r>
            <a:endParaRPr lang="en-US" sz="1100">
              <a:effectLst/>
              <a:latin typeface="+mj-lt"/>
              <a:ea typeface="Times New Roman" panose="02020603050405020304" pitchFamily="18" charset="0"/>
            </a:endParaRPr>
          </a:p>
          <a:p>
            <a:pPr marL="0" marR="0" algn="just">
              <a:spcBef>
                <a:spcPts val="0"/>
              </a:spcBef>
              <a:spcAft>
                <a:spcPts val="0"/>
              </a:spcAft>
            </a:pPr>
            <a:r>
              <a:rPr lang="en-US" sz="1100">
                <a:effectLst/>
                <a:latin typeface="+mj-lt"/>
                <a:ea typeface="Arial" panose="020B0604020202020204" pitchFamily="34" charset="0"/>
              </a:rPr>
              <a:t>In the last couple of years, prework for jti.com revamp has been conducted. Your proposal should consider the insights gained from the prework: Audience missions, JTI Corporate Digital Ecosystem Discovery Summary and Next Steps, JTI </a:t>
            </a:r>
            <a:r>
              <a:rPr lang="en-US" sz="1100" err="1">
                <a:effectLst/>
                <a:latin typeface="+mj-lt"/>
                <a:ea typeface="Arial" panose="020B0604020202020204" pitchFamily="34" charset="0"/>
              </a:rPr>
              <a:t>Metrio</a:t>
            </a:r>
            <a:r>
              <a:rPr lang="en-US" sz="1100">
                <a:effectLst/>
                <a:latin typeface="+mj-lt"/>
                <a:ea typeface="Arial" panose="020B0604020202020204" pitchFamily="34" charset="0"/>
              </a:rPr>
              <a:t> &amp; Sustainability Content Issues Summary. Please see attached in the folder “Annex Global Comms.zip.” </a:t>
            </a:r>
            <a:r>
              <a:rPr lang="en-US" sz="1800">
                <a:effectLst/>
                <a:latin typeface="Arial" panose="020B0604020202020204" pitchFamily="34" charset="0"/>
                <a:ea typeface="Arial" panose="020B0604020202020204" pitchFamily="34" charset="0"/>
              </a:rPr>
              <a:t> </a:t>
            </a:r>
            <a:endParaRPr lang="en-US" sz="1800">
              <a:effectLst/>
              <a:latin typeface="Times New Roman" panose="02020603050405020304" pitchFamily="18" charset="0"/>
              <a:ea typeface="Times New Roman" panose="02020603050405020304" pitchFamily="18" charset="0"/>
            </a:endParaRPr>
          </a:p>
          <a:p>
            <a:pPr algn="just">
              <a:spcBef>
                <a:spcPts val="600"/>
              </a:spcBef>
            </a:pPr>
            <a:endParaRPr lang="en-US" sz="1100"/>
          </a:p>
          <a:p>
            <a:pPr algn="just">
              <a:spcBef>
                <a:spcPts val="600"/>
              </a:spcBef>
            </a:pPr>
            <a:r>
              <a:rPr lang="en-US" sz="1100"/>
              <a:t>Our priority is the revamp of jti.com which was launched roughly 6 years ago. Corporate Communications is the owner of the corporate website and responsible for our external communications channels; however, we have other stakeholders and content owners such as colleagues from People &amp; Culture (HR), Science communications, Sustainability, as well as our parent company JT. Each team is an integral part of our digital landscape and must work closely together either as an owner of a site or stakeholder.</a:t>
            </a:r>
          </a:p>
          <a:p>
            <a:pPr algn="just">
              <a:spcBef>
                <a:spcPts val="600"/>
              </a:spcBef>
            </a:pPr>
            <a:endParaRPr lang="en-US" sz="1100"/>
          </a:p>
          <a:p>
            <a:pPr algn="just">
              <a:spcBef>
                <a:spcPts val="600"/>
              </a:spcBef>
            </a:pPr>
            <a:r>
              <a:rPr lang="en-US" sz="1100" b="1"/>
              <a:t>Objectives of our corporate website </a:t>
            </a:r>
            <a:r>
              <a:rPr lang="en-US" sz="1100"/>
              <a:t>	</a:t>
            </a:r>
          </a:p>
          <a:p>
            <a:pPr algn="just">
              <a:spcBef>
                <a:spcPts val="600"/>
              </a:spcBef>
            </a:pPr>
            <a:r>
              <a:rPr lang="en-US" sz="1100"/>
              <a:t>It should serve as JTI’s shop window to the world as well as a bridge to our social media presence and other satellite websites. It is one of our main communications channels where we can tell our stories in depth without constraints.</a:t>
            </a:r>
          </a:p>
          <a:p>
            <a:pPr algn="just">
              <a:spcBef>
                <a:spcPts val="600"/>
              </a:spcBef>
            </a:pPr>
            <a:endParaRPr lang="en-US" sz="1100"/>
          </a:p>
          <a:p>
            <a:pPr algn="just">
              <a:spcBef>
                <a:spcPts val="600"/>
              </a:spcBef>
            </a:pPr>
            <a:r>
              <a:rPr lang="en-US" sz="1100"/>
              <a:t>Note:</a:t>
            </a:r>
          </a:p>
          <a:p>
            <a:pPr algn="just">
              <a:spcBef>
                <a:spcPts val="600"/>
              </a:spcBef>
            </a:pPr>
            <a:r>
              <a:rPr lang="en-US" sz="1100"/>
              <a:t>New branding to be launched in Q3 </a:t>
            </a:r>
          </a:p>
          <a:p>
            <a:pPr algn="just">
              <a:spcBef>
                <a:spcPts val="600"/>
              </a:spcBef>
            </a:pPr>
            <a:r>
              <a:rPr lang="en-US" sz="1100"/>
              <a:t>Limited product/brand information disclosure due to legal age requirements  </a:t>
            </a: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7</a:t>
            </a:fld>
            <a:endParaRPr lang="en-GB"/>
          </a:p>
        </p:txBody>
      </p:sp>
    </p:spTree>
    <p:extLst>
      <p:ext uri="{BB962C8B-B14F-4D97-AF65-F5344CB8AC3E}">
        <p14:creationId xmlns:p14="http://schemas.microsoft.com/office/powerpoint/2010/main" val="237111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C.2 </a:t>
            </a:r>
            <a:r>
              <a:rPr lang="en-US" sz="1300" b="1">
                <a:solidFill>
                  <a:schemeClr val="accent3"/>
                </a:solidFill>
              </a:rPr>
              <a:t>General requirements for our digital landscape</a:t>
            </a:r>
            <a:endParaRPr lang="en-GB" sz="1300" b="1">
              <a:solidFill>
                <a:schemeClr val="accent3"/>
              </a:solidFill>
            </a:endParaRPr>
          </a:p>
          <a:p>
            <a:pPr>
              <a:spcBef>
                <a:spcPts val="600"/>
              </a:spcBef>
            </a:pPr>
            <a:endParaRPr lang="en-GB" sz="1300" b="1" i="1">
              <a:solidFill>
                <a:schemeClr val="accent3"/>
              </a:solidFill>
            </a:endParaRPr>
          </a:p>
          <a:p>
            <a:pPr>
              <a:spcBef>
                <a:spcPts val="600"/>
              </a:spcBef>
            </a:pPr>
            <a:r>
              <a:rPr lang="en-US" sz="1100"/>
              <a:t>Consistent look and feel, UX </a:t>
            </a:r>
          </a:p>
          <a:p>
            <a:pPr>
              <a:spcBef>
                <a:spcPts val="600"/>
              </a:spcBef>
            </a:pPr>
            <a:r>
              <a:rPr lang="en-US" sz="1100"/>
              <a:t>Optimal mobile UI and UX  </a:t>
            </a:r>
          </a:p>
          <a:p>
            <a:pPr>
              <a:spcBef>
                <a:spcPts val="600"/>
              </a:spcBef>
            </a:pPr>
            <a:r>
              <a:rPr lang="en-US" sz="1100"/>
              <a:t>Fast loading speed worldwide </a:t>
            </a:r>
          </a:p>
          <a:p>
            <a:pPr>
              <a:spcBef>
                <a:spcPts val="600"/>
              </a:spcBef>
            </a:pPr>
            <a:r>
              <a:rPr lang="en-US" sz="1100"/>
              <a:t>SEO optimization</a:t>
            </a:r>
          </a:p>
          <a:p>
            <a:pPr>
              <a:spcBef>
                <a:spcPts val="600"/>
              </a:spcBef>
            </a:pPr>
            <a:r>
              <a:rPr lang="en-US" sz="1100"/>
              <a:t>Accessibility</a:t>
            </a:r>
          </a:p>
          <a:p>
            <a:pPr>
              <a:spcBef>
                <a:spcPts val="600"/>
              </a:spcBef>
            </a:pPr>
            <a:r>
              <a:rPr lang="en-US" sz="1100"/>
              <a:t>W3C compliant </a:t>
            </a:r>
          </a:p>
          <a:p>
            <a:pPr>
              <a:spcBef>
                <a:spcPts val="600"/>
              </a:spcBef>
            </a:pPr>
            <a:r>
              <a:rPr lang="en-US" sz="1100"/>
              <a:t>Ensure all the latest international laws are observed and that the websites are compliant (i.e. GDPR, Cookie Policy - One Trust)</a:t>
            </a:r>
          </a:p>
          <a:p>
            <a:pPr>
              <a:spcBef>
                <a:spcPts val="600"/>
              </a:spcBef>
            </a:pPr>
            <a:r>
              <a:rPr lang="en-US" sz="1100"/>
              <a:t>Visually impactful content - images and videos</a:t>
            </a:r>
          </a:p>
          <a:p>
            <a:pPr>
              <a:spcBef>
                <a:spcPts val="600"/>
              </a:spcBef>
            </a:pPr>
            <a:r>
              <a:rPr lang="en-US" sz="1100"/>
              <a:t>Improved and clear user journeys  </a:t>
            </a:r>
          </a:p>
          <a:p>
            <a:pPr>
              <a:spcBef>
                <a:spcPts val="600"/>
              </a:spcBef>
            </a:pPr>
            <a:r>
              <a:rPr lang="en-US" sz="1100"/>
              <a:t>Sharable smaller pieces of content from our websites to social media (videos, contact us form subcategories) </a:t>
            </a:r>
          </a:p>
          <a:p>
            <a:pPr>
              <a:spcBef>
                <a:spcPts val="600"/>
              </a:spcBef>
            </a:pPr>
            <a:r>
              <a:rPr lang="en-US" sz="1100"/>
              <a:t>Easy updating of company information such as revenue, employee numbers, etc. biannually </a:t>
            </a:r>
          </a:p>
          <a:p>
            <a:pPr>
              <a:spcBef>
                <a:spcPts val="600"/>
              </a:spcBef>
            </a:pPr>
            <a:r>
              <a:rPr lang="en-US" sz="1100"/>
              <a:t>A turnkey solution </a:t>
            </a:r>
          </a:p>
          <a:p>
            <a:pPr marL="171450" indent="-171450">
              <a:spcBef>
                <a:spcPts val="600"/>
              </a:spcBef>
              <a:buFont typeface="Arial" panose="020B0604020202020204" pitchFamily="34" charset="0"/>
              <a:buChar char="•"/>
            </a:pPr>
            <a:r>
              <a:rPr lang="en-US" sz="1100"/>
              <a:t>The best-in-class CMS and up-to-date system </a:t>
            </a:r>
          </a:p>
          <a:p>
            <a:pPr marL="171450" indent="-171450">
              <a:spcBef>
                <a:spcPts val="600"/>
              </a:spcBef>
              <a:buFont typeface="Arial" panose="020B0604020202020204" pitchFamily="34" charset="0"/>
              <a:buChar char="•"/>
            </a:pPr>
            <a:r>
              <a:rPr lang="en-US" sz="1100"/>
              <a:t>Visual content is enhanced (as per the current digital trends) </a:t>
            </a:r>
          </a:p>
          <a:p>
            <a:pPr marL="171450" indent="-171450">
              <a:spcBef>
                <a:spcPts val="600"/>
              </a:spcBef>
              <a:buFont typeface="Arial" panose="020B0604020202020204" pitchFamily="34" charset="0"/>
              <a:buChar char="•"/>
            </a:pPr>
            <a:r>
              <a:rPr lang="en-US" sz="1100"/>
              <a:t>User-friendly CMS to execute small to medium content and design updates autonomously (including videos upload)</a:t>
            </a:r>
          </a:p>
          <a:p>
            <a:pPr marL="171450" indent="-171450">
              <a:spcBef>
                <a:spcPts val="600"/>
              </a:spcBef>
              <a:buFont typeface="Arial" panose="020B0604020202020204" pitchFamily="34" charset="0"/>
              <a:buChar char="•"/>
            </a:pPr>
            <a:r>
              <a:rPr lang="en-US" sz="1100"/>
              <a:t>CMS user guidelines for our specific instance</a:t>
            </a:r>
          </a:p>
          <a:p>
            <a:pPr marL="171450" indent="-171450">
              <a:spcBef>
                <a:spcPts val="600"/>
              </a:spcBef>
              <a:buFont typeface="Arial" panose="020B0604020202020204" pitchFamily="34" charset="0"/>
              <a:buChar char="•"/>
            </a:pPr>
            <a:r>
              <a:rPr lang="en-US" sz="1100"/>
              <a:t>All our website design to follow our new branding (launch in Q3 2023)</a:t>
            </a:r>
          </a:p>
          <a:p>
            <a:pPr marL="171450" indent="-171450">
              <a:spcBef>
                <a:spcPts val="600"/>
              </a:spcBef>
              <a:buFont typeface="Arial" panose="020B0604020202020204" pitchFamily="34" charset="0"/>
              <a:buChar char="•"/>
            </a:pPr>
            <a:r>
              <a:rPr lang="en-US" sz="1100"/>
              <a:t>Draft environment + live environment minimum </a:t>
            </a:r>
          </a:p>
          <a:p>
            <a:pPr>
              <a:spcBef>
                <a:spcPts val="600"/>
              </a:spcBef>
            </a:pPr>
            <a:r>
              <a:rPr lang="en-US" sz="1100"/>
              <a:t>Organized file storage and clear naming conventions </a:t>
            </a:r>
          </a:p>
          <a:p>
            <a:pPr>
              <a:spcBef>
                <a:spcPts val="600"/>
              </a:spcBef>
            </a:pPr>
            <a:r>
              <a:rPr lang="en-US" sz="1100"/>
              <a:t>Optimized video asset hosting  </a:t>
            </a:r>
          </a:p>
          <a:p>
            <a:pPr>
              <a:spcBef>
                <a:spcPts val="600"/>
              </a:spcBef>
            </a:pPr>
            <a:r>
              <a:rPr lang="en-US" sz="1100"/>
              <a:t>Content, design, and CMS guidelines to be created at the end of the project</a:t>
            </a:r>
          </a:p>
          <a:p>
            <a:pPr>
              <a:spcBef>
                <a:spcPts val="600"/>
              </a:spcBef>
            </a:pPr>
            <a:r>
              <a:rPr lang="en-US" sz="1100"/>
              <a:t>Geolocation: website language to be automatically selected based on availability, browser setting and/or geolocation. English by default.</a:t>
            </a:r>
          </a:p>
          <a:p>
            <a:pPr>
              <a:spcBef>
                <a:spcPts val="600"/>
              </a:spcBef>
            </a:pPr>
            <a:r>
              <a:rPr lang="en-US" sz="1100"/>
              <a:t>Web analytics plug-in and dashboard for timely and swift reporting</a:t>
            </a:r>
          </a:p>
          <a:p>
            <a:pPr>
              <a:spcBef>
                <a:spcPts val="600"/>
              </a:spcBef>
            </a:pPr>
            <a:endParaRPr lang="en-US" sz="1100"/>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8</a:t>
            </a:fld>
            <a:endParaRPr lang="en-GB"/>
          </a:p>
        </p:txBody>
      </p:sp>
    </p:spTree>
    <p:extLst>
      <p:ext uri="{BB962C8B-B14F-4D97-AF65-F5344CB8AC3E}">
        <p14:creationId xmlns:p14="http://schemas.microsoft.com/office/powerpoint/2010/main" val="233330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C.3 </a:t>
            </a:r>
            <a:r>
              <a:rPr lang="en-US" sz="1300" b="1">
                <a:solidFill>
                  <a:schemeClr val="accent3"/>
                </a:solidFill>
              </a:rPr>
              <a:t>Scope and deliverables for the digital landscape overhaul</a:t>
            </a:r>
          </a:p>
          <a:p>
            <a:pPr algn="just">
              <a:spcBef>
                <a:spcPts val="600"/>
              </a:spcBef>
            </a:pPr>
            <a:r>
              <a:rPr lang="en-US" sz="1100"/>
              <a:t>This section details the requirements of each individual website (a, b, c) managed by various internal stakeholders. </a:t>
            </a:r>
          </a:p>
          <a:p>
            <a:pPr algn="just">
              <a:spcBef>
                <a:spcPts val="600"/>
              </a:spcBef>
            </a:pPr>
            <a:r>
              <a:rPr lang="en-US" sz="1100"/>
              <a:t> </a:t>
            </a:r>
          </a:p>
          <a:p>
            <a:pPr algn="just">
              <a:spcBef>
                <a:spcPts val="600"/>
              </a:spcBef>
            </a:pPr>
            <a:r>
              <a:rPr lang="en-US" sz="1100" b="1"/>
              <a:t>a.JTI.com website revamp project management 2023 Q3-Q4 </a:t>
            </a:r>
          </a:p>
          <a:p>
            <a:pPr algn="just">
              <a:spcBef>
                <a:spcPts val="600"/>
              </a:spcBef>
            </a:pPr>
            <a:r>
              <a:rPr lang="en-US" sz="1100"/>
              <a:t>Creative content strategy and design for the revamp. After the revamp, we will mostly produce and maintain content in-house</a:t>
            </a:r>
          </a:p>
          <a:p>
            <a:pPr algn="just">
              <a:spcBef>
                <a:spcPts val="600"/>
              </a:spcBef>
            </a:pPr>
            <a:r>
              <a:rPr lang="en-US" sz="1100"/>
              <a:t>A dedicated (support) team – which would be seen as an extension of ours – which can deliver timely, quality, and consistent service with seamless communications. Proactivity will be mandatory (spot issue, come up with a solution and implement swiftly, share best practices and how to implement onto the website) and provide ad hoc support to market colleagues with their market page updates (37 complex pages and 41 simple pages)  </a:t>
            </a:r>
          </a:p>
          <a:p>
            <a:pPr algn="just">
              <a:spcBef>
                <a:spcPts val="600"/>
              </a:spcBef>
            </a:pPr>
            <a:r>
              <a:rPr lang="en-US" sz="1100"/>
              <a:t>Integrated into the website are FMS (Feedback Management System) and a geolocation feature</a:t>
            </a:r>
          </a:p>
          <a:p>
            <a:pPr algn="just">
              <a:spcBef>
                <a:spcPts val="600"/>
              </a:spcBef>
            </a:pPr>
            <a:r>
              <a:rPr lang="en-US" sz="1100"/>
              <a:t> </a:t>
            </a:r>
          </a:p>
          <a:p>
            <a:pPr algn="just">
              <a:spcBef>
                <a:spcPts val="600"/>
              </a:spcBef>
            </a:pPr>
            <a:r>
              <a:rPr lang="en-US" sz="1100" b="1"/>
              <a:t>b.Jobs.jti.com (Careers website) 2024 Q1</a:t>
            </a:r>
          </a:p>
          <a:p>
            <a:pPr algn="just">
              <a:spcBef>
                <a:spcPts val="600"/>
              </a:spcBef>
            </a:pPr>
            <a:r>
              <a:rPr lang="en-US" sz="1100" b="1"/>
              <a:t>Objectives </a:t>
            </a:r>
          </a:p>
          <a:p>
            <a:pPr algn="just">
              <a:spcBef>
                <a:spcPts val="600"/>
              </a:spcBef>
            </a:pPr>
            <a:r>
              <a:rPr lang="en-US" sz="1100"/>
              <a:t>Provide an outstanding candidate/employee onboarding experience to attract and retain talents </a:t>
            </a:r>
          </a:p>
          <a:p>
            <a:pPr algn="just">
              <a:spcBef>
                <a:spcPts val="600"/>
              </a:spcBef>
            </a:pPr>
            <a:r>
              <a:rPr lang="en-US" sz="1100"/>
              <a:t>Showcase relevant content </a:t>
            </a:r>
          </a:p>
          <a:p>
            <a:pPr marL="171450" indent="-171450" algn="just">
              <a:spcBef>
                <a:spcPts val="600"/>
              </a:spcBef>
              <a:buFont typeface="Arial" panose="020B0604020202020204" pitchFamily="34" charset="0"/>
              <a:buChar char="•"/>
            </a:pPr>
            <a:r>
              <a:rPr lang="en-US" sz="1100"/>
              <a:t>JTI culture and what it’s like to work for JTI</a:t>
            </a:r>
          </a:p>
          <a:p>
            <a:pPr marL="171450" indent="-171450" algn="just">
              <a:spcBef>
                <a:spcPts val="600"/>
              </a:spcBef>
              <a:buFont typeface="Arial" panose="020B0604020202020204" pitchFamily="34" charset="0"/>
              <a:buChar char="•"/>
            </a:pPr>
            <a:r>
              <a:rPr lang="en-US" sz="1100"/>
              <a:t>address questions that candidates may have  </a:t>
            </a:r>
          </a:p>
          <a:p>
            <a:pPr marL="171450" indent="-171450" algn="just">
              <a:spcBef>
                <a:spcPts val="600"/>
              </a:spcBef>
              <a:buFont typeface="Arial" panose="020B0604020202020204" pitchFamily="34" charset="0"/>
              <a:buChar char="•"/>
            </a:pPr>
            <a:r>
              <a:rPr lang="en-US" sz="1100"/>
              <a:t>in line with our corporate messaging </a:t>
            </a:r>
          </a:p>
          <a:p>
            <a:pPr marL="171450" indent="-171450" algn="just">
              <a:spcBef>
                <a:spcPts val="600"/>
              </a:spcBef>
              <a:buFont typeface="Arial" panose="020B0604020202020204" pitchFamily="34" charset="0"/>
              <a:buChar char="•"/>
            </a:pPr>
            <a:r>
              <a:rPr lang="en-US" sz="1100"/>
              <a:t>the opportunities and “what’s in it” for the candidates  </a:t>
            </a:r>
          </a:p>
          <a:p>
            <a:pPr marL="171450" indent="-171450" algn="just">
              <a:spcBef>
                <a:spcPts val="600"/>
              </a:spcBef>
              <a:buFont typeface="Arial" panose="020B0604020202020204" pitchFamily="34" charset="0"/>
              <a:buChar char="•"/>
            </a:pPr>
            <a:r>
              <a:rPr lang="en-US" sz="1100"/>
              <a:t>pique curiosity </a:t>
            </a:r>
          </a:p>
          <a:p>
            <a:pPr algn="just">
              <a:spcBef>
                <a:spcPts val="600"/>
              </a:spcBef>
            </a:pPr>
            <a:r>
              <a:rPr lang="en-US" sz="1100"/>
              <a:t>Offer best-in-class UX </a:t>
            </a:r>
          </a:p>
          <a:p>
            <a:pPr marL="171450" indent="-171450" algn="just">
              <a:spcBef>
                <a:spcPts val="600"/>
              </a:spcBef>
              <a:buFont typeface="Arial" panose="020B0604020202020204" pitchFamily="34" charset="0"/>
              <a:buChar char="•"/>
            </a:pPr>
            <a:r>
              <a:rPr lang="en-US" sz="1100"/>
              <a:t>easy access and usage </a:t>
            </a:r>
          </a:p>
          <a:p>
            <a:pPr marL="171450" indent="-171450" algn="just">
              <a:spcBef>
                <a:spcPts val="600"/>
              </a:spcBef>
              <a:buFont typeface="Arial" panose="020B0604020202020204" pitchFamily="34" charset="0"/>
              <a:buChar char="•"/>
            </a:pPr>
            <a:r>
              <a:rPr lang="en-US" sz="1100"/>
              <a:t>spontaneous applications  </a:t>
            </a:r>
          </a:p>
          <a:p>
            <a:pPr marL="171450" indent="-171450" algn="just">
              <a:spcBef>
                <a:spcPts val="600"/>
              </a:spcBef>
              <a:buFont typeface="Arial" panose="020B0604020202020204" pitchFamily="34" charset="0"/>
              <a:buChar char="•"/>
            </a:pPr>
            <a:r>
              <a:rPr lang="en-US" sz="1100"/>
              <a:t>in line with the new look &amp; feel of jti.com, </a:t>
            </a:r>
          </a:p>
          <a:p>
            <a:pPr marL="171450" indent="-171450" algn="just">
              <a:spcBef>
                <a:spcPts val="600"/>
              </a:spcBef>
              <a:buFont typeface="Arial" panose="020B0604020202020204" pitchFamily="34" charset="0"/>
              <a:buChar char="•"/>
            </a:pPr>
            <a:r>
              <a:rPr lang="en-US" sz="1100"/>
              <a:t>and lead visitors to learn more on jti.com</a:t>
            </a:r>
          </a:p>
          <a:p>
            <a:pPr marL="171450" indent="-171450" algn="just">
              <a:spcBef>
                <a:spcPts val="600"/>
              </a:spcBef>
              <a:buFont typeface="Arial" panose="020B0604020202020204" pitchFamily="34" charset="0"/>
              <a:buChar char="•"/>
            </a:pPr>
            <a:r>
              <a:rPr lang="en-US" sz="1100"/>
              <a:t>Guide visitors to jti.com to learn more with a smooth transition between the two sites</a:t>
            </a:r>
          </a:p>
          <a:p>
            <a:pPr marL="171450" indent="-171450" algn="just">
              <a:spcBef>
                <a:spcPts val="600"/>
              </a:spcBef>
              <a:buFont typeface="Arial" panose="020B0604020202020204" pitchFamily="34" charset="0"/>
              <a:buChar char="•"/>
            </a:pPr>
            <a:r>
              <a:rPr lang="en-US" sz="1100"/>
              <a:t>Serve as a bridge to our social media accounts with smaller sharable content  </a:t>
            </a:r>
          </a:p>
          <a:p>
            <a:pPr algn="just">
              <a:spcBef>
                <a:spcPts val="600"/>
              </a:spcBef>
            </a:pPr>
            <a:endParaRPr lang="en-US" sz="1100"/>
          </a:p>
          <a:p>
            <a:pPr algn="just">
              <a:spcBef>
                <a:spcPts val="600"/>
              </a:spcBef>
            </a:pPr>
            <a:r>
              <a:rPr lang="en-US" sz="1100" b="1"/>
              <a:t>Scope of work </a:t>
            </a:r>
          </a:p>
          <a:p>
            <a:pPr marL="171450" indent="-171450" algn="just">
              <a:spcBef>
                <a:spcPts val="600"/>
              </a:spcBef>
              <a:buFont typeface="Arial" panose="020B0604020202020204" pitchFamily="34" charset="0"/>
              <a:buChar char="•"/>
            </a:pPr>
            <a:r>
              <a:rPr lang="en-US" sz="1100"/>
              <a:t>Content strategy and copywriting </a:t>
            </a:r>
          </a:p>
          <a:p>
            <a:pPr marL="171450" indent="-171450" algn="just">
              <a:spcBef>
                <a:spcPts val="600"/>
              </a:spcBef>
              <a:buFont typeface="Arial" panose="020B0604020202020204" pitchFamily="34" charset="0"/>
              <a:buChar char="•"/>
            </a:pPr>
            <a:r>
              <a:rPr lang="en-US" sz="1100"/>
              <a:t>Design and UX</a:t>
            </a:r>
          </a:p>
          <a:p>
            <a:pPr marL="171450" indent="-171450" algn="just">
              <a:spcBef>
                <a:spcPts val="600"/>
              </a:spcBef>
              <a:buFont typeface="Arial" panose="020B0604020202020204" pitchFamily="34" charset="0"/>
              <a:buChar char="•"/>
            </a:pPr>
            <a:r>
              <a:rPr lang="en-US" sz="1100"/>
              <a:t>Build and launch</a:t>
            </a:r>
          </a:p>
          <a:p>
            <a:pPr algn="just">
              <a:spcBef>
                <a:spcPts val="600"/>
              </a:spcBef>
            </a:pPr>
            <a:endParaRPr lang="en-US" sz="1100"/>
          </a:p>
          <a:p>
            <a:pPr algn="just">
              <a:spcBef>
                <a:spcPts val="600"/>
              </a:spcBef>
            </a:pPr>
            <a:r>
              <a:rPr lang="en-US" sz="1100" b="1"/>
              <a:t>Dependencies</a:t>
            </a:r>
          </a:p>
          <a:p>
            <a:pPr marL="171450" indent="-171450" algn="just">
              <a:spcBef>
                <a:spcPts val="600"/>
              </a:spcBef>
              <a:buFont typeface="Arial" panose="020B0604020202020204" pitchFamily="34" charset="0"/>
              <a:buChar char="•"/>
            </a:pPr>
            <a:r>
              <a:rPr lang="en-US" sz="1100"/>
              <a:t>Functional specifications and ATS (SuccessFactors) integration</a:t>
            </a:r>
          </a:p>
          <a:p>
            <a:pPr marL="171450" indent="-171450" algn="just">
              <a:spcBef>
                <a:spcPts val="600"/>
              </a:spcBef>
              <a:buFont typeface="Arial" panose="020B0604020202020204" pitchFamily="34" charset="0"/>
              <a:buChar char="•"/>
            </a:pPr>
            <a:r>
              <a:rPr lang="en-US" sz="1100"/>
              <a:t>Jti.com revamp (to ensure consistency but avoid redundancies)</a:t>
            </a: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9</a:t>
            </a:fld>
            <a:endParaRPr lang="en-GB"/>
          </a:p>
        </p:txBody>
      </p:sp>
    </p:spTree>
    <p:extLst>
      <p:ext uri="{BB962C8B-B14F-4D97-AF65-F5344CB8AC3E}">
        <p14:creationId xmlns:p14="http://schemas.microsoft.com/office/powerpoint/2010/main" val="2910552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JTI">
  <a:themeElements>
    <a:clrScheme name="JTI">
      <a:dk1>
        <a:sysClr val="windowText" lastClr="000000"/>
      </a:dk1>
      <a:lt1>
        <a:sysClr val="window" lastClr="FFFFFF"/>
      </a:lt1>
      <a:dk2>
        <a:srgbClr val="5F5F5F"/>
      </a:dk2>
      <a:lt2>
        <a:srgbClr val="DDDDDD"/>
      </a:lt2>
      <a:accent1>
        <a:srgbClr val="E03C31"/>
      </a:accent1>
      <a:accent2>
        <a:srgbClr val="EAAA00"/>
      </a:accent2>
      <a:accent3>
        <a:srgbClr val="00B2A9"/>
      </a:accent3>
      <a:accent4>
        <a:srgbClr val="8031A7"/>
      </a:accent4>
      <a:accent5>
        <a:srgbClr val="E782A9"/>
      </a:accent5>
      <a:accent6>
        <a:srgbClr val="407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extLst>
    <a:ext uri="{05A4C25C-085E-4340-85A3-A5531E510DB2}">
      <thm15:themeFamily xmlns:thm15="http://schemas.microsoft.com/office/thememl/2012/main" name="JTI Spectrum PPT Template ARIAL WARM 131218 [Read-Only]" id="{E12A42E4-C9E5-4A78-9907-906F87813DA0}" vid="{90D0C177-6A2E-4CCF-A2E9-9644515A5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6f11cca-6ed0-4021-80c3-d8746bf246a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8E27D7D215AF43987088986C045E3C" ma:contentTypeVersion="11" ma:contentTypeDescription="Create a new document." ma:contentTypeScope="" ma:versionID="57ab1a0c418522c8b21044e4bcb5e44d">
  <xsd:schema xmlns:xsd="http://www.w3.org/2001/XMLSchema" xmlns:xs="http://www.w3.org/2001/XMLSchema" xmlns:p="http://schemas.microsoft.com/office/2006/metadata/properties" xmlns:ns2="f6f11cca-6ed0-4021-80c3-d8746bf246af" targetNamespace="http://schemas.microsoft.com/office/2006/metadata/properties" ma:root="true" ma:fieldsID="957a5e42143d82093acc0ab916b09d9f" ns2:_="">
    <xsd:import namespace="f6f11cca-6ed0-4021-80c3-d8746bf246a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f11cca-6ed0-4021-80c3-d8746bf24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3dfe741-475c-44cf-bcd4-46bfd3fd0691"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19EF0D-9334-4728-BBC9-228DB4AAB9F3}">
  <ds:schemaRefs>
    <ds:schemaRef ds:uri="http://schemas.microsoft.com/office/2006/documentManagement/types"/>
    <ds:schemaRef ds:uri="41b1ca4d-72ff-44ab-a55c-b8989fd90637"/>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infopath/2007/PartnerControls"/>
    <ds:schemaRef ds:uri="4c68b620-8a38-43ba-ba1c-101545a7d1cc"/>
    <ds:schemaRef ds:uri="http://purl.org/dc/terms/"/>
    <ds:schemaRef ds:uri="f6f11cca-6ed0-4021-80c3-d8746bf246af"/>
  </ds:schemaRefs>
</ds:datastoreItem>
</file>

<file path=customXml/itemProps2.xml><?xml version="1.0" encoding="utf-8"?>
<ds:datastoreItem xmlns:ds="http://schemas.openxmlformats.org/officeDocument/2006/customXml" ds:itemID="{83DE5915-2264-40AB-A23E-63ED22A0CB51}">
  <ds:schemaRefs>
    <ds:schemaRef ds:uri="http://schemas.microsoft.com/sharepoint/v3/contenttype/forms"/>
  </ds:schemaRefs>
</ds:datastoreItem>
</file>

<file path=customXml/itemProps3.xml><?xml version="1.0" encoding="utf-8"?>
<ds:datastoreItem xmlns:ds="http://schemas.openxmlformats.org/officeDocument/2006/customXml" ds:itemID="{F40B8EB0-019E-406A-A282-E40AD10F3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f11cca-6ed0-4021-80c3-d8746bf24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020b37f-db72-473e-ae54-fb16df408069}" enabled="1" method="Standard" siteId="{705d07a3-2eea-4f3b-ab59-65ca29abeb26}" removed="0"/>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0</TotalTime>
  <Words>3932</Words>
  <Application>Microsoft Office PowerPoint</Application>
  <PresentationFormat>Widescreen</PresentationFormat>
  <Paragraphs>413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JTI</vt:lpstr>
      <vt:lpstr>          JTI DIGITAL LANDSCAPE  Request for Proposal</vt:lpstr>
      <vt:lpstr>CONFIDENTIALITY NOTICE AND DISCLAIMER</vt:lpstr>
      <vt:lpstr>PowerPoint Presentation</vt:lpstr>
      <vt:lpstr>A. INTRODUCTION</vt:lpstr>
      <vt:lpstr>B. PURPOSE OF THE RFP</vt:lpstr>
      <vt:lpstr>B. PURPOSE OF THE RFP</vt:lpstr>
      <vt:lpstr>C. CONTEXT</vt:lpstr>
      <vt:lpstr>C. CONTEXT</vt:lpstr>
      <vt:lpstr>C. CONTEXT</vt:lpstr>
      <vt:lpstr>C. CONTEXT</vt:lpstr>
      <vt:lpstr>C. CONTEXT</vt:lpstr>
      <vt:lpstr>C. CONTEXT</vt:lpstr>
      <vt:lpstr>D. RESPONSE</vt:lpstr>
      <vt:lpstr>E. APPENDIX &amp; ANNEX &amp;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Plan Corporate Affairs</dc:title>
  <dc:creator>Igoe, Helen</dc:creator>
  <cp:lastModifiedBy>Hramtsovskaya, Julia</cp:lastModifiedBy>
  <cp:revision>18</cp:revision>
  <dcterms:created xsi:type="dcterms:W3CDTF">2020-02-10T15:07:31Z</dcterms:created>
  <dcterms:modified xsi:type="dcterms:W3CDTF">2025-04-10T08:19:03Z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0x010100718E27D7D215AF43987088986C045E3C</vt:lpwstr>
  </property>
  <property fmtid="{D5CDD505-2E9C-101B-9397-08002B2CF9AE}" pid="3" name="MSIP_Label_b020b37f-db72-473e-ae54-fb16df408069_Enabled">
    <vt:lpwstr>true</vt:lpwstr>
  </property>
  <property fmtid="{D5CDD505-2E9C-101B-9397-08002B2CF9AE}" pid="4" name="MSIP_Label_b020b37f-db72-473e-ae54-fb16df408069_SetDate">
    <vt:lpwstr>2020-11-12T09:19:08Z</vt:lpwstr>
  </property>
  <property fmtid="{D5CDD505-2E9C-101B-9397-08002B2CF9AE}" pid="5" name="MSIP_Label_b020b37f-db72-473e-ae54-fb16df408069_Method">
    <vt:lpwstr>Standard</vt:lpwstr>
  </property>
  <property fmtid="{D5CDD505-2E9C-101B-9397-08002B2CF9AE}" pid="6" name="MSIP_Label_b020b37f-db72-473e-ae54-fb16df408069_Name">
    <vt:lpwstr>General</vt:lpwstr>
  </property>
  <property fmtid="{D5CDD505-2E9C-101B-9397-08002B2CF9AE}" pid="7" name="MSIP_Label_b020b37f-db72-473e-ae54-fb16df408069_SiteId">
    <vt:lpwstr>705d07a3-2eea-4f3b-ab59-65ca29abeb26</vt:lpwstr>
  </property>
  <property fmtid="{D5CDD505-2E9C-101B-9397-08002B2CF9AE}" pid="8" name="MSIP_Label_b020b37f-db72-473e-ae54-fb16df408069_ActionId">
    <vt:lpwstr>326b9feb-353d-4471-860b-bf0d5c0d1c9d</vt:lpwstr>
  </property>
  <property fmtid="{D5CDD505-2E9C-101B-9397-08002B2CF9AE}" pid="9" name="MSIP_Label_b020b37f-db72-473e-ae54-fb16df408069_ContentBits">
    <vt:lpwstr>0</vt:lpwstr>
  </property>
  <property fmtid="{D5CDD505-2E9C-101B-9397-08002B2CF9AE}" pid="10" name="MediaServiceImageTags">
    <vt:lpwstr/>
  </property>
</Properties>
</file>