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Final Project</a:t>
            </a:r>
            <a:br>
              <a:rPr lang="en-US" b="1" dirty="0" smtClean="0"/>
            </a:br>
            <a:r>
              <a:rPr lang="en-US" b="1" dirty="0"/>
              <a:t>Controlling scattering of light through topological transitions</a:t>
            </a:r>
            <a:br>
              <a:rPr lang="en-US" b="1" dirty="0"/>
            </a:br>
            <a:r>
              <a:rPr lang="en-US" b="1" dirty="0"/>
              <a:t>in all-dielectric </a:t>
            </a:r>
            <a:r>
              <a:rPr lang="en-US" b="1" dirty="0" err="1"/>
              <a:t>metasurfaces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Sahana</a:t>
            </a:r>
            <a:r>
              <a:rPr lang="en-US" dirty="0" smtClean="0"/>
              <a:t> Bhattacharyya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design </a:t>
            </a:r>
            <a:r>
              <a:rPr lang="en-US" dirty="0"/>
              <a:t>and fabricate a </a:t>
            </a:r>
            <a:r>
              <a:rPr lang="en-US" dirty="0" err="1"/>
              <a:t>metasurface</a:t>
            </a:r>
            <a:r>
              <a:rPr lang="en-US" dirty="0"/>
              <a:t> that supports </a:t>
            </a:r>
            <a:r>
              <a:rPr lang="en-US" dirty="0" err="1"/>
              <a:t>radiative</a:t>
            </a:r>
            <a:r>
              <a:rPr lang="en-US" dirty="0"/>
              <a:t> photonic modes in the near-infrared </a:t>
            </a:r>
            <a:r>
              <a:rPr lang="en-US" dirty="0" smtClean="0"/>
              <a:t>spectral range </a:t>
            </a:r>
            <a:r>
              <a:rPr lang="en-US" dirty="0"/>
              <a:t>and exhibits a </a:t>
            </a:r>
            <a:r>
              <a:rPr lang="en-US" dirty="0" smtClean="0"/>
              <a:t>topological transition</a:t>
            </a:r>
          </a:p>
          <a:p>
            <a:r>
              <a:rPr lang="en-US" dirty="0" smtClean="0"/>
              <a:t>The coupling </a:t>
            </a:r>
            <a:r>
              <a:rPr lang="en-US" dirty="0"/>
              <a:t>of topological modes to the radiation continuum enables the observation of a </a:t>
            </a:r>
            <a:r>
              <a:rPr lang="en-US" dirty="0" smtClean="0"/>
              <a:t>topological transition</a:t>
            </a:r>
            <a:r>
              <a:rPr lang="en-US" dirty="0"/>
              <a:t>, which is accompanied by the inversion of bright and dark modes, referred to as </a:t>
            </a:r>
            <a:r>
              <a:rPr lang="en-US" dirty="0" smtClean="0"/>
              <a:t>band-crossing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263236"/>
            <a:ext cx="8991600" cy="120247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Problem Outline:</a:t>
            </a:r>
            <a:r>
              <a:rPr lang="en-US" sz="2700" dirty="0" smtClean="0"/>
              <a:t> </a:t>
            </a:r>
            <a:r>
              <a:rPr lang="en-US" sz="2800" b="1" dirty="0"/>
              <a:t>to design </a:t>
            </a:r>
            <a:r>
              <a:rPr lang="en-US" sz="2800" b="1" dirty="0" smtClean="0"/>
              <a:t>new </a:t>
            </a:r>
            <a:r>
              <a:rPr lang="en-US" sz="2800" b="1" dirty="0"/>
              <a:t>class of </a:t>
            </a:r>
            <a:r>
              <a:rPr lang="en-US" sz="2800" b="1" dirty="0" err="1"/>
              <a:t>metasurfaces</a:t>
            </a:r>
            <a:r>
              <a:rPr lang="en-US" sz="2800" b="1" dirty="0"/>
              <a:t> with unique</a:t>
            </a:r>
            <a:br>
              <a:rPr lang="en-US" sz="2800" b="1" dirty="0"/>
            </a:br>
            <a:r>
              <a:rPr lang="en-US" sz="2800" b="1" dirty="0"/>
              <a:t>scattering characteristics controlled via topological effects</a:t>
            </a:r>
            <a:endParaRPr lang="en-US" sz="27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" y="1295400"/>
            <a:ext cx="7419109" cy="536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629584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https://arxiv.org/abs/1705.04236</a:t>
            </a:r>
          </a:p>
        </p:txBody>
      </p:sp>
    </p:spTree>
    <p:extLst>
      <p:ext uri="{BB962C8B-B14F-4D97-AF65-F5344CB8AC3E}">
        <p14:creationId xmlns:p14="http://schemas.microsoft.com/office/powerpoint/2010/main" val="228920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4191000" cy="40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3400" y="381000"/>
            <a:ext cx="457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dirty="0">
                <a:latin typeface="Arial" pitchFamily="34" charset="0"/>
                <a:cs typeface="Arial" pitchFamily="34" charset="0"/>
              </a:rPr>
              <a:t>) Geometry of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metasurface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composed </a:t>
            </a:r>
            <a:r>
              <a:rPr lang="en-US" dirty="0">
                <a:latin typeface="Arial" pitchFamily="34" charset="0"/>
                <a:cs typeface="Arial" pitchFamily="34" charset="0"/>
              </a:rPr>
              <a:t>of a triangular lattice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hexamers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>
                <a:latin typeface="Arial" pitchFamily="34" charset="0"/>
                <a:cs typeface="Arial" pitchFamily="34" charset="0"/>
              </a:rPr>
              <a:t>Si pillars on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sapphire substrate</a:t>
            </a:r>
            <a:r>
              <a:rPr lang="en-US" dirty="0">
                <a:latin typeface="Arial" pitchFamily="34" charset="0"/>
                <a:cs typeface="Arial" pitchFamily="34" charset="0"/>
              </a:rPr>
              <a:t>: (a) shrunken structure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&gt; 3; (b)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expanded structure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&lt; 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it-IT" dirty="0">
                <a:latin typeface="Arial" pitchFamily="34" charset="0"/>
                <a:cs typeface="Arial" pitchFamily="34" charset="0"/>
              </a:rPr>
              <a:t>lattice period a = 750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nm,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radius </a:t>
            </a:r>
            <a:r>
              <a:rPr lang="en-US" dirty="0">
                <a:latin typeface="Arial" pitchFamily="34" charset="0"/>
                <a:cs typeface="Arial" pitchFamily="34" charset="0"/>
              </a:rPr>
              <a:t>of silicon pillars r = 75 nm and height of the pillars h = 1:0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micron. </a:t>
            </a:r>
            <a:r>
              <a:rPr lang="en-US" dirty="0">
                <a:latin typeface="Arial" pitchFamily="34" charset="0"/>
                <a:cs typeface="Arial" pitchFamily="34" charset="0"/>
              </a:rPr>
              <a:t>The sizes of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clusters R </a:t>
            </a:r>
            <a:r>
              <a:rPr lang="en-US" dirty="0">
                <a:latin typeface="Arial" pitchFamily="34" charset="0"/>
                <a:cs typeface="Arial" pitchFamily="34" charset="0"/>
              </a:rPr>
              <a:t>shown in Fig.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 </a:t>
            </a:r>
            <a:r>
              <a:rPr lang="en-US" dirty="0">
                <a:latin typeface="Arial" pitchFamily="34" charset="0"/>
                <a:cs typeface="Arial" pitchFamily="34" charset="0"/>
              </a:rPr>
              <a:t>chosen to be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3:15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a/R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2:85 for shrunken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expanded structures</a:t>
            </a:r>
            <a:r>
              <a:rPr lang="en-US" dirty="0">
                <a:latin typeface="Arial" pitchFamily="34" charset="0"/>
                <a:cs typeface="Arial" pitchFamily="34" charset="0"/>
              </a:rPr>
              <a:t>, respectively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>
                <a:latin typeface="Arial" pitchFamily="34" charset="0"/>
                <a:cs typeface="Arial" pitchFamily="34" charset="0"/>
              </a:rPr>
              <a:t>(c) Left: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Brillouin</a:t>
            </a:r>
            <a:r>
              <a:rPr lang="en-US" dirty="0">
                <a:latin typeface="Arial" pitchFamily="34" charset="0"/>
                <a:cs typeface="Arial" pitchFamily="34" charset="0"/>
              </a:rPr>
              <a:t> zone of an unperturbed honeycomb lattice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a/R</a:t>
            </a:r>
            <a:r>
              <a:rPr lang="en-US" dirty="0">
                <a:latin typeface="Arial" pitchFamily="34" charset="0"/>
                <a:cs typeface="Arial" pitchFamily="34" charset="0"/>
              </a:rPr>
              <a:t> = 3 (black) and the triangular lattice under study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a/R</a:t>
            </a:r>
            <a:r>
              <a:rPr lang="en-US" dirty="0">
                <a:latin typeface="Arial" pitchFamily="34" charset="0"/>
                <a:cs typeface="Arial" pitchFamily="34" charset="0"/>
              </a:rPr>
              <a:t> ≠ 3 (blue) obtained by the honeycomb lattice deformation. Right: Shrinking/expanding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hexamer</a:t>
            </a:r>
            <a:r>
              <a:rPr lang="en-US" dirty="0">
                <a:latin typeface="Arial" pitchFamily="34" charset="0"/>
                <a:cs typeface="Arial" pitchFamily="34" charset="0"/>
              </a:rPr>
              <a:t> leads to folding of K and K’ points to </a:t>
            </a:r>
            <a:r>
              <a:rPr lang="el-GR" dirty="0">
                <a:latin typeface="Arial" pitchFamily="34" charset="0"/>
                <a:cs typeface="Arial" pitchFamily="34" charset="0"/>
              </a:rPr>
              <a:t>Γ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 in the new lattice. As the result of such symmetry reduction, valleys (pseudo-spins)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mix, which </a:t>
            </a:r>
            <a:r>
              <a:rPr lang="en-US" dirty="0">
                <a:latin typeface="Arial" pitchFamily="34" charset="0"/>
                <a:cs typeface="Arial" pitchFamily="34" charset="0"/>
              </a:rPr>
              <a:t>may lead to a topological transition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29328"/>
            <a:ext cx="3581400" cy="238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proceed in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generate the lattice structure </a:t>
            </a:r>
            <a:r>
              <a:rPr lang="en-US" b="1" dirty="0" smtClean="0"/>
              <a:t>Visual</a:t>
            </a:r>
            <a:r>
              <a:rPr lang="en-US" dirty="0" smtClean="0"/>
              <a:t> or </a:t>
            </a:r>
            <a:r>
              <a:rPr lang="en-US" b="1" dirty="0" err="1" smtClean="0"/>
              <a:t>Mayavi</a:t>
            </a:r>
            <a:r>
              <a:rPr lang="en-US" dirty="0" smtClean="0"/>
              <a:t> package is required. </a:t>
            </a:r>
          </a:p>
          <a:p>
            <a:r>
              <a:rPr lang="en-US" b="1" dirty="0" err="1" smtClean="0"/>
              <a:t>Phonopy</a:t>
            </a:r>
            <a:r>
              <a:rPr lang="en-US" dirty="0" smtClean="0"/>
              <a:t> and </a:t>
            </a:r>
            <a:r>
              <a:rPr lang="en-US" b="1" dirty="0"/>
              <a:t>Phono3py </a:t>
            </a:r>
            <a:r>
              <a:rPr lang="en-US" b="1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open source </a:t>
            </a:r>
            <a:r>
              <a:rPr lang="en-US" dirty="0" smtClean="0"/>
              <a:t>packages that are required to solve the </a:t>
            </a:r>
            <a:r>
              <a:rPr lang="en-US" dirty="0" err="1" smtClean="0"/>
              <a:t>eigenmodes</a:t>
            </a:r>
            <a:r>
              <a:rPr lang="en-US" dirty="0" smtClean="0"/>
              <a:t> of the photonic structure. These two can calculate harmonic </a:t>
            </a:r>
            <a:r>
              <a:rPr lang="en-US" dirty="0"/>
              <a:t>and quasi-harmonic </a:t>
            </a:r>
            <a:r>
              <a:rPr lang="en-US" dirty="0" smtClean="0"/>
              <a:t>levels, phonon-phonon </a:t>
            </a:r>
            <a:r>
              <a:rPr lang="en-US" dirty="0"/>
              <a:t>interaction and lattice thermal conductivity calculations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Brillouin</a:t>
            </a:r>
            <a:r>
              <a:rPr lang="en-US" dirty="0" smtClean="0"/>
              <a:t> Zone plot only </a:t>
            </a:r>
            <a:r>
              <a:rPr lang="en-US" b="1" dirty="0" err="1" smtClean="0"/>
              <a:t>matplotlib</a:t>
            </a:r>
            <a:r>
              <a:rPr lang="en-US" dirty="0"/>
              <a:t> </a:t>
            </a:r>
            <a:r>
              <a:rPr lang="en-US" dirty="0" smtClean="0"/>
              <a:t>is required.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Project Controlling scattering of light through topological transitions in all-dielectric metasurfaces</vt:lpstr>
      <vt:lpstr>Overall Idea </vt:lpstr>
      <vt:lpstr>Problem Outline: to design new class of metasurfaces with unique scattering characteristics controlled via topological effects</vt:lpstr>
      <vt:lpstr>PowerPoint Presentation</vt:lpstr>
      <vt:lpstr>How to proceed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Sahana</dc:creator>
  <cp:lastModifiedBy>Windows User</cp:lastModifiedBy>
  <cp:revision>9</cp:revision>
  <dcterms:created xsi:type="dcterms:W3CDTF">2006-08-16T00:00:00Z</dcterms:created>
  <dcterms:modified xsi:type="dcterms:W3CDTF">2017-10-31T17:12:18Z</dcterms:modified>
</cp:coreProperties>
</file>