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5" r:id="rId2"/>
    <p:sldMasterId id="2147483679" r:id="rId3"/>
    <p:sldMasterId id="2147483691" r:id="rId4"/>
    <p:sldMasterId id="2147483723" r:id="rId5"/>
    <p:sldMasterId id="2147483757" r:id="rId6"/>
  </p:sldMasterIdLst>
  <p:notesMasterIdLst>
    <p:notesMasterId r:id="rId31"/>
  </p:notesMasterIdLst>
  <p:sldIdLst>
    <p:sldId id="928" r:id="rId7"/>
    <p:sldId id="929" r:id="rId8"/>
    <p:sldId id="904" r:id="rId9"/>
    <p:sldId id="908" r:id="rId10"/>
    <p:sldId id="910" r:id="rId11"/>
    <p:sldId id="960" r:id="rId12"/>
    <p:sldId id="941" r:id="rId13"/>
    <p:sldId id="956" r:id="rId14"/>
    <p:sldId id="264" r:id="rId15"/>
    <p:sldId id="963" r:id="rId16"/>
    <p:sldId id="954" r:id="rId17"/>
    <p:sldId id="955" r:id="rId18"/>
    <p:sldId id="938" r:id="rId19"/>
    <p:sldId id="958" r:id="rId20"/>
    <p:sldId id="939" r:id="rId21"/>
    <p:sldId id="905" r:id="rId22"/>
    <p:sldId id="383" r:id="rId23"/>
    <p:sldId id="933" r:id="rId24"/>
    <p:sldId id="957" r:id="rId25"/>
    <p:sldId id="959" r:id="rId26"/>
    <p:sldId id="953" r:id="rId27"/>
    <p:sldId id="918" r:id="rId28"/>
    <p:sldId id="912" r:id="rId29"/>
    <p:sldId id="32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B4BE04-3D75-9641-AF92-C0A1E93652A7}">
          <p14:sldIdLst>
            <p14:sldId id="928"/>
            <p14:sldId id="929"/>
            <p14:sldId id="904"/>
            <p14:sldId id="908"/>
            <p14:sldId id="910"/>
            <p14:sldId id="960"/>
            <p14:sldId id="941"/>
            <p14:sldId id="956"/>
            <p14:sldId id="264"/>
            <p14:sldId id="963"/>
            <p14:sldId id="954"/>
            <p14:sldId id="955"/>
            <p14:sldId id="938"/>
            <p14:sldId id="958"/>
            <p14:sldId id="939"/>
            <p14:sldId id="905"/>
          </p14:sldIdLst>
        </p14:section>
        <p14:section name="Appendix" id="{79E4671D-48E6-0743-B178-41A8862C2244}">
          <p14:sldIdLst>
            <p14:sldId id="383"/>
            <p14:sldId id="933"/>
            <p14:sldId id="957"/>
            <p14:sldId id="959"/>
            <p14:sldId id="953"/>
            <p14:sldId id="918"/>
            <p14:sldId id="912"/>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FFCA"/>
    <a:srgbClr val="21322F"/>
    <a:srgbClr val="20322E"/>
    <a:srgbClr val="9EFF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578515-9461-E941-966E-E5F3C3DD05D2}" v="1" dt="2024-04-25T01:40:24.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8"/>
    <p:restoredTop sz="80917"/>
  </p:normalViewPr>
  <p:slideViewPr>
    <p:cSldViewPr snapToGrid="0">
      <p:cViewPr varScale="1">
        <p:scale>
          <a:sx n="77" d="100"/>
          <a:sy n="77" d="100"/>
        </p:scale>
        <p:origin x="7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19D3A-3804-C44C-8111-A41ED11DA5C6}" type="datetimeFigureOut">
              <a:rPr lang="en-US" smtClean="0"/>
              <a:t>8/9/2024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9F555-D3F8-2749-A0AF-566D8C48B0E0}" type="slidenum">
              <a:rPr lang="en-US" smtClean="0"/>
              <a:t>‹#›</a:t>
            </a:fld>
            <a:endParaRPr lang="en-US"/>
          </a:p>
        </p:txBody>
      </p:sp>
    </p:spTree>
    <p:extLst>
      <p:ext uri="{BB962C8B-B14F-4D97-AF65-F5344CB8AC3E}">
        <p14:creationId xmlns:p14="http://schemas.microsoft.com/office/powerpoint/2010/main" val="150578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745C94-084B-8B44-A0C6-1E1D479D8A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40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526FE9-992B-44A5-9F10-24AA05CD3D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19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focusing on the features of the product and continuous development based on user feedback,</a:t>
            </a:r>
          </a:p>
          <a:p>
            <a:pPr marL="171450" indent="-171450">
              <a:buFont typeface="Calibri"/>
              <a:buChar char="-"/>
            </a:pPr>
            <a:r>
              <a:rPr lang="en-US"/>
              <a:t>We have come up with these strategic plans – like pricing and revenue would be tier-based pricing strategies and have stable revenue based on that</a:t>
            </a:r>
          </a:p>
          <a:p>
            <a:pPr marL="171450" indent="-171450">
              <a:buFont typeface="Calibri"/>
              <a:buChar char="-"/>
            </a:pPr>
            <a:r>
              <a:rPr lang="en-US"/>
              <a:t>Reach out to new user segments other than existing industries and increase product adoption</a:t>
            </a:r>
          </a:p>
          <a:p>
            <a:pPr marL="171450" indent="-171450">
              <a:buFont typeface="Calibri"/>
              <a:buChar char="-"/>
            </a:pPr>
            <a:r>
              <a:rPr lang="en-US"/>
              <a:t>Invest more on R&amp;D – allocate special budget for research to explore more functionalities which can differentiate Data Ninja in the market</a:t>
            </a:r>
          </a:p>
          <a:p>
            <a:pPr marL="171450" indent="-171450">
              <a:buFont typeface="Calibri"/>
              <a:buChar char="-"/>
            </a:pPr>
            <a:r>
              <a:rPr lang="en-US"/>
              <a:t>Forging partnerships with database providers and technology providers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195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750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Technology – stay at top of AI innovations – by leveraging this we want to deliver maximum value of our product – also unlock adjacent markets – targeting every industry possible where they would not just use for querying but also visualizations and insights which is in the future phase of our product</a:t>
            </a:r>
          </a:p>
          <a:p>
            <a:pPr marL="171450" indent="-171450">
              <a:buFont typeface="Arial"/>
              <a:buChar char="•"/>
            </a:pPr>
            <a:r>
              <a:rPr lang="en-US" dirty="0"/>
              <a:t>Buyer personas include product managers, executives who might not possess great SQL skills, and even technically skilled BI specialists and analysts to make their lives easier and reduce workload.</a:t>
            </a:r>
          </a:p>
          <a:p>
            <a:pPr marL="171450" indent="-171450">
              <a:buFont typeface="Arial"/>
              <a:buChar char="•"/>
            </a:pPr>
            <a:r>
              <a:rPr lang="en-US" dirty="0"/>
              <a:t>Technology constraint – like when shipping our product, there might be gaps in the technical documentation which would require back-and-forth communication</a:t>
            </a:r>
          </a:p>
          <a:p>
            <a:pPr marL="171450" indent="-171450">
              <a:buFont typeface="Arial"/>
              <a:buChar char="•"/>
            </a:pPr>
            <a:r>
              <a:rPr lang="en-US" dirty="0"/>
              <a:t>Compatibility and performance-related constraints wherein the users may not have technical relevant knowledge on the capability of the product.</a:t>
            </a:r>
          </a:p>
          <a:p>
            <a:pPr marL="171450" indent="-171450">
              <a:buFont typeface="Arial"/>
              <a:buChar char="•"/>
            </a:pPr>
            <a:r>
              <a:rPr lang="en-US" dirty="0"/>
              <a:t>Data and privacy constraints – most organizations are sensitive about their data and would not want their information stored in our databases</a:t>
            </a:r>
          </a:p>
          <a:p>
            <a:pPr marL="171450" indent="-171450">
              <a:buFont typeface="Arial"/>
              <a:buChar char="•"/>
            </a:pPr>
            <a:r>
              <a:rPr lang="en-US" dirty="0"/>
              <a:t>Market constraints – If the capability of the product becomes sort of an inbuilt feature of existing products, it might become a “Me Too” problem, continuous market research is required to understand evolving user preferences in this domain</a:t>
            </a:r>
          </a:p>
          <a:p>
            <a:pPr marL="171450" indent="-171450">
              <a:buFont typeface="Arial"/>
              <a:buChar char="•"/>
            </a:pPr>
            <a:r>
              <a:rPr lang="en-US" dirty="0"/>
              <a:t>Financial constraints like acquiring initial investors and ensuring product affordability for a diverse set of industry users</a:t>
            </a:r>
          </a:p>
          <a:p>
            <a:pPr marL="171450" indent="-171450">
              <a:buFont typeface="Arial"/>
              <a:buChar char="•"/>
            </a:pPr>
            <a:r>
              <a:rPr lang="en-US" dirty="0">
                <a:cs typeface="+mn-lt"/>
              </a:rPr>
              <a:t>Design strategy</a:t>
            </a:r>
          </a:p>
          <a:p>
            <a:pPr marL="171450" indent="-171450">
              <a:buFont typeface="Arial"/>
              <a:buChar char="•"/>
            </a:pPr>
            <a:r>
              <a:rPr lang="en-US" dirty="0">
                <a:cs typeface="+mn-lt"/>
              </a:rPr>
              <a:t>Have user feedback in the core of our strategy plans – ensure how user use our product and features based on which  design level or preference level personalization could be incorporated</a:t>
            </a:r>
          </a:p>
          <a:p>
            <a:pPr marL="171450" indent="-171450">
              <a:buFont typeface="Arial"/>
              <a:buChar char="•"/>
            </a:pPr>
            <a:r>
              <a:rPr lang="en-US" dirty="0">
                <a:cs typeface="+mn-lt"/>
              </a:rPr>
              <a:t>Lastly, the limitations of our product: understanding heavy and complex database design and AI recommendations for building databases.</a:t>
            </a:r>
          </a:p>
          <a:p>
            <a:pPr marL="171450" indent="-171450">
              <a:buFont typeface="Arial"/>
              <a:buChar char="•"/>
            </a:pPr>
            <a:endParaRPr lang="en-US" dirty="0">
              <a:cs typeface="+mn-lt"/>
            </a:endParaRPr>
          </a:p>
          <a:p>
            <a:pPr marL="171450" indent="-171450">
              <a:buFont typeface="Arial"/>
              <a:buChar char="•"/>
            </a:pPr>
            <a:endParaRPr lang="en-US" dirty="0">
              <a:cs typeface="+mn-lt"/>
            </a:endParaRPr>
          </a:p>
          <a:p>
            <a:endParaRPr lang="en-US" dirty="0">
              <a:cs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526FE9-992B-44A5-9F10-24AA05CD3D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5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4987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Revenue Model we are envisioning for DataNinja. </a:t>
            </a:r>
          </a:p>
          <a:p>
            <a:pPr marL="171450" indent="-171450">
              <a:buFont typeface="Calibri"/>
              <a:buChar char="-"/>
            </a:pPr>
            <a:r>
              <a:rPr lang="en-US" dirty="0"/>
              <a:t>Our largest segment would be selling the product offerings in the form of licenses which will involve a significant upfront payment. </a:t>
            </a:r>
          </a:p>
          <a:p>
            <a:pPr marL="171450" indent="-171450">
              <a:buFont typeface="Calibri"/>
              <a:buChar char="-"/>
            </a:pPr>
            <a:r>
              <a:rPr lang="en-US" dirty="0"/>
              <a:t>The next one is Subscription fees – where we will accommodate a couple of purchase options based on the feature bundles. </a:t>
            </a:r>
          </a:p>
          <a:p>
            <a:pPr marL="171450" indent="-171450">
              <a:buFont typeface="Calibri"/>
              <a:buChar char="-"/>
            </a:pPr>
            <a:r>
              <a:rPr lang="en-US" dirty="0"/>
              <a:t>Usage based pricing like AWS., </a:t>
            </a:r>
            <a:r>
              <a:rPr lang="en-US" dirty="0" err="1"/>
              <a:t>Eg.</a:t>
            </a:r>
            <a:r>
              <a:rPr lang="en-US" dirty="0"/>
              <a:t>, based on the number of queries executed or the amount of data processed they will be billed.</a:t>
            </a:r>
          </a:p>
          <a:p>
            <a:pPr marL="171450" indent="-171450">
              <a:buFont typeface="Calibri"/>
              <a:buChar char="-"/>
            </a:pPr>
            <a:r>
              <a:rPr lang="en-US" dirty="0"/>
              <a:t> Offering custom features &amp; evaluating the value provided for our customers we are planning to create a revenue stream.</a:t>
            </a:r>
          </a:p>
          <a:p>
            <a:pPr marL="171450" indent="-171450">
              <a:buFont typeface="Calibri"/>
              <a:buChar char="-"/>
            </a:pPr>
            <a:r>
              <a:rPr lang="en-US" dirty="0"/>
              <a:t>After creating a high-level user stickiness, another potential revenue stream is where we will introduce professional services, this means any integrations/technology consulting/deploying data infrastructure when customers want to use DataNinja as their primary D&amp;A tool and they reach out to us with a major change management in their roadmap, we will be doing professional services. </a:t>
            </a:r>
          </a:p>
          <a:p>
            <a:pPr marL="171450" indent="-171450">
              <a:buFont typeface="Calibri"/>
              <a:buChar char="-"/>
            </a:pPr>
            <a:r>
              <a:rPr lang="en-US" dirty="0"/>
              <a:t>This is where we will be able to fit in partnership &amp; alliances as well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1F6436-BF62-4187-9045-1B84094BA50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2016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B9F555-D3F8-2749-A0AF-566D8C48B0E0}"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8141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1F6436-BF62-4187-9045-1B84094BA50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53424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C4C4C"/>
                </a:solidFill>
                <a:effectLst/>
                <a:latin typeface="Optimo-Plain"/>
              </a:rPr>
              <a:t>Standard security controls include data encryption in transit, disk-level data encryption at rest.</a:t>
            </a:r>
          </a:p>
          <a:p>
            <a:pPr algn="l"/>
            <a:r>
              <a:rPr lang="en-US" b="0" i="0" dirty="0">
                <a:solidFill>
                  <a:srgbClr val="4C4C4C"/>
                </a:solidFill>
                <a:effectLst/>
                <a:latin typeface="Optimo-Plain"/>
              </a:rPr>
              <a:t>Pro Level security controls adds single sign-on and row-level security.</a:t>
            </a:r>
          </a:p>
          <a:p>
            <a:pPr algn="l"/>
            <a:r>
              <a:rPr lang="en-US" b="0" i="0" dirty="0">
                <a:solidFill>
                  <a:srgbClr val="4C4C4C"/>
                </a:solidFill>
                <a:effectLst/>
                <a:latin typeface="Optimo-Plain"/>
              </a:rPr>
              <a:t>Enterprise security controls adds advanced, granular data encryption at rest down to the database, folder or file level, as well as private communication link between </a:t>
            </a:r>
            <a:r>
              <a:rPr lang="en-US" b="0" i="0" dirty="0" err="1">
                <a:solidFill>
                  <a:srgbClr val="4C4C4C"/>
                </a:solidFill>
                <a:effectLst/>
                <a:latin typeface="Optimo-Plain"/>
              </a:rPr>
              <a:t>DataNinja</a:t>
            </a:r>
            <a:r>
              <a:rPr lang="en-US" b="0" i="0" dirty="0">
                <a:solidFill>
                  <a:srgbClr val="4C4C4C"/>
                </a:solidFill>
                <a:effectLst/>
                <a:latin typeface="Optimo-Plain"/>
              </a:rPr>
              <a:t> and the data sources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1F6436-BF62-4187-9045-1B84094BA50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41105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B9F555-D3F8-2749-A0AF-566D8C48B0E0}" type="slidenum">
              <a:rPr lang="en-US" smtClean="0"/>
              <a:t>14</a:t>
            </a:fld>
            <a:endParaRPr lang="en-US"/>
          </a:p>
        </p:txBody>
      </p:sp>
    </p:spTree>
    <p:extLst>
      <p:ext uri="{BB962C8B-B14F-4D97-AF65-F5344CB8AC3E}">
        <p14:creationId xmlns:p14="http://schemas.microsoft.com/office/powerpoint/2010/main" val="1281182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B9F555-D3F8-2749-A0AF-566D8C48B0E0}" type="slidenum">
              <a:rPr lang="en-US" smtClean="0"/>
              <a:t>19</a:t>
            </a:fld>
            <a:endParaRPr lang="en-US"/>
          </a:p>
        </p:txBody>
      </p:sp>
    </p:spTree>
    <p:extLst>
      <p:ext uri="{BB962C8B-B14F-4D97-AF65-F5344CB8AC3E}">
        <p14:creationId xmlns:p14="http://schemas.microsoft.com/office/powerpoint/2010/main" val="4105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07D6-7F70-9ED9-EEF9-ADF4A333CC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ECD6E1-ED37-40F4-CDFA-D841FB327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4A49AC-A6DA-1961-86F0-991A2F648DF5}"/>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5" name="Footer Placeholder 4">
            <a:extLst>
              <a:ext uri="{FF2B5EF4-FFF2-40B4-BE49-F238E27FC236}">
                <a16:creationId xmlns:a16="http://schemas.microsoft.com/office/drawing/2014/main" id="{255B1BBB-A1C7-46EA-2115-7C38F01B8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B8517-A832-6BDC-01E1-A1F147CB7E0A}"/>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47099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8892-0A92-14B9-7424-0343B4A8B15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C6239B-1419-8674-C9B8-7F77901789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E09C57-AA45-4DE8-13F2-BD9135EF2652}"/>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5" name="Footer Placeholder 4">
            <a:extLst>
              <a:ext uri="{FF2B5EF4-FFF2-40B4-BE49-F238E27FC236}">
                <a16:creationId xmlns:a16="http://schemas.microsoft.com/office/drawing/2014/main" id="{C6C63A9A-A3F0-62CA-7143-166CF04C4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907F1-171C-4643-BE24-0673A276B5A9}"/>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314429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616EE3-CB9D-B198-CC9E-3C71798279D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763BEE-D860-FFC3-69D1-3A5C080877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0F34BA-ED7D-629C-D3E0-F4FD228125A4}"/>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5" name="Footer Placeholder 4">
            <a:extLst>
              <a:ext uri="{FF2B5EF4-FFF2-40B4-BE49-F238E27FC236}">
                <a16:creationId xmlns:a16="http://schemas.microsoft.com/office/drawing/2014/main" id="{F3899E37-0B08-A2D0-D015-44890A28D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73608-242D-48B3-CFE9-FE8E30F1CBB6}"/>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177546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a:t>Click to edit Master title style</a:t>
            </a:r>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defPPr/>
            <a:lvl1pPr marL="0" marR="0" indent="0" algn="ctr" defTabSz="914400" rtl="0" eaLnBrk="1" fontAlgn="auto" latinLnBrk="1" hangingPunct="1">
              <a:lnSpc>
                <a:spcPct val="90000"/>
              </a:lnSpc>
              <a:spcBef>
                <a:spcPts val="1000"/>
              </a:spcBef>
              <a:spcAft>
                <a:spcPct val="0"/>
              </a:spcAft>
              <a:buClrTx/>
              <a:buSzTx/>
              <a:buFontTx/>
              <a:buNone/>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ct val="0"/>
              </a:spcAft>
              <a:buClrTx/>
              <a:buSzTx/>
              <a:buFontTx/>
              <a:buNone/>
              <a:defRPr/>
            </a:pPr>
            <a:r>
              <a:rPr lang="en-US" altLang="ko-KR"/>
              <a:t>Subtitle in this line</a:t>
            </a:r>
            <a:endParaRPr lang="ko-KR" altLang="en-US"/>
          </a:p>
        </p:txBody>
      </p:sp>
    </p:spTree>
    <p:extLst>
      <p:ext uri="{BB962C8B-B14F-4D97-AF65-F5344CB8AC3E}">
        <p14:creationId xmlns:p14="http://schemas.microsoft.com/office/powerpoint/2010/main" val="288338853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319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E33503-7A96-829C-EB5C-0F73BF5BFE4F}"/>
              </a:ext>
            </a:extLst>
          </p:cNvPr>
          <p:cNvSpPr>
            <a:spLocks noGrp="1"/>
          </p:cNvSpPr>
          <p:nvPr>
            <p:ph type="sldNum" sz="quarter" idx="12"/>
          </p:nvPr>
        </p:nvSpPr>
        <p:spPr>
          <a:xfrm rot="16200000">
            <a:off x="-19844" y="6358105"/>
            <a:ext cx="484187" cy="365125"/>
          </a:xfrm>
        </p:spPr>
        <p:txBody>
          <a:bodyPr/>
          <a:lstStyle>
            <a:lvl1pPr>
              <a:defRPr sz="1100">
                <a:solidFill>
                  <a:schemeClr val="bg2">
                    <a:lumMod val="60000"/>
                    <a:lumOff val="40000"/>
                  </a:schemeClr>
                </a:solidFill>
                <a:latin typeface="Montserrat" panose="00000500000000000000" pitchFamily="50" charset="0"/>
              </a:defRPr>
            </a:lvl1pPr>
          </a:lstStyle>
          <a:p>
            <a:fld id="{405D6B15-0194-7B4F-8559-6590346202F1}" type="slidenum">
              <a:rPr lang="en-US" smtClean="0"/>
              <a:pPr/>
              <a:t>‹#›</a:t>
            </a:fld>
            <a:endParaRPr lang="en-US"/>
          </a:p>
        </p:txBody>
      </p:sp>
    </p:spTree>
    <p:extLst>
      <p:ext uri="{BB962C8B-B14F-4D97-AF65-F5344CB8AC3E}">
        <p14:creationId xmlns:p14="http://schemas.microsoft.com/office/powerpoint/2010/main" val="488613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6F8A-692D-0E48-9BC1-F96D0EF30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02834-F1B9-9F42-9C68-E1DE2E16F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4724F2-E2EE-1641-AF5A-34A96E69D425}"/>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5" name="Footer Placeholder 4">
            <a:extLst>
              <a:ext uri="{FF2B5EF4-FFF2-40B4-BE49-F238E27FC236}">
                <a16:creationId xmlns:a16="http://schemas.microsoft.com/office/drawing/2014/main" id="{ED92C0EE-7390-7540-8BB0-268AEBAED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1FBB1-FF7C-ED44-9471-6351EA7391A7}"/>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2917607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DD42-5060-134A-B1A6-CF251C4D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8C5FD-F8E8-7C4B-BAB1-7A4B4A1537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C49E3-48CB-BE4E-9E05-E9583D14E193}"/>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5" name="Footer Placeholder 4">
            <a:extLst>
              <a:ext uri="{FF2B5EF4-FFF2-40B4-BE49-F238E27FC236}">
                <a16:creationId xmlns:a16="http://schemas.microsoft.com/office/drawing/2014/main" id="{D599D157-2ACD-B94D-958F-863AABBEA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B325C-43D2-164C-99E2-84C035DEE891}"/>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55611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3EDA-8962-8648-878F-4AAB8EE3F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2A280-8DAE-324C-B808-8BFA2998C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A5285B-EE54-0341-AB68-DFBD1E811C68}"/>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5" name="Footer Placeholder 4">
            <a:extLst>
              <a:ext uri="{FF2B5EF4-FFF2-40B4-BE49-F238E27FC236}">
                <a16:creationId xmlns:a16="http://schemas.microsoft.com/office/drawing/2014/main" id="{B41D90DD-BA56-5849-A130-8EC728A0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5F7C2-4CF6-AA46-82B6-5A823576AEC0}"/>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3693374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FDED-21EB-A843-B2E7-027626B0D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1F5D1-4748-E94C-9780-695C82481D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BB707D-CCCA-F743-B5D1-898CF978C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6DEBB3-9D3E-DD44-8B32-B2062BC4E249}"/>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6" name="Footer Placeholder 5">
            <a:extLst>
              <a:ext uri="{FF2B5EF4-FFF2-40B4-BE49-F238E27FC236}">
                <a16:creationId xmlns:a16="http://schemas.microsoft.com/office/drawing/2014/main" id="{3061BFAF-6645-DC4B-A26B-63A430962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C8777-3FC1-254E-ACC9-81736A210438}"/>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26980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5B4B-4AAD-B544-B76C-A23C261E3C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EFF2CB-DA5C-3644-A6C7-9EF9CDBAAE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ECF9C-BDF4-3346-AF92-49CB1BD175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4F293A-19E5-2542-94E2-8790A0268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58704-0A05-434B-9001-7512CF6186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FD0E-93C3-2A4E-B9D8-C20CD2CA593A}"/>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8" name="Footer Placeholder 7">
            <a:extLst>
              <a:ext uri="{FF2B5EF4-FFF2-40B4-BE49-F238E27FC236}">
                <a16:creationId xmlns:a16="http://schemas.microsoft.com/office/drawing/2014/main" id="{28A68B93-A671-1E43-9581-0F6A5C9243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5630F9-128A-EF48-A92D-E43C10D421E4}"/>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9480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4F69-E8A5-076D-DBF3-C74CCB5378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3C08A7-2C44-6510-A01F-C45BFEF2B8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846B11-768D-C999-01C9-6A4AF70B6988}"/>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5" name="Footer Placeholder 4">
            <a:extLst>
              <a:ext uri="{FF2B5EF4-FFF2-40B4-BE49-F238E27FC236}">
                <a16:creationId xmlns:a16="http://schemas.microsoft.com/office/drawing/2014/main" id="{9D8029CA-533A-6D26-E012-8001F335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DE988-1308-5C32-C22C-101620547A99}"/>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1390827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29E4-E2A0-DC49-A7D7-83F5D46C83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BED50-C10C-B744-AF9D-5B226C9FD4D3}"/>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4" name="Footer Placeholder 3">
            <a:extLst>
              <a:ext uri="{FF2B5EF4-FFF2-40B4-BE49-F238E27FC236}">
                <a16:creationId xmlns:a16="http://schemas.microsoft.com/office/drawing/2014/main" id="{1944B5FC-3019-4044-A165-48C534BF8B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4A2B1F-8BC9-F948-82D7-CC3C5DD2FC73}"/>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1878463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8FFBC-BF5C-604F-A5E5-ECD0BD9C6A19}"/>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3" name="Footer Placeholder 2">
            <a:extLst>
              <a:ext uri="{FF2B5EF4-FFF2-40B4-BE49-F238E27FC236}">
                <a16:creationId xmlns:a16="http://schemas.microsoft.com/office/drawing/2014/main" id="{84A64E24-4769-D449-84EA-9C8DFEE856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76E61-E91F-B342-A497-0A16D0550841}"/>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140275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592-992E-614B-A53B-EDA0781B4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0CC015-1E8D-9A49-B206-3F46A2E0F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42264-8B4C-8B49-A393-47ABF0AA7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DCC44-AB78-5A47-8DDF-FBE56154AA41}"/>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6" name="Footer Placeholder 5">
            <a:extLst>
              <a:ext uri="{FF2B5EF4-FFF2-40B4-BE49-F238E27FC236}">
                <a16:creationId xmlns:a16="http://schemas.microsoft.com/office/drawing/2014/main" id="{C0C03EB0-2C92-C14C-91E5-B92985BCC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C697C-6B6E-E540-9901-425DB83C9D26}"/>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2727340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F4B4-B4DC-4D49-BB19-CDB78C9F6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5DA4EA-91CD-7B46-B419-49553E6F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583D78-05DC-7F46-A16E-8083EF906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211C3-DB8C-6F45-AF47-A39D0C68A37C}"/>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6" name="Footer Placeholder 5">
            <a:extLst>
              <a:ext uri="{FF2B5EF4-FFF2-40B4-BE49-F238E27FC236}">
                <a16:creationId xmlns:a16="http://schemas.microsoft.com/office/drawing/2014/main" id="{E67C72CB-3FF9-9144-ACE4-054EE7744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2932C-BC0D-104B-807D-E2719D1A4417}"/>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2693882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492D-D80C-F94F-90E0-98F1E63B6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7259F6-6181-F246-BF86-52829D2594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E84C0-5265-0F45-8CC4-1FAFD99DD5CA}"/>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5" name="Footer Placeholder 4">
            <a:extLst>
              <a:ext uri="{FF2B5EF4-FFF2-40B4-BE49-F238E27FC236}">
                <a16:creationId xmlns:a16="http://schemas.microsoft.com/office/drawing/2014/main" id="{44E263A0-C0E0-1D40-BF66-AF184338E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4B6DA-A74F-A149-8D77-53995A6D0EBC}"/>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1162857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02A96-81D6-0942-8F55-5D5BC4F1D9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33A5B5-A15E-FE41-8497-EECAAAC7A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8BF80-61C5-4449-8991-D40F93BE1D0F}"/>
              </a:ext>
            </a:extLst>
          </p:cNvPr>
          <p:cNvSpPr>
            <a:spLocks noGrp="1"/>
          </p:cNvSpPr>
          <p:nvPr>
            <p:ph type="dt" sz="half" idx="10"/>
          </p:nvPr>
        </p:nvSpPr>
        <p:spPr/>
        <p:txBody>
          <a:bodyPr/>
          <a:lstStyle/>
          <a:p>
            <a:fld id="{22A18D13-8B74-8341-B753-301B036C052F}" type="datetimeFigureOut">
              <a:rPr lang="en-US" smtClean="0"/>
              <a:t>8/9/2024</a:t>
            </a:fld>
            <a:endParaRPr lang="en-US"/>
          </a:p>
        </p:txBody>
      </p:sp>
      <p:sp>
        <p:nvSpPr>
          <p:cNvPr id="5" name="Footer Placeholder 4">
            <a:extLst>
              <a:ext uri="{FF2B5EF4-FFF2-40B4-BE49-F238E27FC236}">
                <a16:creationId xmlns:a16="http://schemas.microsoft.com/office/drawing/2014/main" id="{3065F502-D702-A145-BE84-16FB51ED6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89EB5-DB46-0648-BD8D-ADB3C0D80EAE}"/>
              </a:ext>
            </a:extLst>
          </p:cNvPr>
          <p:cNvSpPr>
            <a:spLocks noGrp="1"/>
          </p:cNvSpPr>
          <p:nvPr>
            <p:ph type="sldNum" sz="quarter" idx="12"/>
          </p:nvPr>
        </p:nvSpPr>
        <p:spPr/>
        <p:txBody>
          <a:bodyPr/>
          <a:lstStyle/>
          <a:p>
            <a:fld id="{11ACAF57-40F1-E34C-AABF-FE8ECF5ADA89}" type="slidenum">
              <a:rPr lang="en-US" smtClean="0"/>
              <a:t>‹#›</a:t>
            </a:fld>
            <a:endParaRPr lang="en-US"/>
          </a:p>
        </p:txBody>
      </p:sp>
    </p:spTree>
    <p:extLst>
      <p:ext uri="{BB962C8B-B14F-4D97-AF65-F5344CB8AC3E}">
        <p14:creationId xmlns:p14="http://schemas.microsoft.com/office/powerpoint/2010/main" val="2353086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 Horizontal (with placehol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95463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 Horizontal (with placeholder without page 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450948"/>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335A0-F8DF-444B-8FB0-71DE117C146E}"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25BC2-FDAD-4211-AACB-B8104C8846D0}" type="slidenum">
              <a:rPr lang="en-US" smtClean="0"/>
              <a:t>‹#›</a:t>
            </a:fld>
            <a:endParaRPr lang="en-US"/>
          </a:p>
        </p:txBody>
      </p:sp>
    </p:spTree>
    <p:extLst>
      <p:ext uri="{BB962C8B-B14F-4D97-AF65-F5344CB8AC3E}">
        <p14:creationId xmlns:p14="http://schemas.microsoft.com/office/powerpoint/2010/main" val="1454033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85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BDCC-7C6E-9D81-2F3B-7651BDC801A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4F89F1-616D-BEDE-634A-E8A45EE102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9DAE0B-B5E6-E3E8-7E9D-42EB8FCDB099}"/>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5" name="Footer Placeholder 4">
            <a:extLst>
              <a:ext uri="{FF2B5EF4-FFF2-40B4-BE49-F238E27FC236}">
                <a16:creationId xmlns:a16="http://schemas.microsoft.com/office/drawing/2014/main" id="{E1D03239-1B1E-9E08-E54A-A4062DD34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34259-7B75-2F88-5276-9CF0D28CA789}"/>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6581300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991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0646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47898" y="33384"/>
            <a:ext cx="3684105" cy="3352754"/>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3" name="Picture Placeholder 6"/>
          <p:cNvSpPr>
            <a:spLocks noGrp="1"/>
          </p:cNvSpPr>
          <p:nvPr>
            <p:ph type="pic" sz="quarter" idx="39"/>
          </p:nvPr>
        </p:nvSpPr>
        <p:spPr>
          <a:xfrm>
            <a:off x="3783356" y="33384"/>
            <a:ext cx="3684105" cy="3352754"/>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4" name="Picture Placeholder 6"/>
          <p:cNvSpPr>
            <a:spLocks noGrp="1"/>
          </p:cNvSpPr>
          <p:nvPr>
            <p:ph type="pic" sz="quarter" idx="40"/>
          </p:nvPr>
        </p:nvSpPr>
        <p:spPr>
          <a:xfrm>
            <a:off x="3783356" y="3429000"/>
            <a:ext cx="3684105" cy="3384186"/>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5" name="Picture Placeholder 6"/>
          <p:cNvSpPr>
            <a:spLocks noGrp="1"/>
          </p:cNvSpPr>
          <p:nvPr>
            <p:ph type="pic" sz="quarter" idx="41"/>
          </p:nvPr>
        </p:nvSpPr>
        <p:spPr>
          <a:xfrm>
            <a:off x="47898" y="3429000"/>
            <a:ext cx="3684105" cy="3384186"/>
          </a:xfrm>
          <a:prstGeom prst="rect">
            <a:avLst/>
          </a:prstGeom>
          <a:pattFill prst="pct60">
            <a:fgClr>
              <a:srgbClr val="FFFFFF"/>
            </a:fgClr>
            <a:bgClr>
              <a:srgbClr val="E6E9EE"/>
            </a:bgClr>
          </a:pattFill>
        </p:spPr>
        <p:txBody>
          <a:bodyPr/>
          <a:lstStyle>
            <a:lvl1pPr>
              <a:defRPr lang="en-US"/>
            </a:lvl1pPr>
          </a:lstStyle>
          <a:p>
            <a:pPr lvl="0"/>
            <a:endParaRPr lang="en-US"/>
          </a:p>
        </p:txBody>
      </p:sp>
    </p:spTree>
    <p:extLst>
      <p:ext uri="{BB962C8B-B14F-4D97-AF65-F5344CB8AC3E}">
        <p14:creationId xmlns:p14="http://schemas.microsoft.com/office/powerpoint/2010/main" val="1470746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306293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612586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3062931"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9188792" y="0"/>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6125861" y="3458865"/>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473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306293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612586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3062931"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9188792" y="0"/>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9188792" y="3458865"/>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5599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547F1D62-536A-4F79-8D37-91A6FFCF8770}"/>
              </a:ext>
            </a:extLst>
          </p:cNvPr>
          <p:cNvSpPr>
            <a:spLocks noGrp="1"/>
          </p:cNvSpPr>
          <p:nvPr>
            <p:ph type="pic" sz="quarter" idx="39"/>
          </p:nvPr>
        </p:nvSpPr>
        <p:spPr>
          <a:xfrm>
            <a:off x="2441258" y="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a16="http://schemas.microsoft.com/office/drawing/2014/main" id="{9E499711-1E7E-4D76-9F28-10113A27F8BC}"/>
              </a:ext>
            </a:extLst>
          </p:cNvPr>
          <p:cNvSpPr>
            <a:spLocks noGrp="1"/>
          </p:cNvSpPr>
          <p:nvPr>
            <p:ph type="pic" sz="quarter" idx="40"/>
          </p:nvPr>
        </p:nvSpPr>
        <p:spPr>
          <a:xfrm>
            <a:off x="4882515" y="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a16="http://schemas.microsoft.com/office/drawing/2014/main" id="{85C28D07-CED7-44E6-9820-1F617E6405BA}"/>
              </a:ext>
            </a:extLst>
          </p:cNvPr>
          <p:cNvSpPr>
            <a:spLocks noGrp="1"/>
          </p:cNvSpPr>
          <p:nvPr>
            <p:ph type="pic" sz="quarter" idx="41"/>
          </p:nvPr>
        </p:nvSpPr>
        <p:spPr>
          <a:xfrm>
            <a:off x="7323771" y="0"/>
            <a:ext cx="2426971" cy="227457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a16="http://schemas.microsoft.com/office/drawing/2014/main" id="{B81C2D65-5E82-4B96-BA73-1459034AA4EF}"/>
              </a:ext>
            </a:extLst>
          </p:cNvPr>
          <p:cNvSpPr>
            <a:spLocks noGrp="1"/>
          </p:cNvSpPr>
          <p:nvPr>
            <p:ph type="pic" sz="quarter" idx="42"/>
          </p:nvPr>
        </p:nvSpPr>
        <p:spPr>
          <a:xfrm>
            <a:off x="9765028" y="0"/>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a16="http://schemas.microsoft.com/office/drawing/2014/main" id="{F5C9B4A2-BD4C-4613-B1C8-426246442952}"/>
              </a:ext>
            </a:extLst>
          </p:cNvPr>
          <p:cNvSpPr>
            <a:spLocks noGrp="1"/>
          </p:cNvSpPr>
          <p:nvPr>
            <p:ph type="pic" sz="quarter" idx="43"/>
          </p:nvPr>
        </p:nvSpPr>
        <p:spPr>
          <a:xfrm>
            <a:off x="0"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a16="http://schemas.microsoft.com/office/drawing/2014/main" id="{C1E587B0-5081-4811-BF09-53C52CD79708}"/>
              </a:ext>
            </a:extLst>
          </p:cNvPr>
          <p:cNvSpPr>
            <a:spLocks noGrp="1"/>
          </p:cNvSpPr>
          <p:nvPr>
            <p:ph type="pic" sz="quarter" idx="44"/>
          </p:nvPr>
        </p:nvSpPr>
        <p:spPr>
          <a:xfrm>
            <a:off x="2441258"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a16="http://schemas.microsoft.com/office/drawing/2014/main" id="{848F19B3-C3B8-409D-9B9E-FE0E7C5B97CE}"/>
              </a:ext>
            </a:extLst>
          </p:cNvPr>
          <p:cNvSpPr>
            <a:spLocks noGrp="1"/>
          </p:cNvSpPr>
          <p:nvPr>
            <p:ph type="pic" sz="quarter" idx="45"/>
          </p:nvPr>
        </p:nvSpPr>
        <p:spPr>
          <a:xfrm>
            <a:off x="4882515"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a16="http://schemas.microsoft.com/office/drawing/2014/main" id="{2EF10A99-360C-41AA-821D-107E56A62DDD}"/>
              </a:ext>
            </a:extLst>
          </p:cNvPr>
          <p:cNvSpPr>
            <a:spLocks noGrp="1"/>
          </p:cNvSpPr>
          <p:nvPr>
            <p:ph type="pic" sz="quarter" idx="47"/>
          </p:nvPr>
        </p:nvSpPr>
        <p:spPr>
          <a:xfrm>
            <a:off x="9765028" y="2291715"/>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a16="http://schemas.microsoft.com/office/drawing/2014/main" id="{F966354A-A564-431F-B7DD-4801994D22FD}"/>
              </a:ext>
            </a:extLst>
          </p:cNvPr>
          <p:cNvSpPr>
            <a:spLocks noGrp="1"/>
          </p:cNvSpPr>
          <p:nvPr>
            <p:ph type="pic" sz="quarter" idx="48"/>
          </p:nvPr>
        </p:nvSpPr>
        <p:spPr>
          <a:xfrm>
            <a:off x="0" y="458343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a16="http://schemas.microsoft.com/office/drawing/2014/main" id="{70153A5C-E9DB-46BD-AF67-D5028191A028}"/>
              </a:ext>
            </a:extLst>
          </p:cNvPr>
          <p:cNvSpPr>
            <a:spLocks noGrp="1"/>
          </p:cNvSpPr>
          <p:nvPr>
            <p:ph type="pic" sz="quarter" idx="50"/>
          </p:nvPr>
        </p:nvSpPr>
        <p:spPr>
          <a:xfrm>
            <a:off x="4882515" y="458343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a16="http://schemas.microsoft.com/office/drawing/2014/main" id="{F6E16CAF-F7B5-4D3C-A150-056C8546C97D}"/>
              </a:ext>
            </a:extLst>
          </p:cNvPr>
          <p:cNvSpPr>
            <a:spLocks noGrp="1"/>
          </p:cNvSpPr>
          <p:nvPr>
            <p:ph type="pic" sz="quarter" idx="51"/>
          </p:nvPr>
        </p:nvSpPr>
        <p:spPr>
          <a:xfrm>
            <a:off x="7323771" y="4583430"/>
            <a:ext cx="2426971" cy="227457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a16="http://schemas.microsoft.com/office/drawing/2014/main" id="{DEA29BFE-0750-4CED-858B-21CC3D43CF99}"/>
              </a:ext>
            </a:extLst>
          </p:cNvPr>
          <p:cNvSpPr>
            <a:spLocks noGrp="1"/>
          </p:cNvSpPr>
          <p:nvPr>
            <p:ph type="pic" sz="quarter" idx="52"/>
          </p:nvPr>
        </p:nvSpPr>
        <p:spPr>
          <a:xfrm>
            <a:off x="9765028" y="4583430"/>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50006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a16="http://schemas.microsoft.com/office/drawing/2014/main" id="{2939B95A-6CBF-409F-84B3-42C0839203D0}"/>
              </a:ext>
            </a:extLst>
          </p:cNvPr>
          <p:cNvSpPr>
            <a:spLocks noGrp="1"/>
          </p:cNvSpPr>
          <p:nvPr>
            <p:ph type="pic" sz="quarter" idx="39"/>
          </p:nvPr>
        </p:nvSpPr>
        <p:spPr>
          <a:xfrm>
            <a:off x="0"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a16="http://schemas.microsoft.com/office/drawing/2014/main" id="{AB40BECF-EB5B-43F0-9FB0-D40B193417E1}"/>
              </a:ext>
            </a:extLst>
          </p:cNvPr>
          <p:cNvSpPr>
            <a:spLocks noGrp="1"/>
          </p:cNvSpPr>
          <p:nvPr>
            <p:ph type="pic" sz="quarter" idx="40"/>
          </p:nvPr>
        </p:nvSpPr>
        <p:spPr>
          <a:xfrm>
            <a:off x="2033984"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a16="http://schemas.microsoft.com/office/drawing/2014/main" id="{53AB5C98-F720-42C1-B036-26353EA021E3}"/>
              </a:ext>
            </a:extLst>
          </p:cNvPr>
          <p:cNvSpPr>
            <a:spLocks noGrp="1"/>
          </p:cNvSpPr>
          <p:nvPr>
            <p:ph type="pic" sz="quarter" idx="42"/>
          </p:nvPr>
        </p:nvSpPr>
        <p:spPr>
          <a:xfrm>
            <a:off x="6101951"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a16="http://schemas.microsoft.com/office/drawing/2014/main" id="{A7B7ADEA-629D-47FB-960D-A1F8AC8D6DA6}"/>
              </a:ext>
            </a:extLst>
          </p:cNvPr>
          <p:cNvSpPr>
            <a:spLocks noGrp="1"/>
          </p:cNvSpPr>
          <p:nvPr>
            <p:ph type="pic" sz="quarter" idx="43"/>
          </p:nvPr>
        </p:nvSpPr>
        <p:spPr>
          <a:xfrm>
            <a:off x="8135934" y="-1"/>
            <a:ext cx="2022081" cy="1704862"/>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a16="http://schemas.microsoft.com/office/drawing/2014/main" id="{4F9312AB-9B7D-4B09-959E-75FF662CDFFD}"/>
              </a:ext>
            </a:extLst>
          </p:cNvPr>
          <p:cNvSpPr>
            <a:spLocks noGrp="1"/>
          </p:cNvSpPr>
          <p:nvPr>
            <p:ph type="pic" sz="quarter" idx="44"/>
          </p:nvPr>
        </p:nvSpPr>
        <p:spPr>
          <a:xfrm>
            <a:off x="10169919" y="-1"/>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a16="http://schemas.microsoft.com/office/drawing/2014/main" id="{C21CF143-7CE8-4EDB-8F5B-1EAA4F3EB3D9}"/>
              </a:ext>
            </a:extLst>
          </p:cNvPr>
          <p:cNvSpPr>
            <a:spLocks noGrp="1"/>
          </p:cNvSpPr>
          <p:nvPr>
            <p:ph type="pic" sz="quarter" idx="46"/>
          </p:nvPr>
        </p:nvSpPr>
        <p:spPr>
          <a:xfrm>
            <a:off x="2033984" y="1717712"/>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a16="http://schemas.microsoft.com/office/drawing/2014/main" id="{676C95BA-1B92-4AF1-A0AD-7D39D1802849}"/>
              </a:ext>
            </a:extLst>
          </p:cNvPr>
          <p:cNvSpPr>
            <a:spLocks noGrp="1"/>
          </p:cNvSpPr>
          <p:nvPr>
            <p:ph type="pic" sz="quarter" idx="47"/>
          </p:nvPr>
        </p:nvSpPr>
        <p:spPr>
          <a:xfrm>
            <a:off x="4067968" y="1717712"/>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a16="http://schemas.microsoft.com/office/drawing/2014/main" id="{09B06827-9EF7-4EC9-88E0-7E5D47719289}"/>
              </a:ext>
            </a:extLst>
          </p:cNvPr>
          <p:cNvSpPr>
            <a:spLocks noGrp="1"/>
          </p:cNvSpPr>
          <p:nvPr>
            <p:ph type="pic" sz="quarter" idx="48"/>
          </p:nvPr>
        </p:nvSpPr>
        <p:spPr>
          <a:xfrm>
            <a:off x="6101951" y="1717712"/>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a16="http://schemas.microsoft.com/office/drawing/2014/main" id="{24D86F31-D54B-49AB-BB38-E9ACE3B86956}"/>
              </a:ext>
            </a:extLst>
          </p:cNvPr>
          <p:cNvSpPr>
            <a:spLocks noGrp="1"/>
          </p:cNvSpPr>
          <p:nvPr>
            <p:ph type="pic" sz="quarter" idx="50"/>
          </p:nvPr>
        </p:nvSpPr>
        <p:spPr>
          <a:xfrm>
            <a:off x="10169919" y="1717712"/>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a16="http://schemas.microsoft.com/office/drawing/2014/main" id="{49C7DD07-2040-4ADB-A7E0-F22A03458583}"/>
              </a:ext>
            </a:extLst>
          </p:cNvPr>
          <p:cNvSpPr>
            <a:spLocks noGrp="1"/>
          </p:cNvSpPr>
          <p:nvPr>
            <p:ph type="pic" sz="quarter" idx="51"/>
          </p:nvPr>
        </p:nvSpPr>
        <p:spPr>
          <a:xfrm>
            <a:off x="0"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a16="http://schemas.microsoft.com/office/drawing/2014/main" id="{0A16FB21-FEDC-4115-B682-77804B1F1599}"/>
              </a:ext>
            </a:extLst>
          </p:cNvPr>
          <p:cNvSpPr>
            <a:spLocks noGrp="1"/>
          </p:cNvSpPr>
          <p:nvPr>
            <p:ph type="pic" sz="quarter" idx="52"/>
          </p:nvPr>
        </p:nvSpPr>
        <p:spPr>
          <a:xfrm>
            <a:off x="2033984"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a16="http://schemas.microsoft.com/office/drawing/2014/main" id="{09FBAFEB-6675-4992-9F59-3CDEEB06C1E2}"/>
              </a:ext>
            </a:extLst>
          </p:cNvPr>
          <p:cNvSpPr>
            <a:spLocks noGrp="1"/>
          </p:cNvSpPr>
          <p:nvPr>
            <p:ph type="pic" sz="quarter" idx="54"/>
          </p:nvPr>
        </p:nvSpPr>
        <p:spPr>
          <a:xfrm>
            <a:off x="6101951"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a16="http://schemas.microsoft.com/office/drawing/2014/main" id="{73DE433A-65DB-4D80-BEBA-C0E98C0B13CD}"/>
              </a:ext>
            </a:extLst>
          </p:cNvPr>
          <p:cNvSpPr>
            <a:spLocks noGrp="1"/>
          </p:cNvSpPr>
          <p:nvPr>
            <p:ph type="pic" sz="quarter" idx="55"/>
          </p:nvPr>
        </p:nvSpPr>
        <p:spPr>
          <a:xfrm>
            <a:off x="8135934" y="3435426"/>
            <a:ext cx="2022081" cy="1704862"/>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a16="http://schemas.microsoft.com/office/drawing/2014/main" id="{1C48A930-F2CC-46AD-B2D2-40758BAF99DC}"/>
              </a:ext>
            </a:extLst>
          </p:cNvPr>
          <p:cNvSpPr>
            <a:spLocks noGrp="1"/>
          </p:cNvSpPr>
          <p:nvPr>
            <p:ph type="pic" sz="quarter" idx="57"/>
          </p:nvPr>
        </p:nvSpPr>
        <p:spPr>
          <a:xfrm>
            <a:off x="0"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a16="http://schemas.microsoft.com/office/drawing/2014/main" id="{FF796C8D-5331-4731-A404-B7B2D5A9E529}"/>
              </a:ext>
            </a:extLst>
          </p:cNvPr>
          <p:cNvSpPr>
            <a:spLocks noGrp="1"/>
          </p:cNvSpPr>
          <p:nvPr>
            <p:ph type="pic" sz="quarter" idx="59"/>
          </p:nvPr>
        </p:nvSpPr>
        <p:spPr>
          <a:xfrm>
            <a:off x="4067968"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a16="http://schemas.microsoft.com/office/drawing/2014/main" id="{7F0BA582-E839-40B1-9A4B-DFE0D1A9D75F}"/>
              </a:ext>
            </a:extLst>
          </p:cNvPr>
          <p:cNvSpPr>
            <a:spLocks noGrp="1"/>
          </p:cNvSpPr>
          <p:nvPr>
            <p:ph type="pic" sz="quarter" idx="60"/>
          </p:nvPr>
        </p:nvSpPr>
        <p:spPr>
          <a:xfrm>
            <a:off x="6101951"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a16="http://schemas.microsoft.com/office/drawing/2014/main" id="{9376C177-5763-401A-9E03-56709766AA9F}"/>
              </a:ext>
            </a:extLst>
          </p:cNvPr>
          <p:cNvSpPr>
            <a:spLocks noGrp="1"/>
          </p:cNvSpPr>
          <p:nvPr>
            <p:ph type="pic" sz="quarter" idx="62"/>
          </p:nvPr>
        </p:nvSpPr>
        <p:spPr>
          <a:xfrm>
            <a:off x="10169919" y="5153139"/>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1902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eam-Morph-02">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0586795"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7593872"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460094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608026"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2806674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7593871"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4600948"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608025"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2932429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4600947"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608024"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7885937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5585-F781-7D3F-F52C-95CD08AC3B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DBBD29-2669-FE97-5F05-FD2861E4D4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43AEBC4-5163-F931-C05A-4D895C2AC4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A3B7C14-CC82-3578-4E8B-038764172F7A}"/>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6" name="Footer Placeholder 5">
            <a:extLst>
              <a:ext uri="{FF2B5EF4-FFF2-40B4-BE49-F238E27FC236}">
                <a16:creationId xmlns:a16="http://schemas.microsoft.com/office/drawing/2014/main" id="{60E47100-1FCF-F764-766E-EC27A3A8D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890A0-75FC-C7DA-3DF6-CFB3CEDF9BCF}"/>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108484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627385"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365537"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81004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2680453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251252"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2192000"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810039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2105459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031621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2849528" y="1711570"/>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5152729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6090969" y="1991544"/>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463411" y="1991544"/>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1375471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268464A-15E7-4D9B-AD60-34512335592F}"/>
              </a:ext>
            </a:extLst>
          </p:cNvPr>
          <p:cNvSpPr>
            <a:spLocks noGrp="1"/>
          </p:cNvSpPr>
          <p:nvPr>
            <p:ph type="pic" sz="quarter" idx="40"/>
          </p:nvPr>
        </p:nvSpPr>
        <p:spPr>
          <a:xfrm>
            <a:off x="6381903" y="1989641"/>
            <a:ext cx="2571847" cy="3541908"/>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7890746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1559699" y="1721223"/>
            <a:ext cx="2944479" cy="1640541"/>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4849847" y="1721223"/>
            <a:ext cx="2944479" cy="1640541"/>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8139997" y="1721223"/>
            <a:ext cx="2944478" cy="1640541"/>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5193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336144"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2659942"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4983739"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7307537" y="1481328"/>
            <a:ext cx="2224520" cy="1880437"/>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9631334"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34625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1100787"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4429341"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7757895"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1100787"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4429341"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7757895"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1100787"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4429341"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7757895"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3639154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513092"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3341648"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6170205"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8998762"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513092"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3341648"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6170205"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8998762"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513092"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3341648"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6170205"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8998762"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27322034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466052"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6475550"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466052"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6475550"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30881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B861-C88A-5014-5E41-12FAA88A1E9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E135D6-1B24-E930-FEA2-F986D3F29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C35192-4DB3-4319-22B1-E6C0587B8A3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B4C3EF4-FBE9-B324-7ABC-5A47E1765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09D91A4-FFDC-BA53-9C13-F19426C51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20AB284-F3BA-C39B-F758-80154BC00BEC}"/>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8" name="Footer Placeholder 7">
            <a:extLst>
              <a:ext uri="{FF2B5EF4-FFF2-40B4-BE49-F238E27FC236}">
                <a16:creationId xmlns:a16="http://schemas.microsoft.com/office/drawing/2014/main" id="{9EC3E33B-DBBA-E156-391E-C19C5FDEA8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50216E-E0CF-7450-6619-13007686EF49}"/>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3504884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466052"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466052"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2394358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31683"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3546948"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6162213"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8777478" y="1761865"/>
            <a:ext cx="2482837" cy="33528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9800773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31683"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3546948"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6162213"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8777478" y="1605183"/>
            <a:ext cx="2482837" cy="4462577"/>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1115221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2244119"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4859384"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7474649"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8275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49484"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280F5ECF-FA0D-41F4-BED6-8DC0A0700432}"/>
              </a:ext>
            </a:extLst>
          </p:cNvPr>
          <p:cNvSpPr>
            <a:spLocks noGrp="1"/>
          </p:cNvSpPr>
          <p:nvPr>
            <p:ph type="pic" sz="quarter" idx="41"/>
          </p:nvPr>
        </p:nvSpPr>
        <p:spPr>
          <a:xfrm>
            <a:off x="3559608"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2DFE8DDD-E08B-487F-939D-C82BD1C71FD0}"/>
              </a:ext>
            </a:extLst>
          </p:cNvPr>
          <p:cNvSpPr>
            <a:spLocks noGrp="1"/>
          </p:cNvSpPr>
          <p:nvPr>
            <p:ph type="pic" sz="quarter" idx="42"/>
          </p:nvPr>
        </p:nvSpPr>
        <p:spPr>
          <a:xfrm>
            <a:off x="6169733"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a16="http://schemas.microsoft.com/office/drawing/2014/main" id="{6B6A14B1-5BD5-4CA2-86FC-A299F6127078}"/>
              </a:ext>
            </a:extLst>
          </p:cNvPr>
          <p:cNvSpPr>
            <a:spLocks noGrp="1"/>
          </p:cNvSpPr>
          <p:nvPr>
            <p:ph type="pic" sz="quarter" idx="43"/>
          </p:nvPr>
        </p:nvSpPr>
        <p:spPr>
          <a:xfrm>
            <a:off x="8779858"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51152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686492" y="1828800"/>
            <a:ext cx="2348472" cy="146573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3510007" y="1828800"/>
            <a:ext cx="2348472" cy="146573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6333521" y="1828800"/>
            <a:ext cx="2348472" cy="146573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FDCF3998-E81D-49D7-B078-F19837D4418B}"/>
              </a:ext>
            </a:extLst>
          </p:cNvPr>
          <p:cNvSpPr>
            <a:spLocks noGrp="1"/>
          </p:cNvSpPr>
          <p:nvPr>
            <p:ph type="pic" sz="quarter" idx="43"/>
          </p:nvPr>
        </p:nvSpPr>
        <p:spPr>
          <a:xfrm>
            <a:off x="9157035" y="1828800"/>
            <a:ext cx="2348472" cy="146573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220340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1703761" y="2024522"/>
            <a:ext cx="2841651" cy="1773534"/>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4661729" y="2024522"/>
            <a:ext cx="2841651" cy="1773534"/>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7619697" y="2024522"/>
            <a:ext cx="2841651" cy="1773534"/>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587423966"/>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941171"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3568282"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6195393"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3A7E1B70-4896-4420-9B1A-599688791894}"/>
              </a:ext>
            </a:extLst>
          </p:cNvPr>
          <p:cNvSpPr>
            <a:spLocks noGrp="1"/>
          </p:cNvSpPr>
          <p:nvPr>
            <p:ph type="pic" sz="quarter" idx="43"/>
          </p:nvPr>
        </p:nvSpPr>
        <p:spPr>
          <a:xfrm>
            <a:off x="8822504"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650679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2205030"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4832141"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7459252"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98659972"/>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820163" y="1536887"/>
            <a:ext cx="5297451"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F629835A-B777-47DB-A9E0-41743E09CD88}"/>
              </a:ext>
            </a:extLst>
          </p:cNvPr>
          <p:cNvSpPr>
            <a:spLocks noGrp="1"/>
          </p:cNvSpPr>
          <p:nvPr>
            <p:ph type="pic" sz="quarter" idx="41"/>
          </p:nvPr>
        </p:nvSpPr>
        <p:spPr>
          <a:xfrm>
            <a:off x="6258464" y="1536887"/>
            <a:ext cx="5297451"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41178011"/>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1B5C-4F5C-B936-0531-D9DA473E7B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335B034-CBE6-34CA-A9CC-E96BB6F7B8B7}"/>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4" name="Footer Placeholder 3">
            <a:extLst>
              <a:ext uri="{FF2B5EF4-FFF2-40B4-BE49-F238E27FC236}">
                <a16:creationId xmlns:a16="http://schemas.microsoft.com/office/drawing/2014/main" id="{ADE1582D-9A1D-A29B-FB8C-3FF65B97D2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542D8-3491-333E-96FB-D4B5539F991F}"/>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30493932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470586" y="443752"/>
            <a:ext cx="8812305" cy="5607424"/>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682226"/>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4249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31274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15376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01112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87030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50689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59440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62799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305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3F6D5-2F93-0278-5363-9B74A2563483}"/>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3" name="Footer Placeholder 2">
            <a:extLst>
              <a:ext uri="{FF2B5EF4-FFF2-40B4-BE49-F238E27FC236}">
                <a16:creationId xmlns:a16="http://schemas.microsoft.com/office/drawing/2014/main" id="{39A3FEC4-9BDF-80B6-6740-B0EDC9AB46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2D97D-8ECA-2831-85F6-59555C36374B}"/>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194153170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884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02431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410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8CA6-0AD6-5856-8C5D-1606D15BAE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3974CE-274F-C4F2-44A9-EA9E0E488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82D797E-9A67-A61E-0BE5-BD7567AA7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921F3B-0574-2A09-626F-36A606BF1294}"/>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6" name="Footer Placeholder 5">
            <a:extLst>
              <a:ext uri="{FF2B5EF4-FFF2-40B4-BE49-F238E27FC236}">
                <a16:creationId xmlns:a16="http://schemas.microsoft.com/office/drawing/2014/main" id="{E4539314-7C24-BC02-1C29-64B0ECAEB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2B136-BB2B-1FE2-BCBA-009EDC06D063}"/>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36460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602B-E106-E741-0463-35DA8B5A11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A9F989-A165-B94C-ABCE-62CED78D9F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54356B-8D58-0CE7-37BA-622019328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3C2DD8-88AA-A81C-5F6B-A8611D7659AB}"/>
              </a:ext>
            </a:extLst>
          </p:cNvPr>
          <p:cNvSpPr>
            <a:spLocks noGrp="1"/>
          </p:cNvSpPr>
          <p:nvPr>
            <p:ph type="dt" sz="half" idx="10"/>
          </p:nvPr>
        </p:nvSpPr>
        <p:spPr/>
        <p:txBody>
          <a:bodyPr/>
          <a:lstStyle/>
          <a:p>
            <a:fld id="{985F5E80-019B-B84C-B8D3-BBA5427A5BD8}" type="datetimeFigureOut">
              <a:rPr lang="en-US" smtClean="0"/>
              <a:t>8/9/2024</a:t>
            </a:fld>
            <a:endParaRPr lang="en-US"/>
          </a:p>
        </p:txBody>
      </p:sp>
      <p:sp>
        <p:nvSpPr>
          <p:cNvPr id="6" name="Footer Placeholder 5">
            <a:extLst>
              <a:ext uri="{FF2B5EF4-FFF2-40B4-BE49-F238E27FC236}">
                <a16:creationId xmlns:a16="http://schemas.microsoft.com/office/drawing/2014/main" id="{C045C8D1-4AFE-AC54-A184-131CE4C30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B9BFF-67F1-54DC-FCAA-C71DBCFFF1A6}"/>
              </a:ext>
            </a:extLst>
          </p:cNvPr>
          <p:cNvSpPr>
            <a:spLocks noGrp="1"/>
          </p:cNvSpPr>
          <p:nvPr>
            <p:ph type="sldNum" sz="quarter" idx="12"/>
          </p:nvPr>
        </p:nvSpPr>
        <p:spPr/>
        <p:txBody>
          <a:bodyPr/>
          <a:lstStyle/>
          <a:p>
            <a:fld id="{8A7E1338-026E-4048-B0B9-67640B5AE599}" type="slidenum">
              <a:rPr lang="en-US" smtClean="0"/>
              <a:t>‹#›</a:t>
            </a:fld>
            <a:endParaRPr lang="en-US"/>
          </a:p>
        </p:txBody>
      </p:sp>
    </p:spTree>
    <p:extLst>
      <p:ext uri="{BB962C8B-B14F-4D97-AF65-F5344CB8AC3E}">
        <p14:creationId xmlns:p14="http://schemas.microsoft.com/office/powerpoint/2010/main" val="249012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34" Type="http://schemas.openxmlformats.org/officeDocument/2006/relationships/theme" Target="../theme/theme5.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8"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4A598-ABAD-55E0-E70D-45F1EC834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E09A3BD-C012-18CB-464F-FA1164F23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BC3EB6-0EF9-67A5-A845-1F20BB6EA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5F5E80-019B-B84C-B8D3-BBA5427A5BD8}" type="datetimeFigureOut">
              <a:rPr lang="en-US" smtClean="0"/>
              <a:t>8/9/2024</a:t>
            </a:fld>
            <a:endParaRPr lang="en-US"/>
          </a:p>
        </p:txBody>
      </p:sp>
      <p:sp>
        <p:nvSpPr>
          <p:cNvPr id="5" name="Footer Placeholder 4">
            <a:extLst>
              <a:ext uri="{FF2B5EF4-FFF2-40B4-BE49-F238E27FC236}">
                <a16:creationId xmlns:a16="http://schemas.microsoft.com/office/drawing/2014/main" id="{CAFF149D-B6AD-CC1D-A1E6-E62C230B9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46E213-E097-312A-A48F-B51567AE7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7E1338-026E-4048-B0B9-67640B5AE599}" type="slidenum">
              <a:rPr lang="en-US" smtClean="0"/>
              <a:t>‹#›</a:t>
            </a:fld>
            <a:endParaRPr lang="en-US"/>
          </a:p>
        </p:txBody>
      </p:sp>
    </p:spTree>
    <p:extLst>
      <p:ext uri="{BB962C8B-B14F-4D97-AF65-F5344CB8AC3E}">
        <p14:creationId xmlns:p14="http://schemas.microsoft.com/office/powerpoint/2010/main" val="178361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p>
        </p:txBody>
      </p:sp>
    </p:spTree>
    <p:extLst>
      <p:ext uri="{BB962C8B-B14F-4D97-AF65-F5344CB8AC3E}">
        <p14:creationId xmlns:p14="http://schemas.microsoft.com/office/powerpoint/2010/main" val="18799956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6855A0-A972-C64E-9DFE-98A83D603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54CF9-0869-E849-816B-3B7FB764F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E54E-010C-FB48-BEDF-3F0925F82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18D13-8B74-8341-B753-301B036C052F}" type="datetimeFigureOut">
              <a:rPr lang="en-US" smtClean="0"/>
              <a:t>8/9/2024</a:t>
            </a:fld>
            <a:endParaRPr lang="en-US"/>
          </a:p>
        </p:txBody>
      </p:sp>
      <p:sp>
        <p:nvSpPr>
          <p:cNvPr id="5" name="Footer Placeholder 4">
            <a:extLst>
              <a:ext uri="{FF2B5EF4-FFF2-40B4-BE49-F238E27FC236}">
                <a16:creationId xmlns:a16="http://schemas.microsoft.com/office/drawing/2014/main" id="{8E26AE11-E079-CC48-A3C3-BD30F3194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C36472-D3B1-494E-A2C0-3CAD9FFD9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CAF57-40F1-E34C-AABF-FE8ECF5ADA89}" type="slidenum">
              <a:rPr lang="en-US" smtClean="0"/>
              <a:t>‹#›</a:t>
            </a:fld>
            <a:endParaRPr lang="en-US"/>
          </a:p>
        </p:txBody>
      </p:sp>
    </p:spTree>
    <p:extLst>
      <p:ext uri="{BB962C8B-B14F-4D97-AF65-F5344CB8AC3E}">
        <p14:creationId xmlns:p14="http://schemas.microsoft.com/office/powerpoint/2010/main" val="294878129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59285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spd="med"/>
  <p:txStyles>
    <p:titleStyle>
      <a:lvl1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1pPr>
      <a:lvl2pPr marL="0" marR="0" indent="2286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4572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6858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9144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11430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13716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16002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182880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p:titleStyle>
    <p:bodyStyle>
      <a:lvl1pPr marL="3175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1pPr>
      <a:lvl2pPr marL="6350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2pPr>
      <a:lvl3pPr marL="9525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3pPr>
      <a:lvl4pPr marL="12700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4pPr>
      <a:lvl5pPr marL="15875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5pPr>
      <a:lvl6pPr marL="19050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6pPr>
      <a:lvl7pPr marL="22225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7pPr>
      <a:lvl8pPr marL="25400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8pPr>
      <a:lvl9pPr marL="2857500" marR="0" indent="-317500" algn="l" defTabSz="412750" rtl="0" latinLnBrk="0">
        <a:lnSpc>
          <a:spcPct val="100000"/>
        </a:lnSpc>
        <a:spcBef>
          <a:spcPts val="2950"/>
        </a:spcBef>
        <a:spcAft>
          <a:spcPts val="0"/>
        </a:spcAft>
        <a:buClrTx/>
        <a:buSzPct val="125000"/>
        <a:buFontTx/>
        <a:buChar char="•"/>
        <a:tabLst/>
        <a:defRPr sz="2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1pPr>
      <a:lvl2pPr marL="0" marR="0" indent="2286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2pPr>
      <a:lvl3pPr marL="0" marR="0" indent="4572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3pPr>
      <a:lvl4pPr marL="0" marR="0" indent="6858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4pPr>
      <a:lvl5pPr marL="0" marR="0" indent="9144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5pPr>
      <a:lvl6pPr marL="0" marR="0" indent="11430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6pPr>
      <a:lvl7pPr marL="0" marR="0" indent="13716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7pPr>
      <a:lvl8pPr marL="0" marR="0" indent="16002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8pPr>
      <a:lvl9pPr marL="0" marR="0" indent="18288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05052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8/9/2024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1258352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6.png"/><Relationship Id="rId2" Type="http://schemas.openxmlformats.org/officeDocument/2006/relationships/slideLayout" Target="../slideLayouts/slideLayout1.xml"/><Relationship Id="rId16" Type="http://schemas.openxmlformats.org/officeDocument/2006/relationships/image" Target="../media/image25.png"/><Relationship Id="rId1" Type="http://schemas.openxmlformats.org/officeDocument/2006/relationships/themeOverride" Target="../theme/themeOverride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4.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0.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pic>
        <p:nvPicPr>
          <p:cNvPr id="6" name="Picture 5" descr="A logo with a ninja face and lines&#10;&#10;Description automatically generated">
            <a:extLst>
              <a:ext uri="{FF2B5EF4-FFF2-40B4-BE49-F238E27FC236}">
                <a16:creationId xmlns:a16="http://schemas.microsoft.com/office/drawing/2014/main" id="{F121AFA3-9C1D-84DC-DC84-F8B847297F35}"/>
              </a:ext>
            </a:extLst>
          </p:cNvPr>
          <p:cNvPicPr>
            <a:picLocks noChangeAspect="1"/>
          </p:cNvPicPr>
          <p:nvPr/>
        </p:nvPicPr>
        <p:blipFill>
          <a:blip r:embed="rId2"/>
          <a:stretch>
            <a:fillRect/>
          </a:stretch>
        </p:blipFill>
        <p:spPr>
          <a:xfrm>
            <a:off x="3168869" y="767149"/>
            <a:ext cx="5854262" cy="6090851"/>
          </a:xfrm>
          <a:prstGeom prst="rect">
            <a:avLst/>
          </a:prstGeom>
        </p:spPr>
      </p:pic>
    </p:spTree>
    <p:extLst>
      <p:ext uri="{BB962C8B-B14F-4D97-AF65-F5344CB8AC3E}">
        <p14:creationId xmlns:p14="http://schemas.microsoft.com/office/powerpoint/2010/main" val="159819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9BF26F-C674-83AC-91CC-F118F45C1C11}"/>
              </a:ext>
            </a:extLst>
          </p:cNvPr>
          <p:cNvSpPr txBox="1"/>
          <p:nvPr/>
        </p:nvSpPr>
        <p:spPr>
          <a:xfrm>
            <a:off x="469553" y="273550"/>
            <a:ext cx="80069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Competitor Landscape</a:t>
            </a:r>
          </a:p>
        </p:txBody>
      </p:sp>
      <p:sp>
        <p:nvSpPr>
          <p:cNvPr id="12" name="Gleichschenkliges Dreieck 30">
            <a:extLst>
              <a:ext uri="{FF2B5EF4-FFF2-40B4-BE49-F238E27FC236}">
                <a16:creationId xmlns:a16="http://schemas.microsoft.com/office/drawing/2014/main" id="{FF6153C6-BD57-A068-1525-1E4BD44D0D37}"/>
              </a:ext>
            </a:extLst>
          </p:cNvPr>
          <p:cNvSpPr/>
          <p:nvPr/>
        </p:nvSpPr>
        <p:spPr>
          <a:xfrm rot="5400000">
            <a:off x="-209916" y="426545"/>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Picture 1" descr="A logo with a ninja face and lines&#10;&#10;Description automatically generated">
            <a:extLst>
              <a:ext uri="{FF2B5EF4-FFF2-40B4-BE49-F238E27FC236}">
                <a16:creationId xmlns:a16="http://schemas.microsoft.com/office/drawing/2014/main" id="{71B131AC-023F-DA5E-E125-E12B5407E8FA}"/>
              </a:ext>
            </a:extLst>
          </p:cNvPr>
          <p:cNvPicPr>
            <a:picLocks noChangeAspect="1"/>
          </p:cNvPicPr>
          <p:nvPr/>
        </p:nvPicPr>
        <p:blipFill rotWithShape="1">
          <a:blip r:embed="rId4"/>
          <a:srcRect l="17633" t="13704" r="17711" b="19872"/>
          <a:stretch/>
        </p:blipFill>
        <p:spPr>
          <a:xfrm>
            <a:off x="11137392" y="55850"/>
            <a:ext cx="923544" cy="987141"/>
          </a:xfrm>
          <a:prstGeom prst="rect">
            <a:avLst/>
          </a:prstGeom>
        </p:spPr>
      </p:pic>
      <p:graphicFrame>
        <p:nvGraphicFramePr>
          <p:cNvPr id="4" name="Table 3">
            <a:extLst>
              <a:ext uri="{FF2B5EF4-FFF2-40B4-BE49-F238E27FC236}">
                <a16:creationId xmlns:a16="http://schemas.microsoft.com/office/drawing/2014/main" id="{A7C6D4B8-FA24-1B0A-DDFD-40E2EF5D9779}"/>
              </a:ext>
            </a:extLst>
          </p:cNvPr>
          <p:cNvGraphicFramePr>
            <a:graphicFrameLocks noGrp="1"/>
          </p:cNvGraphicFramePr>
          <p:nvPr>
            <p:extLst>
              <p:ext uri="{D42A27DB-BD31-4B8C-83A1-F6EECF244321}">
                <p14:modId xmlns:p14="http://schemas.microsoft.com/office/powerpoint/2010/main" val="4134164571"/>
              </p:ext>
            </p:extLst>
          </p:nvPr>
        </p:nvGraphicFramePr>
        <p:xfrm>
          <a:off x="469553" y="1152144"/>
          <a:ext cx="11243911" cy="5353871"/>
        </p:xfrm>
        <a:graphic>
          <a:graphicData uri="http://schemas.openxmlformats.org/drawingml/2006/table">
            <a:tbl>
              <a:tblPr/>
              <a:tblGrid>
                <a:gridCol w="2399746">
                  <a:extLst>
                    <a:ext uri="{9D8B030D-6E8A-4147-A177-3AD203B41FA5}">
                      <a16:colId xmlns:a16="http://schemas.microsoft.com/office/drawing/2014/main" val="1718968875"/>
                    </a:ext>
                  </a:extLst>
                </a:gridCol>
                <a:gridCol w="2996838">
                  <a:extLst>
                    <a:ext uri="{9D8B030D-6E8A-4147-A177-3AD203B41FA5}">
                      <a16:colId xmlns:a16="http://schemas.microsoft.com/office/drawing/2014/main" val="3640848329"/>
                    </a:ext>
                  </a:extLst>
                </a:gridCol>
                <a:gridCol w="2686190">
                  <a:extLst>
                    <a:ext uri="{9D8B030D-6E8A-4147-A177-3AD203B41FA5}">
                      <a16:colId xmlns:a16="http://schemas.microsoft.com/office/drawing/2014/main" val="1828100486"/>
                    </a:ext>
                  </a:extLst>
                </a:gridCol>
                <a:gridCol w="3161137">
                  <a:extLst>
                    <a:ext uri="{9D8B030D-6E8A-4147-A177-3AD203B41FA5}">
                      <a16:colId xmlns:a16="http://schemas.microsoft.com/office/drawing/2014/main" val="3415586929"/>
                    </a:ext>
                  </a:extLst>
                </a:gridCol>
              </a:tblGrid>
              <a:tr h="402336">
                <a:tc>
                  <a:txBody>
                    <a:bodyPr/>
                    <a:lstStyle/>
                    <a:p>
                      <a:pPr algn="ctr" fontAlgn="ctr"/>
                      <a:r>
                        <a:rPr lang="en-US" sz="1400" b="1" i="0" u="none" strike="noStrike" dirty="0">
                          <a:solidFill>
                            <a:srgbClr val="000000"/>
                          </a:solidFill>
                          <a:effectLst/>
                          <a:latin typeface="+mn-lt"/>
                        </a:rPr>
                        <a:t>Features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US" sz="1400" b="1" i="0" u="none" strike="noStrike" dirty="0">
                          <a:solidFill>
                            <a:srgbClr val="000000"/>
                          </a:solidFill>
                          <a:effectLst/>
                          <a:latin typeface="+mn-lt"/>
                        </a:rPr>
                        <a:t>ThoughtSpot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FFCC"/>
                      </a:solidFill>
                      <a:prstDash val="solid"/>
                      <a:round/>
                      <a:headEnd type="none" w="med" len="med"/>
                      <a:tailEnd type="none" w="med" len="med"/>
                    </a:lnB>
                    <a:solidFill>
                      <a:srgbClr val="9DFFCA"/>
                    </a:solidFill>
                  </a:tcPr>
                </a:tc>
                <a:tc>
                  <a:txBody>
                    <a:bodyPr/>
                    <a:lstStyle/>
                    <a:p>
                      <a:pPr algn="ctr" fontAlgn="ctr"/>
                      <a:r>
                        <a:rPr lang="en-US" sz="1400" b="1" i="0" u="none" strike="noStrike" dirty="0" err="1">
                          <a:solidFill>
                            <a:srgbClr val="000000"/>
                          </a:solidFill>
                          <a:effectLst/>
                          <a:latin typeface="+mn-lt"/>
                        </a:rPr>
                        <a:t>Kinetica</a:t>
                      </a:r>
                      <a:endParaRPr lang="en-US"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FFCC"/>
                      </a:solidFill>
                      <a:prstDash val="solid"/>
                      <a:round/>
                      <a:headEnd type="none" w="med" len="med"/>
                      <a:tailEnd type="none" w="med" len="med"/>
                    </a:lnB>
                    <a:solidFill>
                      <a:srgbClr val="9DFFCA"/>
                    </a:solidFill>
                  </a:tcPr>
                </a:tc>
                <a:tc>
                  <a:txBody>
                    <a:bodyPr/>
                    <a:lstStyle/>
                    <a:p>
                      <a:pPr algn="ctr" fontAlgn="ctr"/>
                      <a:r>
                        <a:rPr lang="en-US" sz="1400" b="1" i="0" u="none" strike="noStrike" dirty="0" err="1">
                          <a:solidFill>
                            <a:srgbClr val="000000"/>
                          </a:solidFill>
                          <a:effectLst/>
                          <a:latin typeface="+mn-lt"/>
                        </a:rPr>
                        <a:t>DataNinja</a:t>
                      </a:r>
                      <a:endParaRPr lang="en-US"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6FFCC"/>
                      </a:solidFill>
                      <a:prstDash val="solid"/>
                      <a:round/>
                      <a:headEnd type="none" w="med" len="med"/>
                      <a:tailEnd type="none" w="med" len="med"/>
                    </a:lnB>
                    <a:solidFill>
                      <a:srgbClr val="9DFFCA"/>
                    </a:solidFill>
                  </a:tcPr>
                </a:tc>
                <a:extLst>
                  <a:ext uri="{0D108BD9-81ED-4DB2-BD59-A6C34878D82A}">
                    <a16:rowId xmlns:a16="http://schemas.microsoft.com/office/drawing/2014/main" val="3213465726"/>
                  </a:ext>
                </a:extLst>
              </a:tr>
              <a:tr h="567986">
                <a:tc>
                  <a:txBody>
                    <a:bodyPr/>
                    <a:lstStyle/>
                    <a:p>
                      <a:pPr algn="ctr" fontAlgn="ctr"/>
                      <a:r>
                        <a:rPr lang="en-US" sz="1400" b="0" i="0" u="none" strike="noStrike" dirty="0">
                          <a:solidFill>
                            <a:srgbClr val="000000"/>
                          </a:solidFill>
                          <a:effectLst/>
                          <a:latin typeface="+mn-lt"/>
                        </a:rPr>
                        <a:t>Natural Language Interface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US" sz="1400" b="0" i="0" u="none" strike="noStrike" dirty="0">
                          <a:solidFill>
                            <a:srgbClr val="FFFFFF"/>
                          </a:solidFill>
                          <a:effectLst/>
                          <a:latin typeface="+mn-lt"/>
                        </a:rPr>
                        <a:t>Yes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a:solidFill>
                            <a:srgbClr val="FFFFFF"/>
                          </a:solidFill>
                          <a:effectLst/>
                          <a:latin typeface="+mn-lt"/>
                        </a:rPr>
                        <a:t>Yes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Yes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extLst>
                  <a:ext uri="{0D108BD9-81ED-4DB2-BD59-A6C34878D82A}">
                    <a16:rowId xmlns:a16="http://schemas.microsoft.com/office/drawing/2014/main" val="3634370360"/>
                  </a:ext>
                </a:extLst>
              </a:tr>
              <a:tr h="711299">
                <a:tc>
                  <a:txBody>
                    <a:bodyPr/>
                    <a:lstStyle/>
                    <a:p>
                      <a:pPr algn="ctr" fontAlgn="ctr"/>
                      <a:r>
                        <a:rPr lang="en-US" sz="1400" b="0" i="0" u="none" strike="noStrike" dirty="0">
                          <a:solidFill>
                            <a:srgbClr val="000000"/>
                          </a:solidFill>
                          <a:effectLst/>
                          <a:latin typeface="+mn-lt"/>
                        </a:rPr>
                        <a:t>Complexity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a:r>
                        <a:rPr lang="en-US" sz="1400" dirty="0">
                          <a:solidFill>
                            <a:schemeClr val="bg1"/>
                          </a:solidFill>
                        </a:rPr>
                        <a:t>Need to follow exact naming conventions as used in data source</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Requires technical expertise in analytics and computing</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Minimal technical requirement to understand the query generated</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extLst>
                  <a:ext uri="{0D108BD9-81ED-4DB2-BD59-A6C34878D82A}">
                    <a16:rowId xmlns:a16="http://schemas.microsoft.com/office/drawing/2014/main" val="1988526517"/>
                  </a:ext>
                </a:extLst>
              </a:tr>
              <a:tr h="711299">
                <a:tc>
                  <a:txBody>
                    <a:bodyPr/>
                    <a:lstStyle/>
                    <a:p>
                      <a:pPr algn="ctr" fontAlgn="ctr"/>
                      <a:r>
                        <a:rPr lang="en-US" sz="1400" b="0" i="0" u="none" strike="noStrike" dirty="0">
                          <a:solidFill>
                            <a:srgbClr val="000000"/>
                          </a:solidFill>
                          <a:effectLst/>
                          <a:latin typeface="+mn-lt"/>
                        </a:rPr>
                        <a:t>Query Generated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US" sz="1400" b="0" i="0" u="none" strike="noStrike" dirty="0">
                          <a:solidFill>
                            <a:srgbClr val="FFFFFF"/>
                          </a:solidFill>
                          <a:effectLst/>
                          <a:latin typeface="+mn-lt"/>
                        </a:rPr>
                        <a:t>Does not generate queries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SQL queries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Relational Database &amp; NoSQL </a:t>
                      </a:r>
                    </a:p>
                    <a:p>
                      <a:pPr algn="ctr" fontAlgn="ctr"/>
                      <a:r>
                        <a:rPr lang="en-US" sz="1400" b="0" i="0" u="none" strike="noStrike" dirty="0">
                          <a:solidFill>
                            <a:srgbClr val="FFFFFF"/>
                          </a:solidFill>
                          <a:effectLst/>
                          <a:latin typeface="+mn-lt"/>
                        </a:rPr>
                        <a:t>queries &amp; stored procedures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extLst>
                  <a:ext uri="{0D108BD9-81ED-4DB2-BD59-A6C34878D82A}">
                    <a16:rowId xmlns:a16="http://schemas.microsoft.com/office/drawing/2014/main" val="4122524662"/>
                  </a:ext>
                </a:extLst>
              </a:tr>
              <a:tr h="711299">
                <a:tc>
                  <a:txBody>
                    <a:bodyPr/>
                    <a:lstStyle/>
                    <a:p>
                      <a:pPr algn="ctr" fontAlgn="ctr"/>
                      <a:r>
                        <a:rPr lang="en-US" sz="1400" b="0" i="0" u="none" strike="noStrike" dirty="0">
                          <a:solidFill>
                            <a:srgbClr val="000000"/>
                          </a:solidFill>
                          <a:effectLst/>
                          <a:latin typeface="+mn-lt"/>
                        </a:rPr>
                        <a:t>Real-Time Analytics offering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US" sz="1400" b="0" i="0" u="none" strike="noStrike" dirty="0">
                          <a:solidFill>
                            <a:srgbClr val="FFFFFF"/>
                          </a:solidFill>
                          <a:effectLst/>
                          <a:latin typeface="+mn-lt"/>
                        </a:rPr>
                        <a:t>None</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Geospatial &amp; real-time analytics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1" i="0" u="none" strike="noStrike" dirty="0">
                          <a:solidFill>
                            <a:srgbClr val="FFFFFF"/>
                          </a:solidFill>
                          <a:effectLst/>
                          <a:latin typeface="+mn-lt"/>
                        </a:rPr>
                        <a:t>High-speed </a:t>
                      </a:r>
                      <a:r>
                        <a:rPr lang="en-US" sz="1400" b="0" i="0" u="none" strike="noStrike" dirty="0">
                          <a:solidFill>
                            <a:srgbClr val="FFFFFF"/>
                          </a:solidFill>
                          <a:effectLst/>
                          <a:latin typeface="+mn-lt"/>
                        </a:rPr>
                        <a:t>real-time</a:t>
                      </a:r>
                      <a:r>
                        <a:rPr lang="en-US" sz="1400" b="1" i="0" u="none" strike="noStrike" dirty="0">
                          <a:solidFill>
                            <a:srgbClr val="FFFFFF"/>
                          </a:solidFill>
                          <a:effectLst/>
                          <a:latin typeface="+mn-lt"/>
                        </a:rPr>
                        <a:t> </a:t>
                      </a:r>
                      <a:r>
                        <a:rPr lang="en-US" sz="1400" b="0" i="0" u="none" strike="noStrike" dirty="0">
                          <a:solidFill>
                            <a:srgbClr val="FFFFFF"/>
                          </a:solidFill>
                          <a:effectLst/>
                          <a:latin typeface="+mn-lt"/>
                        </a:rPr>
                        <a:t>analytics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extLst>
                  <a:ext uri="{0D108BD9-81ED-4DB2-BD59-A6C34878D82A}">
                    <a16:rowId xmlns:a16="http://schemas.microsoft.com/office/drawing/2014/main" val="4131976403"/>
                  </a:ext>
                </a:extLst>
              </a:tr>
              <a:tr h="653965">
                <a:tc>
                  <a:txBody>
                    <a:bodyPr/>
                    <a:lstStyle/>
                    <a:p>
                      <a:pPr algn="ctr" fontAlgn="ctr"/>
                      <a:r>
                        <a:rPr lang="en-US" sz="1400" b="0" i="0" u="none" strike="noStrike" dirty="0">
                          <a:solidFill>
                            <a:srgbClr val="000000"/>
                          </a:solidFill>
                          <a:effectLst/>
                          <a:latin typeface="+mn-lt"/>
                        </a:rPr>
                        <a:t>Insights &amp; Recommendations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US" sz="1400" b="0" i="0" u="none" strike="noStrike">
                          <a:solidFill>
                            <a:srgbClr val="FFFFFF"/>
                          </a:solidFill>
                          <a:effectLst/>
                          <a:latin typeface="+mn-lt"/>
                        </a:rPr>
                        <a:t>Insights only </a:t>
                      </a:r>
                      <a:r>
                        <a:rPr lang="en-US" sz="1400" b="0" i="0" u="none" strike="noStrike" dirty="0">
                          <a:solidFill>
                            <a:srgbClr val="FFFFFF"/>
                          </a:solidFill>
                          <a:effectLst/>
                          <a:latin typeface="+mn-lt"/>
                        </a:rPr>
                        <a:t>reads out graph</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No insights/recommendations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a:r>
                        <a:rPr lang="en-US" sz="1400" b="0" dirty="0">
                          <a:solidFill>
                            <a:schemeClr val="bg1"/>
                          </a:solidFill>
                        </a:rPr>
                        <a:t>Offers</a:t>
                      </a:r>
                      <a:r>
                        <a:rPr lang="en-US" sz="1400" b="1" dirty="0">
                          <a:solidFill>
                            <a:schemeClr val="bg1"/>
                          </a:solidFill>
                        </a:rPr>
                        <a:t> Generative</a:t>
                      </a:r>
                      <a:r>
                        <a:rPr lang="en-US" sz="1400" dirty="0">
                          <a:solidFill>
                            <a:schemeClr val="bg1"/>
                          </a:solidFill>
                        </a:rPr>
                        <a:t> </a:t>
                      </a:r>
                      <a:r>
                        <a:rPr lang="en-US" sz="1400" b="1" dirty="0">
                          <a:solidFill>
                            <a:schemeClr val="bg1"/>
                          </a:solidFill>
                        </a:rPr>
                        <a:t>recommendations</a:t>
                      </a:r>
                      <a:r>
                        <a:rPr lang="en-US" sz="1400" dirty="0">
                          <a:solidFill>
                            <a:schemeClr val="bg1"/>
                          </a:solidFill>
                        </a:rPr>
                        <a:t> </a:t>
                      </a:r>
                    </a:p>
                    <a:p>
                      <a:pPr algn="ctr"/>
                      <a:r>
                        <a:rPr lang="en-US" sz="1400" dirty="0">
                          <a:solidFill>
                            <a:schemeClr val="bg1"/>
                          </a:solidFill>
                        </a:rPr>
                        <a:t>based on visualizations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extLst>
                  <a:ext uri="{0D108BD9-81ED-4DB2-BD59-A6C34878D82A}">
                    <a16:rowId xmlns:a16="http://schemas.microsoft.com/office/drawing/2014/main" val="1189939461"/>
                  </a:ext>
                </a:extLst>
              </a:tr>
              <a:tr h="711299">
                <a:tc>
                  <a:txBody>
                    <a:bodyPr/>
                    <a:lstStyle/>
                    <a:p>
                      <a:pPr algn="ctr" fontAlgn="ctr"/>
                      <a:r>
                        <a:rPr lang="en-US" sz="1400" b="0" i="0" u="none" strike="noStrike" dirty="0">
                          <a:solidFill>
                            <a:srgbClr val="000000"/>
                          </a:solidFill>
                          <a:effectLst/>
                          <a:latin typeface="+mn-lt"/>
                        </a:rPr>
                        <a:t>Scalability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US" sz="1400" b="0" i="0" u="none" strike="noStrike" dirty="0">
                          <a:solidFill>
                            <a:srgbClr val="FFFFFF"/>
                          </a:solidFill>
                          <a:effectLst/>
                          <a:latin typeface="+mn-lt"/>
                        </a:rPr>
                        <a:t>Limited for on-prem deployments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Scalable with GPU</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Scalable with computational resources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extLst>
                  <a:ext uri="{0D108BD9-81ED-4DB2-BD59-A6C34878D82A}">
                    <a16:rowId xmlns:a16="http://schemas.microsoft.com/office/drawing/2014/main" val="4119777534"/>
                  </a:ext>
                </a:extLst>
              </a:tr>
              <a:tr h="884388">
                <a:tc>
                  <a:txBody>
                    <a:bodyPr/>
                    <a:lstStyle/>
                    <a:p>
                      <a:pPr algn="ctr" fontAlgn="ctr"/>
                      <a:r>
                        <a:rPr lang="en-US" sz="1400" b="0" i="0" u="none" strike="noStrike" dirty="0">
                          <a:solidFill>
                            <a:srgbClr val="000000"/>
                          </a:solidFill>
                          <a:effectLst/>
                          <a:latin typeface="+mn-lt"/>
                        </a:rPr>
                        <a:t>Industry Use Cases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US" sz="1400" b="0" i="0" u="none" strike="noStrike" dirty="0">
                          <a:solidFill>
                            <a:srgbClr val="FFFFFF"/>
                          </a:solidFill>
                          <a:effectLst/>
                          <a:latin typeface="+mn-lt"/>
                        </a:rPr>
                        <a:t>For Business users to explore data</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0" i="0" u="none" strike="noStrike" dirty="0">
                          <a:solidFill>
                            <a:srgbClr val="FFFFFF"/>
                          </a:solidFill>
                          <a:effectLst/>
                          <a:latin typeface="+mn-lt"/>
                        </a:rPr>
                        <a:t>Telecom &amp; Financial organizations for analytics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tc>
                  <a:txBody>
                    <a:bodyPr/>
                    <a:lstStyle/>
                    <a:p>
                      <a:pPr algn="ctr" fontAlgn="ctr"/>
                      <a:r>
                        <a:rPr lang="en-US" sz="1400" b="1" i="0" u="none" strike="noStrike" dirty="0">
                          <a:solidFill>
                            <a:srgbClr val="FFFFFF"/>
                          </a:solidFill>
                          <a:effectLst/>
                          <a:latin typeface="+mn-lt"/>
                        </a:rPr>
                        <a:t>Small</a:t>
                      </a:r>
                      <a:r>
                        <a:rPr lang="en-US" sz="1400" b="0" i="0" u="none" strike="noStrike" dirty="0">
                          <a:solidFill>
                            <a:srgbClr val="FFFFFF"/>
                          </a:solidFill>
                          <a:effectLst/>
                          <a:latin typeface="+mn-lt"/>
                        </a:rPr>
                        <a:t> to </a:t>
                      </a:r>
                      <a:r>
                        <a:rPr lang="en-US" sz="1400" b="1" i="0" u="none" strike="noStrike" dirty="0">
                          <a:solidFill>
                            <a:srgbClr val="FFFFFF"/>
                          </a:solidFill>
                          <a:effectLst/>
                          <a:latin typeface="+mn-lt"/>
                        </a:rPr>
                        <a:t>Global organizations </a:t>
                      </a:r>
                      <a:r>
                        <a:rPr lang="en-US" sz="1400" b="0" i="0" u="none" strike="noStrike" dirty="0">
                          <a:solidFill>
                            <a:srgbClr val="FFFFFF"/>
                          </a:solidFill>
                          <a:effectLst/>
                          <a:latin typeface="+mn-lt"/>
                        </a:rPr>
                        <a:t>for query productivity &amp; extensive analytics</a:t>
                      </a:r>
                    </a:p>
                  </a:txBody>
                  <a:tcPr marL="0" marR="0" marT="0" marB="0" anchor="ctr">
                    <a:lnL w="6350" cap="flat" cmpd="sng" algn="ctr">
                      <a:solidFill>
                        <a:srgbClr val="66FFCC"/>
                      </a:solidFill>
                      <a:prstDash val="solid"/>
                      <a:round/>
                      <a:headEnd type="none" w="med" len="med"/>
                      <a:tailEnd type="none" w="med" len="med"/>
                    </a:lnL>
                    <a:lnR w="6350" cap="flat" cmpd="sng" algn="ctr">
                      <a:solidFill>
                        <a:srgbClr val="66FFCC"/>
                      </a:solidFill>
                      <a:prstDash val="solid"/>
                      <a:round/>
                      <a:headEnd type="none" w="med" len="med"/>
                      <a:tailEnd type="none" w="med" len="med"/>
                    </a:lnR>
                    <a:lnT w="6350" cap="flat" cmpd="sng" algn="ctr">
                      <a:solidFill>
                        <a:srgbClr val="66FFCC"/>
                      </a:solidFill>
                      <a:prstDash val="solid"/>
                      <a:round/>
                      <a:headEnd type="none" w="med" len="med"/>
                      <a:tailEnd type="none" w="med" len="med"/>
                    </a:lnT>
                    <a:lnB w="6350" cap="flat" cmpd="sng" algn="ctr">
                      <a:solidFill>
                        <a:srgbClr val="66FFCC"/>
                      </a:solidFill>
                      <a:prstDash val="solid"/>
                      <a:round/>
                      <a:headEnd type="none" w="med" len="med"/>
                      <a:tailEnd type="none" w="med" len="med"/>
                    </a:lnB>
                    <a:noFill/>
                  </a:tcPr>
                </a:tc>
                <a:extLst>
                  <a:ext uri="{0D108BD9-81ED-4DB2-BD59-A6C34878D82A}">
                    <a16:rowId xmlns:a16="http://schemas.microsoft.com/office/drawing/2014/main" val="1983946119"/>
                  </a:ext>
                </a:extLst>
              </a:tr>
            </a:tbl>
          </a:graphicData>
        </a:graphic>
      </p:graphicFrame>
      <p:sp>
        <p:nvSpPr>
          <p:cNvPr id="6" name="Star: 5 Points 5">
            <a:extLst>
              <a:ext uri="{FF2B5EF4-FFF2-40B4-BE49-F238E27FC236}">
                <a16:creationId xmlns:a16="http://schemas.microsoft.com/office/drawing/2014/main" id="{D84E9D70-D8F4-E5FF-4342-DDD9EC0535B1}"/>
              </a:ext>
            </a:extLst>
          </p:cNvPr>
          <p:cNvSpPr/>
          <p:nvPr/>
        </p:nvSpPr>
        <p:spPr>
          <a:xfrm>
            <a:off x="11397997" y="2588184"/>
            <a:ext cx="210312" cy="201168"/>
          </a:xfrm>
          <a:prstGeom prst="star5">
            <a:avLst/>
          </a:prstGeom>
          <a:solidFill>
            <a:srgbClr val="9EFF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Star: 5 Points 6">
            <a:extLst>
              <a:ext uri="{FF2B5EF4-FFF2-40B4-BE49-F238E27FC236}">
                <a16:creationId xmlns:a16="http://schemas.microsoft.com/office/drawing/2014/main" id="{C8B791E6-5DAD-3198-FBB9-18977A5BCFCF}"/>
              </a:ext>
            </a:extLst>
          </p:cNvPr>
          <p:cNvSpPr/>
          <p:nvPr/>
        </p:nvSpPr>
        <p:spPr>
          <a:xfrm>
            <a:off x="11397997" y="3303344"/>
            <a:ext cx="210312" cy="201168"/>
          </a:xfrm>
          <a:prstGeom prst="star5">
            <a:avLst/>
          </a:prstGeom>
          <a:solidFill>
            <a:srgbClr val="9EFF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Star: 5 Points 7">
            <a:extLst>
              <a:ext uri="{FF2B5EF4-FFF2-40B4-BE49-F238E27FC236}">
                <a16:creationId xmlns:a16="http://schemas.microsoft.com/office/drawing/2014/main" id="{2C67B5BE-0473-054B-FE0B-7884459EEC90}"/>
              </a:ext>
            </a:extLst>
          </p:cNvPr>
          <p:cNvSpPr/>
          <p:nvPr/>
        </p:nvSpPr>
        <p:spPr>
          <a:xfrm>
            <a:off x="11397997" y="4682908"/>
            <a:ext cx="210312" cy="201168"/>
          </a:xfrm>
          <a:prstGeom prst="star5">
            <a:avLst/>
          </a:prstGeom>
          <a:solidFill>
            <a:srgbClr val="9EFF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Star: 5 Points 8">
            <a:extLst>
              <a:ext uri="{FF2B5EF4-FFF2-40B4-BE49-F238E27FC236}">
                <a16:creationId xmlns:a16="http://schemas.microsoft.com/office/drawing/2014/main" id="{85B509DF-B860-C91A-67B4-3F1D9F5D5036}"/>
              </a:ext>
            </a:extLst>
          </p:cNvPr>
          <p:cNvSpPr/>
          <p:nvPr/>
        </p:nvSpPr>
        <p:spPr>
          <a:xfrm>
            <a:off x="11397997" y="6263640"/>
            <a:ext cx="210312" cy="201168"/>
          </a:xfrm>
          <a:prstGeom prst="star5">
            <a:avLst/>
          </a:prstGeom>
          <a:solidFill>
            <a:srgbClr val="9EFF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Star: 5 Points 9">
            <a:extLst>
              <a:ext uri="{FF2B5EF4-FFF2-40B4-BE49-F238E27FC236}">
                <a16:creationId xmlns:a16="http://schemas.microsoft.com/office/drawing/2014/main" id="{5AB3B65F-8487-8E1F-AB82-9260121B18D6}"/>
              </a:ext>
            </a:extLst>
          </p:cNvPr>
          <p:cNvSpPr/>
          <p:nvPr/>
        </p:nvSpPr>
        <p:spPr>
          <a:xfrm>
            <a:off x="8249413" y="3975024"/>
            <a:ext cx="210312" cy="201168"/>
          </a:xfrm>
          <a:prstGeom prst="star5">
            <a:avLst/>
          </a:prstGeom>
          <a:solidFill>
            <a:srgbClr val="9EFF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Star: 5 Points 12">
            <a:extLst>
              <a:ext uri="{FF2B5EF4-FFF2-40B4-BE49-F238E27FC236}">
                <a16:creationId xmlns:a16="http://schemas.microsoft.com/office/drawing/2014/main" id="{0531E3D2-D75D-F562-B01D-728585E9D39B}"/>
              </a:ext>
            </a:extLst>
          </p:cNvPr>
          <p:cNvSpPr/>
          <p:nvPr/>
        </p:nvSpPr>
        <p:spPr>
          <a:xfrm>
            <a:off x="8249413" y="5334432"/>
            <a:ext cx="210312" cy="201168"/>
          </a:xfrm>
          <a:prstGeom prst="star5">
            <a:avLst/>
          </a:prstGeom>
          <a:solidFill>
            <a:srgbClr val="9EFF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1152761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grpSp>
        <p:nvGrpSpPr>
          <p:cNvPr id="3" name="Group 3"/>
          <p:cNvGrpSpPr/>
          <p:nvPr/>
        </p:nvGrpSpPr>
        <p:grpSpPr>
          <a:xfrm>
            <a:off x="3068289" y="2078877"/>
            <a:ext cx="2875437" cy="3242932"/>
            <a:chOff x="0" y="0"/>
            <a:chExt cx="2900658" cy="3374582"/>
          </a:xfrm>
        </p:grpSpPr>
        <p:sp>
          <p:nvSpPr>
            <p:cNvPr id="4" name="Freeform 4"/>
            <p:cNvSpPr/>
            <p:nvPr/>
          </p:nvSpPr>
          <p:spPr>
            <a:xfrm>
              <a:off x="0" y="0"/>
              <a:ext cx="2900658" cy="3374582"/>
            </a:xfrm>
            <a:custGeom>
              <a:avLst/>
              <a:gdLst/>
              <a:ahLst/>
              <a:cxnLst/>
              <a:rect l="l" t="t" r="r" b="b"/>
              <a:pathLst>
                <a:path w="2900658" h="3374582">
                  <a:moveTo>
                    <a:pt x="2776198" y="3374582"/>
                  </a:moveTo>
                  <a:lnTo>
                    <a:pt x="124460" y="3374582"/>
                  </a:lnTo>
                  <a:cubicBezTo>
                    <a:pt x="55880" y="3374582"/>
                    <a:pt x="0" y="3318702"/>
                    <a:pt x="0" y="3250122"/>
                  </a:cubicBezTo>
                  <a:lnTo>
                    <a:pt x="0" y="124460"/>
                  </a:lnTo>
                  <a:cubicBezTo>
                    <a:pt x="0" y="55880"/>
                    <a:pt x="55880" y="0"/>
                    <a:pt x="124460" y="0"/>
                  </a:cubicBezTo>
                  <a:lnTo>
                    <a:pt x="2776198" y="0"/>
                  </a:lnTo>
                  <a:cubicBezTo>
                    <a:pt x="2844778" y="0"/>
                    <a:pt x="2900658" y="55880"/>
                    <a:pt x="2900658" y="124460"/>
                  </a:cubicBezTo>
                  <a:lnTo>
                    <a:pt x="2900658" y="3250123"/>
                  </a:lnTo>
                  <a:cubicBezTo>
                    <a:pt x="2900658" y="3318702"/>
                    <a:pt x="2844778" y="3374582"/>
                    <a:pt x="2776198" y="3374582"/>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21326" y="2078877"/>
            <a:ext cx="2875437" cy="3242932"/>
            <a:chOff x="0" y="0"/>
            <a:chExt cx="3001518" cy="3374582"/>
          </a:xfrm>
        </p:grpSpPr>
        <p:sp>
          <p:nvSpPr>
            <p:cNvPr id="6" name="Freeform 6"/>
            <p:cNvSpPr/>
            <p:nvPr/>
          </p:nvSpPr>
          <p:spPr>
            <a:xfrm>
              <a:off x="0" y="0"/>
              <a:ext cx="3001518" cy="3374582"/>
            </a:xfrm>
            <a:custGeom>
              <a:avLst/>
              <a:gdLst/>
              <a:ahLst/>
              <a:cxnLst/>
              <a:rect l="l" t="t" r="r" b="b"/>
              <a:pathLst>
                <a:path w="3001518" h="3374582">
                  <a:moveTo>
                    <a:pt x="2877058" y="3374582"/>
                  </a:moveTo>
                  <a:lnTo>
                    <a:pt x="124460" y="3374582"/>
                  </a:lnTo>
                  <a:cubicBezTo>
                    <a:pt x="55880" y="3374582"/>
                    <a:pt x="0" y="3318702"/>
                    <a:pt x="0" y="3250122"/>
                  </a:cubicBezTo>
                  <a:lnTo>
                    <a:pt x="0" y="124460"/>
                  </a:lnTo>
                  <a:cubicBezTo>
                    <a:pt x="0" y="55880"/>
                    <a:pt x="55880" y="0"/>
                    <a:pt x="124460" y="0"/>
                  </a:cubicBezTo>
                  <a:lnTo>
                    <a:pt x="2877058" y="0"/>
                  </a:lnTo>
                  <a:cubicBezTo>
                    <a:pt x="2945638" y="0"/>
                    <a:pt x="3001518" y="55880"/>
                    <a:pt x="3001518" y="124460"/>
                  </a:cubicBezTo>
                  <a:lnTo>
                    <a:pt x="3001518" y="3250123"/>
                  </a:lnTo>
                  <a:cubicBezTo>
                    <a:pt x="3001518" y="3318702"/>
                    <a:pt x="2945638" y="3374582"/>
                    <a:pt x="2877058" y="3374582"/>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 name="Group 7"/>
          <p:cNvGrpSpPr/>
          <p:nvPr/>
        </p:nvGrpSpPr>
        <p:grpSpPr>
          <a:xfrm>
            <a:off x="147623" y="1780951"/>
            <a:ext cx="2875437" cy="1098454"/>
            <a:chOff x="0" y="0"/>
            <a:chExt cx="3458218" cy="889209"/>
          </a:xfrm>
          <a:solidFill>
            <a:srgbClr val="9CFFC9"/>
          </a:solidFill>
        </p:grpSpPr>
        <p:sp>
          <p:nvSpPr>
            <p:cNvPr id="8" name="Freeform 8"/>
            <p:cNvSpPr/>
            <p:nvPr/>
          </p:nvSpPr>
          <p:spPr>
            <a:xfrm>
              <a:off x="0" y="0"/>
              <a:ext cx="3458218" cy="889209"/>
            </a:xfrm>
            <a:custGeom>
              <a:avLst/>
              <a:gdLst/>
              <a:ahLst/>
              <a:cxnLst/>
              <a:rect l="l" t="t" r="r" b="b"/>
              <a:pathLst>
                <a:path w="3458218" h="889209">
                  <a:moveTo>
                    <a:pt x="3333757" y="889209"/>
                  </a:moveTo>
                  <a:lnTo>
                    <a:pt x="124460" y="889209"/>
                  </a:lnTo>
                  <a:cubicBezTo>
                    <a:pt x="55880" y="889209"/>
                    <a:pt x="0" y="833329"/>
                    <a:pt x="0" y="764749"/>
                  </a:cubicBezTo>
                  <a:lnTo>
                    <a:pt x="0" y="124460"/>
                  </a:lnTo>
                  <a:cubicBezTo>
                    <a:pt x="0" y="55880"/>
                    <a:pt x="55880" y="0"/>
                    <a:pt x="124460" y="0"/>
                  </a:cubicBezTo>
                  <a:lnTo>
                    <a:pt x="3333758" y="0"/>
                  </a:lnTo>
                  <a:cubicBezTo>
                    <a:pt x="3402338" y="0"/>
                    <a:pt x="3458218" y="55880"/>
                    <a:pt x="3458218" y="124460"/>
                  </a:cubicBezTo>
                  <a:lnTo>
                    <a:pt x="3458218" y="764749"/>
                  </a:lnTo>
                  <a:cubicBezTo>
                    <a:pt x="3458218" y="833329"/>
                    <a:pt x="3402338" y="889209"/>
                    <a:pt x="3333758" y="889209"/>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9" name="TextBox 9"/>
          <p:cNvSpPr txBox="1"/>
          <p:nvPr/>
        </p:nvSpPr>
        <p:spPr>
          <a:xfrm>
            <a:off x="200958" y="1868513"/>
            <a:ext cx="2683251" cy="863826"/>
          </a:xfrm>
          <a:prstGeom prst="rect">
            <a:avLst/>
          </a:prstGeom>
        </p:spPr>
        <p:txBody>
          <a:bodyPr wrap="square"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GENIN (Basic)</a:t>
            </a:r>
          </a:p>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$109/month</a:t>
            </a:r>
          </a:p>
        </p:txBody>
      </p:sp>
      <p:grpSp>
        <p:nvGrpSpPr>
          <p:cNvPr id="10" name="Group 10"/>
          <p:cNvGrpSpPr/>
          <p:nvPr/>
        </p:nvGrpSpPr>
        <p:grpSpPr>
          <a:xfrm>
            <a:off x="3068289" y="1780951"/>
            <a:ext cx="2875437" cy="1081412"/>
            <a:chOff x="0" y="0"/>
            <a:chExt cx="2710806" cy="758677"/>
          </a:xfrm>
          <a:solidFill>
            <a:srgbClr val="9CFFC9"/>
          </a:solidFill>
        </p:grpSpPr>
        <p:sp>
          <p:nvSpPr>
            <p:cNvPr id="11" name="Freeform 11"/>
            <p:cNvSpPr/>
            <p:nvPr/>
          </p:nvSpPr>
          <p:spPr>
            <a:xfrm>
              <a:off x="0" y="0"/>
              <a:ext cx="2710806" cy="758677"/>
            </a:xfrm>
            <a:custGeom>
              <a:avLst/>
              <a:gdLst/>
              <a:ahLst/>
              <a:cxnLst/>
              <a:rect l="l" t="t" r="r" b="b"/>
              <a:pathLst>
                <a:path w="2710806" h="758677">
                  <a:moveTo>
                    <a:pt x="2586346" y="758677"/>
                  </a:moveTo>
                  <a:lnTo>
                    <a:pt x="124460" y="758677"/>
                  </a:lnTo>
                  <a:cubicBezTo>
                    <a:pt x="55880" y="758677"/>
                    <a:pt x="0" y="702797"/>
                    <a:pt x="0" y="634216"/>
                  </a:cubicBezTo>
                  <a:lnTo>
                    <a:pt x="0" y="124460"/>
                  </a:lnTo>
                  <a:cubicBezTo>
                    <a:pt x="0" y="55880"/>
                    <a:pt x="55880" y="0"/>
                    <a:pt x="124460" y="0"/>
                  </a:cubicBezTo>
                  <a:lnTo>
                    <a:pt x="2586346" y="0"/>
                  </a:lnTo>
                  <a:cubicBezTo>
                    <a:pt x="2654926" y="0"/>
                    <a:pt x="2710806" y="55880"/>
                    <a:pt x="2710806" y="124460"/>
                  </a:cubicBezTo>
                  <a:lnTo>
                    <a:pt x="2710806" y="634217"/>
                  </a:lnTo>
                  <a:cubicBezTo>
                    <a:pt x="2710806" y="702797"/>
                    <a:pt x="2654926" y="758677"/>
                    <a:pt x="2586346" y="758677"/>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15"/>
          <p:cNvSpPr txBox="1"/>
          <p:nvPr/>
        </p:nvSpPr>
        <p:spPr>
          <a:xfrm>
            <a:off x="3218309" y="1868513"/>
            <a:ext cx="2575396" cy="863826"/>
          </a:xfrm>
          <a:prstGeom prst="rect">
            <a:avLst/>
          </a:prstGeom>
        </p:spPr>
        <p:txBody>
          <a:bodyPr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CHUNIN (Essentials)</a:t>
            </a:r>
          </a:p>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$1440/month</a:t>
            </a:r>
          </a:p>
        </p:txBody>
      </p:sp>
      <p:sp>
        <p:nvSpPr>
          <p:cNvPr id="16" name="TextBox 16"/>
          <p:cNvSpPr txBox="1"/>
          <p:nvPr/>
        </p:nvSpPr>
        <p:spPr>
          <a:xfrm>
            <a:off x="-141580" y="2969789"/>
            <a:ext cx="3368329" cy="1908215"/>
          </a:xfrm>
          <a:prstGeom prst="rect">
            <a:avLst/>
          </a:prstGeom>
        </p:spPr>
        <p:txBody>
          <a:bodyPr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5 Users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1 Database</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1 Permission Group</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Basic Support</a:t>
            </a:r>
          </a:p>
        </p:txBody>
      </p:sp>
      <p:sp>
        <p:nvSpPr>
          <p:cNvPr id="17" name="TextBox 17"/>
          <p:cNvSpPr txBox="1"/>
          <p:nvPr/>
        </p:nvSpPr>
        <p:spPr>
          <a:xfrm>
            <a:off x="2835925" y="2999761"/>
            <a:ext cx="3368329" cy="1908215"/>
          </a:xfrm>
          <a:prstGeom prst="rect">
            <a:avLst/>
          </a:prstGeom>
        </p:spPr>
        <p:txBody>
          <a:bodyPr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20 Users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Multiple Databases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5 Permission Groups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Basic Support</a:t>
            </a:r>
          </a:p>
        </p:txBody>
      </p:sp>
      <p:grpSp>
        <p:nvGrpSpPr>
          <p:cNvPr id="21" name="Group 21"/>
          <p:cNvGrpSpPr/>
          <p:nvPr/>
        </p:nvGrpSpPr>
        <p:grpSpPr>
          <a:xfrm>
            <a:off x="6013575" y="2078877"/>
            <a:ext cx="2963423" cy="3242932"/>
            <a:chOff x="0" y="0"/>
            <a:chExt cx="2989416" cy="3340086"/>
          </a:xfrm>
        </p:grpSpPr>
        <p:sp>
          <p:nvSpPr>
            <p:cNvPr id="22" name="Freeform 22"/>
            <p:cNvSpPr/>
            <p:nvPr/>
          </p:nvSpPr>
          <p:spPr>
            <a:xfrm>
              <a:off x="0" y="0"/>
              <a:ext cx="2989416" cy="3340086"/>
            </a:xfrm>
            <a:custGeom>
              <a:avLst/>
              <a:gdLst/>
              <a:ahLst/>
              <a:cxnLst/>
              <a:rect l="l" t="t" r="r" b="b"/>
              <a:pathLst>
                <a:path w="2989416" h="3340086">
                  <a:moveTo>
                    <a:pt x="2864956" y="3340086"/>
                  </a:moveTo>
                  <a:lnTo>
                    <a:pt x="124460" y="3340086"/>
                  </a:lnTo>
                  <a:cubicBezTo>
                    <a:pt x="55880" y="3340086"/>
                    <a:pt x="0" y="3284206"/>
                    <a:pt x="0" y="3215626"/>
                  </a:cubicBezTo>
                  <a:lnTo>
                    <a:pt x="0" y="124460"/>
                  </a:lnTo>
                  <a:cubicBezTo>
                    <a:pt x="0" y="55880"/>
                    <a:pt x="55880" y="0"/>
                    <a:pt x="124460" y="0"/>
                  </a:cubicBezTo>
                  <a:lnTo>
                    <a:pt x="2864956" y="0"/>
                  </a:lnTo>
                  <a:cubicBezTo>
                    <a:pt x="2933536" y="0"/>
                    <a:pt x="2989416" y="55880"/>
                    <a:pt x="2989416" y="124460"/>
                  </a:cubicBezTo>
                  <a:lnTo>
                    <a:pt x="2989416" y="3215626"/>
                  </a:lnTo>
                  <a:cubicBezTo>
                    <a:pt x="2989416" y="3284206"/>
                    <a:pt x="2933536" y="3340086"/>
                    <a:pt x="2864956" y="3340086"/>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3" name="Group 23"/>
          <p:cNvGrpSpPr/>
          <p:nvPr/>
        </p:nvGrpSpPr>
        <p:grpSpPr>
          <a:xfrm>
            <a:off x="6005135" y="1780951"/>
            <a:ext cx="2971863" cy="1102679"/>
            <a:chOff x="0" y="0"/>
            <a:chExt cx="2801712" cy="726438"/>
          </a:xfrm>
          <a:solidFill>
            <a:srgbClr val="9CFFC9"/>
          </a:solidFill>
        </p:grpSpPr>
        <p:sp>
          <p:nvSpPr>
            <p:cNvPr id="24" name="Freeform 24"/>
            <p:cNvSpPr/>
            <p:nvPr/>
          </p:nvSpPr>
          <p:spPr>
            <a:xfrm>
              <a:off x="0" y="0"/>
              <a:ext cx="2801712" cy="726438"/>
            </a:xfrm>
            <a:custGeom>
              <a:avLst/>
              <a:gdLst/>
              <a:ahLst/>
              <a:cxnLst/>
              <a:rect l="l" t="t" r="r" b="b"/>
              <a:pathLst>
                <a:path w="2801712" h="726438">
                  <a:moveTo>
                    <a:pt x="2677252" y="726438"/>
                  </a:moveTo>
                  <a:lnTo>
                    <a:pt x="124460" y="726438"/>
                  </a:lnTo>
                  <a:cubicBezTo>
                    <a:pt x="55880" y="726438"/>
                    <a:pt x="0" y="670558"/>
                    <a:pt x="0" y="601978"/>
                  </a:cubicBezTo>
                  <a:lnTo>
                    <a:pt x="0" y="124460"/>
                  </a:lnTo>
                  <a:cubicBezTo>
                    <a:pt x="0" y="55880"/>
                    <a:pt x="55880" y="0"/>
                    <a:pt x="124460" y="0"/>
                  </a:cubicBezTo>
                  <a:lnTo>
                    <a:pt x="2677252" y="0"/>
                  </a:lnTo>
                  <a:cubicBezTo>
                    <a:pt x="2745832" y="0"/>
                    <a:pt x="2801712" y="55880"/>
                    <a:pt x="2801712" y="124460"/>
                  </a:cubicBezTo>
                  <a:lnTo>
                    <a:pt x="2801712" y="601978"/>
                  </a:lnTo>
                  <a:cubicBezTo>
                    <a:pt x="2801712" y="670558"/>
                    <a:pt x="2745832" y="726438"/>
                    <a:pt x="2677252" y="726438"/>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25" name="TextBox 25"/>
          <p:cNvSpPr txBox="1"/>
          <p:nvPr/>
        </p:nvSpPr>
        <p:spPr>
          <a:xfrm>
            <a:off x="6203367" y="1859992"/>
            <a:ext cx="2575396" cy="863826"/>
          </a:xfrm>
          <a:prstGeom prst="rect">
            <a:avLst/>
          </a:prstGeom>
        </p:spPr>
        <p:txBody>
          <a:bodyPr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JONIN (Pro)</a:t>
            </a:r>
          </a:p>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Custom</a:t>
            </a:r>
          </a:p>
        </p:txBody>
      </p:sp>
      <p:sp>
        <p:nvSpPr>
          <p:cNvPr id="28" name="TextBox 28"/>
          <p:cNvSpPr txBox="1"/>
          <p:nvPr/>
        </p:nvSpPr>
        <p:spPr>
          <a:xfrm>
            <a:off x="5806901" y="3045577"/>
            <a:ext cx="3368329" cy="1908215"/>
          </a:xfrm>
          <a:prstGeom prst="rect">
            <a:avLst/>
          </a:prstGeom>
        </p:spPr>
        <p:txBody>
          <a:bodyPr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CUSTOM Users (min - 25)</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Multiple Databases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Custom Permission Groups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Pro Level Support</a:t>
            </a:r>
          </a:p>
        </p:txBody>
      </p:sp>
      <p:grpSp>
        <p:nvGrpSpPr>
          <p:cNvPr id="30" name="Group 30"/>
          <p:cNvGrpSpPr/>
          <p:nvPr/>
        </p:nvGrpSpPr>
        <p:grpSpPr>
          <a:xfrm>
            <a:off x="9067455" y="2078878"/>
            <a:ext cx="3038819" cy="3242931"/>
            <a:chOff x="0" y="0"/>
            <a:chExt cx="3065473" cy="3340086"/>
          </a:xfrm>
        </p:grpSpPr>
        <p:sp>
          <p:nvSpPr>
            <p:cNvPr id="31" name="Freeform 31"/>
            <p:cNvSpPr/>
            <p:nvPr/>
          </p:nvSpPr>
          <p:spPr>
            <a:xfrm>
              <a:off x="0" y="0"/>
              <a:ext cx="3065474" cy="3340086"/>
            </a:xfrm>
            <a:custGeom>
              <a:avLst/>
              <a:gdLst/>
              <a:ahLst/>
              <a:cxnLst/>
              <a:rect l="l" t="t" r="r" b="b"/>
              <a:pathLst>
                <a:path w="3065474" h="3340086">
                  <a:moveTo>
                    <a:pt x="2941014" y="3340086"/>
                  </a:moveTo>
                  <a:lnTo>
                    <a:pt x="124460" y="3340086"/>
                  </a:lnTo>
                  <a:cubicBezTo>
                    <a:pt x="55880" y="3340086"/>
                    <a:pt x="0" y="3284206"/>
                    <a:pt x="0" y="3215626"/>
                  </a:cubicBezTo>
                  <a:lnTo>
                    <a:pt x="0" y="124460"/>
                  </a:lnTo>
                  <a:cubicBezTo>
                    <a:pt x="0" y="55880"/>
                    <a:pt x="55880" y="0"/>
                    <a:pt x="124460" y="0"/>
                  </a:cubicBezTo>
                  <a:lnTo>
                    <a:pt x="2941014" y="0"/>
                  </a:lnTo>
                  <a:cubicBezTo>
                    <a:pt x="3009594" y="0"/>
                    <a:pt x="3065474" y="55880"/>
                    <a:pt x="3065474" y="124460"/>
                  </a:cubicBezTo>
                  <a:lnTo>
                    <a:pt x="3065474" y="3215626"/>
                  </a:lnTo>
                  <a:cubicBezTo>
                    <a:pt x="3065474" y="3284206"/>
                    <a:pt x="3009594" y="3340086"/>
                    <a:pt x="2941014" y="3340086"/>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2" name="Group 32"/>
          <p:cNvGrpSpPr/>
          <p:nvPr/>
        </p:nvGrpSpPr>
        <p:grpSpPr>
          <a:xfrm>
            <a:off x="9067455" y="1780950"/>
            <a:ext cx="3038819" cy="1102679"/>
            <a:chOff x="0" y="0"/>
            <a:chExt cx="2864834" cy="758677"/>
          </a:xfrm>
          <a:solidFill>
            <a:srgbClr val="9CFFC9"/>
          </a:solidFill>
        </p:grpSpPr>
        <p:sp>
          <p:nvSpPr>
            <p:cNvPr id="33" name="Freeform 33"/>
            <p:cNvSpPr/>
            <p:nvPr/>
          </p:nvSpPr>
          <p:spPr>
            <a:xfrm>
              <a:off x="0" y="0"/>
              <a:ext cx="2864834" cy="758677"/>
            </a:xfrm>
            <a:custGeom>
              <a:avLst/>
              <a:gdLst/>
              <a:ahLst/>
              <a:cxnLst/>
              <a:rect l="l" t="t" r="r" b="b"/>
              <a:pathLst>
                <a:path w="2864834" h="758677">
                  <a:moveTo>
                    <a:pt x="2740374" y="758677"/>
                  </a:moveTo>
                  <a:lnTo>
                    <a:pt x="124460" y="758677"/>
                  </a:lnTo>
                  <a:cubicBezTo>
                    <a:pt x="55880" y="758677"/>
                    <a:pt x="0" y="702797"/>
                    <a:pt x="0" y="634216"/>
                  </a:cubicBezTo>
                  <a:lnTo>
                    <a:pt x="0" y="124460"/>
                  </a:lnTo>
                  <a:cubicBezTo>
                    <a:pt x="0" y="55880"/>
                    <a:pt x="55880" y="0"/>
                    <a:pt x="124460" y="0"/>
                  </a:cubicBezTo>
                  <a:lnTo>
                    <a:pt x="2740374" y="0"/>
                  </a:lnTo>
                  <a:cubicBezTo>
                    <a:pt x="2808954" y="0"/>
                    <a:pt x="2864834" y="55880"/>
                    <a:pt x="2864834" y="124460"/>
                  </a:cubicBezTo>
                  <a:lnTo>
                    <a:pt x="2864834" y="634217"/>
                  </a:lnTo>
                  <a:cubicBezTo>
                    <a:pt x="2864834" y="702797"/>
                    <a:pt x="2808954" y="758677"/>
                    <a:pt x="2740374" y="758677"/>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34" name="TextBox 34"/>
          <p:cNvSpPr txBox="1"/>
          <p:nvPr/>
        </p:nvSpPr>
        <p:spPr>
          <a:xfrm>
            <a:off x="9412155" y="1855150"/>
            <a:ext cx="2513452" cy="863826"/>
          </a:xfrm>
          <a:prstGeom prst="rect">
            <a:avLst/>
          </a:prstGeom>
        </p:spPr>
        <p:txBody>
          <a:bodyPr wrap="square"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KAGE (Enterprise)</a:t>
            </a:r>
          </a:p>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Custom</a:t>
            </a:r>
            <a:endParaRPr kumimoji="0" lang="en-US" sz="7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35" name="TextBox 35"/>
          <p:cNvSpPr txBox="1"/>
          <p:nvPr/>
        </p:nvSpPr>
        <p:spPr>
          <a:xfrm>
            <a:off x="8985438" y="3077865"/>
            <a:ext cx="3368329" cy="1908215"/>
          </a:xfrm>
          <a:prstGeom prst="rect">
            <a:avLst/>
          </a:prstGeom>
        </p:spPr>
        <p:txBody>
          <a:bodyPr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CUSTOM Users (min – 100)</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Multiple Databases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Unlimited Permission Groups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Enterprise Support</a:t>
            </a:r>
          </a:p>
        </p:txBody>
      </p:sp>
      <p:sp>
        <p:nvSpPr>
          <p:cNvPr id="38" name="Gleichschenkliges Dreieck 30">
            <a:extLst>
              <a:ext uri="{FF2B5EF4-FFF2-40B4-BE49-F238E27FC236}">
                <a16:creationId xmlns:a16="http://schemas.microsoft.com/office/drawing/2014/main" id="{DE7F84B8-3DF3-674F-6106-07E0F5DCCAD7}"/>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extBox 1">
            <a:extLst>
              <a:ext uri="{FF2B5EF4-FFF2-40B4-BE49-F238E27FC236}">
                <a16:creationId xmlns:a16="http://schemas.microsoft.com/office/drawing/2014/main" id="{8992A04B-F269-575E-366A-EEC45D4CF7DD}"/>
              </a:ext>
            </a:extLst>
          </p:cNvPr>
          <p:cNvSpPr txBox="1"/>
          <p:nvPr/>
        </p:nvSpPr>
        <p:spPr>
          <a:xfrm>
            <a:off x="497800" y="396254"/>
            <a:ext cx="740072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Pricing Tiers – Phase 1</a:t>
            </a:r>
          </a:p>
        </p:txBody>
      </p:sp>
      <p:pic>
        <p:nvPicPr>
          <p:cNvPr id="12" name="Picture 11" descr="A logo with a ninja face and lines&#10;&#10;Description automatically generated">
            <a:extLst>
              <a:ext uri="{FF2B5EF4-FFF2-40B4-BE49-F238E27FC236}">
                <a16:creationId xmlns:a16="http://schemas.microsoft.com/office/drawing/2014/main" id="{F929F1C7-DEBA-FDD6-305E-E59544596062}"/>
              </a:ext>
            </a:extLst>
          </p:cNvPr>
          <p:cNvPicPr>
            <a:picLocks noChangeAspect="1"/>
          </p:cNvPicPr>
          <p:nvPr/>
        </p:nvPicPr>
        <p:blipFill rotWithShape="1">
          <a:blip r:embed="rId3"/>
          <a:srcRect l="17633" t="13704" r="17711" b="19872"/>
          <a:stretch/>
        </p:blipFill>
        <p:spPr>
          <a:xfrm>
            <a:off x="11137392" y="55850"/>
            <a:ext cx="923544" cy="987141"/>
          </a:xfrm>
          <a:prstGeom prst="rect">
            <a:avLst/>
          </a:prstGeom>
        </p:spPr>
      </p:pic>
      <p:sp>
        <p:nvSpPr>
          <p:cNvPr id="13" name="TextBox 12">
            <a:extLst>
              <a:ext uri="{FF2B5EF4-FFF2-40B4-BE49-F238E27FC236}">
                <a16:creationId xmlns:a16="http://schemas.microsoft.com/office/drawing/2014/main" id="{B763A8AE-5AF6-3047-D91F-6CE09035B774}"/>
              </a:ext>
            </a:extLst>
          </p:cNvPr>
          <p:cNvSpPr txBox="1"/>
          <p:nvPr/>
        </p:nvSpPr>
        <p:spPr>
          <a:xfrm>
            <a:off x="307848" y="6193837"/>
            <a:ext cx="62666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Note: Pricing based on competitor feature &amp; pricing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Aptos" panose="020B0004020202020204" pitchFamily="34" charset="0"/>
                <a:ea typeface="+mn-ea"/>
                <a:cs typeface="+mn-cs"/>
              </a:rPr>
              <a:t>DataNinja</a:t>
            </a:r>
            <a:r>
              <a:rPr kumimoji="0" lang="en-US" sz="1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 pricing is 15% more than </a:t>
            </a:r>
            <a:r>
              <a:rPr kumimoji="0" lang="en-US" sz="1400" b="0" i="0" u="none" strike="noStrike" kern="1200" cap="none" spc="0" normalizeH="0" baseline="0" noProof="0" dirty="0" err="1">
                <a:ln>
                  <a:noFill/>
                </a:ln>
                <a:solidFill>
                  <a:prstClr val="white"/>
                </a:solidFill>
                <a:effectLst/>
                <a:uLnTx/>
                <a:uFillTx/>
                <a:latin typeface="Aptos" panose="020B0004020202020204" pitchFamily="34" charset="0"/>
                <a:ea typeface="+mn-ea"/>
                <a:cs typeface="+mn-cs"/>
              </a:rPr>
              <a:t>Thoughtspot</a:t>
            </a:r>
            <a:r>
              <a:rPr kumimoji="0" lang="en-US" sz="1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 and 9% more than </a:t>
            </a:r>
            <a:r>
              <a:rPr kumimoji="0" lang="en-US" sz="1400" b="0" i="0" u="none" strike="noStrike" kern="1200" cap="none" spc="0" normalizeH="0" baseline="0" noProof="0" dirty="0" err="1">
                <a:ln>
                  <a:noFill/>
                </a:ln>
                <a:solidFill>
                  <a:prstClr val="white"/>
                </a:solidFill>
                <a:effectLst/>
                <a:uLnTx/>
                <a:uFillTx/>
                <a:latin typeface="Aptos" panose="020B0004020202020204" pitchFamily="34" charset="0"/>
                <a:ea typeface="+mn-ea"/>
                <a:cs typeface="+mn-cs"/>
              </a:rPr>
              <a:t>Kinetica</a:t>
            </a:r>
            <a:r>
              <a:rPr kumimoji="0" lang="en-US" sz="1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a:t>
            </a:r>
          </a:p>
        </p:txBody>
      </p:sp>
    </p:spTree>
    <p:extLst>
      <p:ext uri="{BB962C8B-B14F-4D97-AF65-F5344CB8AC3E}">
        <p14:creationId xmlns:p14="http://schemas.microsoft.com/office/powerpoint/2010/main" val="123924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grpSp>
        <p:nvGrpSpPr>
          <p:cNvPr id="3" name="Group 3"/>
          <p:cNvGrpSpPr/>
          <p:nvPr/>
        </p:nvGrpSpPr>
        <p:grpSpPr>
          <a:xfrm>
            <a:off x="3068289" y="2078877"/>
            <a:ext cx="2875437" cy="3791572"/>
            <a:chOff x="0" y="0"/>
            <a:chExt cx="2900658" cy="3374582"/>
          </a:xfrm>
        </p:grpSpPr>
        <p:sp>
          <p:nvSpPr>
            <p:cNvPr id="4" name="Freeform 4"/>
            <p:cNvSpPr/>
            <p:nvPr/>
          </p:nvSpPr>
          <p:spPr>
            <a:xfrm>
              <a:off x="0" y="0"/>
              <a:ext cx="2900658" cy="3374582"/>
            </a:xfrm>
            <a:custGeom>
              <a:avLst/>
              <a:gdLst/>
              <a:ahLst/>
              <a:cxnLst/>
              <a:rect l="l" t="t" r="r" b="b"/>
              <a:pathLst>
                <a:path w="2900658" h="3374582">
                  <a:moveTo>
                    <a:pt x="2776198" y="3374582"/>
                  </a:moveTo>
                  <a:lnTo>
                    <a:pt x="124460" y="3374582"/>
                  </a:lnTo>
                  <a:cubicBezTo>
                    <a:pt x="55880" y="3374582"/>
                    <a:pt x="0" y="3318702"/>
                    <a:pt x="0" y="3250122"/>
                  </a:cubicBezTo>
                  <a:lnTo>
                    <a:pt x="0" y="124460"/>
                  </a:lnTo>
                  <a:cubicBezTo>
                    <a:pt x="0" y="55880"/>
                    <a:pt x="55880" y="0"/>
                    <a:pt x="124460" y="0"/>
                  </a:cubicBezTo>
                  <a:lnTo>
                    <a:pt x="2776198" y="0"/>
                  </a:lnTo>
                  <a:cubicBezTo>
                    <a:pt x="2844778" y="0"/>
                    <a:pt x="2900658" y="55880"/>
                    <a:pt x="2900658" y="124460"/>
                  </a:cubicBezTo>
                  <a:lnTo>
                    <a:pt x="2900658" y="3250123"/>
                  </a:lnTo>
                  <a:cubicBezTo>
                    <a:pt x="2900658" y="3318702"/>
                    <a:pt x="2844778" y="3374582"/>
                    <a:pt x="2776198" y="3374582"/>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Group 5"/>
          <p:cNvGrpSpPr/>
          <p:nvPr/>
        </p:nvGrpSpPr>
        <p:grpSpPr>
          <a:xfrm>
            <a:off x="147623" y="2078877"/>
            <a:ext cx="2875437" cy="3791572"/>
            <a:chOff x="0" y="0"/>
            <a:chExt cx="3001518" cy="3374582"/>
          </a:xfrm>
        </p:grpSpPr>
        <p:sp>
          <p:nvSpPr>
            <p:cNvPr id="6" name="Freeform 6"/>
            <p:cNvSpPr/>
            <p:nvPr/>
          </p:nvSpPr>
          <p:spPr>
            <a:xfrm>
              <a:off x="0" y="0"/>
              <a:ext cx="3001518" cy="3374582"/>
            </a:xfrm>
            <a:custGeom>
              <a:avLst/>
              <a:gdLst/>
              <a:ahLst/>
              <a:cxnLst/>
              <a:rect l="l" t="t" r="r" b="b"/>
              <a:pathLst>
                <a:path w="3001518" h="3374582">
                  <a:moveTo>
                    <a:pt x="2877058" y="3374582"/>
                  </a:moveTo>
                  <a:lnTo>
                    <a:pt x="124460" y="3374582"/>
                  </a:lnTo>
                  <a:cubicBezTo>
                    <a:pt x="55880" y="3374582"/>
                    <a:pt x="0" y="3318702"/>
                    <a:pt x="0" y="3250122"/>
                  </a:cubicBezTo>
                  <a:lnTo>
                    <a:pt x="0" y="124460"/>
                  </a:lnTo>
                  <a:cubicBezTo>
                    <a:pt x="0" y="55880"/>
                    <a:pt x="55880" y="0"/>
                    <a:pt x="124460" y="0"/>
                  </a:cubicBezTo>
                  <a:lnTo>
                    <a:pt x="2877058" y="0"/>
                  </a:lnTo>
                  <a:cubicBezTo>
                    <a:pt x="2945638" y="0"/>
                    <a:pt x="3001518" y="55880"/>
                    <a:pt x="3001518" y="124460"/>
                  </a:cubicBezTo>
                  <a:lnTo>
                    <a:pt x="3001518" y="3250123"/>
                  </a:lnTo>
                  <a:cubicBezTo>
                    <a:pt x="3001518" y="3318702"/>
                    <a:pt x="2945638" y="3374582"/>
                    <a:pt x="2877058" y="3374582"/>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 name="Group 7"/>
          <p:cNvGrpSpPr/>
          <p:nvPr/>
        </p:nvGrpSpPr>
        <p:grpSpPr>
          <a:xfrm>
            <a:off x="147623" y="1482750"/>
            <a:ext cx="2875437" cy="1098454"/>
            <a:chOff x="0" y="0"/>
            <a:chExt cx="3458218" cy="889209"/>
          </a:xfrm>
          <a:solidFill>
            <a:srgbClr val="9CFFC9"/>
          </a:solidFill>
        </p:grpSpPr>
        <p:sp>
          <p:nvSpPr>
            <p:cNvPr id="8" name="Freeform 8"/>
            <p:cNvSpPr/>
            <p:nvPr/>
          </p:nvSpPr>
          <p:spPr>
            <a:xfrm>
              <a:off x="0" y="0"/>
              <a:ext cx="3458218" cy="889209"/>
            </a:xfrm>
            <a:custGeom>
              <a:avLst/>
              <a:gdLst/>
              <a:ahLst/>
              <a:cxnLst/>
              <a:rect l="l" t="t" r="r" b="b"/>
              <a:pathLst>
                <a:path w="3458218" h="889209">
                  <a:moveTo>
                    <a:pt x="3333757" y="889209"/>
                  </a:moveTo>
                  <a:lnTo>
                    <a:pt x="124460" y="889209"/>
                  </a:lnTo>
                  <a:cubicBezTo>
                    <a:pt x="55880" y="889209"/>
                    <a:pt x="0" y="833329"/>
                    <a:pt x="0" y="764749"/>
                  </a:cubicBezTo>
                  <a:lnTo>
                    <a:pt x="0" y="124460"/>
                  </a:lnTo>
                  <a:cubicBezTo>
                    <a:pt x="0" y="55880"/>
                    <a:pt x="55880" y="0"/>
                    <a:pt x="124460" y="0"/>
                  </a:cubicBezTo>
                  <a:lnTo>
                    <a:pt x="3333758" y="0"/>
                  </a:lnTo>
                  <a:cubicBezTo>
                    <a:pt x="3402338" y="0"/>
                    <a:pt x="3458218" y="55880"/>
                    <a:pt x="3458218" y="124460"/>
                  </a:cubicBezTo>
                  <a:lnTo>
                    <a:pt x="3458218" y="764749"/>
                  </a:lnTo>
                  <a:cubicBezTo>
                    <a:pt x="3458218" y="833329"/>
                    <a:pt x="3402338" y="889209"/>
                    <a:pt x="3333758" y="889209"/>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9" name="TextBox 9"/>
          <p:cNvSpPr txBox="1"/>
          <p:nvPr/>
        </p:nvSpPr>
        <p:spPr>
          <a:xfrm>
            <a:off x="200958" y="1522363"/>
            <a:ext cx="2683251" cy="863826"/>
          </a:xfrm>
          <a:prstGeom prst="rect">
            <a:avLst/>
          </a:prstGeom>
        </p:spPr>
        <p:txBody>
          <a:bodyPr wrap="square"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GENIN (Basic)</a:t>
            </a:r>
            <a:b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b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$130/month</a:t>
            </a:r>
          </a:p>
        </p:txBody>
      </p:sp>
      <p:grpSp>
        <p:nvGrpSpPr>
          <p:cNvPr id="10" name="Group 10"/>
          <p:cNvGrpSpPr/>
          <p:nvPr/>
        </p:nvGrpSpPr>
        <p:grpSpPr>
          <a:xfrm>
            <a:off x="3068289" y="1482750"/>
            <a:ext cx="2875437" cy="1081412"/>
            <a:chOff x="0" y="0"/>
            <a:chExt cx="2710806" cy="758677"/>
          </a:xfrm>
          <a:solidFill>
            <a:srgbClr val="9CFFC9"/>
          </a:solidFill>
        </p:grpSpPr>
        <p:sp>
          <p:nvSpPr>
            <p:cNvPr id="11" name="Freeform 11"/>
            <p:cNvSpPr/>
            <p:nvPr/>
          </p:nvSpPr>
          <p:spPr>
            <a:xfrm>
              <a:off x="0" y="0"/>
              <a:ext cx="2710806" cy="758677"/>
            </a:xfrm>
            <a:custGeom>
              <a:avLst/>
              <a:gdLst/>
              <a:ahLst/>
              <a:cxnLst/>
              <a:rect l="l" t="t" r="r" b="b"/>
              <a:pathLst>
                <a:path w="2710806" h="758677">
                  <a:moveTo>
                    <a:pt x="2586346" y="758677"/>
                  </a:moveTo>
                  <a:lnTo>
                    <a:pt x="124460" y="758677"/>
                  </a:lnTo>
                  <a:cubicBezTo>
                    <a:pt x="55880" y="758677"/>
                    <a:pt x="0" y="702797"/>
                    <a:pt x="0" y="634216"/>
                  </a:cubicBezTo>
                  <a:lnTo>
                    <a:pt x="0" y="124460"/>
                  </a:lnTo>
                  <a:cubicBezTo>
                    <a:pt x="0" y="55880"/>
                    <a:pt x="55880" y="0"/>
                    <a:pt x="124460" y="0"/>
                  </a:cubicBezTo>
                  <a:lnTo>
                    <a:pt x="2586346" y="0"/>
                  </a:lnTo>
                  <a:cubicBezTo>
                    <a:pt x="2654926" y="0"/>
                    <a:pt x="2710806" y="55880"/>
                    <a:pt x="2710806" y="124460"/>
                  </a:cubicBezTo>
                  <a:lnTo>
                    <a:pt x="2710806" y="634217"/>
                  </a:lnTo>
                  <a:cubicBezTo>
                    <a:pt x="2710806" y="702797"/>
                    <a:pt x="2654926" y="758677"/>
                    <a:pt x="2586346" y="758677"/>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15"/>
          <p:cNvSpPr txBox="1"/>
          <p:nvPr/>
        </p:nvSpPr>
        <p:spPr>
          <a:xfrm>
            <a:off x="3218309" y="1561622"/>
            <a:ext cx="2575396" cy="863826"/>
          </a:xfrm>
          <a:prstGeom prst="rect">
            <a:avLst/>
          </a:prstGeom>
        </p:spPr>
        <p:txBody>
          <a:bodyPr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CHUNIN (Essentials)</a:t>
            </a:r>
            <a:b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b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$1730/month</a:t>
            </a:r>
          </a:p>
        </p:txBody>
      </p:sp>
      <p:sp>
        <p:nvSpPr>
          <p:cNvPr id="16" name="TextBox 16"/>
          <p:cNvSpPr txBox="1"/>
          <p:nvPr/>
        </p:nvSpPr>
        <p:spPr>
          <a:xfrm>
            <a:off x="-98824" y="2749181"/>
            <a:ext cx="3368329" cy="2893100"/>
          </a:xfrm>
          <a:prstGeom prst="rect">
            <a:avLst/>
          </a:prstGeom>
        </p:spPr>
        <p:txBody>
          <a:bodyPr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5 Users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1 Database</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1 Permission Group</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Basic Support</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Standard Security*</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100 GB/month*</a:t>
            </a:r>
          </a:p>
        </p:txBody>
      </p:sp>
      <p:sp>
        <p:nvSpPr>
          <p:cNvPr id="17" name="TextBox 17"/>
          <p:cNvSpPr txBox="1"/>
          <p:nvPr/>
        </p:nvSpPr>
        <p:spPr>
          <a:xfrm>
            <a:off x="2821842" y="2734476"/>
            <a:ext cx="3368329" cy="3385542"/>
          </a:xfrm>
          <a:prstGeom prst="rect">
            <a:avLst/>
          </a:prstGeom>
        </p:spPr>
        <p:txBody>
          <a:bodyPr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20 Users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Multiple Databases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5 Permission Groups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Basic Support</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Standard Security*</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500 GB/month*</a:t>
            </a:r>
          </a:p>
          <a:p>
            <a:pPr marL="0" marR="0" lvl="0" indent="0" algn="ctr" defTabSz="609630" rtl="0" eaLnBrk="1" fontAlgn="auto" latinLnBrk="0" hangingPunct="1">
              <a:lnSpc>
                <a:spcPct val="20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Prompt"/>
              <a:ea typeface="+mn-ea"/>
              <a:cs typeface="+mn-cs"/>
            </a:endParaRPr>
          </a:p>
        </p:txBody>
      </p:sp>
      <p:grpSp>
        <p:nvGrpSpPr>
          <p:cNvPr id="21" name="Group 21"/>
          <p:cNvGrpSpPr/>
          <p:nvPr/>
        </p:nvGrpSpPr>
        <p:grpSpPr>
          <a:xfrm>
            <a:off x="6013575" y="2078876"/>
            <a:ext cx="2963423" cy="3791573"/>
            <a:chOff x="0" y="0"/>
            <a:chExt cx="2989416" cy="3340086"/>
          </a:xfrm>
        </p:grpSpPr>
        <p:sp>
          <p:nvSpPr>
            <p:cNvPr id="22" name="Freeform 22"/>
            <p:cNvSpPr/>
            <p:nvPr/>
          </p:nvSpPr>
          <p:spPr>
            <a:xfrm>
              <a:off x="0" y="0"/>
              <a:ext cx="2989416" cy="3340086"/>
            </a:xfrm>
            <a:custGeom>
              <a:avLst/>
              <a:gdLst/>
              <a:ahLst/>
              <a:cxnLst/>
              <a:rect l="l" t="t" r="r" b="b"/>
              <a:pathLst>
                <a:path w="2989416" h="3340086">
                  <a:moveTo>
                    <a:pt x="2864956" y="3340086"/>
                  </a:moveTo>
                  <a:lnTo>
                    <a:pt x="124460" y="3340086"/>
                  </a:lnTo>
                  <a:cubicBezTo>
                    <a:pt x="55880" y="3340086"/>
                    <a:pt x="0" y="3284206"/>
                    <a:pt x="0" y="3215626"/>
                  </a:cubicBezTo>
                  <a:lnTo>
                    <a:pt x="0" y="124460"/>
                  </a:lnTo>
                  <a:cubicBezTo>
                    <a:pt x="0" y="55880"/>
                    <a:pt x="55880" y="0"/>
                    <a:pt x="124460" y="0"/>
                  </a:cubicBezTo>
                  <a:lnTo>
                    <a:pt x="2864956" y="0"/>
                  </a:lnTo>
                  <a:cubicBezTo>
                    <a:pt x="2933536" y="0"/>
                    <a:pt x="2989416" y="55880"/>
                    <a:pt x="2989416" y="124460"/>
                  </a:cubicBezTo>
                  <a:lnTo>
                    <a:pt x="2989416" y="3215626"/>
                  </a:lnTo>
                  <a:cubicBezTo>
                    <a:pt x="2989416" y="3284206"/>
                    <a:pt x="2933536" y="3340086"/>
                    <a:pt x="2864956" y="3340086"/>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3" name="Group 23"/>
          <p:cNvGrpSpPr/>
          <p:nvPr/>
        </p:nvGrpSpPr>
        <p:grpSpPr>
          <a:xfrm>
            <a:off x="6005135" y="1482750"/>
            <a:ext cx="2971863" cy="1102679"/>
            <a:chOff x="0" y="0"/>
            <a:chExt cx="2801712" cy="726438"/>
          </a:xfrm>
          <a:solidFill>
            <a:srgbClr val="9CFFC9"/>
          </a:solidFill>
        </p:grpSpPr>
        <p:sp>
          <p:nvSpPr>
            <p:cNvPr id="24" name="Freeform 24"/>
            <p:cNvSpPr/>
            <p:nvPr/>
          </p:nvSpPr>
          <p:spPr>
            <a:xfrm>
              <a:off x="0" y="0"/>
              <a:ext cx="2801712" cy="726438"/>
            </a:xfrm>
            <a:custGeom>
              <a:avLst/>
              <a:gdLst/>
              <a:ahLst/>
              <a:cxnLst/>
              <a:rect l="l" t="t" r="r" b="b"/>
              <a:pathLst>
                <a:path w="2801712" h="726438">
                  <a:moveTo>
                    <a:pt x="2677252" y="726438"/>
                  </a:moveTo>
                  <a:lnTo>
                    <a:pt x="124460" y="726438"/>
                  </a:lnTo>
                  <a:cubicBezTo>
                    <a:pt x="55880" y="726438"/>
                    <a:pt x="0" y="670558"/>
                    <a:pt x="0" y="601978"/>
                  </a:cubicBezTo>
                  <a:lnTo>
                    <a:pt x="0" y="124460"/>
                  </a:lnTo>
                  <a:cubicBezTo>
                    <a:pt x="0" y="55880"/>
                    <a:pt x="55880" y="0"/>
                    <a:pt x="124460" y="0"/>
                  </a:cubicBezTo>
                  <a:lnTo>
                    <a:pt x="2677252" y="0"/>
                  </a:lnTo>
                  <a:cubicBezTo>
                    <a:pt x="2745832" y="0"/>
                    <a:pt x="2801712" y="55880"/>
                    <a:pt x="2801712" y="124460"/>
                  </a:cubicBezTo>
                  <a:lnTo>
                    <a:pt x="2801712" y="601978"/>
                  </a:lnTo>
                  <a:cubicBezTo>
                    <a:pt x="2801712" y="670558"/>
                    <a:pt x="2745832" y="726438"/>
                    <a:pt x="2677252" y="726438"/>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25" name="TextBox 25"/>
          <p:cNvSpPr txBox="1"/>
          <p:nvPr/>
        </p:nvSpPr>
        <p:spPr>
          <a:xfrm>
            <a:off x="6203367" y="1570312"/>
            <a:ext cx="2575396" cy="863826"/>
          </a:xfrm>
          <a:prstGeom prst="rect">
            <a:avLst/>
          </a:prstGeom>
        </p:spPr>
        <p:txBody>
          <a:bodyPr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JONIN (Pro)</a:t>
            </a:r>
          </a:p>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Custom</a:t>
            </a:r>
          </a:p>
        </p:txBody>
      </p:sp>
      <p:sp>
        <p:nvSpPr>
          <p:cNvPr id="28" name="TextBox 28"/>
          <p:cNvSpPr txBox="1"/>
          <p:nvPr/>
        </p:nvSpPr>
        <p:spPr>
          <a:xfrm>
            <a:off x="5806900" y="2748595"/>
            <a:ext cx="3368329" cy="2893100"/>
          </a:xfrm>
          <a:prstGeom prst="rect">
            <a:avLst/>
          </a:prstGeom>
        </p:spPr>
        <p:txBody>
          <a:bodyPr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Custom Users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Multiple Databases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Custom Permission Groups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Pro Level Support</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Pro Level Security*</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10 TB/month*</a:t>
            </a:r>
          </a:p>
        </p:txBody>
      </p:sp>
      <p:grpSp>
        <p:nvGrpSpPr>
          <p:cNvPr id="30" name="Group 30"/>
          <p:cNvGrpSpPr/>
          <p:nvPr/>
        </p:nvGrpSpPr>
        <p:grpSpPr>
          <a:xfrm>
            <a:off x="9067455" y="2078878"/>
            <a:ext cx="3038819" cy="3791571"/>
            <a:chOff x="0" y="0"/>
            <a:chExt cx="3065473" cy="3340086"/>
          </a:xfrm>
        </p:grpSpPr>
        <p:sp>
          <p:nvSpPr>
            <p:cNvPr id="31" name="Freeform 31"/>
            <p:cNvSpPr/>
            <p:nvPr/>
          </p:nvSpPr>
          <p:spPr>
            <a:xfrm>
              <a:off x="0" y="0"/>
              <a:ext cx="3065474" cy="3340086"/>
            </a:xfrm>
            <a:custGeom>
              <a:avLst/>
              <a:gdLst/>
              <a:ahLst/>
              <a:cxnLst/>
              <a:rect l="l" t="t" r="r" b="b"/>
              <a:pathLst>
                <a:path w="3065474" h="3340086">
                  <a:moveTo>
                    <a:pt x="2941014" y="3340086"/>
                  </a:moveTo>
                  <a:lnTo>
                    <a:pt x="124460" y="3340086"/>
                  </a:lnTo>
                  <a:cubicBezTo>
                    <a:pt x="55880" y="3340086"/>
                    <a:pt x="0" y="3284206"/>
                    <a:pt x="0" y="3215626"/>
                  </a:cubicBezTo>
                  <a:lnTo>
                    <a:pt x="0" y="124460"/>
                  </a:lnTo>
                  <a:cubicBezTo>
                    <a:pt x="0" y="55880"/>
                    <a:pt x="55880" y="0"/>
                    <a:pt x="124460" y="0"/>
                  </a:cubicBezTo>
                  <a:lnTo>
                    <a:pt x="2941014" y="0"/>
                  </a:lnTo>
                  <a:cubicBezTo>
                    <a:pt x="3009594" y="0"/>
                    <a:pt x="3065474" y="55880"/>
                    <a:pt x="3065474" y="124460"/>
                  </a:cubicBezTo>
                  <a:lnTo>
                    <a:pt x="3065474" y="3215626"/>
                  </a:lnTo>
                  <a:cubicBezTo>
                    <a:pt x="3065474" y="3284206"/>
                    <a:pt x="3009594" y="3340086"/>
                    <a:pt x="2941014" y="3340086"/>
                  </a:cubicBezTo>
                  <a:close/>
                </a:path>
              </a:pathLst>
            </a:custGeom>
            <a:solidFill>
              <a:srgbClr val="FFFFFF">
                <a:alpha val="9804"/>
              </a:srgb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2" name="Group 32"/>
          <p:cNvGrpSpPr/>
          <p:nvPr/>
        </p:nvGrpSpPr>
        <p:grpSpPr>
          <a:xfrm>
            <a:off x="9067456" y="1482750"/>
            <a:ext cx="3038819" cy="1102679"/>
            <a:chOff x="0" y="0"/>
            <a:chExt cx="2864834" cy="758677"/>
          </a:xfrm>
          <a:solidFill>
            <a:srgbClr val="9CFFC9"/>
          </a:solidFill>
        </p:grpSpPr>
        <p:sp>
          <p:nvSpPr>
            <p:cNvPr id="33" name="Freeform 33"/>
            <p:cNvSpPr/>
            <p:nvPr/>
          </p:nvSpPr>
          <p:spPr>
            <a:xfrm>
              <a:off x="0" y="0"/>
              <a:ext cx="2864834" cy="758677"/>
            </a:xfrm>
            <a:custGeom>
              <a:avLst/>
              <a:gdLst/>
              <a:ahLst/>
              <a:cxnLst/>
              <a:rect l="l" t="t" r="r" b="b"/>
              <a:pathLst>
                <a:path w="2864834" h="758677">
                  <a:moveTo>
                    <a:pt x="2740374" y="758677"/>
                  </a:moveTo>
                  <a:lnTo>
                    <a:pt x="124460" y="758677"/>
                  </a:lnTo>
                  <a:cubicBezTo>
                    <a:pt x="55880" y="758677"/>
                    <a:pt x="0" y="702797"/>
                    <a:pt x="0" y="634216"/>
                  </a:cubicBezTo>
                  <a:lnTo>
                    <a:pt x="0" y="124460"/>
                  </a:lnTo>
                  <a:cubicBezTo>
                    <a:pt x="0" y="55880"/>
                    <a:pt x="55880" y="0"/>
                    <a:pt x="124460" y="0"/>
                  </a:cubicBezTo>
                  <a:lnTo>
                    <a:pt x="2740374" y="0"/>
                  </a:lnTo>
                  <a:cubicBezTo>
                    <a:pt x="2808954" y="0"/>
                    <a:pt x="2864834" y="55880"/>
                    <a:pt x="2864834" y="124460"/>
                  </a:cubicBezTo>
                  <a:lnTo>
                    <a:pt x="2864834" y="634217"/>
                  </a:lnTo>
                  <a:cubicBezTo>
                    <a:pt x="2864834" y="702797"/>
                    <a:pt x="2808954" y="758677"/>
                    <a:pt x="2740374" y="758677"/>
                  </a:cubicBezTo>
                  <a:close/>
                </a:path>
              </a:pathLst>
            </a:custGeom>
            <a:gr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34" name="TextBox 34"/>
          <p:cNvSpPr txBox="1"/>
          <p:nvPr/>
        </p:nvSpPr>
        <p:spPr>
          <a:xfrm>
            <a:off x="9412876" y="1617211"/>
            <a:ext cx="2513452" cy="863826"/>
          </a:xfrm>
          <a:prstGeom prst="rect">
            <a:avLst/>
          </a:prstGeom>
        </p:spPr>
        <p:txBody>
          <a:bodyPr wrap="square" lIns="0" tIns="0" rIns="0" bIns="0" rtlCol="0" anchor="t">
            <a:spAutoFit/>
          </a:bodyPr>
          <a:lstStyle/>
          <a:p>
            <a:pPr marL="0" marR="0" lvl="0" indent="0" algn="ctr" defTabSz="609630" rtl="0" eaLnBrk="1" fontAlgn="auto" latinLnBrk="0" hangingPunct="1">
              <a:lnSpc>
                <a:spcPts val="36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KAGE (Enterprise)</a:t>
            </a:r>
            <a:b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br>
            <a:r>
              <a:rPr kumimoji="0" lang="en-US" sz="20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Custom</a:t>
            </a:r>
            <a:endParaRPr kumimoji="0" lang="en-US" sz="7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35" name="TextBox 35"/>
          <p:cNvSpPr txBox="1"/>
          <p:nvPr/>
        </p:nvSpPr>
        <p:spPr>
          <a:xfrm>
            <a:off x="9067454" y="2748595"/>
            <a:ext cx="3120837" cy="2893100"/>
          </a:xfrm>
          <a:prstGeom prst="rect">
            <a:avLst/>
          </a:prstGeom>
        </p:spPr>
        <p:txBody>
          <a:bodyPr wrap="square" lIns="0" tIns="0" rIns="0" bIns="0" rtlCol="0" anchor="t">
            <a:spAutoFit/>
          </a:bodyPr>
          <a:lstStyle/>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Custom Users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Multiple Databases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Unlimited Permission Groups</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Enterprise Support</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Enterprise Security*</a:t>
            </a:r>
          </a:p>
          <a:p>
            <a:pPr marL="0" marR="0" lvl="0" indent="0" algn="ctr" defTabSz="609630" rtl="0" eaLnBrk="1" fontAlgn="auto" latinLnBrk="0" hangingPunct="1">
              <a:lnSpc>
                <a:spcPct val="2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Prompt"/>
                <a:ea typeface="+mn-ea"/>
                <a:cs typeface="+mn-cs"/>
              </a:rPr>
              <a:t>Custom*</a:t>
            </a:r>
          </a:p>
        </p:txBody>
      </p:sp>
      <p:sp>
        <p:nvSpPr>
          <p:cNvPr id="38" name="Gleichschenkliges Dreieck 30">
            <a:extLst>
              <a:ext uri="{FF2B5EF4-FFF2-40B4-BE49-F238E27FC236}">
                <a16:creationId xmlns:a16="http://schemas.microsoft.com/office/drawing/2014/main" id="{DE7F84B8-3DF3-674F-6106-07E0F5DCCAD7}"/>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extBox 1">
            <a:extLst>
              <a:ext uri="{FF2B5EF4-FFF2-40B4-BE49-F238E27FC236}">
                <a16:creationId xmlns:a16="http://schemas.microsoft.com/office/drawing/2014/main" id="{8992A04B-F269-575E-366A-EEC45D4CF7DD}"/>
              </a:ext>
            </a:extLst>
          </p:cNvPr>
          <p:cNvSpPr txBox="1"/>
          <p:nvPr/>
        </p:nvSpPr>
        <p:spPr>
          <a:xfrm>
            <a:off x="497800" y="396254"/>
            <a:ext cx="781062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Pricing Tiers – Phase 2*</a:t>
            </a:r>
          </a:p>
        </p:txBody>
      </p:sp>
      <p:pic>
        <p:nvPicPr>
          <p:cNvPr id="13" name="Picture 12" descr="A logo with a ninja face and lines&#10;&#10;Description automatically generated">
            <a:extLst>
              <a:ext uri="{FF2B5EF4-FFF2-40B4-BE49-F238E27FC236}">
                <a16:creationId xmlns:a16="http://schemas.microsoft.com/office/drawing/2014/main" id="{A54300B2-35DD-F0B4-A8B3-69799BBE3C8C}"/>
              </a:ext>
            </a:extLst>
          </p:cNvPr>
          <p:cNvPicPr>
            <a:picLocks noChangeAspect="1"/>
          </p:cNvPicPr>
          <p:nvPr/>
        </p:nvPicPr>
        <p:blipFill rotWithShape="1">
          <a:blip r:embed="rId3"/>
          <a:srcRect l="17633" t="13704" r="17711" b="19872"/>
          <a:stretch/>
        </p:blipFill>
        <p:spPr>
          <a:xfrm>
            <a:off x="11137392" y="55850"/>
            <a:ext cx="923544" cy="987141"/>
          </a:xfrm>
          <a:prstGeom prst="rect">
            <a:avLst/>
          </a:prstGeom>
        </p:spPr>
      </p:pic>
      <p:sp>
        <p:nvSpPr>
          <p:cNvPr id="14" name="TextBox 13">
            <a:extLst>
              <a:ext uri="{FF2B5EF4-FFF2-40B4-BE49-F238E27FC236}">
                <a16:creationId xmlns:a16="http://schemas.microsoft.com/office/drawing/2014/main" id="{8B7BC575-0DC7-1294-8A56-2F87E4FB238A}"/>
              </a:ext>
            </a:extLst>
          </p:cNvPr>
          <p:cNvSpPr txBox="1"/>
          <p:nvPr/>
        </p:nvSpPr>
        <p:spPr>
          <a:xfrm>
            <a:off x="200958" y="6372159"/>
            <a:ext cx="70868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Note: Phase 2 pricing increased by 20% from phase 1, anticipating competition in market.</a:t>
            </a:r>
          </a:p>
        </p:txBody>
      </p:sp>
    </p:spTree>
    <p:extLst>
      <p:ext uri="{BB962C8B-B14F-4D97-AF65-F5344CB8AC3E}">
        <p14:creationId xmlns:p14="http://schemas.microsoft.com/office/powerpoint/2010/main" val="967791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569C2E-BC72-9650-8350-35F69C7787C5}"/>
              </a:ext>
            </a:extLst>
          </p:cNvPr>
          <p:cNvSpPr txBox="1"/>
          <p:nvPr/>
        </p:nvSpPr>
        <p:spPr>
          <a:xfrm>
            <a:off x="9343626" y="3675043"/>
            <a:ext cx="2212104" cy="724173"/>
          </a:xfrm>
          <a:prstGeom prst="rect">
            <a:avLst/>
          </a:prstGeom>
          <a:noFill/>
        </p:spPr>
        <p:txBody>
          <a:bodyPr wrap="square" lIns="91440" tIns="45720" rIns="91440" bIns="45720" rtlCol="0" anchor="t">
            <a:spAutoFit/>
          </a:bodyPr>
          <a:lstStyle/>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Partnerships</a:t>
            </a:r>
            <a:endParaRPr lang="en-US"/>
          </a:p>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a:ea typeface="Arial Unicode MS"/>
                <a:cs typeface="Arial"/>
              </a:rPr>
              <a:t>Consulting firms &amp; Technology providers</a:t>
            </a:r>
            <a:endParaRPr lang="en-US" sz="1400" b="0" i="1" u="none" strike="noStrike" kern="1200" cap="none" spc="0" normalizeH="0" baseline="0" noProof="0">
              <a:ln>
                <a:noFill/>
              </a:ln>
              <a:solidFill>
                <a:srgbClr val="FFFFFF"/>
              </a:solidFill>
              <a:effectLst/>
              <a:uLnTx/>
              <a:uFillTx/>
              <a:latin typeface="Aptos"/>
              <a:ea typeface="Arial Unicode MS"/>
              <a:cs typeface="Arial"/>
            </a:endParaRPr>
          </a:p>
        </p:txBody>
      </p:sp>
      <p:sp>
        <p:nvSpPr>
          <p:cNvPr id="7" name="Rectangle 6">
            <a:extLst>
              <a:ext uri="{FF2B5EF4-FFF2-40B4-BE49-F238E27FC236}">
                <a16:creationId xmlns:a16="http://schemas.microsoft.com/office/drawing/2014/main" id="{2764973C-2772-0FC6-630F-58898D73A006}"/>
              </a:ext>
            </a:extLst>
          </p:cNvPr>
          <p:cNvSpPr/>
          <p:nvPr/>
        </p:nvSpPr>
        <p:spPr>
          <a:xfrm>
            <a:off x="902970" y="4995247"/>
            <a:ext cx="2797974" cy="778996"/>
          </a:xfrm>
          <a:prstGeom prst="rect">
            <a:avLst/>
          </a:prstGeom>
          <a:noFill/>
        </p:spPr>
        <p:txBody>
          <a:bodyPr wrap="square" rtlCol="0">
            <a:spAutoFit/>
          </a:bodyPr>
          <a:lstStyle/>
          <a:p>
            <a:pPr marL="0" marR="0" lvl="0" indent="0" algn="r" defTabSz="228554" rtl="0" eaLnBrk="1" fontAlgn="auto" latinLnBrk="0" hangingPunct="1">
              <a:lnSpc>
                <a:spcPct val="89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Industry Events &amp; Trade shows</a:t>
            </a:r>
          </a:p>
          <a:p>
            <a:pPr marL="0" marR="0" lvl="0" indent="0" algn="r" defTabSz="228554" rtl="0" eaLnBrk="1" fontAlgn="auto" latinLnBrk="0" hangingPunct="1">
              <a:lnSpc>
                <a:spcPct val="89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Conferences &amp; networking events</a:t>
            </a:r>
          </a:p>
        </p:txBody>
      </p:sp>
      <p:sp>
        <p:nvSpPr>
          <p:cNvPr id="8" name="TextBox 7">
            <a:extLst>
              <a:ext uri="{FF2B5EF4-FFF2-40B4-BE49-F238E27FC236}">
                <a16:creationId xmlns:a16="http://schemas.microsoft.com/office/drawing/2014/main" id="{8F395284-3F7F-8625-9B4B-0ED3A7A79CEB}"/>
              </a:ext>
            </a:extLst>
          </p:cNvPr>
          <p:cNvSpPr txBox="1"/>
          <p:nvPr/>
        </p:nvSpPr>
        <p:spPr>
          <a:xfrm>
            <a:off x="8597063" y="5182646"/>
            <a:ext cx="2799360" cy="724173"/>
          </a:xfrm>
          <a:prstGeom prst="rect">
            <a:avLst/>
          </a:prstGeom>
          <a:noFill/>
        </p:spPr>
        <p:txBody>
          <a:bodyPr wrap="square" rtlCol="0">
            <a:spAutoFit/>
          </a:bodyPr>
          <a:lstStyle/>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Online Marketplace</a:t>
            </a:r>
            <a:endParaRPr kumimoji="0" lang="en-US" sz="1000" b="0" i="0" u="none" strike="noStrike" kern="1200" cap="none" spc="0" normalizeH="0" baseline="0" noProof="0">
              <a:ln>
                <a:noFill/>
              </a:ln>
              <a:solidFill>
                <a:srgbClr val="000000"/>
              </a:solidFill>
              <a:effectLst/>
              <a:uLnTx/>
              <a:uFillTx/>
              <a:latin typeface="Montserrat" panose="00000500000000000000" pitchFamily="50" charset="0"/>
              <a:ea typeface="Arial Unicode MS"/>
              <a:cs typeface="Arial" pitchFamily="34" charset="0"/>
            </a:endParaRPr>
          </a:p>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AWS Marketplace, G2 crowd&amp; MS Azure marketplace</a:t>
            </a:r>
          </a:p>
        </p:txBody>
      </p:sp>
      <p:sp>
        <p:nvSpPr>
          <p:cNvPr id="10" name="TextBox 9">
            <a:extLst>
              <a:ext uri="{FF2B5EF4-FFF2-40B4-BE49-F238E27FC236}">
                <a16:creationId xmlns:a16="http://schemas.microsoft.com/office/drawing/2014/main" id="{143D59C5-2EA0-91E3-A86C-4210EA9D9371}"/>
              </a:ext>
            </a:extLst>
          </p:cNvPr>
          <p:cNvSpPr txBox="1"/>
          <p:nvPr/>
        </p:nvSpPr>
        <p:spPr>
          <a:xfrm>
            <a:off x="902970" y="2742567"/>
            <a:ext cx="2136780" cy="1217256"/>
          </a:xfrm>
          <a:prstGeom prst="rect">
            <a:avLst/>
          </a:prstGeom>
          <a:noFill/>
        </p:spPr>
        <p:txBody>
          <a:bodyPr wrap="square" rtlCol="0">
            <a:spAutoFit/>
          </a:bodyPr>
          <a:lstStyle/>
          <a:p>
            <a:pPr marL="0" marR="0" lvl="0" indent="0" algn="r" defTabSz="228554" rtl="0" eaLnBrk="1" fontAlgn="auto" latinLnBrk="0" hangingPunct="1">
              <a:lnSpc>
                <a:spcPct val="89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Content Marketing &amp; Thought Leadership</a:t>
            </a:r>
          </a:p>
          <a:p>
            <a:pPr marL="0" marR="0" lvl="0" indent="0" algn="r" defTabSz="228554" rtl="0" eaLnBrk="1" fontAlgn="auto" latinLnBrk="0" hangingPunct="1">
              <a:lnSpc>
                <a:spcPct val="89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Blogs, white papers &amp; case studies</a:t>
            </a:r>
          </a:p>
        </p:txBody>
      </p:sp>
      <p:grpSp>
        <p:nvGrpSpPr>
          <p:cNvPr id="12" name="Group 11">
            <a:extLst>
              <a:ext uri="{FF2B5EF4-FFF2-40B4-BE49-F238E27FC236}">
                <a16:creationId xmlns:a16="http://schemas.microsoft.com/office/drawing/2014/main" id="{20314315-7903-04CE-04FD-F4D2C8994D00}"/>
              </a:ext>
            </a:extLst>
          </p:cNvPr>
          <p:cNvGrpSpPr/>
          <p:nvPr/>
        </p:nvGrpSpPr>
        <p:grpSpPr>
          <a:xfrm>
            <a:off x="5883948" y="3227645"/>
            <a:ext cx="794014" cy="376456"/>
            <a:chOff x="-1189668" y="6593568"/>
            <a:chExt cx="323850" cy="153543"/>
          </a:xfrm>
          <a:effectLst>
            <a:outerShdw blurRad="342900" sx="102000" sy="102000" algn="ctr" rotWithShape="0">
              <a:schemeClr val="accent3">
                <a:alpha val="80000"/>
              </a:schemeClr>
            </a:outerShdw>
          </a:effectLst>
        </p:grpSpPr>
        <p:sp>
          <p:nvSpPr>
            <p:cNvPr id="13" name="Freeform: Shape 42">
              <a:extLst>
                <a:ext uri="{FF2B5EF4-FFF2-40B4-BE49-F238E27FC236}">
                  <a16:creationId xmlns:a16="http://schemas.microsoft.com/office/drawing/2014/main" id="{269D771A-BB40-E3E2-FFCC-86AD8B0E1037}"/>
                </a:ext>
              </a:extLst>
            </p:cNvPr>
            <p:cNvSpPr/>
            <p:nvPr/>
          </p:nvSpPr>
          <p:spPr>
            <a:xfrm>
              <a:off x="-1042888" y="6642336"/>
              <a:ext cx="171450" cy="104775"/>
            </a:xfrm>
            <a:custGeom>
              <a:avLst/>
              <a:gdLst>
                <a:gd name="connsiteX0" fmla="*/ 178784 w 171450"/>
                <a:gd name="connsiteY0" fmla="*/ 29718 h 104775"/>
                <a:gd name="connsiteX1" fmla="*/ 56483 w 171450"/>
                <a:gd name="connsiteY1" fmla="*/ 53912 h 104775"/>
                <a:gd name="connsiteX2" fmla="*/ 56007 w 171450"/>
                <a:gd name="connsiteY2" fmla="*/ 110966 h 104775"/>
                <a:gd name="connsiteX3" fmla="*/ 0 w 171450"/>
                <a:gd name="connsiteY3" fmla="*/ 91535 h 104775"/>
                <a:gd name="connsiteX4" fmla="*/ 286 w 171450"/>
                <a:gd name="connsiteY4" fmla="*/ 34766 h 104775"/>
                <a:gd name="connsiteX5" fmla="*/ 179165 w 171450"/>
                <a:gd name="connsiteY5" fmla="*/ 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78784" y="29718"/>
                  </a:moveTo>
                  <a:lnTo>
                    <a:pt x="56483" y="53912"/>
                  </a:lnTo>
                  <a:lnTo>
                    <a:pt x="56007" y="110966"/>
                  </a:lnTo>
                  <a:lnTo>
                    <a:pt x="0" y="91535"/>
                  </a:lnTo>
                  <a:lnTo>
                    <a:pt x="286" y="34766"/>
                  </a:lnTo>
                  <a:lnTo>
                    <a:pt x="179165" y="0"/>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4" name="Freeform: Shape 24594">
              <a:extLst>
                <a:ext uri="{FF2B5EF4-FFF2-40B4-BE49-F238E27FC236}">
                  <a16:creationId xmlns:a16="http://schemas.microsoft.com/office/drawing/2014/main" id="{8164722D-E841-9FA9-7E41-0447B5B0B2E1}"/>
                </a:ext>
              </a:extLst>
            </p:cNvPr>
            <p:cNvSpPr/>
            <p:nvPr/>
          </p:nvSpPr>
          <p:spPr>
            <a:xfrm>
              <a:off x="-1189668" y="6627096"/>
              <a:ext cx="142875" cy="104775"/>
            </a:xfrm>
            <a:custGeom>
              <a:avLst/>
              <a:gdLst>
                <a:gd name="connsiteX0" fmla="*/ 98107 w 142875"/>
                <a:gd name="connsiteY0" fmla="*/ 89916 h 104775"/>
                <a:gd name="connsiteX1" fmla="*/ 42005 w 142875"/>
                <a:gd name="connsiteY1" fmla="*/ 100965 h 104775"/>
                <a:gd name="connsiteX2" fmla="*/ 42101 w 142875"/>
                <a:gd name="connsiteY2" fmla="*/ 70485 h 104775"/>
                <a:gd name="connsiteX3" fmla="*/ 0 w 142875"/>
                <a:gd name="connsiteY3" fmla="*/ 55912 h 104775"/>
                <a:gd name="connsiteX4" fmla="*/ 0 w 142875"/>
                <a:gd name="connsiteY4" fmla="*/ 0 h 104775"/>
                <a:gd name="connsiteX5" fmla="*/ 147066 w 142875"/>
                <a:gd name="connsiteY5" fmla="*/ 50006 h 104775"/>
                <a:gd name="connsiteX6" fmla="*/ 146780 w 142875"/>
                <a:gd name="connsiteY6" fmla="*/ 106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104775">
                  <a:moveTo>
                    <a:pt x="98107" y="89916"/>
                  </a:moveTo>
                  <a:lnTo>
                    <a:pt x="42005" y="100965"/>
                  </a:lnTo>
                  <a:lnTo>
                    <a:pt x="42101" y="70485"/>
                  </a:lnTo>
                  <a:lnTo>
                    <a:pt x="0" y="55912"/>
                  </a:lnTo>
                  <a:lnTo>
                    <a:pt x="0" y="0"/>
                  </a:lnTo>
                  <a:lnTo>
                    <a:pt x="147066" y="50006"/>
                  </a:lnTo>
                  <a:lnTo>
                    <a:pt x="146780" y="106775"/>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5" name="Freeform: Shape 24611">
              <a:extLst>
                <a:ext uri="{FF2B5EF4-FFF2-40B4-BE49-F238E27FC236}">
                  <a16:creationId xmlns:a16="http://schemas.microsoft.com/office/drawing/2014/main" id="{18936201-F434-4C00-D362-8C627919E608}"/>
                </a:ext>
              </a:extLst>
            </p:cNvPr>
            <p:cNvSpPr/>
            <p:nvPr/>
          </p:nvSpPr>
          <p:spPr>
            <a:xfrm>
              <a:off x="-1189668" y="6593568"/>
              <a:ext cx="323850" cy="76200"/>
            </a:xfrm>
            <a:custGeom>
              <a:avLst/>
              <a:gdLst>
                <a:gd name="connsiteX0" fmla="*/ 325945 w 323850"/>
                <a:gd name="connsiteY0" fmla="*/ 48768 h 76200"/>
                <a:gd name="connsiteX1" fmla="*/ 147066 w 323850"/>
                <a:gd name="connsiteY1" fmla="*/ 83534 h 76200"/>
                <a:gd name="connsiteX2" fmla="*/ 0 w 323850"/>
                <a:gd name="connsiteY2" fmla="*/ 33528 h 76200"/>
                <a:gd name="connsiteX3" fmla="*/ 178213 w 323850"/>
                <a:gd name="connsiteY3" fmla="*/ 0 h 76200"/>
              </a:gdLst>
              <a:ahLst/>
              <a:cxnLst>
                <a:cxn ang="0">
                  <a:pos x="connsiteX0" y="connsiteY0"/>
                </a:cxn>
                <a:cxn ang="0">
                  <a:pos x="connsiteX1" y="connsiteY1"/>
                </a:cxn>
                <a:cxn ang="0">
                  <a:pos x="connsiteX2" y="connsiteY2"/>
                </a:cxn>
                <a:cxn ang="0">
                  <a:pos x="connsiteX3" y="connsiteY3"/>
                </a:cxn>
              </a:cxnLst>
              <a:rect l="l" t="t" r="r" b="b"/>
              <a:pathLst>
                <a:path w="323850" h="76200">
                  <a:moveTo>
                    <a:pt x="325945" y="48768"/>
                  </a:moveTo>
                  <a:lnTo>
                    <a:pt x="147066" y="83534"/>
                  </a:lnTo>
                  <a:lnTo>
                    <a:pt x="0" y="33528"/>
                  </a:lnTo>
                  <a:lnTo>
                    <a:pt x="178213" y="0"/>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16" name="Group 15">
            <a:extLst>
              <a:ext uri="{FF2B5EF4-FFF2-40B4-BE49-F238E27FC236}">
                <a16:creationId xmlns:a16="http://schemas.microsoft.com/office/drawing/2014/main" id="{448CD66B-525E-8172-CBF4-F5BDB1EFB217}"/>
              </a:ext>
            </a:extLst>
          </p:cNvPr>
          <p:cNvGrpSpPr/>
          <p:nvPr/>
        </p:nvGrpSpPr>
        <p:grpSpPr>
          <a:xfrm>
            <a:off x="5167935" y="3357943"/>
            <a:ext cx="817367" cy="381595"/>
            <a:chOff x="-1481705" y="6646717"/>
            <a:chExt cx="333375" cy="155639"/>
          </a:xfrm>
        </p:grpSpPr>
        <p:sp>
          <p:nvSpPr>
            <p:cNvPr id="17" name="Freeform: Shape 38">
              <a:extLst>
                <a:ext uri="{FF2B5EF4-FFF2-40B4-BE49-F238E27FC236}">
                  <a16:creationId xmlns:a16="http://schemas.microsoft.com/office/drawing/2014/main" id="{CC49D2B6-F90C-2423-DF74-8965A7864E19}"/>
                </a:ext>
              </a:extLst>
            </p:cNvPr>
            <p:cNvSpPr/>
            <p:nvPr/>
          </p:nvSpPr>
          <p:spPr>
            <a:xfrm>
              <a:off x="-1481705" y="6681865"/>
              <a:ext cx="142875" cy="95250"/>
            </a:xfrm>
            <a:custGeom>
              <a:avLst/>
              <a:gdLst>
                <a:gd name="connsiteX0" fmla="*/ 54197 w 142875"/>
                <a:gd name="connsiteY0" fmla="*/ 101441 h 95250"/>
                <a:gd name="connsiteX1" fmla="*/ 54007 w 142875"/>
                <a:gd name="connsiteY1" fmla="*/ 70294 h 95250"/>
                <a:gd name="connsiteX2" fmla="*/ 571 w 142875"/>
                <a:gd name="connsiteY2" fmla="*/ 50768 h 95250"/>
                <a:gd name="connsiteX3" fmla="*/ 0 w 142875"/>
                <a:gd name="connsiteY3" fmla="*/ 0 h 95250"/>
                <a:gd name="connsiteX4" fmla="*/ 146018 w 142875"/>
                <a:gd name="connsiteY4" fmla="*/ 52388 h 95250"/>
                <a:gd name="connsiteX5" fmla="*/ 146209 w 142875"/>
                <a:gd name="connsiteY5" fmla="*/ 103823 h 95250"/>
                <a:gd name="connsiteX6" fmla="*/ 109538 w 142875"/>
                <a:gd name="connsiteY6" fmla="*/ 9048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95250">
                  <a:moveTo>
                    <a:pt x="54197" y="101441"/>
                  </a:moveTo>
                  <a:lnTo>
                    <a:pt x="54007" y="70294"/>
                  </a:lnTo>
                  <a:lnTo>
                    <a:pt x="571" y="50768"/>
                  </a:lnTo>
                  <a:lnTo>
                    <a:pt x="0" y="0"/>
                  </a:lnTo>
                  <a:lnTo>
                    <a:pt x="146018" y="52388"/>
                  </a:lnTo>
                  <a:lnTo>
                    <a:pt x="146209" y="103823"/>
                  </a:lnTo>
                  <a:lnTo>
                    <a:pt x="109538" y="90488"/>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8" name="Freeform: Shape 24595">
              <a:extLst>
                <a:ext uri="{FF2B5EF4-FFF2-40B4-BE49-F238E27FC236}">
                  <a16:creationId xmlns:a16="http://schemas.microsoft.com/office/drawing/2014/main" id="{2E41D493-2DDB-9FB1-7D6F-6FEF9F0B432C}"/>
                </a:ext>
              </a:extLst>
            </p:cNvPr>
            <p:cNvSpPr/>
            <p:nvPr/>
          </p:nvSpPr>
          <p:spPr>
            <a:xfrm>
              <a:off x="-1481705" y="6646717"/>
              <a:ext cx="333375" cy="85725"/>
            </a:xfrm>
            <a:custGeom>
              <a:avLst/>
              <a:gdLst>
                <a:gd name="connsiteX0" fmla="*/ 292037 w 333375"/>
                <a:gd name="connsiteY0" fmla="*/ 36290 h 85725"/>
                <a:gd name="connsiteX1" fmla="*/ 334137 w 333375"/>
                <a:gd name="connsiteY1" fmla="*/ 50864 h 85725"/>
                <a:gd name="connsiteX2" fmla="*/ 146018 w 333375"/>
                <a:gd name="connsiteY2" fmla="*/ 87535 h 85725"/>
                <a:gd name="connsiteX3" fmla="*/ 0 w 333375"/>
                <a:gd name="connsiteY3" fmla="*/ 35147 h 85725"/>
                <a:gd name="connsiteX4" fmla="*/ 187357 w 33337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292037" y="36290"/>
                  </a:moveTo>
                  <a:lnTo>
                    <a:pt x="334137" y="50864"/>
                  </a:lnTo>
                  <a:lnTo>
                    <a:pt x="146018" y="87535"/>
                  </a:lnTo>
                  <a:lnTo>
                    <a:pt x="0" y="35147"/>
                  </a:lnTo>
                  <a:lnTo>
                    <a:pt x="187357"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9" name="Freeform: Shape 24596">
              <a:extLst>
                <a:ext uri="{FF2B5EF4-FFF2-40B4-BE49-F238E27FC236}">
                  <a16:creationId xmlns:a16="http://schemas.microsoft.com/office/drawing/2014/main" id="{4397BA50-00DF-EF24-1A37-611F59EE5C68}"/>
                </a:ext>
              </a:extLst>
            </p:cNvPr>
            <p:cNvSpPr/>
            <p:nvPr/>
          </p:nvSpPr>
          <p:spPr>
            <a:xfrm>
              <a:off x="-1335686" y="6697581"/>
              <a:ext cx="180975" cy="104775"/>
            </a:xfrm>
            <a:custGeom>
              <a:avLst/>
              <a:gdLst>
                <a:gd name="connsiteX0" fmla="*/ 55912 w 180975"/>
                <a:gd name="connsiteY0" fmla="*/ 108394 h 104775"/>
                <a:gd name="connsiteX1" fmla="*/ 190 w 180975"/>
                <a:gd name="connsiteY1" fmla="*/ 88106 h 104775"/>
                <a:gd name="connsiteX2" fmla="*/ 0 w 180975"/>
                <a:gd name="connsiteY2" fmla="*/ 36671 h 104775"/>
                <a:gd name="connsiteX3" fmla="*/ 188119 w 180975"/>
                <a:gd name="connsiteY3" fmla="*/ 0 h 104775"/>
                <a:gd name="connsiteX4" fmla="*/ 188023 w 180975"/>
                <a:gd name="connsiteY4" fmla="*/ 30480 h 104775"/>
                <a:gd name="connsiteX5" fmla="*/ 55721 w 180975"/>
                <a:gd name="connsiteY5" fmla="*/ 565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104775">
                  <a:moveTo>
                    <a:pt x="55912" y="108394"/>
                  </a:moveTo>
                  <a:lnTo>
                    <a:pt x="190" y="88106"/>
                  </a:lnTo>
                  <a:lnTo>
                    <a:pt x="0" y="36671"/>
                  </a:lnTo>
                  <a:lnTo>
                    <a:pt x="188119" y="0"/>
                  </a:lnTo>
                  <a:lnTo>
                    <a:pt x="188023" y="30480"/>
                  </a:lnTo>
                  <a:lnTo>
                    <a:pt x="55721" y="56579"/>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20" name="Group 19">
            <a:extLst>
              <a:ext uri="{FF2B5EF4-FFF2-40B4-BE49-F238E27FC236}">
                <a16:creationId xmlns:a16="http://schemas.microsoft.com/office/drawing/2014/main" id="{F88A5D5F-12CB-CB48-4C90-40ECBD31CAB8}"/>
              </a:ext>
            </a:extLst>
          </p:cNvPr>
          <p:cNvGrpSpPr/>
          <p:nvPr/>
        </p:nvGrpSpPr>
        <p:grpSpPr>
          <a:xfrm>
            <a:off x="4493260" y="5068343"/>
            <a:ext cx="743804" cy="789110"/>
            <a:chOff x="-1756882" y="7344328"/>
            <a:chExt cx="303371" cy="321850"/>
          </a:xfrm>
          <a:effectLst>
            <a:outerShdw blurRad="342900" sx="102000" sy="102000" algn="ctr" rotWithShape="0">
              <a:schemeClr val="accent3">
                <a:alpha val="80000"/>
              </a:schemeClr>
            </a:outerShdw>
          </a:effectLst>
        </p:grpSpPr>
        <p:sp>
          <p:nvSpPr>
            <p:cNvPr id="21" name="Freeform: Shape 30">
              <a:extLst>
                <a:ext uri="{FF2B5EF4-FFF2-40B4-BE49-F238E27FC236}">
                  <a16:creationId xmlns:a16="http://schemas.microsoft.com/office/drawing/2014/main" id="{0E035477-F143-C223-8660-4F1194C1EFB5}"/>
                </a:ext>
              </a:extLst>
            </p:cNvPr>
            <p:cNvSpPr/>
            <p:nvPr/>
          </p:nvSpPr>
          <p:spPr>
            <a:xfrm>
              <a:off x="-1756882" y="7344328"/>
              <a:ext cx="247650" cy="85725"/>
            </a:xfrm>
            <a:custGeom>
              <a:avLst/>
              <a:gdLst>
                <a:gd name="connsiteX0" fmla="*/ 140303 w 247650"/>
                <a:gd name="connsiteY0" fmla="*/ 13144 h 85725"/>
                <a:gd name="connsiteX1" fmla="*/ 194024 w 247650"/>
                <a:gd name="connsiteY1" fmla="*/ 190 h 85725"/>
                <a:gd name="connsiteX2" fmla="*/ 194501 w 247650"/>
                <a:gd name="connsiteY2" fmla="*/ 37243 h 85725"/>
                <a:gd name="connsiteX3" fmla="*/ 252603 w 247650"/>
                <a:gd name="connsiteY3" fmla="*/ 62960 h 85725"/>
                <a:gd name="connsiteX4" fmla="*/ 141446 w 247650"/>
                <a:gd name="connsiteY4" fmla="*/ 90583 h 85725"/>
                <a:gd name="connsiteX5" fmla="*/ 0 w 247650"/>
                <a:gd name="connsiteY5" fmla="*/ 26575 h 85725"/>
                <a:gd name="connsiteX6" fmla="*/ 110585 w 247650"/>
                <a:gd name="connsiteY6"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85725">
                  <a:moveTo>
                    <a:pt x="140303" y="13144"/>
                  </a:moveTo>
                  <a:lnTo>
                    <a:pt x="194024" y="190"/>
                  </a:lnTo>
                  <a:lnTo>
                    <a:pt x="194501" y="37243"/>
                  </a:lnTo>
                  <a:lnTo>
                    <a:pt x="252603" y="62960"/>
                  </a:lnTo>
                  <a:lnTo>
                    <a:pt x="141446" y="90583"/>
                  </a:lnTo>
                  <a:lnTo>
                    <a:pt x="0" y="26575"/>
                  </a:lnTo>
                  <a:lnTo>
                    <a:pt x="110585" y="0"/>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2" name="Freeform: Shape 34">
              <a:extLst>
                <a:ext uri="{FF2B5EF4-FFF2-40B4-BE49-F238E27FC236}">
                  <a16:creationId xmlns:a16="http://schemas.microsoft.com/office/drawing/2014/main" id="{CD116E7B-1CAF-0EFA-E243-44684B6A1A7D}"/>
                </a:ext>
              </a:extLst>
            </p:cNvPr>
            <p:cNvSpPr/>
            <p:nvPr/>
          </p:nvSpPr>
          <p:spPr>
            <a:xfrm>
              <a:off x="-1756882" y="7370903"/>
              <a:ext cx="142875" cy="295275"/>
            </a:xfrm>
            <a:custGeom>
              <a:avLst/>
              <a:gdLst>
                <a:gd name="connsiteX0" fmla="*/ 145066 w 142875"/>
                <a:gd name="connsiteY0" fmla="*/ 299466 h 295275"/>
                <a:gd name="connsiteX1" fmla="*/ 4667 w 142875"/>
                <a:gd name="connsiteY1" fmla="*/ 232124 h 295275"/>
                <a:gd name="connsiteX2" fmla="*/ 0 w 142875"/>
                <a:gd name="connsiteY2" fmla="*/ 0 h 295275"/>
                <a:gd name="connsiteX3" fmla="*/ 141446 w 142875"/>
                <a:gd name="connsiteY3" fmla="*/ 64008 h 295275"/>
              </a:gdLst>
              <a:ahLst/>
              <a:cxnLst>
                <a:cxn ang="0">
                  <a:pos x="connsiteX0" y="connsiteY0"/>
                </a:cxn>
                <a:cxn ang="0">
                  <a:pos x="connsiteX1" y="connsiteY1"/>
                </a:cxn>
                <a:cxn ang="0">
                  <a:pos x="connsiteX2" y="connsiteY2"/>
                </a:cxn>
                <a:cxn ang="0">
                  <a:pos x="connsiteX3" y="connsiteY3"/>
                </a:cxn>
              </a:cxnLst>
              <a:rect l="l" t="t" r="r" b="b"/>
              <a:pathLst>
                <a:path w="142875" h="295275">
                  <a:moveTo>
                    <a:pt x="145066" y="299466"/>
                  </a:moveTo>
                  <a:lnTo>
                    <a:pt x="4667" y="232124"/>
                  </a:lnTo>
                  <a:lnTo>
                    <a:pt x="0" y="0"/>
                  </a:lnTo>
                  <a:lnTo>
                    <a:pt x="141446" y="64008"/>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3" name="Freeform: Shape 35">
              <a:extLst>
                <a:ext uri="{FF2B5EF4-FFF2-40B4-BE49-F238E27FC236}">
                  <a16:creationId xmlns:a16="http://schemas.microsoft.com/office/drawing/2014/main" id="{9D57C062-012D-4F98-2599-6C08E9B2609F}"/>
                </a:ext>
              </a:extLst>
            </p:cNvPr>
            <p:cNvSpPr/>
            <p:nvPr/>
          </p:nvSpPr>
          <p:spPr>
            <a:xfrm>
              <a:off x="-1615436" y="7407289"/>
              <a:ext cx="161925" cy="257175"/>
            </a:xfrm>
            <a:custGeom>
              <a:avLst/>
              <a:gdLst>
                <a:gd name="connsiteX0" fmla="*/ 56674 w 161925"/>
                <a:gd name="connsiteY0" fmla="*/ 248793 h 257175"/>
                <a:gd name="connsiteX1" fmla="*/ 3620 w 161925"/>
                <a:gd name="connsiteY1" fmla="*/ 263081 h 257175"/>
                <a:gd name="connsiteX2" fmla="*/ 0 w 161925"/>
                <a:gd name="connsiteY2" fmla="*/ 27623 h 257175"/>
                <a:gd name="connsiteX3" fmla="*/ 111157 w 161925"/>
                <a:gd name="connsiteY3" fmla="*/ 0 h 257175"/>
                <a:gd name="connsiteX4" fmla="*/ 165354 w 161925"/>
                <a:gd name="connsiteY4" fmla="*/ 24098 h 257175"/>
                <a:gd name="connsiteX5" fmla="*/ 54102 w 161925"/>
                <a:gd name="connsiteY5" fmla="*/ 52102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257175">
                  <a:moveTo>
                    <a:pt x="56674" y="248793"/>
                  </a:moveTo>
                  <a:lnTo>
                    <a:pt x="3620" y="263081"/>
                  </a:lnTo>
                  <a:lnTo>
                    <a:pt x="0" y="27623"/>
                  </a:lnTo>
                  <a:lnTo>
                    <a:pt x="111157" y="0"/>
                  </a:lnTo>
                  <a:lnTo>
                    <a:pt x="165354" y="24098"/>
                  </a:lnTo>
                  <a:lnTo>
                    <a:pt x="54102" y="52102"/>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24" name="Group 23">
            <a:extLst>
              <a:ext uri="{FF2B5EF4-FFF2-40B4-BE49-F238E27FC236}">
                <a16:creationId xmlns:a16="http://schemas.microsoft.com/office/drawing/2014/main" id="{CF920FFF-C40C-59D6-E495-7BFF26623DF8}"/>
              </a:ext>
            </a:extLst>
          </p:cNvPr>
          <p:cNvGrpSpPr/>
          <p:nvPr/>
        </p:nvGrpSpPr>
        <p:grpSpPr>
          <a:xfrm>
            <a:off x="4477610" y="4286708"/>
            <a:ext cx="770895" cy="808724"/>
            <a:chOff x="-1763264" y="7025527"/>
            <a:chExt cx="314420" cy="329850"/>
          </a:xfrm>
        </p:grpSpPr>
        <p:sp>
          <p:nvSpPr>
            <p:cNvPr id="25" name="Freeform: Shape 29">
              <a:extLst>
                <a:ext uri="{FF2B5EF4-FFF2-40B4-BE49-F238E27FC236}">
                  <a16:creationId xmlns:a16="http://schemas.microsoft.com/office/drawing/2014/main" id="{B55616C0-A02A-EFA4-ED1C-BA794F3782D4}"/>
                </a:ext>
              </a:extLst>
            </p:cNvPr>
            <p:cNvSpPr/>
            <p:nvPr/>
          </p:nvSpPr>
          <p:spPr>
            <a:xfrm>
              <a:off x="-1620294" y="7088677"/>
              <a:ext cx="171450" cy="266700"/>
            </a:xfrm>
            <a:custGeom>
              <a:avLst/>
              <a:gdLst>
                <a:gd name="connsiteX0" fmla="*/ 57436 w 171450"/>
                <a:gd name="connsiteY0" fmla="*/ 255841 h 266700"/>
                <a:gd name="connsiteX1" fmla="*/ 3715 w 171450"/>
                <a:gd name="connsiteY1" fmla="*/ 268795 h 266700"/>
                <a:gd name="connsiteX2" fmla="*/ 0 w 171450"/>
                <a:gd name="connsiteY2" fmla="*/ 27813 h 266700"/>
                <a:gd name="connsiteX3" fmla="*/ 125444 w 171450"/>
                <a:gd name="connsiteY3" fmla="*/ 0 h 266700"/>
                <a:gd name="connsiteX4" fmla="*/ 180308 w 171450"/>
                <a:gd name="connsiteY4" fmla="*/ 22289 h 266700"/>
                <a:gd name="connsiteX5" fmla="*/ 54674 w 171450"/>
                <a:gd name="connsiteY5" fmla="*/ 50578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266700">
                  <a:moveTo>
                    <a:pt x="57436" y="255841"/>
                  </a:moveTo>
                  <a:lnTo>
                    <a:pt x="3715" y="268795"/>
                  </a:lnTo>
                  <a:lnTo>
                    <a:pt x="0" y="27813"/>
                  </a:lnTo>
                  <a:lnTo>
                    <a:pt x="125444" y="0"/>
                  </a:lnTo>
                  <a:lnTo>
                    <a:pt x="180308" y="22289"/>
                  </a:lnTo>
                  <a:lnTo>
                    <a:pt x="54674" y="50578"/>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6" name="Freeform: Shape 31">
              <a:extLst>
                <a:ext uri="{FF2B5EF4-FFF2-40B4-BE49-F238E27FC236}">
                  <a16:creationId xmlns:a16="http://schemas.microsoft.com/office/drawing/2014/main" id="{B17859CC-5014-0F1B-7718-04518469AAA5}"/>
                </a:ext>
              </a:extLst>
            </p:cNvPr>
            <p:cNvSpPr/>
            <p:nvPr/>
          </p:nvSpPr>
          <p:spPr>
            <a:xfrm>
              <a:off x="-1763264" y="7057150"/>
              <a:ext cx="142875" cy="295275"/>
            </a:xfrm>
            <a:custGeom>
              <a:avLst/>
              <a:gdLst>
                <a:gd name="connsiteX0" fmla="*/ 146685 w 142875"/>
                <a:gd name="connsiteY0" fmla="*/ 300323 h 295275"/>
                <a:gd name="connsiteX1" fmla="*/ 116967 w 142875"/>
                <a:gd name="connsiteY1" fmla="*/ 287179 h 295275"/>
                <a:gd name="connsiteX2" fmla="*/ 4858 w 142875"/>
                <a:gd name="connsiteY2" fmla="*/ 237458 h 295275"/>
                <a:gd name="connsiteX3" fmla="*/ 0 w 142875"/>
                <a:gd name="connsiteY3" fmla="*/ 0 h 295275"/>
                <a:gd name="connsiteX4" fmla="*/ 142970 w 142875"/>
                <a:gd name="connsiteY4" fmla="*/ 59341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295275">
                  <a:moveTo>
                    <a:pt x="146685" y="300323"/>
                  </a:moveTo>
                  <a:lnTo>
                    <a:pt x="116967" y="287179"/>
                  </a:lnTo>
                  <a:lnTo>
                    <a:pt x="4858" y="237458"/>
                  </a:lnTo>
                  <a:lnTo>
                    <a:pt x="0" y="0"/>
                  </a:lnTo>
                  <a:lnTo>
                    <a:pt x="142970" y="59341"/>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7" name="Freeform: Shape 32">
              <a:extLst>
                <a:ext uri="{FF2B5EF4-FFF2-40B4-BE49-F238E27FC236}">
                  <a16:creationId xmlns:a16="http://schemas.microsoft.com/office/drawing/2014/main" id="{8BF8E2D3-8070-165D-DCBF-13581CFE98E8}"/>
                </a:ext>
              </a:extLst>
            </p:cNvPr>
            <p:cNvSpPr/>
            <p:nvPr/>
          </p:nvSpPr>
          <p:spPr>
            <a:xfrm>
              <a:off x="-1763264" y="7025527"/>
              <a:ext cx="266700" cy="85725"/>
            </a:xfrm>
            <a:custGeom>
              <a:avLst/>
              <a:gdLst>
                <a:gd name="connsiteX0" fmla="*/ 268415 w 266700"/>
                <a:gd name="connsiteY0" fmla="*/ 63151 h 85725"/>
                <a:gd name="connsiteX1" fmla="*/ 142970 w 266700"/>
                <a:gd name="connsiteY1" fmla="*/ 90964 h 85725"/>
                <a:gd name="connsiteX2" fmla="*/ 0 w 266700"/>
                <a:gd name="connsiteY2" fmla="*/ 31623 h 85725"/>
                <a:gd name="connsiteX3" fmla="*/ 124778 w 266700"/>
                <a:gd name="connsiteY3" fmla="*/ 4858 h 85725"/>
                <a:gd name="connsiteX4" fmla="*/ 141827 w 266700"/>
                <a:gd name="connsiteY4" fmla="*/ 11716 h 85725"/>
                <a:gd name="connsiteX5" fmla="*/ 196120 w 266700"/>
                <a:gd name="connsiteY5" fmla="*/ 0 h 85725"/>
                <a:gd name="connsiteX6" fmla="*/ 196596 w 266700"/>
                <a:gd name="connsiteY6" fmla="*/ 3400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85725">
                  <a:moveTo>
                    <a:pt x="268415" y="63151"/>
                  </a:moveTo>
                  <a:lnTo>
                    <a:pt x="142970" y="90964"/>
                  </a:lnTo>
                  <a:lnTo>
                    <a:pt x="0" y="31623"/>
                  </a:lnTo>
                  <a:lnTo>
                    <a:pt x="124778" y="4858"/>
                  </a:lnTo>
                  <a:lnTo>
                    <a:pt x="141827" y="11716"/>
                  </a:lnTo>
                  <a:lnTo>
                    <a:pt x="196120" y="0"/>
                  </a:lnTo>
                  <a:lnTo>
                    <a:pt x="196596" y="34004"/>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28" name="Group 27">
            <a:extLst>
              <a:ext uri="{FF2B5EF4-FFF2-40B4-BE49-F238E27FC236}">
                <a16:creationId xmlns:a16="http://schemas.microsoft.com/office/drawing/2014/main" id="{EC2BF90E-8B1F-8950-B3D0-E57674E8F8A0}"/>
              </a:ext>
            </a:extLst>
          </p:cNvPr>
          <p:cNvGrpSpPr/>
          <p:nvPr/>
        </p:nvGrpSpPr>
        <p:grpSpPr>
          <a:xfrm>
            <a:off x="6877871" y="5131632"/>
            <a:ext cx="819937" cy="795883"/>
            <a:chOff x="-784284" y="7370141"/>
            <a:chExt cx="334423" cy="324612"/>
          </a:xfrm>
        </p:grpSpPr>
        <p:sp>
          <p:nvSpPr>
            <p:cNvPr id="29" name="Freeform: Shape 45">
              <a:extLst>
                <a:ext uri="{FF2B5EF4-FFF2-40B4-BE49-F238E27FC236}">
                  <a16:creationId xmlns:a16="http://schemas.microsoft.com/office/drawing/2014/main" id="{2BA848A0-7FA9-9491-2376-8C41AF16F73E}"/>
                </a:ext>
              </a:extLst>
            </p:cNvPr>
            <p:cNvSpPr/>
            <p:nvPr/>
          </p:nvSpPr>
          <p:spPr>
            <a:xfrm>
              <a:off x="-739326" y="7370141"/>
              <a:ext cx="285750" cy="85725"/>
            </a:xfrm>
            <a:custGeom>
              <a:avLst/>
              <a:gdLst>
                <a:gd name="connsiteX0" fmla="*/ 71056 w 285750"/>
                <a:gd name="connsiteY0" fmla="*/ 0 h 85725"/>
                <a:gd name="connsiteX1" fmla="*/ 115062 w 285750"/>
                <a:gd name="connsiteY1" fmla="*/ 17621 h 85725"/>
                <a:gd name="connsiteX2" fmla="*/ 175927 w 285750"/>
                <a:gd name="connsiteY2" fmla="*/ 1333 h 85725"/>
                <a:gd name="connsiteX3" fmla="*/ 289655 w 285750"/>
                <a:gd name="connsiteY3" fmla="*/ 46387 h 85725"/>
                <a:gd name="connsiteX4" fmla="*/ 113443 w 285750"/>
                <a:gd name="connsiteY4" fmla="*/ 94774 h 85725"/>
                <a:gd name="connsiteX5" fmla="*/ 0 w 285750"/>
                <a:gd name="connsiteY5" fmla="*/ 48387 h 85725"/>
                <a:gd name="connsiteX6" fmla="*/ 19145 w 285750"/>
                <a:gd name="connsiteY6" fmla="*/ 43244 h 85725"/>
                <a:gd name="connsiteX7" fmla="*/ 19717 w 285750"/>
                <a:gd name="connsiteY7" fmla="*/ 1352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85725">
                  <a:moveTo>
                    <a:pt x="71056" y="0"/>
                  </a:moveTo>
                  <a:lnTo>
                    <a:pt x="115062" y="17621"/>
                  </a:lnTo>
                  <a:lnTo>
                    <a:pt x="175927" y="1333"/>
                  </a:lnTo>
                  <a:lnTo>
                    <a:pt x="289655" y="46387"/>
                  </a:lnTo>
                  <a:lnTo>
                    <a:pt x="113443" y="94774"/>
                  </a:lnTo>
                  <a:lnTo>
                    <a:pt x="0" y="48387"/>
                  </a:lnTo>
                  <a:lnTo>
                    <a:pt x="19145" y="43244"/>
                  </a:lnTo>
                  <a:lnTo>
                    <a:pt x="19717" y="13525"/>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0" name="Freeform: Shape 52">
              <a:extLst>
                <a:ext uri="{FF2B5EF4-FFF2-40B4-BE49-F238E27FC236}">
                  <a16:creationId xmlns:a16="http://schemas.microsoft.com/office/drawing/2014/main" id="{BCFAA1B4-87E3-EFEC-419B-C09071E455C1}"/>
                </a:ext>
              </a:extLst>
            </p:cNvPr>
            <p:cNvSpPr/>
            <p:nvPr/>
          </p:nvSpPr>
          <p:spPr>
            <a:xfrm>
              <a:off x="-784284" y="7418528"/>
              <a:ext cx="152400" cy="276225"/>
            </a:xfrm>
            <a:custGeom>
              <a:avLst/>
              <a:gdLst>
                <a:gd name="connsiteX0" fmla="*/ 153448 w 152400"/>
                <a:gd name="connsiteY0" fmla="*/ 280702 h 276225"/>
                <a:gd name="connsiteX1" fmla="*/ 59817 w 152400"/>
                <a:gd name="connsiteY1" fmla="*/ 240125 h 276225"/>
                <a:gd name="connsiteX2" fmla="*/ 62770 w 152400"/>
                <a:gd name="connsiteY2" fmla="*/ 72581 h 276225"/>
                <a:gd name="connsiteX3" fmla="*/ 0 w 152400"/>
                <a:gd name="connsiteY3" fmla="*/ 46482 h 276225"/>
                <a:gd name="connsiteX4" fmla="*/ 476 w 152400"/>
                <a:gd name="connsiteY4" fmla="*/ 11906 h 276225"/>
                <a:gd name="connsiteX5" fmla="*/ 44958 w 152400"/>
                <a:gd name="connsiteY5" fmla="*/ 0 h 276225"/>
                <a:gd name="connsiteX6" fmla="*/ 158401 w 152400"/>
                <a:gd name="connsiteY6" fmla="*/ 4638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76225">
                  <a:moveTo>
                    <a:pt x="153448" y="280702"/>
                  </a:moveTo>
                  <a:lnTo>
                    <a:pt x="59817" y="240125"/>
                  </a:lnTo>
                  <a:lnTo>
                    <a:pt x="62770" y="72581"/>
                  </a:lnTo>
                  <a:lnTo>
                    <a:pt x="0" y="46482"/>
                  </a:lnTo>
                  <a:lnTo>
                    <a:pt x="476" y="11906"/>
                  </a:lnTo>
                  <a:lnTo>
                    <a:pt x="44958" y="0"/>
                  </a:lnTo>
                  <a:lnTo>
                    <a:pt x="158401" y="46387"/>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1" name="Freeform: Shape 53">
              <a:extLst>
                <a:ext uri="{FF2B5EF4-FFF2-40B4-BE49-F238E27FC236}">
                  <a16:creationId xmlns:a16="http://schemas.microsoft.com/office/drawing/2014/main" id="{3021BB15-002E-4B99-5B1E-98A9A776C72F}"/>
                </a:ext>
              </a:extLst>
            </p:cNvPr>
            <p:cNvSpPr/>
            <p:nvPr/>
          </p:nvSpPr>
          <p:spPr>
            <a:xfrm>
              <a:off x="-630836" y="7416528"/>
              <a:ext cx="180975" cy="276225"/>
            </a:xfrm>
            <a:custGeom>
              <a:avLst/>
              <a:gdLst>
                <a:gd name="connsiteX0" fmla="*/ 174784 w 180975"/>
                <a:gd name="connsiteY0" fmla="*/ 231077 h 276225"/>
                <a:gd name="connsiteX1" fmla="*/ 0 w 180975"/>
                <a:gd name="connsiteY1" fmla="*/ 282702 h 276225"/>
                <a:gd name="connsiteX2" fmla="*/ 4953 w 180975"/>
                <a:gd name="connsiteY2" fmla="*/ 48387 h 276225"/>
                <a:gd name="connsiteX3" fmla="*/ 181166 w 180975"/>
                <a:gd name="connsiteY3" fmla="*/ 0 h 276225"/>
              </a:gdLst>
              <a:ahLst/>
              <a:cxnLst>
                <a:cxn ang="0">
                  <a:pos x="connsiteX0" y="connsiteY0"/>
                </a:cxn>
                <a:cxn ang="0">
                  <a:pos x="connsiteX1" y="connsiteY1"/>
                </a:cxn>
                <a:cxn ang="0">
                  <a:pos x="connsiteX2" y="connsiteY2"/>
                </a:cxn>
                <a:cxn ang="0">
                  <a:pos x="connsiteX3" y="connsiteY3"/>
                </a:cxn>
              </a:cxnLst>
              <a:rect l="l" t="t" r="r" b="b"/>
              <a:pathLst>
                <a:path w="180975" h="276225">
                  <a:moveTo>
                    <a:pt x="174784" y="231077"/>
                  </a:moveTo>
                  <a:lnTo>
                    <a:pt x="0" y="282702"/>
                  </a:lnTo>
                  <a:lnTo>
                    <a:pt x="4953" y="48387"/>
                  </a:lnTo>
                  <a:lnTo>
                    <a:pt x="181166" y="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32" name="Group 31">
            <a:extLst>
              <a:ext uri="{FF2B5EF4-FFF2-40B4-BE49-F238E27FC236}">
                <a16:creationId xmlns:a16="http://schemas.microsoft.com/office/drawing/2014/main" id="{58FACFA5-CBBA-61BD-C841-62E2DE79E73C}"/>
              </a:ext>
            </a:extLst>
          </p:cNvPr>
          <p:cNvGrpSpPr/>
          <p:nvPr/>
        </p:nvGrpSpPr>
        <p:grpSpPr>
          <a:xfrm>
            <a:off x="6889781" y="4365175"/>
            <a:ext cx="826242" cy="804523"/>
            <a:chOff x="-779426" y="7057531"/>
            <a:chExt cx="336994" cy="328136"/>
          </a:xfrm>
        </p:grpSpPr>
        <p:sp>
          <p:nvSpPr>
            <p:cNvPr id="33" name="Freeform: Shape 43">
              <a:extLst>
                <a:ext uri="{FF2B5EF4-FFF2-40B4-BE49-F238E27FC236}">
                  <a16:creationId xmlns:a16="http://schemas.microsoft.com/office/drawing/2014/main" id="{71C6D799-8F1A-931A-B76C-F3BD79BA2121}"/>
                </a:ext>
              </a:extLst>
            </p:cNvPr>
            <p:cNvSpPr/>
            <p:nvPr/>
          </p:nvSpPr>
          <p:spPr>
            <a:xfrm>
              <a:off x="-624264" y="7104203"/>
              <a:ext cx="180975" cy="276225"/>
            </a:xfrm>
            <a:custGeom>
              <a:avLst/>
              <a:gdLst>
                <a:gd name="connsiteX0" fmla="*/ 176689 w 180975"/>
                <a:gd name="connsiteY0" fmla="*/ 236411 h 276225"/>
                <a:gd name="connsiteX1" fmla="*/ 60865 w 180975"/>
                <a:gd name="connsiteY1" fmla="*/ 267271 h 276225"/>
                <a:gd name="connsiteX2" fmla="*/ 0 w 180975"/>
                <a:gd name="connsiteY2" fmla="*/ 283559 h 276225"/>
                <a:gd name="connsiteX3" fmla="*/ 5144 w 180975"/>
                <a:gd name="connsiteY3" fmla="*/ 43720 h 276225"/>
                <a:gd name="connsiteX4" fmla="*/ 183261 w 180975"/>
                <a:gd name="connsiteY4" fmla="*/ 0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276225">
                  <a:moveTo>
                    <a:pt x="176689" y="236411"/>
                  </a:moveTo>
                  <a:lnTo>
                    <a:pt x="60865" y="267271"/>
                  </a:lnTo>
                  <a:lnTo>
                    <a:pt x="0" y="283559"/>
                  </a:lnTo>
                  <a:lnTo>
                    <a:pt x="5144" y="43720"/>
                  </a:lnTo>
                  <a:lnTo>
                    <a:pt x="183261" y="0"/>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4" name="Freeform: Shape 44">
              <a:extLst>
                <a:ext uri="{FF2B5EF4-FFF2-40B4-BE49-F238E27FC236}">
                  <a16:creationId xmlns:a16="http://schemas.microsoft.com/office/drawing/2014/main" id="{A74492ED-AA8B-4BCF-075E-9641A013117E}"/>
                </a:ext>
              </a:extLst>
            </p:cNvPr>
            <p:cNvSpPr/>
            <p:nvPr/>
          </p:nvSpPr>
          <p:spPr>
            <a:xfrm>
              <a:off x="-779426" y="7099917"/>
              <a:ext cx="152400" cy="285750"/>
            </a:xfrm>
            <a:custGeom>
              <a:avLst/>
              <a:gdLst>
                <a:gd name="connsiteX0" fmla="*/ 160306 w 152400"/>
                <a:gd name="connsiteY0" fmla="*/ 48006 h 285750"/>
                <a:gd name="connsiteX1" fmla="*/ 155162 w 152400"/>
                <a:gd name="connsiteY1" fmla="*/ 287845 h 285750"/>
                <a:gd name="connsiteX2" fmla="*/ 111157 w 152400"/>
                <a:gd name="connsiteY2" fmla="*/ 270224 h 285750"/>
                <a:gd name="connsiteX3" fmla="*/ 60388 w 152400"/>
                <a:gd name="connsiteY3" fmla="*/ 249936 h 285750"/>
                <a:gd name="connsiteX4" fmla="*/ 63532 w 152400"/>
                <a:gd name="connsiteY4" fmla="*/ 71723 h 285750"/>
                <a:gd name="connsiteX5" fmla="*/ 0 w 152400"/>
                <a:gd name="connsiteY5" fmla="*/ 47530 h 285750"/>
                <a:gd name="connsiteX6" fmla="*/ 571 w 152400"/>
                <a:gd name="connsiteY6" fmla="*/ 7525 h 285750"/>
                <a:gd name="connsiteX7" fmla="*/ 32194 w 152400"/>
                <a:gd name="connsiteY7"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285750">
                  <a:moveTo>
                    <a:pt x="160306" y="48006"/>
                  </a:moveTo>
                  <a:lnTo>
                    <a:pt x="155162" y="287845"/>
                  </a:lnTo>
                  <a:lnTo>
                    <a:pt x="111157" y="270224"/>
                  </a:lnTo>
                  <a:lnTo>
                    <a:pt x="60388" y="249936"/>
                  </a:lnTo>
                  <a:lnTo>
                    <a:pt x="63532" y="71723"/>
                  </a:lnTo>
                  <a:lnTo>
                    <a:pt x="0" y="47530"/>
                  </a:lnTo>
                  <a:lnTo>
                    <a:pt x="571" y="7525"/>
                  </a:lnTo>
                  <a:lnTo>
                    <a:pt x="32194" y="0"/>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5" name="Freeform: Shape 46">
              <a:extLst>
                <a:ext uri="{FF2B5EF4-FFF2-40B4-BE49-F238E27FC236}">
                  <a16:creationId xmlns:a16="http://schemas.microsoft.com/office/drawing/2014/main" id="{025F9F15-58BF-F030-E94E-50805B78FEED}"/>
                </a:ext>
              </a:extLst>
            </p:cNvPr>
            <p:cNvSpPr/>
            <p:nvPr/>
          </p:nvSpPr>
          <p:spPr>
            <a:xfrm>
              <a:off x="-747232" y="7057531"/>
              <a:ext cx="304800" cy="85725"/>
            </a:xfrm>
            <a:custGeom>
              <a:avLst/>
              <a:gdLst>
                <a:gd name="connsiteX0" fmla="*/ 306229 w 304800"/>
                <a:gd name="connsiteY0" fmla="*/ 46673 h 85725"/>
                <a:gd name="connsiteX1" fmla="*/ 128111 w 304800"/>
                <a:gd name="connsiteY1" fmla="*/ 90392 h 85725"/>
                <a:gd name="connsiteX2" fmla="*/ 0 w 304800"/>
                <a:gd name="connsiteY2" fmla="*/ 42386 h 85725"/>
                <a:gd name="connsiteX3" fmla="*/ 32766 w 304800"/>
                <a:gd name="connsiteY3" fmla="*/ 34576 h 85725"/>
                <a:gd name="connsiteX4" fmla="*/ 33052 w 304800"/>
                <a:gd name="connsiteY4" fmla="*/ 15431 h 85725"/>
                <a:gd name="connsiteX5" fmla="*/ 87535 w 304800"/>
                <a:gd name="connsiteY5" fmla="*/ 2572 h 85725"/>
                <a:gd name="connsiteX6" fmla="*/ 98393 w 304800"/>
                <a:gd name="connsiteY6" fmla="*/ 0 h 85725"/>
                <a:gd name="connsiteX7" fmla="*/ 129731 w 304800"/>
                <a:gd name="connsiteY7" fmla="*/ 11525 h 85725"/>
                <a:gd name="connsiteX8" fmla="*/ 177832 w 304800"/>
                <a:gd name="connsiteY8" fmla="*/ 9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0" h="85725">
                  <a:moveTo>
                    <a:pt x="306229" y="46673"/>
                  </a:moveTo>
                  <a:lnTo>
                    <a:pt x="128111" y="90392"/>
                  </a:lnTo>
                  <a:lnTo>
                    <a:pt x="0" y="42386"/>
                  </a:lnTo>
                  <a:lnTo>
                    <a:pt x="32766" y="34576"/>
                  </a:lnTo>
                  <a:lnTo>
                    <a:pt x="33052" y="15431"/>
                  </a:lnTo>
                  <a:lnTo>
                    <a:pt x="87535" y="2572"/>
                  </a:lnTo>
                  <a:lnTo>
                    <a:pt x="98393" y="0"/>
                  </a:lnTo>
                  <a:lnTo>
                    <a:pt x="129731" y="11525"/>
                  </a:lnTo>
                  <a:lnTo>
                    <a:pt x="177832" y="95"/>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36" name="Group 35">
            <a:extLst>
              <a:ext uri="{FF2B5EF4-FFF2-40B4-BE49-F238E27FC236}">
                <a16:creationId xmlns:a16="http://schemas.microsoft.com/office/drawing/2014/main" id="{FAEB1BDD-9689-7823-0D54-A09E496C3C31}"/>
              </a:ext>
            </a:extLst>
          </p:cNvPr>
          <p:cNvGrpSpPr/>
          <p:nvPr/>
        </p:nvGrpSpPr>
        <p:grpSpPr>
          <a:xfrm>
            <a:off x="6381143" y="3392741"/>
            <a:ext cx="818535" cy="381828"/>
            <a:chOff x="-986881" y="6660910"/>
            <a:chExt cx="333851" cy="155734"/>
          </a:xfrm>
        </p:grpSpPr>
        <p:sp>
          <p:nvSpPr>
            <p:cNvPr id="37" name="Freeform: Shape 39">
              <a:extLst>
                <a:ext uri="{FF2B5EF4-FFF2-40B4-BE49-F238E27FC236}">
                  <a16:creationId xmlns:a16="http://schemas.microsoft.com/office/drawing/2014/main" id="{01EE0BF9-5A7C-65B8-7C13-682D1C020260}"/>
                </a:ext>
              </a:extLst>
            </p:cNvPr>
            <p:cNvSpPr/>
            <p:nvPr/>
          </p:nvSpPr>
          <p:spPr>
            <a:xfrm>
              <a:off x="-833148" y="6711869"/>
              <a:ext cx="171450" cy="104775"/>
            </a:xfrm>
            <a:custGeom>
              <a:avLst/>
              <a:gdLst>
                <a:gd name="connsiteX0" fmla="*/ 180213 w 171450"/>
                <a:gd name="connsiteY0" fmla="*/ 0 h 104775"/>
                <a:gd name="connsiteX1" fmla="*/ 179642 w 171450"/>
                <a:gd name="connsiteY1" fmla="*/ 31814 h 104775"/>
                <a:gd name="connsiteX2" fmla="*/ 59531 w 171450"/>
                <a:gd name="connsiteY2" fmla="*/ 56769 h 104775"/>
                <a:gd name="connsiteX3" fmla="*/ 58674 w 171450"/>
                <a:gd name="connsiteY3" fmla="*/ 110490 h 104775"/>
                <a:gd name="connsiteX4" fmla="*/ 0 w 171450"/>
                <a:gd name="connsiteY4" fmla="*/ 90202 h 104775"/>
                <a:gd name="connsiteX5" fmla="*/ 762 w 171450"/>
                <a:gd name="connsiteY5" fmla="*/ 36767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80213" y="0"/>
                  </a:moveTo>
                  <a:lnTo>
                    <a:pt x="179642" y="31814"/>
                  </a:lnTo>
                  <a:lnTo>
                    <a:pt x="59531" y="56769"/>
                  </a:lnTo>
                  <a:lnTo>
                    <a:pt x="58674" y="110490"/>
                  </a:lnTo>
                  <a:lnTo>
                    <a:pt x="0" y="90202"/>
                  </a:lnTo>
                  <a:lnTo>
                    <a:pt x="762" y="36767"/>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8" name="Freeform: Shape 40">
              <a:extLst>
                <a:ext uri="{FF2B5EF4-FFF2-40B4-BE49-F238E27FC236}">
                  <a16:creationId xmlns:a16="http://schemas.microsoft.com/office/drawing/2014/main" id="{36ED7540-19E7-28EC-78BC-EF6ECBD94C40}"/>
                </a:ext>
              </a:extLst>
            </p:cNvPr>
            <p:cNvSpPr/>
            <p:nvPr/>
          </p:nvSpPr>
          <p:spPr>
            <a:xfrm>
              <a:off x="-986881" y="6696247"/>
              <a:ext cx="152400" cy="104775"/>
            </a:xfrm>
            <a:custGeom>
              <a:avLst/>
              <a:gdLst>
                <a:gd name="connsiteX0" fmla="*/ 154496 w 152400"/>
                <a:gd name="connsiteY0" fmla="*/ 52388 h 104775"/>
                <a:gd name="connsiteX1" fmla="*/ 153734 w 152400"/>
                <a:gd name="connsiteY1" fmla="*/ 105823 h 104775"/>
                <a:gd name="connsiteX2" fmla="*/ 115729 w 152400"/>
                <a:gd name="connsiteY2" fmla="*/ 92678 h 104775"/>
                <a:gd name="connsiteX3" fmla="*/ 48673 w 152400"/>
                <a:gd name="connsiteY3" fmla="*/ 106585 h 104775"/>
                <a:gd name="connsiteX4" fmla="*/ 48958 w 152400"/>
                <a:gd name="connsiteY4" fmla="*/ 74009 h 104775"/>
                <a:gd name="connsiteX5" fmla="*/ 0 w 152400"/>
                <a:gd name="connsiteY5" fmla="*/ 57055 h 104775"/>
                <a:gd name="connsiteX6" fmla="*/ 476 w 152400"/>
                <a:gd name="connsiteY6" fmla="*/ 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04775">
                  <a:moveTo>
                    <a:pt x="154496" y="52388"/>
                  </a:moveTo>
                  <a:lnTo>
                    <a:pt x="153734" y="105823"/>
                  </a:lnTo>
                  <a:lnTo>
                    <a:pt x="115729" y="92678"/>
                  </a:lnTo>
                  <a:lnTo>
                    <a:pt x="48673" y="106585"/>
                  </a:lnTo>
                  <a:lnTo>
                    <a:pt x="48958" y="74009"/>
                  </a:lnTo>
                  <a:lnTo>
                    <a:pt x="0" y="57055"/>
                  </a:lnTo>
                  <a:lnTo>
                    <a:pt x="476" y="0"/>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9" name="Freeform: Shape 41">
              <a:extLst>
                <a:ext uri="{FF2B5EF4-FFF2-40B4-BE49-F238E27FC236}">
                  <a16:creationId xmlns:a16="http://schemas.microsoft.com/office/drawing/2014/main" id="{F4D4A42C-B849-EC9D-8267-5123E480A0BE}"/>
                </a:ext>
              </a:extLst>
            </p:cNvPr>
            <p:cNvSpPr/>
            <p:nvPr/>
          </p:nvSpPr>
          <p:spPr>
            <a:xfrm>
              <a:off x="-986405" y="6660910"/>
              <a:ext cx="333375" cy="85725"/>
            </a:xfrm>
            <a:custGeom>
              <a:avLst/>
              <a:gdLst>
                <a:gd name="connsiteX0" fmla="*/ 333470 w 333375"/>
                <a:gd name="connsiteY0" fmla="*/ 50959 h 85725"/>
                <a:gd name="connsiteX1" fmla="*/ 154019 w 333375"/>
                <a:gd name="connsiteY1" fmla="*/ 87725 h 85725"/>
                <a:gd name="connsiteX2" fmla="*/ 0 w 333375"/>
                <a:gd name="connsiteY2" fmla="*/ 35338 h 85725"/>
                <a:gd name="connsiteX3" fmla="*/ 122301 w 333375"/>
                <a:gd name="connsiteY3" fmla="*/ 11144 h 85725"/>
                <a:gd name="connsiteX4" fmla="*/ 178975 w 33337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333470" y="50959"/>
                  </a:moveTo>
                  <a:lnTo>
                    <a:pt x="154019" y="87725"/>
                  </a:lnTo>
                  <a:lnTo>
                    <a:pt x="0" y="35338"/>
                  </a:lnTo>
                  <a:lnTo>
                    <a:pt x="122301" y="11144"/>
                  </a:lnTo>
                  <a:lnTo>
                    <a:pt x="178975"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40" name="Group 39">
            <a:extLst>
              <a:ext uri="{FF2B5EF4-FFF2-40B4-BE49-F238E27FC236}">
                <a16:creationId xmlns:a16="http://schemas.microsoft.com/office/drawing/2014/main" id="{FCE20082-00CA-6941-CF8B-0425A1B2466C}"/>
              </a:ext>
            </a:extLst>
          </p:cNvPr>
          <p:cNvGrpSpPr/>
          <p:nvPr/>
        </p:nvGrpSpPr>
        <p:grpSpPr>
          <a:xfrm>
            <a:off x="4461499" y="3486391"/>
            <a:ext cx="821572" cy="814564"/>
            <a:chOff x="-1769836" y="6699105"/>
            <a:chExt cx="335090" cy="332232"/>
          </a:xfrm>
        </p:grpSpPr>
        <p:sp>
          <p:nvSpPr>
            <p:cNvPr id="41" name="Freeform: Shape 33">
              <a:extLst>
                <a:ext uri="{FF2B5EF4-FFF2-40B4-BE49-F238E27FC236}">
                  <a16:creationId xmlns:a16="http://schemas.microsoft.com/office/drawing/2014/main" id="{76A4C7FD-B66E-5588-4B2C-E05CB31C992F}"/>
                </a:ext>
              </a:extLst>
            </p:cNvPr>
            <p:cNvSpPr/>
            <p:nvPr/>
          </p:nvSpPr>
          <p:spPr>
            <a:xfrm>
              <a:off x="-1769836" y="6736062"/>
              <a:ext cx="142875" cy="295275"/>
            </a:xfrm>
            <a:custGeom>
              <a:avLst/>
              <a:gdLst>
                <a:gd name="connsiteX0" fmla="*/ 148400 w 142875"/>
                <a:gd name="connsiteY0" fmla="*/ 301181 h 295275"/>
                <a:gd name="connsiteX1" fmla="*/ 131350 w 142875"/>
                <a:gd name="connsiteY1" fmla="*/ 294323 h 295275"/>
                <a:gd name="connsiteX2" fmla="*/ 4953 w 142875"/>
                <a:gd name="connsiteY2" fmla="*/ 242983 h 295275"/>
                <a:gd name="connsiteX3" fmla="*/ 0 w 142875"/>
                <a:gd name="connsiteY3" fmla="*/ 0 h 295275"/>
                <a:gd name="connsiteX4" fmla="*/ 144590 w 142875"/>
                <a:gd name="connsiteY4" fmla="*/ 54483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295275">
                  <a:moveTo>
                    <a:pt x="148400" y="301181"/>
                  </a:moveTo>
                  <a:lnTo>
                    <a:pt x="131350" y="294323"/>
                  </a:lnTo>
                  <a:lnTo>
                    <a:pt x="4953" y="242983"/>
                  </a:lnTo>
                  <a:lnTo>
                    <a:pt x="0" y="0"/>
                  </a:lnTo>
                  <a:lnTo>
                    <a:pt x="144590" y="54483"/>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2" name="Freeform: Shape 36">
              <a:extLst>
                <a:ext uri="{FF2B5EF4-FFF2-40B4-BE49-F238E27FC236}">
                  <a16:creationId xmlns:a16="http://schemas.microsoft.com/office/drawing/2014/main" id="{9BA1D706-5C74-41E3-D049-E28F37A34DC4}"/>
                </a:ext>
              </a:extLst>
            </p:cNvPr>
            <p:cNvSpPr/>
            <p:nvPr/>
          </p:nvSpPr>
          <p:spPr>
            <a:xfrm>
              <a:off x="-1769836" y="6699105"/>
              <a:ext cx="333375" cy="85725"/>
            </a:xfrm>
            <a:custGeom>
              <a:avLst/>
              <a:gdLst>
                <a:gd name="connsiteX0" fmla="*/ 196501 w 333375"/>
                <a:gd name="connsiteY0" fmla="*/ 0 h 85725"/>
                <a:gd name="connsiteX1" fmla="*/ 288703 w 333375"/>
                <a:gd name="connsiteY1" fmla="*/ 33528 h 85725"/>
                <a:gd name="connsiteX2" fmla="*/ 342138 w 333375"/>
                <a:gd name="connsiteY2" fmla="*/ 53054 h 85725"/>
                <a:gd name="connsiteX3" fmla="*/ 144590 w 333375"/>
                <a:gd name="connsiteY3" fmla="*/ 91440 h 85725"/>
                <a:gd name="connsiteX4" fmla="*/ 0 w 333375"/>
                <a:gd name="connsiteY4" fmla="*/ 3695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196501" y="0"/>
                  </a:moveTo>
                  <a:lnTo>
                    <a:pt x="288703" y="33528"/>
                  </a:lnTo>
                  <a:lnTo>
                    <a:pt x="342138" y="53054"/>
                  </a:lnTo>
                  <a:lnTo>
                    <a:pt x="144590" y="91440"/>
                  </a:lnTo>
                  <a:lnTo>
                    <a:pt x="0" y="36957"/>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3" name="Freeform: Shape 37">
              <a:extLst>
                <a:ext uri="{FF2B5EF4-FFF2-40B4-BE49-F238E27FC236}">
                  <a16:creationId xmlns:a16="http://schemas.microsoft.com/office/drawing/2014/main" id="{E5C961E2-D0B2-4BFD-5468-F844EF2272CA}"/>
                </a:ext>
              </a:extLst>
            </p:cNvPr>
            <p:cNvSpPr/>
            <p:nvPr/>
          </p:nvSpPr>
          <p:spPr>
            <a:xfrm>
              <a:off x="-1625246" y="6752159"/>
              <a:ext cx="190500" cy="276225"/>
            </a:xfrm>
            <a:custGeom>
              <a:avLst/>
              <a:gdLst>
                <a:gd name="connsiteX0" fmla="*/ 58103 w 190500"/>
                <a:gd name="connsiteY0" fmla="*/ 273368 h 276225"/>
                <a:gd name="connsiteX1" fmla="*/ 3810 w 190500"/>
                <a:gd name="connsiteY1" fmla="*/ 285083 h 276225"/>
                <a:gd name="connsiteX2" fmla="*/ 0 w 190500"/>
                <a:gd name="connsiteY2" fmla="*/ 38386 h 276225"/>
                <a:gd name="connsiteX3" fmla="*/ 197548 w 190500"/>
                <a:gd name="connsiteY3" fmla="*/ 0 h 276225"/>
                <a:gd name="connsiteX4" fmla="*/ 197739 w 190500"/>
                <a:gd name="connsiteY4" fmla="*/ 31147 h 276225"/>
                <a:gd name="connsiteX5" fmla="*/ 55245 w 190500"/>
                <a:gd name="connsiteY5" fmla="*/ 5924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276225">
                  <a:moveTo>
                    <a:pt x="58103" y="273368"/>
                  </a:moveTo>
                  <a:lnTo>
                    <a:pt x="3810" y="285083"/>
                  </a:lnTo>
                  <a:lnTo>
                    <a:pt x="0" y="38386"/>
                  </a:lnTo>
                  <a:lnTo>
                    <a:pt x="197548" y="0"/>
                  </a:lnTo>
                  <a:lnTo>
                    <a:pt x="197739" y="31147"/>
                  </a:lnTo>
                  <a:lnTo>
                    <a:pt x="55245" y="59246"/>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44" name="Group 43">
            <a:extLst>
              <a:ext uri="{FF2B5EF4-FFF2-40B4-BE49-F238E27FC236}">
                <a16:creationId xmlns:a16="http://schemas.microsoft.com/office/drawing/2014/main" id="{E7831A73-F828-4E78-5F87-7CE4668EEA13}"/>
              </a:ext>
            </a:extLst>
          </p:cNvPr>
          <p:cNvGrpSpPr/>
          <p:nvPr/>
        </p:nvGrpSpPr>
        <p:grpSpPr>
          <a:xfrm>
            <a:off x="6892640" y="3568123"/>
            <a:ext cx="828580" cy="815497"/>
            <a:chOff x="-774474" y="6731300"/>
            <a:chExt cx="337948" cy="332612"/>
          </a:xfrm>
          <a:effectLst>
            <a:outerShdw sx="1000" sy="1000" algn="ctr" rotWithShape="0">
              <a:srgbClr val="595959"/>
            </a:outerShdw>
          </a:effectLst>
        </p:grpSpPr>
        <p:sp>
          <p:nvSpPr>
            <p:cNvPr id="45" name="Freeform: Shape 51">
              <a:extLst>
                <a:ext uri="{FF2B5EF4-FFF2-40B4-BE49-F238E27FC236}">
                  <a16:creationId xmlns:a16="http://schemas.microsoft.com/office/drawing/2014/main" id="{7FCCB92D-9694-BFFB-54F5-66C03BF0478D}"/>
                </a:ext>
              </a:extLst>
            </p:cNvPr>
            <p:cNvSpPr/>
            <p:nvPr/>
          </p:nvSpPr>
          <p:spPr>
            <a:xfrm>
              <a:off x="-774474" y="6768637"/>
              <a:ext cx="161925" cy="295275"/>
            </a:xfrm>
            <a:custGeom>
              <a:avLst/>
              <a:gdLst>
                <a:gd name="connsiteX0" fmla="*/ 114871 w 161925"/>
                <a:gd name="connsiteY0" fmla="*/ 284988 h 295275"/>
                <a:gd name="connsiteX1" fmla="*/ 67437 w 161925"/>
                <a:gd name="connsiteY1" fmla="*/ 267557 h 295275"/>
                <a:gd name="connsiteX2" fmla="*/ 61055 w 161925"/>
                <a:gd name="connsiteY2" fmla="*/ 265271 h 295275"/>
                <a:gd name="connsiteX3" fmla="*/ 64389 w 161925"/>
                <a:gd name="connsiteY3" fmla="*/ 76010 h 295275"/>
                <a:gd name="connsiteX4" fmla="*/ 0 w 161925"/>
                <a:gd name="connsiteY4" fmla="*/ 53721 h 295275"/>
                <a:gd name="connsiteX5" fmla="*/ 857 w 161925"/>
                <a:gd name="connsiteY5" fmla="*/ 0 h 295275"/>
                <a:gd name="connsiteX6" fmla="*/ 162211 w 161925"/>
                <a:gd name="connsiteY6" fmla="*/ 54864 h 295275"/>
                <a:gd name="connsiteX7" fmla="*/ 156972 w 161925"/>
                <a:gd name="connsiteY7" fmla="*/ 300419 h 295275"/>
                <a:gd name="connsiteX8" fmla="*/ 125635 w 161925"/>
                <a:gd name="connsiteY8" fmla="*/ 288893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925" h="295275">
                  <a:moveTo>
                    <a:pt x="114871" y="284988"/>
                  </a:moveTo>
                  <a:lnTo>
                    <a:pt x="67437" y="267557"/>
                  </a:lnTo>
                  <a:lnTo>
                    <a:pt x="61055" y="265271"/>
                  </a:lnTo>
                  <a:lnTo>
                    <a:pt x="64389" y="76010"/>
                  </a:lnTo>
                  <a:lnTo>
                    <a:pt x="0" y="53721"/>
                  </a:lnTo>
                  <a:lnTo>
                    <a:pt x="857" y="0"/>
                  </a:lnTo>
                  <a:lnTo>
                    <a:pt x="162211" y="54864"/>
                  </a:lnTo>
                  <a:lnTo>
                    <a:pt x="156972" y="300419"/>
                  </a:lnTo>
                  <a:lnTo>
                    <a:pt x="125635" y="288893"/>
                  </a:lnTo>
                  <a:close/>
                </a:path>
              </a:pathLst>
            </a:custGeom>
            <a:solidFill>
              <a:srgbClr val="404040"/>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6" name="Freeform: Shape 56">
              <a:extLst>
                <a:ext uri="{FF2B5EF4-FFF2-40B4-BE49-F238E27FC236}">
                  <a16:creationId xmlns:a16="http://schemas.microsoft.com/office/drawing/2014/main" id="{C56CA221-9AC5-8052-F8E6-E4FEE2D6799E}"/>
                </a:ext>
              </a:extLst>
            </p:cNvPr>
            <p:cNvSpPr/>
            <p:nvPr/>
          </p:nvSpPr>
          <p:spPr>
            <a:xfrm>
              <a:off x="-617501" y="6784735"/>
              <a:ext cx="180975" cy="276225"/>
            </a:xfrm>
            <a:custGeom>
              <a:avLst/>
              <a:gdLst>
                <a:gd name="connsiteX0" fmla="*/ 178594 w 180975"/>
                <a:gd name="connsiteY0" fmla="*/ 241745 h 276225"/>
                <a:gd name="connsiteX1" fmla="*/ 48101 w 180975"/>
                <a:gd name="connsiteY1" fmla="*/ 272891 h 276225"/>
                <a:gd name="connsiteX2" fmla="*/ 0 w 180975"/>
                <a:gd name="connsiteY2" fmla="*/ 284321 h 276225"/>
                <a:gd name="connsiteX3" fmla="*/ 5239 w 180975"/>
                <a:gd name="connsiteY3" fmla="*/ 38767 h 276225"/>
                <a:gd name="connsiteX4" fmla="*/ 185261 w 180975"/>
                <a:gd name="connsiteY4" fmla="*/ 0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276225">
                  <a:moveTo>
                    <a:pt x="178594" y="241745"/>
                  </a:moveTo>
                  <a:lnTo>
                    <a:pt x="48101" y="272891"/>
                  </a:lnTo>
                  <a:lnTo>
                    <a:pt x="0" y="284321"/>
                  </a:lnTo>
                  <a:lnTo>
                    <a:pt x="5239" y="38767"/>
                  </a:lnTo>
                  <a:lnTo>
                    <a:pt x="185261" y="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7" name="Freeform: Shape 57">
              <a:extLst>
                <a:ext uri="{FF2B5EF4-FFF2-40B4-BE49-F238E27FC236}">
                  <a16:creationId xmlns:a16="http://schemas.microsoft.com/office/drawing/2014/main" id="{3B1EE71D-3A94-C8BF-6C7E-E5D650E0F178}"/>
                </a:ext>
              </a:extLst>
            </p:cNvPr>
            <p:cNvSpPr/>
            <p:nvPr/>
          </p:nvSpPr>
          <p:spPr>
            <a:xfrm>
              <a:off x="-773616" y="6731300"/>
              <a:ext cx="333375" cy="85725"/>
            </a:xfrm>
            <a:custGeom>
              <a:avLst/>
              <a:gdLst>
                <a:gd name="connsiteX0" fmla="*/ 0 w 333375"/>
                <a:gd name="connsiteY0" fmla="*/ 37338 h 85725"/>
                <a:gd name="connsiteX1" fmla="*/ 120110 w 333375"/>
                <a:gd name="connsiteY1" fmla="*/ 12383 h 85725"/>
                <a:gd name="connsiteX2" fmla="*/ 179642 w 333375"/>
                <a:gd name="connsiteY2" fmla="*/ 0 h 85725"/>
                <a:gd name="connsiteX3" fmla="*/ 341376 w 333375"/>
                <a:gd name="connsiteY3" fmla="*/ 53435 h 85725"/>
                <a:gd name="connsiteX4" fmla="*/ 161354 w 333375"/>
                <a:gd name="connsiteY4" fmla="*/ 9220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0" y="37338"/>
                  </a:moveTo>
                  <a:lnTo>
                    <a:pt x="120110" y="12383"/>
                  </a:lnTo>
                  <a:lnTo>
                    <a:pt x="179642" y="0"/>
                  </a:lnTo>
                  <a:lnTo>
                    <a:pt x="341376" y="53435"/>
                  </a:lnTo>
                  <a:lnTo>
                    <a:pt x="161354" y="92202"/>
                  </a:lnTo>
                  <a:close/>
                </a:path>
              </a:pathLst>
            </a:custGeom>
            <a:solidFill>
              <a:srgbClr val="595959"/>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48" name="Group 47">
            <a:extLst>
              <a:ext uri="{FF2B5EF4-FFF2-40B4-BE49-F238E27FC236}">
                <a16:creationId xmlns:a16="http://schemas.microsoft.com/office/drawing/2014/main" id="{8D1EA52C-401A-7DF1-3BC7-FE62A7EE9211}"/>
              </a:ext>
            </a:extLst>
          </p:cNvPr>
          <p:cNvGrpSpPr/>
          <p:nvPr/>
        </p:nvGrpSpPr>
        <p:grpSpPr>
          <a:xfrm>
            <a:off x="4972702" y="5281793"/>
            <a:ext cx="760385" cy="815968"/>
            <a:chOff x="-1561334" y="7431387"/>
            <a:chExt cx="310134" cy="332804"/>
          </a:xfrm>
        </p:grpSpPr>
        <p:sp>
          <p:nvSpPr>
            <p:cNvPr id="49" name="Freeform: Shape 60">
              <a:extLst>
                <a:ext uri="{FF2B5EF4-FFF2-40B4-BE49-F238E27FC236}">
                  <a16:creationId xmlns:a16="http://schemas.microsoft.com/office/drawing/2014/main" id="{8D38B82E-3B31-164B-87C6-6084F6723F72}"/>
                </a:ext>
              </a:extLst>
            </p:cNvPr>
            <p:cNvSpPr/>
            <p:nvPr/>
          </p:nvSpPr>
          <p:spPr>
            <a:xfrm>
              <a:off x="-1561334" y="7431387"/>
              <a:ext cx="257175" cy="85725"/>
            </a:xfrm>
            <a:custGeom>
              <a:avLst/>
              <a:gdLst>
                <a:gd name="connsiteX0" fmla="*/ 147638 w 257175"/>
                <a:gd name="connsiteY0" fmla="*/ 16097 h 85725"/>
                <a:gd name="connsiteX1" fmla="*/ 204216 w 257175"/>
                <a:gd name="connsiteY1" fmla="*/ 1715 h 85725"/>
                <a:gd name="connsiteX2" fmla="*/ 204406 w 257175"/>
                <a:gd name="connsiteY2" fmla="*/ 41243 h 85725"/>
                <a:gd name="connsiteX3" fmla="*/ 260033 w 257175"/>
                <a:gd name="connsiteY3" fmla="*/ 65913 h 85725"/>
                <a:gd name="connsiteX4" fmla="*/ 148209 w 257175"/>
                <a:gd name="connsiteY4" fmla="*/ 95155 h 85725"/>
                <a:gd name="connsiteX5" fmla="*/ 0 w 257175"/>
                <a:gd name="connsiteY5" fmla="*/ 28004 h 85725"/>
                <a:gd name="connsiteX6" fmla="*/ 111252 w 257175"/>
                <a:gd name="connsiteY6"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 h="85725">
                  <a:moveTo>
                    <a:pt x="147638" y="16097"/>
                  </a:moveTo>
                  <a:lnTo>
                    <a:pt x="204216" y="1715"/>
                  </a:lnTo>
                  <a:lnTo>
                    <a:pt x="204406" y="41243"/>
                  </a:lnTo>
                  <a:lnTo>
                    <a:pt x="260033" y="65913"/>
                  </a:lnTo>
                  <a:lnTo>
                    <a:pt x="148209" y="95155"/>
                  </a:lnTo>
                  <a:lnTo>
                    <a:pt x="0" y="28004"/>
                  </a:lnTo>
                  <a:lnTo>
                    <a:pt x="111252"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0" name="Freeform: Shape 24575">
              <a:extLst>
                <a:ext uri="{FF2B5EF4-FFF2-40B4-BE49-F238E27FC236}">
                  <a16:creationId xmlns:a16="http://schemas.microsoft.com/office/drawing/2014/main" id="{2D2101D8-1BF4-FF48-F9B6-219F47B396F9}"/>
                </a:ext>
              </a:extLst>
            </p:cNvPr>
            <p:cNvSpPr/>
            <p:nvPr/>
          </p:nvSpPr>
          <p:spPr>
            <a:xfrm>
              <a:off x="-1561334" y="7459391"/>
              <a:ext cx="142875" cy="304800"/>
            </a:xfrm>
            <a:custGeom>
              <a:avLst/>
              <a:gdLst>
                <a:gd name="connsiteX0" fmla="*/ 3143 w 142875"/>
                <a:gd name="connsiteY0" fmla="*/ 236696 h 304800"/>
                <a:gd name="connsiteX1" fmla="*/ 2572 w 142875"/>
                <a:gd name="connsiteY1" fmla="*/ 196691 h 304800"/>
                <a:gd name="connsiteX2" fmla="*/ 0 w 142875"/>
                <a:gd name="connsiteY2" fmla="*/ 0 h 304800"/>
                <a:gd name="connsiteX3" fmla="*/ 148209 w 142875"/>
                <a:gd name="connsiteY3" fmla="*/ 67151 h 304800"/>
                <a:gd name="connsiteX4" fmla="*/ 150114 w 142875"/>
                <a:gd name="connsiteY4" fmla="*/ 307277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304800">
                  <a:moveTo>
                    <a:pt x="3143" y="236696"/>
                  </a:moveTo>
                  <a:lnTo>
                    <a:pt x="2572" y="196691"/>
                  </a:lnTo>
                  <a:lnTo>
                    <a:pt x="0" y="0"/>
                  </a:lnTo>
                  <a:lnTo>
                    <a:pt x="148209" y="67151"/>
                  </a:lnTo>
                  <a:lnTo>
                    <a:pt x="150114" y="307277"/>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1" name="Freeform: Shape 24576">
              <a:extLst>
                <a:ext uri="{FF2B5EF4-FFF2-40B4-BE49-F238E27FC236}">
                  <a16:creationId xmlns:a16="http://schemas.microsoft.com/office/drawing/2014/main" id="{AB894DBD-0A3E-42D7-B480-FA6542AB0054}"/>
                </a:ext>
              </a:extLst>
            </p:cNvPr>
            <p:cNvSpPr/>
            <p:nvPr/>
          </p:nvSpPr>
          <p:spPr>
            <a:xfrm>
              <a:off x="-1413125" y="7497300"/>
              <a:ext cx="161925" cy="266700"/>
            </a:xfrm>
            <a:custGeom>
              <a:avLst/>
              <a:gdLst>
                <a:gd name="connsiteX0" fmla="*/ 57817 w 161925"/>
                <a:gd name="connsiteY0" fmla="*/ 253651 h 266700"/>
                <a:gd name="connsiteX1" fmla="*/ 1905 w 161925"/>
                <a:gd name="connsiteY1" fmla="*/ 269367 h 266700"/>
                <a:gd name="connsiteX2" fmla="*/ 0 w 161925"/>
                <a:gd name="connsiteY2" fmla="*/ 29242 h 266700"/>
                <a:gd name="connsiteX3" fmla="*/ 111823 w 161925"/>
                <a:gd name="connsiteY3" fmla="*/ 0 h 266700"/>
                <a:gd name="connsiteX4" fmla="*/ 168593 w 161925"/>
                <a:gd name="connsiteY4" fmla="*/ 25241 h 266700"/>
                <a:gd name="connsiteX5" fmla="*/ 56674 w 161925"/>
                <a:gd name="connsiteY5" fmla="*/ 5486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266700">
                  <a:moveTo>
                    <a:pt x="57817" y="253651"/>
                  </a:moveTo>
                  <a:lnTo>
                    <a:pt x="1905" y="269367"/>
                  </a:lnTo>
                  <a:lnTo>
                    <a:pt x="0" y="29242"/>
                  </a:lnTo>
                  <a:lnTo>
                    <a:pt x="111823" y="0"/>
                  </a:lnTo>
                  <a:lnTo>
                    <a:pt x="168593" y="25241"/>
                  </a:lnTo>
                  <a:lnTo>
                    <a:pt x="56674" y="54864"/>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52" name="Group 51">
            <a:extLst>
              <a:ext uri="{FF2B5EF4-FFF2-40B4-BE49-F238E27FC236}">
                <a16:creationId xmlns:a16="http://schemas.microsoft.com/office/drawing/2014/main" id="{9C33FC25-1BB0-AC3A-2158-B10450D3E6B9}"/>
              </a:ext>
            </a:extLst>
          </p:cNvPr>
          <p:cNvGrpSpPr/>
          <p:nvPr/>
        </p:nvGrpSpPr>
        <p:grpSpPr>
          <a:xfrm>
            <a:off x="6192451" y="5312853"/>
            <a:ext cx="832082" cy="821572"/>
            <a:chOff x="-1063843" y="7444055"/>
            <a:chExt cx="339376" cy="335090"/>
          </a:xfrm>
          <a:effectLst>
            <a:outerShdw blurRad="342900" sx="102000" sy="102000" algn="ctr" rotWithShape="0">
              <a:schemeClr val="accent3">
                <a:alpha val="80000"/>
              </a:schemeClr>
            </a:outerShdw>
          </a:effectLst>
        </p:grpSpPr>
        <p:sp>
          <p:nvSpPr>
            <p:cNvPr id="53" name="Freeform: Shape 24588">
              <a:extLst>
                <a:ext uri="{FF2B5EF4-FFF2-40B4-BE49-F238E27FC236}">
                  <a16:creationId xmlns:a16="http://schemas.microsoft.com/office/drawing/2014/main" id="{DACA82AB-C1F5-845E-E3C5-6C5F7B80C1C9}"/>
                </a:ext>
              </a:extLst>
            </p:cNvPr>
            <p:cNvSpPr/>
            <p:nvPr/>
          </p:nvSpPr>
          <p:spPr>
            <a:xfrm>
              <a:off x="-909443" y="7491109"/>
              <a:ext cx="180975" cy="285750"/>
            </a:xfrm>
            <a:custGeom>
              <a:avLst/>
              <a:gdLst>
                <a:gd name="connsiteX0" fmla="*/ 187928 w 180975"/>
                <a:gd name="connsiteY0" fmla="*/ 0 h 285750"/>
                <a:gd name="connsiteX1" fmla="*/ 184975 w 180975"/>
                <a:gd name="connsiteY1" fmla="*/ 167545 h 285750"/>
                <a:gd name="connsiteX2" fmla="*/ 183737 w 180975"/>
                <a:gd name="connsiteY2" fmla="*/ 236125 h 285750"/>
                <a:gd name="connsiteX3" fmla="*/ 0 w 180975"/>
                <a:gd name="connsiteY3" fmla="*/ 290417 h 285750"/>
                <a:gd name="connsiteX4" fmla="*/ 2572 w 180975"/>
                <a:gd name="connsiteY4" fmla="*/ 50768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285750">
                  <a:moveTo>
                    <a:pt x="187928" y="0"/>
                  </a:moveTo>
                  <a:lnTo>
                    <a:pt x="184975" y="167545"/>
                  </a:lnTo>
                  <a:lnTo>
                    <a:pt x="183737" y="236125"/>
                  </a:lnTo>
                  <a:lnTo>
                    <a:pt x="0" y="290417"/>
                  </a:lnTo>
                  <a:lnTo>
                    <a:pt x="2572" y="50768"/>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4" name="Freeform: Shape 24589">
              <a:extLst>
                <a:ext uri="{FF2B5EF4-FFF2-40B4-BE49-F238E27FC236}">
                  <a16:creationId xmlns:a16="http://schemas.microsoft.com/office/drawing/2014/main" id="{18F4DEDD-90AA-5917-6811-2D80E8627274}"/>
                </a:ext>
              </a:extLst>
            </p:cNvPr>
            <p:cNvSpPr/>
            <p:nvPr/>
          </p:nvSpPr>
          <p:spPr>
            <a:xfrm>
              <a:off x="-1019742" y="7444055"/>
              <a:ext cx="295275" cy="95250"/>
            </a:xfrm>
            <a:custGeom>
              <a:avLst/>
              <a:gdLst>
                <a:gd name="connsiteX0" fmla="*/ 235458 w 295275"/>
                <a:gd name="connsiteY0" fmla="*/ 20955 h 95250"/>
                <a:gd name="connsiteX1" fmla="*/ 298228 w 295275"/>
                <a:gd name="connsiteY1" fmla="*/ 47054 h 95250"/>
                <a:gd name="connsiteX2" fmla="*/ 112871 w 295275"/>
                <a:gd name="connsiteY2" fmla="*/ 97822 h 95250"/>
                <a:gd name="connsiteX3" fmla="*/ 0 w 295275"/>
                <a:gd name="connsiteY3" fmla="*/ 49340 h 95250"/>
                <a:gd name="connsiteX4" fmla="*/ 14478 w 295275"/>
                <a:gd name="connsiteY4" fmla="*/ 45529 h 95250"/>
                <a:gd name="connsiteX5" fmla="*/ 14669 w 295275"/>
                <a:gd name="connsiteY5" fmla="*/ 15145 h 95250"/>
                <a:gd name="connsiteX6" fmla="*/ 69913 w 295275"/>
                <a:gd name="connsiteY6" fmla="*/ 571 h 95250"/>
                <a:gd name="connsiteX7" fmla="*/ 113729 w 295275"/>
                <a:gd name="connsiteY7" fmla="*/ 18955 h 95250"/>
                <a:gd name="connsiteX8" fmla="*/ 184975 w 295275"/>
                <a:gd name="connsiteY8"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95250">
                  <a:moveTo>
                    <a:pt x="235458" y="20955"/>
                  </a:moveTo>
                  <a:lnTo>
                    <a:pt x="298228" y="47054"/>
                  </a:lnTo>
                  <a:lnTo>
                    <a:pt x="112871" y="97822"/>
                  </a:lnTo>
                  <a:lnTo>
                    <a:pt x="0" y="49340"/>
                  </a:lnTo>
                  <a:lnTo>
                    <a:pt x="14478" y="45529"/>
                  </a:lnTo>
                  <a:lnTo>
                    <a:pt x="14669" y="15145"/>
                  </a:lnTo>
                  <a:lnTo>
                    <a:pt x="69913" y="571"/>
                  </a:lnTo>
                  <a:lnTo>
                    <a:pt x="113729" y="18955"/>
                  </a:lnTo>
                  <a:lnTo>
                    <a:pt x="184975" y="0"/>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5" name="Freeform: Shape 24604">
              <a:extLst>
                <a:ext uri="{FF2B5EF4-FFF2-40B4-BE49-F238E27FC236}">
                  <a16:creationId xmlns:a16="http://schemas.microsoft.com/office/drawing/2014/main" id="{C9A350AA-6A4D-630E-19A5-43236E44B50D}"/>
                </a:ext>
              </a:extLst>
            </p:cNvPr>
            <p:cNvSpPr/>
            <p:nvPr/>
          </p:nvSpPr>
          <p:spPr>
            <a:xfrm>
              <a:off x="-1063843" y="7493395"/>
              <a:ext cx="152400" cy="285750"/>
            </a:xfrm>
            <a:custGeom>
              <a:avLst/>
              <a:gdLst>
                <a:gd name="connsiteX0" fmla="*/ 58007 w 152400"/>
                <a:gd name="connsiteY0" fmla="*/ 75629 h 285750"/>
                <a:gd name="connsiteX1" fmla="*/ 0 w 152400"/>
                <a:gd name="connsiteY1" fmla="*/ 50387 h 285750"/>
                <a:gd name="connsiteX2" fmla="*/ 190 w 152400"/>
                <a:gd name="connsiteY2" fmla="*/ 11811 h 285750"/>
                <a:gd name="connsiteX3" fmla="*/ 44101 w 152400"/>
                <a:gd name="connsiteY3" fmla="*/ 0 h 285750"/>
                <a:gd name="connsiteX4" fmla="*/ 156972 w 152400"/>
                <a:gd name="connsiteY4" fmla="*/ 48482 h 285750"/>
                <a:gd name="connsiteX5" fmla="*/ 154400 w 152400"/>
                <a:gd name="connsiteY5" fmla="*/ 288131 h 285750"/>
                <a:gd name="connsiteX6" fmla="*/ 56769 w 152400"/>
                <a:gd name="connsiteY6" fmla="*/ 2436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0">
                  <a:moveTo>
                    <a:pt x="58007" y="75629"/>
                  </a:moveTo>
                  <a:lnTo>
                    <a:pt x="0" y="50387"/>
                  </a:lnTo>
                  <a:lnTo>
                    <a:pt x="190" y="11811"/>
                  </a:lnTo>
                  <a:lnTo>
                    <a:pt x="44101" y="0"/>
                  </a:lnTo>
                  <a:lnTo>
                    <a:pt x="156972" y="48482"/>
                  </a:lnTo>
                  <a:lnTo>
                    <a:pt x="154400" y="288131"/>
                  </a:lnTo>
                  <a:lnTo>
                    <a:pt x="56769" y="243650"/>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56" name="Group 55">
            <a:extLst>
              <a:ext uri="{FF2B5EF4-FFF2-40B4-BE49-F238E27FC236}">
                <a16:creationId xmlns:a16="http://schemas.microsoft.com/office/drawing/2014/main" id="{BE69EE6C-4A16-3DA3-CFFB-B3A918C5A03E}"/>
              </a:ext>
            </a:extLst>
          </p:cNvPr>
          <p:cNvGrpSpPr/>
          <p:nvPr/>
        </p:nvGrpSpPr>
        <p:grpSpPr>
          <a:xfrm>
            <a:off x="5475033" y="5498746"/>
            <a:ext cx="848428" cy="849829"/>
            <a:chOff x="-1356451" y="7519874"/>
            <a:chExt cx="346043" cy="346615"/>
          </a:xfrm>
        </p:grpSpPr>
        <p:sp>
          <p:nvSpPr>
            <p:cNvPr id="57" name="Freeform: Shape 24581">
              <a:extLst>
                <a:ext uri="{FF2B5EF4-FFF2-40B4-BE49-F238E27FC236}">
                  <a16:creationId xmlns:a16="http://schemas.microsoft.com/office/drawing/2014/main" id="{EBA80305-926D-FCFC-0A56-A1110624CF74}"/>
                </a:ext>
              </a:extLst>
            </p:cNvPr>
            <p:cNvSpPr/>
            <p:nvPr/>
          </p:nvSpPr>
          <p:spPr>
            <a:xfrm>
              <a:off x="-1356451" y="7552164"/>
              <a:ext cx="152400" cy="314325"/>
            </a:xfrm>
            <a:custGeom>
              <a:avLst/>
              <a:gdLst>
                <a:gd name="connsiteX0" fmla="*/ 1143 w 152400"/>
                <a:gd name="connsiteY0" fmla="*/ 198787 h 314325"/>
                <a:gd name="connsiteX1" fmla="*/ 0 w 152400"/>
                <a:gd name="connsiteY1" fmla="*/ 0 h 314325"/>
                <a:gd name="connsiteX2" fmla="*/ 155543 w 152400"/>
                <a:gd name="connsiteY2" fmla="*/ 70390 h 314325"/>
                <a:gd name="connsiteX3" fmla="*/ 155543 w 152400"/>
                <a:gd name="connsiteY3" fmla="*/ 315563 h 314325"/>
                <a:gd name="connsiteX4" fmla="*/ 1333 w 152400"/>
                <a:gd name="connsiteY4" fmla="*/ 241554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314325">
                  <a:moveTo>
                    <a:pt x="1143" y="198787"/>
                  </a:moveTo>
                  <a:lnTo>
                    <a:pt x="0" y="0"/>
                  </a:lnTo>
                  <a:lnTo>
                    <a:pt x="155543" y="70390"/>
                  </a:lnTo>
                  <a:lnTo>
                    <a:pt x="155543" y="315563"/>
                  </a:lnTo>
                  <a:lnTo>
                    <a:pt x="1333" y="241554"/>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8" name="Freeform: Shape 24603">
              <a:extLst>
                <a:ext uri="{FF2B5EF4-FFF2-40B4-BE49-F238E27FC236}">
                  <a16:creationId xmlns:a16="http://schemas.microsoft.com/office/drawing/2014/main" id="{05F0C5F4-D687-736F-F6A6-52A4A779BA1B}"/>
                </a:ext>
              </a:extLst>
            </p:cNvPr>
            <p:cNvSpPr/>
            <p:nvPr/>
          </p:nvSpPr>
          <p:spPr>
            <a:xfrm>
              <a:off x="-1356451" y="7519874"/>
              <a:ext cx="342900" cy="95250"/>
            </a:xfrm>
            <a:custGeom>
              <a:avLst/>
              <a:gdLst>
                <a:gd name="connsiteX0" fmla="*/ 155543 w 342900"/>
                <a:gd name="connsiteY0" fmla="*/ 22003 h 95250"/>
                <a:gd name="connsiteX1" fmla="*/ 237934 w 342900"/>
                <a:gd name="connsiteY1" fmla="*/ 0 h 95250"/>
                <a:gd name="connsiteX2" fmla="*/ 292608 w 342900"/>
                <a:gd name="connsiteY2" fmla="*/ 23908 h 95250"/>
                <a:gd name="connsiteX3" fmla="*/ 350615 w 342900"/>
                <a:gd name="connsiteY3" fmla="*/ 49149 h 95250"/>
                <a:gd name="connsiteX4" fmla="*/ 155543 w 342900"/>
                <a:gd name="connsiteY4" fmla="*/ 102679 h 95250"/>
                <a:gd name="connsiteX5" fmla="*/ 0 w 342900"/>
                <a:gd name="connsiteY5" fmla="*/ 32290 h 95250"/>
                <a:gd name="connsiteX6" fmla="*/ 111919 w 342900"/>
                <a:gd name="connsiteY6" fmla="*/ 266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95250">
                  <a:moveTo>
                    <a:pt x="155543" y="22003"/>
                  </a:moveTo>
                  <a:lnTo>
                    <a:pt x="237934" y="0"/>
                  </a:lnTo>
                  <a:lnTo>
                    <a:pt x="292608" y="23908"/>
                  </a:lnTo>
                  <a:lnTo>
                    <a:pt x="350615" y="49149"/>
                  </a:lnTo>
                  <a:lnTo>
                    <a:pt x="155543" y="102679"/>
                  </a:lnTo>
                  <a:lnTo>
                    <a:pt x="0" y="32290"/>
                  </a:lnTo>
                  <a:lnTo>
                    <a:pt x="111919" y="2667"/>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9" name="Freeform: Shape 24605">
              <a:extLst>
                <a:ext uri="{FF2B5EF4-FFF2-40B4-BE49-F238E27FC236}">
                  <a16:creationId xmlns:a16="http://schemas.microsoft.com/office/drawing/2014/main" id="{C186729D-4E39-EFED-42E5-5166EA2F2416}"/>
                </a:ext>
              </a:extLst>
            </p:cNvPr>
            <p:cNvSpPr/>
            <p:nvPr/>
          </p:nvSpPr>
          <p:spPr>
            <a:xfrm>
              <a:off x="-1200908" y="7569023"/>
              <a:ext cx="190500" cy="295275"/>
            </a:xfrm>
            <a:custGeom>
              <a:avLst/>
              <a:gdLst>
                <a:gd name="connsiteX0" fmla="*/ 195072 w 190500"/>
                <a:gd name="connsiteY0" fmla="*/ 0 h 295275"/>
                <a:gd name="connsiteX1" fmla="*/ 193834 w 190500"/>
                <a:gd name="connsiteY1" fmla="*/ 168021 h 295275"/>
                <a:gd name="connsiteX2" fmla="*/ 193262 w 190500"/>
                <a:gd name="connsiteY2" fmla="*/ 241554 h 295275"/>
                <a:gd name="connsiteX3" fmla="*/ 0 w 190500"/>
                <a:gd name="connsiteY3" fmla="*/ 298704 h 295275"/>
                <a:gd name="connsiteX4" fmla="*/ 0 w 190500"/>
                <a:gd name="connsiteY4" fmla="*/ 5353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295275">
                  <a:moveTo>
                    <a:pt x="195072" y="0"/>
                  </a:moveTo>
                  <a:lnTo>
                    <a:pt x="193834" y="168021"/>
                  </a:lnTo>
                  <a:lnTo>
                    <a:pt x="193262" y="241554"/>
                  </a:lnTo>
                  <a:lnTo>
                    <a:pt x="0" y="298704"/>
                  </a:lnTo>
                  <a:lnTo>
                    <a:pt x="0" y="5353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60" name="Group 59">
            <a:extLst>
              <a:ext uri="{FF2B5EF4-FFF2-40B4-BE49-F238E27FC236}">
                <a16:creationId xmlns:a16="http://schemas.microsoft.com/office/drawing/2014/main" id="{39B24E44-40BA-01DA-9A5D-9AC95ED389E0}"/>
              </a:ext>
            </a:extLst>
          </p:cNvPr>
          <p:cNvGrpSpPr/>
          <p:nvPr/>
        </p:nvGrpSpPr>
        <p:grpSpPr>
          <a:xfrm>
            <a:off x="4962193" y="4488013"/>
            <a:ext cx="811297" cy="824841"/>
            <a:chOff x="-1565620" y="7107632"/>
            <a:chExt cx="330899" cy="336423"/>
          </a:xfrm>
        </p:grpSpPr>
        <p:sp>
          <p:nvSpPr>
            <p:cNvPr id="61" name="Freeform: Shape 58">
              <a:extLst>
                <a:ext uri="{FF2B5EF4-FFF2-40B4-BE49-F238E27FC236}">
                  <a16:creationId xmlns:a16="http://schemas.microsoft.com/office/drawing/2014/main" id="{082643AD-99A4-69A3-F4E4-B8DB2A869EF8}"/>
                </a:ext>
              </a:extLst>
            </p:cNvPr>
            <p:cNvSpPr/>
            <p:nvPr/>
          </p:nvSpPr>
          <p:spPr>
            <a:xfrm>
              <a:off x="-1565620" y="7139255"/>
              <a:ext cx="142875" cy="304800"/>
            </a:xfrm>
            <a:custGeom>
              <a:avLst/>
              <a:gdLst>
                <a:gd name="connsiteX0" fmla="*/ 3239 w 142875"/>
                <a:gd name="connsiteY0" fmla="*/ 242316 h 304800"/>
                <a:gd name="connsiteX1" fmla="*/ 2762 w 142875"/>
                <a:gd name="connsiteY1" fmla="*/ 205264 h 304800"/>
                <a:gd name="connsiteX2" fmla="*/ 0 w 142875"/>
                <a:gd name="connsiteY2" fmla="*/ 0 h 304800"/>
                <a:gd name="connsiteX3" fmla="*/ 149924 w 142875"/>
                <a:gd name="connsiteY3" fmla="*/ 62294 h 304800"/>
                <a:gd name="connsiteX4" fmla="*/ 151924 w 142875"/>
                <a:gd name="connsiteY4" fmla="*/ 308229 h 304800"/>
                <a:gd name="connsiteX5" fmla="*/ 115538 w 142875"/>
                <a:gd name="connsiteY5" fmla="*/ 292132 h 304800"/>
                <a:gd name="connsiteX6" fmla="*/ 61341 w 142875"/>
                <a:gd name="connsiteY6" fmla="*/ 26803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304800">
                  <a:moveTo>
                    <a:pt x="3239" y="242316"/>
                  </a:moveTo>
                  <a:lnTo>
                    <a:pt x="2762" y="205264"/>
                  </a:lnTo>
                  <a:lnTo>
                    <a:pt x="0" y="0"/>
                  </a:lnTo>
                  <a:lnTo>
                    <a:pt x="149924" y="62294"/>
                  </a:lnTo>
                  <a:lnTo>
                    <a:pt x="151924" y="308229"/>
                  </a:lnTo>
                  <a:lnTo>
                    <a:pt x="115538" y="292132"/>
                  </a:lnTo>
                  <a:lnTo>
                    <a:pt x="61341" y="268034"/>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2" name="Freeform: Shape 59">
              <a:extLst>
                <a:ext uri="{FF2B5EF4-FFF2-40B4-BE49-F238E27FC236}">
                  <a16:creationId xmlns:a16="http://schemas.microsoft.com/office/drawing/2014/main" id="{03DDD748-A476-3EF9-E2ED-9747FDA348A1}"/>
                </a:ext>
              </a:extLst>
            </p:cNvPr>
            <p:cNvSpPr/>
            <p:nvPr/>
          </p:nvSpPr>
          <p:spPr>
            <a:xfrm>
              <a:off x="-1415696" y="7172021"/>
              <a:ext cx="180975" cy="266700"/>
            </a:xfrm>
            <a:custGeom>
              <a:avLst/>
              <a:gdLst>
                <a:gd name="connsiteX0" fmla="*/ 2000 w 180975"/>
                <a:gd name="connsiteY0" fmla="*/ 275463 h 266700"/>
                <a:gd name="connsiteX1" fmla="*/ 0 w 180975"/>
                <a:gd name="connsiteY1" fmla="*/ 29528 h 266700"/>
                <a:gd name="connsiteX2" fmla="*/ 126206 w 180975"/>
                <a:gd name="connsiteY2" fmla="*/ 0 h 266700"/>
                <a:gd name="connsiteX3" fmla="*/ 183737 w 180975"/>
                <a:gd name="connsiteY3" fmla="*/ 23431 h 266700"/>
                <a:gd name="connsiteX4" fmla="*/ 57341 w 180975"/>
                <a:gd name="connsiteY4" fmla="*/ 53340 h 266700"/>
                <a:gd name="connsiteX5" fmla="*/ 58579 w 180975"/>
                <a:gd name="connsiteY5" fmla="*/ 26108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266700">
                  <a:moveTo>
                    <a:pt x="2000" y="275463"/>
                  </a:moveTo>
                  <a:lnTo>
                    <a:pt x="0" y="29528"/>
                  </a:lnTo>
                  <a:lnTo>
                    <a:pt x="126206" y="0"/>
                  </a:lnTo>
                  <a:lnTo>
                    <a:pt x="183737" y="23431"/>
                  </a:lnTo>
                  <a:lnTo>
                    <a:pt x="57341" y="53340"/>
                  </a:lnTo>
                  <a:lnTo>
                    <a:pt x="58579" y="26108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3" name="Freeform: Shape 61">
              <a:extLst>
                <a:ext uri="{FF2B5EF4-FFF2-40B4-BE49-F238E27FC236}">
                  <a16:creationId xmlns:a16="http://schemas.microsoft.com/office/drawing/2014/main" id="{0DA27C17-84E1-FA39-57CA-BF5A258209F5}"/>
                </a:ext>
              </a:extLst>
            </p:cNvPr>
            <p:cNvSpPr/>
            <p:nvPr/>
          </p:nvSpPr>
          <p:spPr>
            <a:xfrm>
              <a:off x="-1565620" y="7107632"/>
              <a:ext cx="266700" cy="85725"/>
            </a:xfrm>
            <a:custGeom>
              <a:avLst/>
              <a:gdLst>
                <a:gd name="connsiteX0" fmla="*/ 276130 w 266700"/>
                <a:gd name="connsiteY0" fmla="*/ 64389 h 85725"/>
                <a:gd name="connsiteX1" fmla="*/ 149924 w 266700"/>
                <a:gd name="connsiteY1" fmla="*/ 93917 h 85725"/>
                <a:gd name="connsiteX2" fmla="*/ 0 w 266700"/>
                <a:gd name="connsiteY2" fmla="*/ 31623 h 85725"/>
                <a:gd name="connsiteX3" fmla="*/ 125635 w 266700"/>
                <a:gd name="connsiteY3" fmla="*/ 3334 h 85725"/>
                <a:gd name="connsiteX4" fmla="*/ 149352 w 266700"/>
                <a:gd name="connsiteY4" fmla="*/ 12954 h 85725"/>
                <a:gd name="connsiteX5" fmla="*/ 206597 w 266700"/>
                <a:gd name="connsiteY5" fmla="*/ 0 h 85725"/>
                <a:gd name="connsiteX6" fmla="*/ 206788 w 266700"/>
                <a:gd name="connsiteY6" fmla="*/ 3629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85725">
                  <a:moveTo>
                    <a:pt x="276130" y="64389"/>
                  </a:moveTo>
                  <a:lnTo>
                    <a:pt x="149924" y="93917"/>
                  </a:lnTo>
                  <a:lnTo>
                    <a:pt x="0" y="31623"/>
                  </a:lnTo>
                  <a:lnTo>
                    <a:pt x="125635" y="3334"/>
                  </a:lnTo>
                  <a:lnTo>
                    <a:pt x="149352" y="12954"/>
                  </a:lnTo>
                  <a:lnTo>
                    <a:pt x="206597" y="0"/>
                  </a:lnTo>
                  <a:lnTo>
                    <a:pt x="206788" y="3629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64" name="Group 63">
            <a:extLst>
              <a:ext uri="{FF2B5EF4-FFF2-40B4-BE49-F238E27FC236}">
                <a16:creationId xmlns:a16="http://schemas.microsoft.com/office/drawing/2014/main" id="{55A9FCC3-B9E8-2520-3057-C9B2F9D0A9DC}"/>
              </a:ext>
            </a:extLst>
          </p:cNvPr>
          <p:cNvGrpSpPr/>
          <p:nvPr/>
        </p:nvGrpSpPr>
        <p:grpSpPr>
          <a:xfrm>
            <a:off x="6196653" y="4525613"/>
            <a:ext cx="847493" cy="833012"/>
            <a:chOff x="-1062128" y="7122968"/>
            <a:chExt cx="345662" cy="339756"/>
          </a:xfrm>
        </p:grpSpPr>
        <p:sp>
          <p:nvSpPr>
            <p:cNvPr id="65" name="Freeform: Shape 24586">
              <a:extLst>
                <a:ext uri="{FF2B5EF4-FFF2-40B4-BE49-F238E27FC236}">
                  <a16:creationId xmlns:a16="http://schemas.microsoft.com/office/drawing/2014/main" id="{EDF7D5B0-D9EE-9F18-BB8D-E6CEBE857380}"/>
                </a:ext>
              </a:extLst>
            </p:cNvPr>
            <p:cNvSpPr/>
            <p:nvPr/>
          </p:nvSpPr>
          <p:spPr>
            <a:xfrm>
              <a:off x="-1030791" y="7122968"/>
              <a:ext cx="314325" cy="85725"/>
            </a:xfrm>
            <a:custGeom>
              <a:avLst/>
              <a:gdLst>
                <a:gd name="connsiteX0" fmla="*/ 193358 w 314325"/>
                <a:gd name="connsiteY0" fmla="*/ 2381 h 85725"/>
                <a:gd name="connsiteX1" fmla="*/ 251365 w 314325"/>
                <a:gd name="connsiteY1" fmla="*/ 24479 h 85725"/>
                <a:gd name="connsiteX2" fmla="*/ 314897 w 314325"/>
                <a:gd name="connsiteY2" fmla="*/ 48673 h 85725"/>
                <a:gd name="connsiteX3" fmla="*/ 127445 w 314325"/>
                <a:gd name="connsiteY3" fmla="*/ 94678 h 85725"/>
                <a:gd name="connsiteX4" fmla="*/ 0 w 314325"/>
                <a:gd name="connsiteY4" fmla="*/ 44482 h 85725"/>
                <a:gd name="connsiteX5" fmla="*/ 27813 w 314325"/>
                <a:gd name="connsiteY5" fmla="*/ 37909 h 85725"/>
                <a:gd name="connsiteX6" fmla="*/ 28004 w 314325"/>
                <a:gd name="connsiteY6" fmla="*/ 18288 h 85725"/>
                <a:gd name="connsiteX7" fmla="*/ 89440 w 314325"/>
                <a:gd name="connsiteY7" fmla="*/ 3715 h 85725"/>
                <a:gd name="connsiteX8" fmla="*/ 97155 w 314325"/>
                <a:gd name="connsiteY8" fmla="*/ 1905 h 85725"/>
                <a:gd name="connsiteX9" fmla="*/ 128302 w 314325"/>
                <a:gd name="connsiteY9" fmla="*/ 13906 h 85725"/>
                <a:gd name="connsiteX10" fmla="*/ 186976 w 314325"/>
                <a:gd name="connsiteY10"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325" h="85725">
                  <a:moveTo>
                    <a:pt x="193358" y="2381"/>
                  </a:moveTo>
                  <a:lnTo>
                    <a:pt x="251365" y="24479"/>
                  </a:lnTo>
                  <a:lnTo>
                    <a:pt x="314897" y="48673"/>
                  </a:lnTo>
                  <a:lnTo>
                    <a:pt x="127445" y="94678"/>
                  </a:lnTo>
                  <a:lnTo>
                    <a:pt x="0" y="44482"/>
                  </a:lnTo>
                  <a:lnTo>
                    <a:pt x="27813" y="37909"/>
                  </a:lnTo>
                  <a:lnTo>
                    <a:pt x="28004" y="18288"/>
                  </a:lnTo>
                  <a:lnTo>
                    <a:pt x="89440" y="3715"/>
                  </a:lnTo>
                  <a:lnTo>
                    <a:pt x="97155" y="1905"/>
                  </a:lnTo>
                  <a:lnTo>
                    <a:pt x="128302" y="13906"/>
                  </a:lnTo>
                  <a:lnTo>
                    <a:pt x="186976"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6" name="Freeform: Shape 24590">
              <a:extLst>
                <a:ext uri="{FF2B5EF4-FFF2-40B4-BE49-F238E27FC236}">
                  <a16:creationId xmlns:a16="http://schemas.microsoft.com/office/drawing/2014/main" id="{C2005D53-4B45-1619-A4AF-46108067A08F}"/>
                </a:ext>
              </a:extLst>
            </p:cNvPr>
            <p:cNvSpPr/>
            <p:nvPr/>
          </p:nvSpPr>
          <p:spPr>
            <a:xfrm>
              <a:off x="-906014" y="7171640"/>
              <a:ext cx="180975" cy="285750"/>
            </a:xfrm>
            <a:custGeom>
              <a:avLst/>
              <a:gdLst>
                <a:gd name="connsiteX0" fmla="*/ 71247 w 180975"/>
                <a:gd name="connsiteY0" fmla="*/ 272415 h 285750"/>
                <a:gd name="connsiteX1" fmla="*/ 0 w 180975"/>
                <a:gd name="connsiteY1" fmla="*/ 291370 h 285750"/>
                <a:gd name="connsiteX2" fmla="*/ 2667 w 180975"/>
                <a:gd name="connsiteY2" fmla="*/ 46006 h 285750"/>
                <a:gd name="connsiteX3" fmla="*/ 190119 w 180975"/>
                <a:gd name="connsiteY3" fmla="*/ 0 h 285750"/>
                <a:gd name="connsiteX4" fmla="*/ 186976 w 180975"/>
                <a:gd name="connsiteY4" fmla="*/ 178213 h 285750"/>
                <a:gd name="connsiteX5" fmla="*/ 186404 w 180975"/>
                <a:gd name="connsiteY5" fmla="*/ 212026 h 285750"/>
                <a:gd name="connsiteX6" fmla="*/ 185833 w 180975"/>
                <a:gd name="connsiteY6" fmla="*/ 241745 h 285750"/>
                <a:gd name="connsiteX7" fmla="*/ 166688 w 180975"/>
                <a:gd name="connsiteY7" fmla="*/ 246888 h 285750"/>
                <a:gd name="connsiteX8" fmla="*/ 122206 w 180975"/>
                <a:gd name="connsiteY8" fmla="*/ 25879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975" h="285750">
                  <a:moveTo>
                    <a:pt x="71247" y="272415"/>
                  </a:moveTo>
                  <a:lnTo>
                    <a:pt x="0" y="291370"/>
                  </a:lnTo>
                  <a:lnTo>
                    <a:pt x="2667" y="46006"/>
                  </a:lnTo>
                  <a:lnTo>
                    <a:pt x="190119" y="0"/>
                  </a:lnTo>
                  <a:lnTo>
                    <a:pt x="186976" y="178213"/>
                  </a:lnTo>
                  <a:lnTo>
                    <a:pt x="186404" y="212026"/>
                  </a:lnTo>
                  <a:lnTo>
                    <a:pt x="185833" y="241745"/>
                  </a:lnTo>
                  <a:lnTo>
                    <a:pt x="166688" y="246888"/>
                  </a:lnTo>
                  <a:lnTo>
                    <a:pt x="122206" y="258794"/>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7" name="Freeform: Shape 24600">
              <a:extLst>
                <a:ext uri="{FF2B5EF4-FFF2-40B4-BE49-F238E27FC236}">
                  <a16:creationId xmlns:a16="http://schemas.microsoft.com/office/drawing/2014/main" id="{4E746924-81AD-F961-3025-A66F3DC9DE93}"/>
                </a:ext>
              </a:extLst>
            </p:cNvPr>
            <p:cNvSpPr/>
            <p:nvPr/>
          </p:nvSpPr>
          <p:spPr>
            <a:xfrm>
              <a:off x="-1062128" y="7167449"/>
              <a:ext cx="152400" cy="295275"/>
            </a:xfrm>
            <a:custGeom>
              <a:avLst/>
              <a:gdLst>
                <a:gd name="connsiteX0" fmla="*/ 58579 w 152400"/>
                <a:gd name="connsiteY0" fmla="*/ 74771 h 295275"/>
                <a:gd name="connsiteX1" fmla="*/ 0 w 152400"/>
                <a:gd name="connsiteY1" fmla="*/ 51244 h 295275"/>
                <a:gd name="connsiteX2" fmla="*/ 190 w 152400"/>
                <a:gd name="connsiteY2" fmla="*/ 7429 h 295275"/>
                <a:gd name="connsiteX3" fmla="*/ 31337 w 152400"/>
                <a:gd name="connsiteY3" fmla="*/ 0 h 295275"/>
                <a:gd name="connsiteX4" fmla="*/ 158782 w 152400"/>
                <a:gd name="connsiteY4" fmla="*/ 50197 h 295275"/>
                <a:gd name="connsiteX5" fmla="*/ 156115 w 152400"/>
                <a:gd name="connsiteY5" fmla="*/ 295561 h 295275"/>
                <a:gd name="connsiteX6" fmla="*/ 112300 w 152400"/>
                <a:gd name="connsiteY6" fmla="*/ 277178 h 295275"/>
                <a:gd name="connsiteX7" fmla="*/ 57340 w 152400"/>
                <a:gd name="connsiteY7" fmla="*/ 25403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295275">
                  <a:moveTo>
                    <a:pt x="58579" y="74771"/>
                  </a:moveTo>
                  <a:lnTo>
                    <a:pt x="0" y="51244"/>
                  </a:lnTo>
                  <a:lnTo>
                    <a:pt x="190" y="7429"/>
                  </a:lnTo>
                  <a:lnTo>
                    <a:pt x="31337" y="0"/>
                  </a:lnTo>
                  <a:lnTo>
                    <a:pt x="158782" y="50197"/>
                  </a:lnTo>
                  <a:lnTo>
                    <a:pt x="156115" y="295561"/>
                  </a:lnTo>
                  <a:lnTo>
                    <a:pt x="112300" y="277178"/>
                  </a:lnTo>
                  <a:lnTo>
                    <a:pt x="57340" y="254032"/>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68" name="Group 67">
            <a:extLst>
              <a:ext uri="{FF2B5EF4-FFF2-40B4-BE49-F238E27FC236}">
                <a16:creationId xmlns:a16="http://schemas.microsoft.com/office/drawing/2014/main" id="{E10E8715-3EAC-54EB-7E2F-7D00E693268A}"/>
              </a:ext>
            </a:extLst>
          </p:cNvPr>
          <p:cNvGrpSpPr/>
          <p:nvPr/>
        </p:nvGrpSpPr>
        <p:grpSpPr>
          <a:xfrm>
            <a:off x="5662562" y="3530290"/>
            <a:ext cx="818535" cy="410786"/>
            <a:chOff x="-1279965" y="6717012"/>
            <a:chExt cx="333851" cy="167545"/>
          </a:xfrm>
        </p:grpSpPr>
        <p:sp>
          <p:nvSpPr>
            <p:cNvPr id="69" name="Freeform: Shape 24579">
              <a:extLst>
                <a:ext uri="{FF2B5EF4-FFF2-40B4-BE49-F238E27FC236}">
                  <a16:creationId xmlns:a16="http://schemas.microsoft.com/office/drawing/2014/main" id="{A9D05D16-E9D2-F590-D642-73FFA08CB7DE}"/>
                </a:ext>
              </a:extLst>
            </p:cNvPr>
            <p:cNvSpPr/>
            <p:nvPr/>
          </p:nvSpPr>
          <p:spPr>
            <a:xfrm>
              <a:off x="-1279965" y="6754160"/>
              <a:ext cx="152400" cy="104775"/>
            </a:xfrm>
            <a:custGeom>
              <a:avLst/>
              <a:gdLst>
                <a:gd name="connsiteX0" fmla="*/ 60389 w 152400"/>
                <a:gd name="connsiteY0" fmla="*/ 73724 h 104775"/>
                <a:gd name="connsiteX1" fmla="*/ 191 w 152400"/>
                <a:gd name="connsiteY1" fmla="*/ 51816 h 104775"/>
                <a:gd name="connsiteX2" fmla="*/ 0 w 152400"/>
                <a:gd name="connsiteY2" fmla="*/ 0 h 104775"/>
                <a:gd name="connsiteX3" fmla="*/ 152971 w 152400"/>
                <a:gd name="connsiteY3" fmla="*/ 54769 h 104775"/>
                <a:gd name="connsiteX4" fmla="*/ 152876 w 152400"/>
                <a:gd name="connsiteY4" fmla="*/ 107442 h 104775"/>
                <a:gd name="connsiteX5" fmla="*/ 118681 w 152400"/>
                <a:gd name="connsiteY5" fmla="*/ 94964 h 104775"/>
                <a:gd name="connsiteX6" fmla="*/ 60389 w 152400"/>
                <a:gd name="connsiteY6" fmla="*/ 10706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04775">
                  <a:moveTo>
                    <a:pt x="60389" y="73724"/>
                  </a:moveTo>
                  <a:lnTo>
                    <a:pt x="191" y="51816"/>
                  </a:lnTo>
                  <a:lnTo>
                    <a:pt x="0" y="0"/>
                  </a:lnTo>
                  <a:lnTo>
                    <a:pt x="152971" y="54769"/>
                  </a:lnTo>
                  <a:lnTo>
                    <a:pt x="152876" y="107442"/>
                  </a:lnTo>
                  <a:lnTo>
                    <a:pt x="118681" y="94964"/>
                  </a:lnTo>
                  <a:lnTo>
                    <a:pt x="60389" y="107061"/>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0" name="Freeform: Shape 24593">
              <a:extLst>
                <a:ext uri="{FF2B5EF4-FFF2-40B4-BE49-F238E27FC236}">
                  <a16:creationId xmlns:a16="http://schemas.microsoft.com/office/drawing/2014/main" id="{12A7904C-1520-F90C-AB96-E513452B57B6}"/>
                </a:ext>
              </a:extLst>
            </p:cNvPr>
            <p:cNvSpPr/>
            <p:nvPr/>
          </p:nvSpPr>
          <p:spPr>
            <a:xfrm>
              <a:off x="-1279965" y="6717012"/>
              <a:ext cx="333375" cy="85725"/>
            </a:xfrm>
            <a:custGeom>
              <a:avLst/>
              <a:gdLst>
                <a:gd name="connsiteX0" fmla="*/ 293084 w 333375"/>
                <a:gd name="connsiteY0" fmla="*/ 36290 h 85725"/>
                <a:gd name="connsiteX1" fmla="*/ 342043 w 333375"/>
                <a:gd name="connsiteY1" fmla="*/ 53245 h 85725"/>
                <a:gd name="connsiteX2" fmla="*/ 152971 w 333375"/>
                <a:gd name="connsiteY2" fmla="*/ 91916 h 85725"/>
                <a:gd name="connsiteX3" fmla="*/ 0 w 333375"/>
                <a:gd name="connsiteY3" fmla="*/ 37148 h 85725"/>
                <a:gd name="connsiteX4" fmla="*/ 132302 w 333375"/>
                <a:gd name="connsiteY4" fmla="*/ 11049 h 85725"/>
                <a:gd name="connsiteX5" fmla="*/ 188404 w 333375"/>
                <a:gd name="connsiteY5" fmla="*/ 0 h 85725"/>
                <a:gd name="connsiteX6" fmla="*/ 237077 w 333375"/>
                <a:gd name="connsiteY6" fmla="*/ 1685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75" h="85725">
                  <a:moveTo>
                    <a:pt x="293084" y="36290"/>
                  </a:moveTo>
                  <a:lnTo>
                    <a:pt x="342043" y="53245"/>
                  </a:lnTo>
                  <a:lnTo>
                    <a:pt x="152971" y="91916"/>
                  </a:lnTo>
                  <a:lnTo>
                    <a:pt x="0" y="37148"/>
                  </a:lnTo>
                  <a:lnTo>
                    <a:pt x="132302" y="11049"/>
                  </a:lnTo>
                  <a:lnTo>
                    <a:pt x="188404" y="0"/>
                  </a:lnTo>
                  <a:lnTo>
                    <a:pt x="237077" y="16859"/>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1" name="Freeform: Shape 24607">
              <a:extLst>
                <a:ext uri="{FF2B5EF4-FFF2-40B4-BE49-F238E27FC236}">
                  <a16:creationId xmlns:a16="http://schemas.microsoft.com/office/drawing/2014/main" id="{E29DAFD2-76DA-4EE1-D7DA-788A8AC9A931}"/>
                </a:ext>
              </a:extLst>
            </p:cNvPr>
            <p:cNvSpPr/>
            <p:nvPr/>
          </p:nvSpPr>
          <p:spPr>
            <a:xfrm>
              <a:off x="-1127089" y="6770257"/>
              <a:ext cx="180975" cy="114300"/>
            </a:xfrm>
            <a:custGeom>
              <a:avLst/>
              <a:gdLst>
                <a:gd name="connsiteX0" fmla="*/ 66580 w 180975"/>
                <a:gd name="connsiteY0" fmla="*/ 115538 h 114300"/>
                <a:gd name="connsiteX1" fmla="*/ 0 w 180975"/>
                <a:gd name="connsiteY1" fmla="*/ 91345 h 114300"/>
                <a:gd name="connsiteX2" fmla="*/ 95 w 180975"/>
                <a:gd name="connsiteY2" fmla="*/ 38672 h 114300"/>
                <a:gd name="connsiteX3" fmla="*/ 189166 w 180975"/>
                <a:gd name="connsiteY3" fmla="*/ 0 h 114300"/>
                <a:gd name="connsiteX4" fmla="*/ 188881 w 180975"/>
                <a:gd name="connsiteY4" fmla="*/ 32576 h 114300"/>
                <a:gd name="connsiteX5" fmla="*/ 66865 w 180975"/>
                <a:gd name="connsiteY5" fmla="*/ 5791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114300">
                  <a:moveTo>
                    <a:pt x="66580" y="115538"/>
                  </a:moveTo>
                  <a:lnTo>
                    <a:pt x="0" y="91345"/>
                  </a:lnTo>
                  <a:lnTo>
                    <a:pt x="95" y="38672"/>
                  </a:lnTo>
                  <a:lnTo>
                    <a:pt x="189166" y="0"/>
                  </a:lnTo>
                  <a:lnTo>
                    <a:pt x="188881" y="32576"/>
                  </a:lnTo>
                  <a:lnTo>
                    <a:pt x="66865" y="57912"/>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72" name="Group 71">
            <a:extLst>
              <a:ext uri="{FF2B5EF4-FFF2-40B4-BE49-F238E27FC236}">
                <a16:creationId xmlns:a16="http://schemas.microsoft.com/office/drawing/2014/main" id="{A6D9A418-E2DE-31CE-9CB5-80F2402EEDFA}"/>
              </a:ext>
            </a:extLst>
          </p:cNvPr>
          <p:cNvGrpSpPr/>
          <p:nvPr/>
        </p:nvGrpSpPr>
        <p:grpSpPr>
          <a:xfrm>
            <a:off x="4951449" y="3665974"/>
            <a:ext cx="840722" cy="843057"/>
            <a:chOff x="-1570002" y="6772352"/>
            <a:chExt cx="342900" cy="343853"/>
          </a:xfrm>
          <a:effectLst>
            <a:outerShdw blurRad="342900" sx="102000" sy="102000" algn="ctr" rotWithShape="0">
              <a:schemeClr val="accent3">
                <a:alpha val="80000"/>
              </a:schemeClr>
            </a:outerShdw>
          </a:effectLst>
        </p:grpSpPr>
        <p:sp>
          <p:nvSpPr>
            <p:cNvPr id="73" name="Freeform: Shape 62">
              <a:extLst>
                <a:ext uri="{FF2B5EF4-FFF2-40B4-BE49-F238E27FC236}">
                  <a16:creationId xmlns:a16="http://schemas.microsoft.com/office/drawing/2014/main" id="{E447097D-86ED-5BB4-583E-C15B0065C1CA}"/>
                </a:ext>
              </a:extLst>
            </p:cNvPr>
            <p:cNvSpPr/>
            <p:nvPr/>
          </p:nvSpPr>
          <p:spPr>
            <a:xfrm>
              <a:off x="-1570002" y="6811405"/>
              <a:ext cx="152400" cy="304800"/>
            </a:xfrm>
            <a:custGeom>
              <a:avLst/>
              <a:gdLst>
                <a:gd name="connsiteX0" fmla="*/ 153734 w 152400"/>
                <a:gd name="connsiteY0" fmla="*/ 309182 h 304800"/>
                <a:gd name="connsiteX1" fmla="*/ 130016 w 152400"/>
                <a:gd name="connsiteY1" fmla="*/ 299561 h 304800"/>
                <a:gd name="connsiteX2" fmla="*/ 75152 w 152400"/>
                <a:gd name="connsiteY2" fmla="*/ 277273 h 304800"/>
                <a:gd name="connsiteX3" fmla="*/ 3334 w 152400"/>
                <a:gd name="connsiteY3" fmla="*/ 248126 h 304800"/>
                <a:gd name="connsiteX4" fmla="*/ 2858 w 152400"/>
                <a:gd name="connsiteY4" fmla="*/ 214122 h 304800"/>
                <a:gd name="connsiteX5" fmla="*/ 0 w 152400"/>
                <a:gd name="connsiteY5" fmla="*/ 0 h 304800"/>
                <a:gd name="connsiteX6" fmla="*/ 151733 w 152400"/>
                <a:gd name="connsiteY6" fmla="*/ 5724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304800">
                  <a:moveTo>
                    <a:pt x="153734" y="309182"/>
                  </a:moveTo>
                  <a:lnTo>
                    <a:pt x="130016" y="299561"/>
                  </a:lnTo>
                  <a:lnTo>
                    <a:pt x="75152" y="277273"/>
                  </a:lnTo>
                  <a:lnTo>
                    <a:pt x="3334" y="248126"/>
                  </a:lnTo>
                  <a:lnTo>
                    <a:pt x="2858" y="214122"/>
                  </a:lnTo>
                  <a:lnTo>
                    <a:pt x="0" y="0"/>
                  </a:lnTo>
                  <a:lnTo>
                    <a:pt x="151733" y="57245"/>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4" name="Freeform: Shape 24578">
              <a:extLst>
                <a:ext uri="{FF2B5EF4-FFF2-40B4-BE49-F238E27FC236}">
                  <a16:creationId xmlns:a16="http://schemas.microsoft.com/office/drawing/2014/main" id="{8C7017C1-AE3A-0ED3-614C-06029117A287}"/>
                </a:ext>
              </a:extLst>
            </p:cNvPr>
            <p:cNvSpPr/>
            <p:nvPr/>
          </p:nvSpPr>
          <p:spPr>
            <a:xfrm>
              <a:off x="-1570002" y="6772352"/>
              <a:ext cx="342900" cy="95250"/>
            </a:xfrm>
            <a:custGeom>
              <a:avLst/>
              <a:gdLst>
                <a:gd name="connsiteX0" fmla="*/ 142494 w 342900"/>
                <a:gd name="connsiteY0" fmla="*/ 10954 h 95250"/>
                <a:gd name="connsiteX1" fmla="*/ 197834 w 342900"/>
                <a:gd name="connsiteY1" fmla="*/ 0 h 95250"/>
                <a:gd name="connsiteX2" fmla="*/ 234505 w 342900"/>
                <a:gd name="connsiteY2" fmla="*/ 13335 h 95250"/>
                <a:gd name="connsiteX3" fmla="*/ 290227 w 342900"/>
                <a:gd name="connsiteY3" fmla="*/ 33623 h 95250"/>
                <a:gd name="connsiteX4" fmla="*/ 350425 w 342900"/>
                <a:gd name="connsiteY4" fmla="*/ 55531 h 95250"/>
                <a:gd name="connsiteX5" fmla="*/ 151733 w 342900"/>
                <a:gd name="connsiteY5" fmla="*/ 96298 h 95250"/>
                <a:gd name="connsiteX6" fmla="*/ 0 w 342900"/>
                <a:gd name="connsiteY6" fmla="*/ 3905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95250">
                  <a:moveTo>
                    <a:pt x="142494" y="10954"/>
                  </a:moveTo>
                  <a:lnTo>
                    <a:pt x="197834" y="0"/>
                  </a:lnTo>
                  <a:lnTo>
                    <a:pt x="234505" y="13335"/>
                  </a:lnTo>
                  <a:lnTo>
                    <a:pt x="290227" y="33623"/>
                  </a:lnTo>
                  <a:lnTo>
                    <a:pt x="350425" y="55531"/>
                  </a:lnTo>
                  <a:lnTo>
                    <a:pt x="151733" y="96298"/>
                  </a:lnTo>
                  <a:lnTo>
                    <a:pt x="0" y="39053"/>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5" name="Freeform: Shape 24584">
              <a:extLst>
                <a:ext uri="{FF2B5EF4-FFF2-40B4-BE49-F238E27FC236}">
                  <a16:creationId xmlns:a16="http://schemas.microsoft.com/office/drawing/2014/main" id="{CD1F9E25-E975-39AF-B5AB-4599C5B193A2}"/>
                </a:ext>
              </a:extLst>
            </p:cNvPr>
            <p:cNvSpPr/>
            <p:nvPr/>
          </p:nvSpPr>
          <p:spPr>
            <a:xfrm>
              <a:off x="-1418268" y="6827883"/>
              <a:ext cx="190500" cy="285750"/>
            </a:xfrm>
            <a:custGeom>
              <a:avLst/>
              <a:gdLst>
                <a:gd name="connsiteX0" fmla="*/ 58007 w 190500"/>
                <a:gd name="connsiteY0" fmla="*/ 62579 h 285750"/>
                <a:gd name="connsiteX1" fmla="*/ 59246 w 190500"/>
                <a:gd name="connsiteY1" fmla="*/ 279749 h 285750"/>
                <a:gd name="connsiteX2" fmla="*/ 2000 w 190500"/>
                <a:gd name="connsiteY2" fmla="*/ 292703 h 285750"/>
                <a:gd name="connsiteX3" fmla="*/ 0 w 190500"/>
                <a:gd name="connsiteY3" fmla="*/ 40767 h 285750"/>
                <a:gd name="connsiteX4" fmla="*/ 198692 w 190500"/>
                <a:gd name="connsiteY4" fmla="*/ 0 h 285750"/>
                <a:gd name="connsiteX5" fmla="*/ 198692 w 190500"/>
                <a:gd name="connsiteY5" fmla="*/ 33338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285750">
                  <a:moveTo>
                    <a:pt x="58007" y="62579"/>
                  </a:moveTo>
                  <a:lnTo>
                    <a:pt x="59246" y="279749"/>
                  </a:lnTo>
                  <a:lnTo>
                    <a:pt x="2000" y="292703"/>
                  </a:lnTo>
                  <a:lnTo>
                    <a:pt x="0" y="40767"/>
                  </a:lnTo>
                  <a:lnTo>
                    <a:pt x="198692" y="0"/>
                  </a:lnTo>
                  <a:lnTo>
                    <a:pt x="198692" y="33338"/>
                  </a:lnTo>
                  <a:close/>
                </a:path>
              </a:pathLst>
            </a:custGeom>
            <a:solidFill>
              <a:srgbClr val="9DFFCA"/>
            </a:solid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76" name="Group 75">
            <a:extLst>
              <a:ext uri="{FF2B5EF4-FFF2-40B4-BE49-F238E27FC236}">
                <a16:creationId xmlns:a16="http://schemas.microsoft.com/office/drawing/2014/main" id="{EF011C9B-F8B8-17F6-31F3-881BABABA7B8}"/>
              </a:ext>
            </a:extLst>
          </p:cNvPr>
          <p:cNvGrpSpPr/>
          <p:nvPr/>
        </p:nvGrpSpPr>
        <p:grpSpPr>
          <a:xfrm>
            <a:off x="6200623" y="3706610"/>
            <a:ext cx="854498" cy="843523"/>
            <a:chOff x="-1060509" y="6788926"/>
            <a:chExt cx="348519" cy="344043"/>
          </a:xfrm>
          <a:solidFill>
            <a:srgbClr val="9DFFCA"/>
          </a:solidFill>
        </p:grpSpPr>
        <p:sp>
          <p:nvSpPr>
            <p:cNvPr id="77" name="Freeform: Shape 24585">
              <a:extLst>
                <a:ext uri="{FF2B5EF4-FFF2-40B4-BE49-F238E27FC236}">
                  <a16:creationId xmlns:a16="http://schemas.microsoft.com/office/drawing/2014/main" id="{605B7393-034A-928C-5C34-D2860D40274B}"/>
                </a:ext>
              </a:extLst>
            </p:cNvPr>
            <p:cNvSpPr/>
            <p:nvPr/>
          </p:nvSpPr>
          <p:spPr>
            <a:xfrm>
              <a:off x="-1060509" y="6828169"/>
              <a:ext cx="152400" cy="304800"/>
            </a:xfrm>
            <a:custGeom>
              <a:avLst/>
              <a:gdLst>
                <a:gd name="connsiteX0" fmla="*/ 59436 w 152400"/>
                <a:gd name="connsiteY0" fmla="*/ 79248 h 304800"/>
                <a:gd name="connsiteX1" fmla="*/ 0 w 152400"/>
                <a:gd name="connsiteY1" fmla="*/ 57626 h 304800"/>
                <a:gd name="connsiteX2" fmla="*/ 286 w 152400"/>
                <a:gd name="connsiteY2" fmla="*/ 0 h 304800"/>
                <a:gd name="connsiteX3" fmla="*/ 160782 w 152400"/>
                <a:gd name="connsiteY3" fmla="*/ 57436 h 304800"/>
                <a:gd name="connsiteX4" fmla="*/ 158020 w 152400"/>
                <a:gd name="connsiteY4" fmla="*/ 308705 h 304800"/>
                <a:gd name="connsiteX5" fmla="*/ 126873 w 152400"/>
                <a:gd name="connsiteY5" fmla="*/ 296704 h 304800"/>
                <a:gd name="connsiteX6" fmla="*/ 119253 w 152400"/>
                <a:gd name="connsiteY6" fmla="*/ 293751 h 304800"/>
                <a:gd name="connsiteX7" fmla="*/ 68961 w 152400"/>
                <a:gd name="connsiteY7" fmla="*/ 274415 h 304800"/>
                <a:gd name="connsiteX8" fmla="*/ 58007 w 152400"/>
                <a:gd name="connsiteY8" fmla="*/ 27022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304800">
                  <a:moveTo>
                    <a:pt x="59436" y="79248"/>
                  </a:moveTo>
                  <a:lnTo>
                    <a:pt x="0" y="57626"/>
                  </a:lnTo>
                  <a:lnTo>
                    <a:pt x="286" y="0"/>
                  </a:lnTo>
                  <a:lnTo>
                    <a:pt x="160782" y="57436"/>
                  </a:lnTo>
                  <a:lnTo>
                    <a:pt x="158020" y="308705"/>
                  </a:lnTo>
                  <a:lnTo>
                    <a:pt x="126873" y="296704"/>
                  </a:lnTo>
                  <a:lnTo>
                    <a:pt x="119253" y="293751"/>
                  </a:lnTo>
                  <a:lnTo>
                    <a:pt x="68961" y="274415"/>
                  </a:lnTo>
                  <a:lnTo>
                    <a:pt x="58007" y="270224"/>
                  </a:lnTo>
                  <a:close/>
                </a:path>
              </a:pathLst>
            </a:custGeom>
            <a:grp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8" name="Freeform: Shape 24591">
              <a:extLst>
                <a:ext uri="{FF2B5EF4-FFF2-40B4-BE49-F238E27FC236}">
                  <a16:creationId xmlns:a16="http://schemas.microsoft.com/office/drawing/2014/main" id="{85047AE7-DC31-E9D5-26BA-4747E601D083}"/>
                </a:ext>
              </a:extLst>
            </p:cNvPr>
            <p:cNvSpPr/>
            <p:nvPr/>
          </p:nvSpPr>
          <p:spPr>
            <a:xfrm>
              <a:off x="-902490" y="6844647"/>
              <a:ext cx="190500" cy="285750"/>
            </a:xfrm>
            <a:custGeom>
              <a:avLst/>
              <a:gdLst>
                <a:gd name="connsiteX0" fmla="*/ 188024 w 190500"/>
                <a:gd name="connsiteY0" fmla="*/ 247460 h 285750"/>
                <a:gd name="connsiteX1" fmla="*/ 155258 w 190500"/>
                <a:gd name="connsiteY1" fmla="*/ 255270 h 285750"/>
                <a:gd name="connsiteX2" fmla="*/ 123635 w 190500"/>
                <a:gd name="connsiteY2" fmla="*/ 262795 h 285750"/>
                <a:gd name="connsiteX3" fmla="*/ 65151 w 190500"/>
                <a:gd name="connsiteY3" fmla="*/ 276796 h 285750"/>
                <a:gd name="connsiteX4" fmla="*/ 58674 w 190500"/>
                <a:gd name="connsiteY4" fmla="*/ 278321 h 285750"/>
                <a:gd name="connsiteX5" fmla="*/ 0 w 190500"/>
                <a:gd name="connsiteY5" fmla="*/ 292227 h 285750"/>
                <a:gd name="connsiteX6" fmla="*/ 2762 w 190500"/>
                <a:gd name="connsiteY6" fmla="*/ 40957 h 285750"/>
                <a:gd name="connsiteX7" fmla="*/ 192405 w 190500"/>
                <a:gd name="connsiteY7" fmla="*/ 0 h 285750"/>
                <a:gd name="connsiteX8" fmla="*/ 189071 w 190500"/>
                <a:gd name="connsiteY8" fmla="*/ 189262 h 285750"/>
                <a:gd name="connsiteX9" fmla="*/ 188976 w 190500"/>
                <a:gd name="connsiteY9" fmla="*/ 193072 h 285750"/>
                <a:gd name="connsiteX10" fmla="*/ 188309 w 190500"/>
                <a:gd name="connsiteY10" fmla="*/ 22831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 h="285750">
                  <a:moveTo>
                    <a:pt x="188024" y="247460"/>
                  </a:moveTo>
                  <a:lnTo>
                    <a:pt x="155258" y="255270"/>
                  </a:lnTo>
                  <a:lnTo>
                    <a:pt x="123635" y="262795"/>
                  </a:lnTo>
                  <a:lnTo>
                    <a:pt x="65151" y="276796"/>
                  </a:lnTo>
                  <a:lnTo>
                    <a:pt x="58674" y="278321"/>
                  </a:lnTo>
                  <a:lnTo>
                    <a:pt x="0" y="292227"/>
                  </a:lnTo>
                  <a:lnTo>
                    <a:pt x="2762" y="40957"/>
                  </a:lnTo>
                  <a:lnTo>
                    <a:pt x="192405" y="0"/>
                  </a:lnTo>
                  <a:lnTo>
                    <a:pt x="189071" y="189262"/>
                  </a:lnTo>
                  <a:lnTo>
                    <a:pt x="188976" y="193072"/>
                  </a:lnTo>
                  <a:lnTo>
                    <a:pt x="188309" y="228314"/>
                  </a:lnTo>
                  <a:close/>
                </a:path>
              </a:pathLst>
            </a:custGeom>
            <a:grp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9" name="Freeform: Shape 24592">
              <a:extLst>
                <a:ext uri="{FF2B5EF4-FFF2-40B4-BE49-F238E27FC236}">
                  <a16:creationId xmlns:a16="http://schemas.microsoft.com/office/drawing/2014/main" id="{25F0D720-3AA8-93EF-062C-CB4E2A2A6B0E}"/>
                </a:ext>
              </a:extLst>
            </p:cNvPr>
            <p:cNvSpPr/>
            <p:nvPr/>
          </p:nvSpPr>
          <p:spPr>
            <a:xfrm>
              <a:off x="-1060224" y="6788926"/>
              <a:ext cx="342900" cy="95250"/>
            </a:xfrm>
            <a:custGeom>
              <a:avLst/>
              <a:gdLst>
                <a:gd name="connsiteX0" fmla="*/ 189071 w 342900"/>
                <a:gd name="connsiteY0" fmla="*/ 0 h 95250"/>
                <a:gd name="connsiteX1" fmla="*/ 227076 w 342900"/>
                <a:gd name="connsiteY1" fmla="*/ 13144 h 95250"/>
                <a:gd name="connsiteX2" fmla="*/ 285750 w 342900"/>
                <a:gd name="connsiteY2" fmla="*/ 33433 h 95250"/>
                <a:gd name="connsiteX3" fmla="*/ 350139 w 342900"/>
                <a:gd name="connsiteY3" fmla="*/ 55721 h 95250"/>
                <a:gd name="connsiteX4" fmla="*/ 160496 w 342900"/>
                <a:gd name="connsiteY4" fmla="*/ 96679 h 95250"/>
                <a:gd name="connsiteX5" fmla="*/ 0 w 342900"/>
                <a:gd name="connsiteY5" fmla="*/ 39243 h 95250"/>
                <a:gd name="connsiteX6" fmla="*/ 122015 w 342900"/>
                <a:gd name="connsiteY6" fmla="*/ 139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95250">
                  <a:moveTo>
                    <a:pt x="189071" y="0"/>
                  </a:moveTo>
                  <a:lnTo>
                    <a:pt x="227076" y="13144"/>
                  </a:lnTo>
                  <a:lnTo>
                    <a:pt x="285750" y="33433"/>
                  </a:lnTo>
                  <a:lnTo>
                    <a:pt x="350139" y="55721"/>
                  </a:lnTo>
                  <a:lnTo>
                    <a:pt x="160496" y="96679"/>
                  </a:lnTo>
                  <a:lnTo>
                    <a:pt x="0" y="39243"/>
                  </a:lnTo>
                  <a:lnTo>
                    <a:pt x="122015" y="13906"/>
                  </a:lnTo>
                  <a:close/>
                </a:path>
              </a:pathLst>
            </a:custGeom>
            <a:grpFill/>
            <a:ln w="0" cap="flat">
              <a:solidFill>
                <a:schemeClr val="bg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80" name="Group 79">
            <a:extLst>
              <a:ext uri="{FF2B5EF4-FFF2-40B4-BE49-F238E27FC236}">
                <a16:creationId xmlns:a16="http://schemas.microsoft.com/office/drawing/2014/main" id="{68C1F863-C937-FE3F-1F14-874A7D209871}"/>
              </a:ext>
            </a:extLst>
          </p:cNvPr>
          <p:cNvGrpSpPr/>
          <p:nvPr/>
        </p:nvGrpSpPr>
        <p:grpSpPr>
          <a:xfrm>
            <a:off x="5470365" y="4693057"/>
            <a:ext cx="864075" cy="854265"/>
            <a:chOff x="-1358356" y="7191262"/>
            <a:chExt cx="352425" cy="348424"/>
          </a:xfrm>
        </p:grpSpPr>
        <p:sp>
          <p:nvSpPr>
            <p:cNvPr id="81" name="Freeform: Shape 24580">
              <a:extLst>
                <a:ext uri="{FF2B5EF4-FFF2-40B4-BE49-F238E27FC236}">
                  <a16:creationId xmlns:a16="http://schemas.microsoft.com/office/drawing/2014/main" id="{968DDC03-D785-2859-8F14-A569A70FA391}"/>
                </a:ext>
              </a:extLst>
            </p:cNvPr>
            <p:cNvSpPr/>
            <p:nvPr/>
          </p:nvSpPr>
          <p:spPr>
            <a:xfrm>
              <a:off x="-1358356" y="7225361"/>
              <a:ext cx="152400" cy="314325"/>
            </a:xfrm>
            <a:custGeom>
              <a:avLst/>
              <a:gdLst>
                <a:gd name="connsiteX0" fmla="*/ 57055 w 152400"/>
                <a:gd name="connsiteY0" fmla="*/ 271939 h 314325"/>
                <a:gd name="connsiteX1" fmla="*/ 1429 w 152400"/>
                <a:gd name="connsiteY1" fmla="*/ 247269 h 314325"/>
                <a:gd name="connsiteX2" fmla="*/ 1238 w 152400"/>
                <a:gd name="connsiteY2" fmla="*/ 207740 h 314325"/>
                <a:gd name="connsiteX3" fmla="*/ 0 w 152400"/>
                <a:gd name="connsiteY3" fmla="*/ 0 h 314325"/>
                <a:gd name="connsiteX4" fmla="*/ 157448 w 152400"/>
                <a:gd name="connsiteY4" fmla="*/ 65342 h 314325"/>
                <a:gd name="connsiteX5" fmla="*/ 157448 w 152400"/>
                <a:gd name="connsiteY5" fmla="*/ 316516 h 314325"/>
                <a:gd name="connsiteX6" fmla="*/ 113824 w 152400"/>
                <a:gd name="connsiteY6" fmla="*/ 29718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314325">
                  <a:moveTo>
                    <a:pt x="57055" y="271939"/>
                  </a:moveTo>
                  <a:lnTo>
                    <a:pt x="1429" y="247269"/>
                  </a:lnTo>
                  <a:lnTo>
                    <a:pt x="1238" y="207740"/>
                  </a:lnTo>
                  <a:lnTo>
                    <a:pt x="0" y="0"/>
                  </a:lnTo>
                  <a:lnTo>
                    <a:pt x="157448" y="65342"/>
                  </a:lnTo>
                  <a:lnTo>
                    <a:pt x="157448" y="316516"/>
                  </a:lnTo>
                  <a:lnTo>
                    <a:pt x="113824" y="297180"/>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2" name="Freeform: Shape 24598">
              <a:extLst>
                <a:ext uri="{FF2B5EF4-FFF2-40B4-BE49-F238E27FC236}">
                  <a16:creationId xmlns:a16="http://schemas.microsoft.com/office/drawing/2014/main" id="{B8B1A384-6C75-77FC-4CBC-D104C4686D1B}"/>
                </a:ext>
              </a:extLst>
            </p:cNvPr>
            <p:cNvSpPr/>
            <p:nvPr/>
          </p:nvSpPr>
          <p:spPr>
            <a:xfrm>
              <a:off x="-1358356" y="7191262"/>
              <a:ext cx="352425" cy="95250"/>
            </a:xfrm>
            <a:custGeom>
              <a:avLst/>
              <a:gdLst>
                <a:gd name="connsiteX0" fmla="*/ 157448 w 352425"/>
                <a:gd name="connsiteY0" fmla="*/ 16764 h 95250"/>
                <a:gd name="connsiteX1" fmla="*/ 227647 w 352425"/>
                <a:gd name="connsiteY1" fmla="*/ 0 h 95250"/>
                <a:gd name="connsiteX2" fmla="*/ 230314 w 352425"/>
                <a:gd name="connsiteY2" fmla="*/ 1048 h 95250"/>
                <a:gd name="connsiteX3" fmla="*/ 296228 w 352425"/>
                <a:gd name="connsiteY3" fmla="*/ 27432 h 95250"/>
                <a:gd name="connsiteX4" fmla="*/ 354806 w 352425"/>
                <a:gd name="connsiteY4" fmla="*/ 50959 h 95250"/>
                <a:gd name="connsiteX5" fmla="*/ 157448 w 352425"/>
                <a:gd name="connsiteY5" fmla="*/ 99441 h 95250"/>
                <a:gd name="connsiteX6" fmla="*/ 0 w 352425"/>
                <a:gd name="connsiteY6" fmla="*/ 34100 h 95250"/>
                <a:gd name="connsiteX7" fmla="*/ 126397 w 352425"/>
                <a:gd name="connsiteY7" fmla="*/ 419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95250">
                  <a:moveTo>
                    <a:pt x="157448" y="16764"/>
                  </a:moveTo>
                  <a:lnTo>
                    <a:pt x="227647" y="0"/>
                  </a:lnTo>
                  <a:lnTo>
                    <a:pt x="230314" y="1048"/>
                  </a:lnTo>
                  <a:lnTo>
                    <a:pt x="296228" y="27432"/>
                  </a:lnTo>
                  <a:lnTo>
                    <a:pt x="354806" y="50959"/>
                  </a:lnTo>
                  <a:lnTo>
                    <a:pt x="157448" y="99441"/>
                  </a:lnTo>
                  <a:lnTo>
                    <a:pt x="0" y="34100"/>
                  </a:lnTo>
                  <a:lnTo>
                    <a:pt x="126397" y="4191"/>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3" name="Freeform: Shape 24602">
              <a:extLst>
                <a:ext uri="{FF2B5EF4-FFF2-40B4-BE49-F238E27FC236}">
                  <a16:creationId xmlns:a16="http://schemas.microsoft.com/office/drawing/2014/main" id="{CDB8F750-2865-A16D-FF01-F5670C816551}"/>
                </a:ext>
              </a:extLst>
            </p:cNvPr>
            <p:cNvSpPr/>
            <p:nvPr/>
          </p:nvSpPr>
          <p:spPr>
            <a:xfrm>
              <a:off x="-1200908" y="7242220"/>
              <a:ext cx="190500" cy="295275"/>
            </a:xfrm>
            <a:custGeom>
              <a:avLst/>
              <a:gdLst>
                <a:gd name="connsiteX0" fmla="*/ 197358 w 190500"/>
                <a:gd name="connsiteY0" fmla="*/ 0 h 295275"/>
                <a:gd name="connsiteX1" fmla="*/ 196120 w 190500"/>
                <a:gd name="connsiteY1" fmla="*/ 179261 h 295275"/>
                <a:gd name="connsiteX2" fmla="*/ 195834 w 190500"/>
                <a:gd name="connsiteY2" fmla="*/ 216979 h 295275"/>
                <a:gd name="connsiteX3" fmla="*/ 195643 w 190500"/>
                <a:gd name="connsiteY3" fmla="*/ 247364 h 295275"/>
                <a:gd name="connsiteX4" fmla="*/ 181166 w 190500"/>
                <a:gd name="connsiteY4" fmla="*/ 251174 h 295275"/>
                <a:gd name="connsiteX5" fmla="*/ 137255 w 190500"/>
                <a:gd name="connsiteY5" fmla="*/ 262985 h 295275"/>
                <a:gd name="connsiteX6" fmla="*/ 82391 w 190500"/>
                <a:gd name="connsiteY6" fmla="*/ 277654 h 295275"/>
                <a:gd name="connsiteX7" fmla="*/ 0 w 190500"/>
                <a:gd name="connsiteY7" fmla="*/ 299657 h 295275"/>
                <a:gd name="connsiteX8" fmla="*/ 0 w 190500"/>
                <a:gd name="connsiteY8" fmla="*/ 4848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295275">
                  <a:moveTo>
                    <a:pt x="197358" y="0"/>
                  </a:moveTo>
                  <a:lnTo>
                    <a:pt x="196120" y="179261"/>
                  </a:lnTo>
                  <a:lnTo>
                    <a:pt x="195834" y="216979"/>
                  </a:lnTo>
                  <a:lnTo>
                    <a:pt x="195643" y="247364"/>
                  </a:lnTo>
                  <a:lnTo>
                    <a:pt x="181166" y="251174"/>
                  </a:lnTo>
                  <a:lnTo>
                    <a:pt x="137255" y="262985"/>
                  </a:lnTo>
                  <a:lnTo>
                    <a:pt x="82391" y="277654"/>
                  </a:lnTo>
                  <a:lnTo>
                    <a:pt x="0" y="299657"/>
                  </a:lnTo>
                  <a:lnTo>
                    <a:pt x="0" y="48482"/>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84" name="Group 83">
            <a:extLst>
              <a:ext uri="{FF2B5EF4-FFF2-40B4-BE49-F238E27FC236}">
                <a16:creationId xmlns:a16="http://schemas.microsoft.com/office/drawing/2014/main" id="{ACE00661-BCC4-9E00-1FD4-A891E3F93EF5}"/>
              </a:ext>
            </a:extLst>
          </p:cNvPr>
          <p:cNvGrpSpPr/>
          <p:nvPr/>
        </p:nvGrpSpPr>
        <p:grpSpPr>
          <a:xfrm>
            <a:off x="5465694" y="3854204"/>
            <a:ext cx="864075" cy="872013"/>
            <a:chOff x="-1360261" y="6849124"/>
            <a:chExt cx="352425" cy="355663"/>
          </a:xfrm>
        </p:grpSpPr>
        <p:sp>
          <p:nvSpPr>
            <p:cNvPr id="85" name="Freeform: Shape 24582">
              <a:extLst>
                <a:ext uri="{FF2B5EF4-FFF2-40B4-BE49-F238E27FC236}">
                  <a16:creationId xmlns:a16="http://schemas.microsoft.com/office/drawing/2014/main" id="{AE245F96-0BFD-F0CF-8A96-016A9F5523C8}"/>
                </a:ext>
              </a:extLst>
            </p:cNvPr>
            <p:cNvSpPr/>
            <p:nvPr/>
          </p:nvSpPr>
          <p:spPr>
            <a:xfrm>
              <a:off x="-1360261" y="6890462"/>
              <a:ext cx="152400" cy="314325"/>
            </a:xfrm>
            <a:custGeom>
              <a:avLst/>
              <a:gdLst>
                <a:gd name="connsiteX0" fmla="*/ 70771 w 152400"/>
                <a:gd name="connsiteY0" fmla="*/ 281559 h 314325"/>
                <a:gd name="connsiteX1" fmla="*/ 1429 w 152400"/>
                <a:gd name="connsiteY1" fmla="*/ 253460 h 314325"/>
                <a:gd name="connsiteX2" fmla="*/ 1238 w 152400"/>
                <a:gd name="connsiteY2" fmla="*/ 217170 h 314325"/>
                <a:gd name="connsiteX3" fmla="*/ 0 w 152400"/>
                <a:gd name="connsiteY3" fmla="*/ 0 h 314325"/>
                <a:gd name="connsiteX4" fmla="*/ 159353 w 152400"/>
                <a:gd name="connsiteY4" fmla="*/ 60103 h 314325"/>
                <a:gd name="connsiteX5" fmla="*/ 159353 w 152400"/>
                <a:gd name="connsiteY5" fmla="*/ 317564 h 314325"/>
                <a:gd name="connsiteX6" fmla="*/ 128302 w 152400"/>
                <a:gd name="connsiteY6" fmla="*/ 304991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314325">
                  <a:moveTo>
                    <a:pt x="70771" y="281559"/>
                  </a:moveTo>
                  <a:lnTo>
                    <a:pt x="1429" y="253460"/>
                  </a:lnTo>
                  <a:lnTo>
                    <a:pt x="1238" y="217170"/>
                  </a:lnTo>
                  <a:lnTo>
                    <a:pt x="0" y="0"/>
                  </a:lnTo>
                  <a:lnTo>
                    <a:pt x="159353" y="60103"/>
                  </a:lnTo>
                  <a:lnTo>
                    <a:pt x="159353" y="317564"/>
                  </a:lnTo>
                  <a:lnTo>
                    <a:pt x="128302" y="304991"/>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6" name="Freeform: Shape 24583">
              <a:extLst>
                <a:ext uri="{FF2B5EF4-FFF2-40B4-BE49-F238E27FC236}">
                  <a16:creationId xmlns:a16="http://schemas.microsoft.com/office/drawing/2014/main" id="{FA88FC73-087D-F2D0-6440-82B67FC6D32C}"/>
                </a:ext>
              </a:extLst>
            </p:cNvPr>
            <p:cNvSpPr/>
            <p:nvPr/>
          </p:nvSpPr>
          <p:spPr>
            <a:xfrm>
              <a:off x="-1360261" y="6849124"/>
              <a:ext cx="352425" cy="95250"/>
            </a:xfrm>
            <a:custGeom>
              <a:avLst/>
              <a:gdLst>
                <a:gd name="connsiteX0" fmla="*/ 198977 w 352425"/>
                <a:gd name="connsiteY0" fmla="*/ 0 h 95250"/>
                <a:gd name="connsiteX1" fmla="*/ 233172 w 352425"/>
                <a:gd name="connsiteY1" fmla="*/ 12478 h 95250"/>
                <a:gd name="connsiteX2" fmla="*/ 299752 w 352425"/>
                <a:gd name="connsiteY2" fmla="*/ 36671 h 95250"/>
                <a:gd name="connsiteX3" fmla="*/ 359188 w 352425"/>
                <a:gd name="connsiteY3" fmla="*/ 58293 h 95250"/>
                <a:gd name="connsiteX4" fmla="*/ 159353 w 352425"/>
                <a:gd name="connsiteY4" fmla="*/ 101441 h 95250"/>
                <a:gd name="connsiteX5" fmla="*/ 0 w 352425"/>
                <a:gd name="connsiteY5" fmla="*/ 41339 h 95250"/>
                <a:gd name="connsiteX6" fmla="*/ 140684 w 352425"/>
                <a:gd name="connsiteY6" fmla="*/ 1209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95250">
                  <a:moveTo>
                    <a:pt x="198977" y="0"/>
                  </a:moveTo>
                  <a:lnTo>
                    <a:pt x="233172" y="12478"/>
                  </a:lnTo>
                  <a:lnTo>
                    <a:pt x="299752" y="36671"/>
                  </a:lnTo>
                  <a:lnTo>
                    <a:pt x="359188" y="58293"/>
                  </a:lnTo>
                  <a:lnTo>
                    <a:pt x="159353" y="101441"/>
                  </a:lnTo>
                  <a:lnTo>
                    <a:pt x="0" y="41339"/>
                  </a:lnTo>
                  <a:lnTo>
                    <a:pt x="140684" y="12097"/>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7" name="Freeform: Shape 24597">
              <a:extLst>
                <a:ext uri="{FF2B5EF4-FFF2-40B4-BE49-F238E27FC236}">
                  <a16:creationId xmlns:a16="http://schemas.microsoft.com/office/drawing/2014/main" id="{080F789E-F0BE-0204-010D-005D723D2E2F}"/>
                </a:ext>
              </a:extLst>
            </p:cNvPr>
            <p:cNvSpPr/>
            <p:nvPr/>
          </p:nvSpPr>
          <p:spPr>
            <a:xfrm>
              <a:off x="-1200908" y="6907417"/>
              <a:ext cx="190500" cy="295275"/>
            </a:xfrm>
            <a:custGeom>
              <a:avLst/>
              <a:gdLst>
                <a:gd name="connsiteX0" fmla="*/ 197930 w 190500"/>
                <a:gd name="connsiteY0" fmla="*/ 253460 h 295275"/>
                <a:gd name="connsiteX1" fmla="*/ 170116 w 190500"/>
                <a:gd name="connsiteY1" fmla="*/ 260033 h 295275"/>
                <a:gd name="connsiteX2" fmla="*/ 138970 w 190500"/>
                <a:gd name="connsiteY2" fmla="*/ 267462 h 295275"/>
                <a:gd name="connsiteX3" fmla="*/ 72866 w 190500"/>
                <a:gd name="connsiteY3" fmla="*/ 283178 h 295275"/>
                <a:gd name="connsiteX4" fmla="*/ 70199 w 190500"/>
                <a:gd name="connsiteY4" fmla="*/ 283845 h 295275"/>
                <a:gd name="connsiteX5" fmla="*/ 0 w 190500"/>
                <a:gd name="connsiteY5" fmla="*/ 300609 h 295275"/>
                <a:gd name="connsiteX6" fmla="*/ 0 w 190500"/>
                <a:gd name="connsiteY6" fmla="*/ 43148 h 295275"/>
                <a:gd name="connsiteX7" fmla="*/ 199835 w 190500"/>
                <a:gd name="connsiteY7" fmla="*/ 0 h 295275"/>
                <a:gd name="connsiteX8" fmla="*/ 198406 w 190500"/>
                <a:gd name="connsiteY8" fmla="*/ 190976 h 295275"/>
                <a:gd name="connsiteX9" fmla="*/ 198406 w 190500"/>
                <a:gd name="connsiteY9" fmla="*/ 197739 h 295275"/>
                <a:gd name="connsiteX10" fmla="*/ 198120 w 190500"/>
                <a:gd name="connsiteY10" fmla="*/ 233839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 h="295275">
                  <a:moveTo>
                    <a:pt x="197930" y="253460"/>
                  </a:moveTo>
                  <a:lnTo>
                    <a:pt x="170116" y="260033"/>
                  </a:lnTo>
                  <a:lnTo>
                    <a:pt x="138970" y="267462"/>
                  </a:lnTo>
                  <a:lnTo>
                    <a:pt x="72866" y="283178"/>
                  </a:lnTo>
                  <a:lnTo>
                    <a:pt x="70199" y="283845"/>
                  </a:lnTo>
                  <a:lnTo>
                    <a:pt x="0" y="300609"/>
                  </a:lnTo>
                  <a:lnTo>
                    <a:pt x="0" y="43148"/>
                  </a:lnTo>
                  <a:lnTo>
                    <a:pt x="199835" y="0"/>
                  </a:lnTo>
                  <a:lnTo>
                    <a:pt x="198406" y="190976"/>
                  </a:lnTo>
                  <a:lnTo>
                    <a:pt x="198406" y="197739"/>
                  </a:lnTo>
                  <a:lnTo>
                    <a:pt x="198120" y="233839"/>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88" name="Group 87">
            <a:extLst>
              <a:ext uri="{FF2B5EF4-FFF2-40B4-BE49-F238E27FC236}">
                <a16:creationId xmlns:a16="http://schemas.microsoft.com/office/drawing/2014/main" id="{5F1081D7-78A5-60A0-2517-B31751064846}"/>
              </a:ext>
            </a:extLst>
          </p:cNvPr>
          <p:cNvGrpSpPr/>
          <p:nvPr/>
        </p:nvGrpSpPr>
        <p:grpSpPr>
          <a:xfrm>
            <a:off x="3150942" y="3057156"/>
            <a:ext cx="2083800" cy="717413"/>
            <a:chOff x="3150942" y="2188126"/>
            <a:chExt cx="2083800" cy="1224933"/>
          </a:xfrm>
        </p:grpSpPr>
        <p:cxnSp>
          <p:nvCxnSpPr>
            <p:cNvPr id="89" name="Straight Connector 88">
              <a:extLst>
                <a:ext uri="{FF2B5EF4-FFF2-40B4-BE49-F238E27FC236}">
                  <a16:creationId xmlns:a16="http://schemas.microsoft.com/office/drawing/2014/main" id="{C3F0C2A2-86BB-8B37-40A0-F833F0E71763}"/>
                </a:ext>
              </a:extLst>
            </p:cNvPr>
            <p:cNvCxnSpPr>
              <a:cxnSpLocks/>
            </p:cNvCxnSpPr>
            <p:nvPr/>
          </p:nvCxnSpPr>
          <p:spPr>
            <a:xfrm>
              <a:off x="3150942" y="2188126"/>
              <a:ext cx="516450" cy="0"/>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0A57861-AFB1-BC50-4A36-770718E0A37D}"/>
                </a:ext>
              </a:extLst>
            </p:cNvPr>
            <p:cNvCxnSpPr>
              <a:cxnSpLocks/>
            </p:cNvCxnSpPr>
            <p:nvPr/>
          </p:nvCxnSpPr>
          <p:spPr>
            <a:xfrm>
              <a:off x="3667392" y="2188126"/>
              <a:ext cx="1567350" cy="1224933"/>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282EBAFF-9943-15AB-8AAA-9E4233603305}"/>
              </a:ext>
            </a:extLst>
          </p:cNvPr>
          <p:cNvGrpSpPr/>
          <p:nvPr/>
        </p:nvGrpSpPr>
        <p:grpSpPr>
          <a:xfrm>
            <a:off x="3667392" y="5366087"/>
            <a:ext cx="1007640" cy="253162"/>
            <a:chOff x="3667392" y="5004577"/>
            <a:chExt cx="1007640" cy="253162"/>
          </a:xfrm>
        </p:grpSpPr>
        <p:cxnSp>
          <p:nvCxnSpPr>
            <p:cNvPr id="92" name="Straight Connector 91">
              <a:extLst>
                <a:ext uri="{FF2B5EF4-FFF2-40B4-BE49-F238E27FC236}">
                  <a16:creationId xmlns:a16="http://schemas.microsoft.com/office/drawing/2014/main" id="{5F929E42-89DB-5A3A-446E-156D0E953B46}"/>
                </a:ext>
              </a:extLst>
            </p:cNvPr>
            <p:cNvCxnSpPr>
              <a:cxnSpLocks/>
            </p:cNvCxnSpPr>
            <p:nvPr/>
          </p:nvCxnSpPr>
          <p:spPr>
            <a:xfrm>
              <a:off x="3667392" y="5004577"/>
              <a:ext cx="404546" cy="0"/>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921C619-429C-4893-4B8C-10DF65479C46}"/>
                </a:ext>
              </a:extLst>
            </p:cNvPr>
            <p:cNvCxnSpPr>
              <a:cxnSpLocks/>
            </p:cNvCxnSpPr>
            <p:nvPr/>
          </p:nvCxnSpPr>
          <p:spPr>
            <a:xfrm>
              <a:off x="4071938" y="5006687"/>
              <a:ext cx="603094" cy="251052"/>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9CB520C-1D73-06EC-5A92-F680FAF87706}"/>
              </a:ext>
            </a:extLst>
          </p:cNvPr>
          <p:cNvGrpSpPr/>
          <p:nvPr/>
        </p:nvGrpSpPr>
        <p:grpSpPr>
          <a:xfrm flipH="1">
            <a:off x="5100447" y="2137264"/>
            <a:ext cx="1255109" cy="1202227"/>
            <a:chOff x="6355556" y="1481814"/>
            <a:chExt cx="1356556" cy="1496168"/>
          </a:xfrm>
        </p:grpSpPr>
        <p:cxnSp>
          <p:nvCxnSpPr>
            <p:cNvPr id="95" name="Straight Connector 94">
              <a:extLst>
                <a:ext uri="{FF2B5EF4-FFF2-40B4-BE49-F238E27FC236}">
                  <a16:creationId xmlns:a16="http://schemas.microsoft.com/office/drawing/2014/main" id="{62B3A4A7-6F12-102F-73D3-32AC2A9A908C}"/>
                </a:ext>
              </a:extLst>
            </p:cNvPr>
            <p:cNvCxnSpPr/>
            <p:nvPr/>
          </p:nvCxnSpPr>
          <p:spPr>
            <a:xfrm>
              <a:off x="7115479" y="1486275"/>
              <a:ext cx="5966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5E14BF2-0B29-9CF9-2EDC-8574DC543B91}"/>
                </a:ext>
              </a:extLst>
            </p:cNvPr>
            <p:cNvCxnSpPr>
              <a:cxnSpLocks/>
            </p:cNvCxnSpPr>
            <p:nvPr/>
          </p:nvCxnSpPr>
          <p:spPr>
            <a:xfrm flipV="1">
              <a:off x="6355556" y="1481814"/>
              <a:ext cx="759923" cy="1496168"/>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52E491F8-6B83-0719-404F-2241005DE2E2}"/>
              </a:ext>
            </a:extLst>
          </p:cNvPr>
          <p:cNvGrpSpPr/>
          <p:nvPr/>
        </p:nvGrpSpPr>
        <p:grpSpPr>
          <a:xfrm>
            <a:off x="6850409" y="5343681"/>
            <a:ext cx="1681226" cy="354503"/>
            <a:chOff x="6876952" y="5025373"/>
            <a:chExt cx="1681226" cy="354503"/>
          </a:xfrm>
        </p:grpSpPr>
        <p:cxnSp>
          <p:nvCxnSpPr>
            <p:cNvPr id="101" name="Straight Connector 100">
              <a:extLst>
                <a:ext uri="{FF2B5EF4-FFF2-40B4-BE49-F238E27FC236}">
                  <a16:creationId xmlns:a16="http://schemas.microsoft.com/office/drawing/2014/main" id="{0677D312-5F16-D533-0351-EB427A0EE4D6}"/>
                </a:ext>
              </a:extLst>
            </p:cNvPr>
            <p:cNvCxnSpPr/>
            <p:nvPr/>
          </p:nvCxnSpPr>
          <p:spPr>
            <a:xfrm>
              <a:off x="7961545" y="5025373"/>
              <a:ext cx="596633" cy="0"/>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E135DE-82CA-C668-985A-1B30E495FE20}"/>
                </a:ext>
              </a:extLst>
            </p:cNvPr>
            <p:cNvCxnSpPr>
              <a:cxnSpLocks/>
            </p:cNvCxnSpPr>
            <p:nvPr/>
          </p:nvCxnSpPr>
          <p:spPr>
            <a:xfrm flipV="1">
              <a:off x="6876952" y="5032142"/>
              <a:ext cx="1088074" cy="347734"/>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0153AE7-9B83-D86E-43F7-F902D8934735}"/>
              </a:ext>
            </a:extLst>
          </p:cNvPr>
          <p:cNvSpPr txBox="1"/>
          <p:nvPr/>
        </p:nvSpPr>
        <p:spPr>
          <a:xfrm>
            <a:off x="469553" y="370558"/>
            <a:ext cx="1058830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entury Gothic" panose="020B0502020202020204" pitchFamily="34" charset="0"/>
                <a:ea typeface="Arial Unicode MS"/>
                <a:cs typeface="Arial" pitchFamily="34" charset="0"/>
              </a:rPr>
              <a:t>Sales &amp; Marketing Channels</a:t>
            </a:r>
          </a:p>
        </p:txBody>
      </p:sp>
      <p:sp>
        <p:nvSpPr>
          <p:cNvPr id="4" name="Gleichschenkliges Dreieck 30">
            <a:extLst>
              <a:ext uri="{FF2B5EF4-FFF2-40B4-BE49-F238E27FC236}">
                <a16:creationId xmlns:a16="http://schemas.microsoft.com/office/drawing/2014/main" id="{FEA60392-4C18-EDDE-10FB-423D379E1526}"/>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srgbClr val="FFFFFF"/>
              </a:solidFill>
              <a:effectLst/>
              <a:uLnTx/>
              <a:uFillTx/>
              <a:latin typeface="Arial" pitchFamily="34" charset="0"/>
              <a:ea typeface="Arial Unicode MS"/>
              <a:cs typeface="Arial" pitchFamily="34" charset="0"/>
            </a:endParaRPr>
          </a:p>
        </p:txBody>
      </p:sp>
      <p:pic>
        <p:nvPicPr>
          <p:cNvPr id="2" name="Picture 1" descr="A logo with a ninja face and lines&#10;&#10;Description automatically generated">
            <a:extLst>
              <a:ext uri="{FF2B5EF4-FFF2-40B4-BE49-F238E27FC236}">
                <a16:creationId xmlns:a16="http://schemas.microsoft.com/office/drawing/2014/main" id="{F7799241-F920-5C8A-8C8B-1938B2062FD2}"/>
              </a:ext>
            </a:extLst>
          </p:cNvPr>
          <p:cNvPicPr>
            <a:picLocks noChangeAspect="1"/>
          </p:cNvPicPr>
          <p:nvPr/>
        </p:nvPicPr>
        <p:blipFill>
          <a:blip r:embed="rId2"/>
          <a:stretch>
            <a:fillRect/>
          </a:stretch>
        </p:blipFill>
        <p:spPr>
          <a:xfrm>
            <a:off x="-244641" y="5700047"/>
            <a:ext cx="1428389" cy="1486114"/>
          </a:xfrm>
          <a:prstGeom prst="rect">
            <a:avLst/>
          </a:prstGeom>
        </p:spPr>
      </p:pic>
      <p:sp>
        <p:nvSpPr>
          <p:cNvPr id="5" name="TextBox 4">
            <a:extLst>
              <a:ext uri="{FF2B5EF4-FFF2-40B4-BE49-F238E27FC236}">
                <a16:creationId xmlns:a16="http://schemas.microsoft.com/office/drawing/2014/main" id="{92762EED-C639-7A80-F989-B4D4FCB172D1}"/>
              </a:ext>
            </a:extLst>
          </p:cNvPr>
          <p:cNvSpPr txBox="1"/>
          <p:nvPr/>
        </p:nvSpPr>
        <p:spPr>
          <a:xfrm>
            <a:off x="3150942" y="1939499"/>
            <a:ext cx="2071550" cy="725776"/>
          </a:xfrm>
          <a:prstGeom prst="rect">
            <a:avLst/>
          </a:prstGeom>
          <a:noFill/>
        </p:spPr>
        <p:txBody>
          <a:bodyPr wrap="square" rtlCol="0">
            <a:spAutoFit/>
          </a:bodyPr>
          <a:lstStyle/>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Online Marketing</a:t>
            </a:r>
          </a:p>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LinkedIn &amp; Google</a:t>
            </a:r>
          </a:p>
          <a:p>
            <a:pPr marL="0" marR="0" lvl="0" indent="0" algn="l" defTabSz="914400" rtl="0" eaLnBrk="1" fontAlgn="auto" latinLnBrk="0" hangingPunct="1">
              <a:lnSpc>
                <a:spcPts val="17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Montserrat" panose="00000500000000000000" pitchFamily="50" charset="0"/>
              <a:ea typeface="Arial Unicode MS"/>
              <a:cs typeface="Arial" pitchFamily="34" charset="0"/>
            </a:endParaRPr>
          </a:p>
        </p:txBody>
      </p:sp>
      <p:grpSp>
        <p:nvGrpSpPr>
          <p:cNvPr id="9" name="Group 8">
            <a:extLst>
              <a:ext uri="{FF2B5EF4-FFF2-40B4-BE49-F238E27FC236}">
                <a16:creationId xmlns:a16="http://schemas.microsoft.com/office/drawing/2014/main" id="{32F00239-8BB2-F9E9-B595-8B14C8B89B7F}"/>
              </a:ext>
            </a:extLst>
          </p:cNvPr>
          <p:cNvGrpSpPr/>
          <p:nvPr/>
        </p:nvGrpSpPr>
        <p:grpSpPr>
          <a:xfrm>
            <a:off x="7565162" y="3906355"/>
            <a:ext cx="1786371" cy="566009"/>
            <a:chOff x="6876952" y="5021509"/>
            <a:chExt cx="1681226" cy="347734"/>
          </a:xfrm>
        </p:grpSpPr>
        <p:cxnSp>
          <p:nvCxnSpPr>
            <p:cNvPr id="11" name="Straight Connector 10">
              <a:extLst>
                <a:ext uri="{FF2B5EF4-FFF2-40B4-BE49-F238E27FC236}">
                  <a16:creationId xmlns:a16="http://schemas.microsoft.com/office/drawing/2014/main" id="{CEED5AEF-2899-3DA0-11B0-E2720EB1B2AD}"/>
                </a:ext>
              </a:extLst>
            </p:cNvPr>
            <p:cNvCxnSpPr/>
            <p:nvPr/>
          </p:nvCxnSpPr>
          <p:spPr>
            <a:xfrm>
              <a:off x="7961545" y="5025373"/>
              <a:ext cx="596633" cy="0"/>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7D27F2F-DF7D-5F14-20AE-78C2AE6E2847}"/>
                </a:ext>
              </a:extLst>
            </p:cNvPr>
            <p:cNvCxnSpPr>
              <a:cxnSpLocks/>
            </p:cNvCxnSpPr>
            <p:nvPr/>
          </p:nvCxnSpPr>
          <p:spPr>
            <a:xfrm flipV="1">
              <a:off x="6876952" y="5021509"/>
              <a:ext cx="1088074" cy="347734"/>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0F0BB44B-505E-8877-E3BC-6A80D1B67773}"/>
              </a:ext>
            </a:extLst>
          </p:cNvPr>
          <p:cNvGrpSpPr/>
          <p:nvPr/>
        </p:nvGrpSpPr>
        <p:grpSpPr>
          <a:xfrm>
            <a:off x="6699938" y="2628463"/>
            <a:ext cx="1764336" cy="1202227"/>
            <a:chOff x="6355556" y="1481814"/>
            <a:chExt cx="1356556" cy="1496168"/>
          </a:xfrm>
        </p:grpSpPr>
        <p:cxnSp>
          <p:nvCxnSpPr>
            <p:cNvPr id="99" name="Straight Connector 98">
              <a:extLst>
                <a:ext uri="{FF2B5EF4-FFF2-40B4-BE49-F238E27FC236}">
                  <a16:creationId xmlns:a16="http://schemas.microsoft.com/office/drawing/2014/main" id="{4CC1B807-0DA4-9540-C4F1-68C85FC00B80}"/>
                </a:ext>
              </a:extLst>
            </p:cNvPr>
            <p:cNvCxnSpPr/>
            <p:nvPr/>
          </p:nvCxnSpPr>
          <p:spPr>
            <a:xfrm>
              <a:off x="7115479" y="1486275"/>
              <a:ext cx="5966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7FF5CE-C53A-14CB-C0F7-7FAA6E68E4EB}"/>
                </a:ext>
              </a:extLst>
            </p:cNvPr>
            <p:cNvCxnSpPr>
              <a:cxnSpLocks/>
            </p:cNvCxnSpPr>
            <p:nvPr/>
          </p:nvCxnSpPr>
          <p:spPr>
            <a:xfrm flipV="1">
              <a:off x="6355556" y="1481814"/>
              <a:ext cx="759923" cy="1496168"/>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sp>
        <p:nvSpPr>
          <p:cNvPr id="104" name="TextBox 103">
            <a:extLst>
              <a:ext uri="{FF2B5EF4-FFF2-40B4-BE49-F238E27FC236}">
                <a16:creationId xmlns:a16="http://schemas.microsoft.com/office/drawing/2014/main" id="{B7797633-5E50-FA61-27A2-D4FC39CBD9C4}"/>
              </a:ext>
            </a:extLst>
          </p:cNvPr>
          <p:cNvSpPr txBox="1"/>
          <p:nvPr/>
        </p:nvSpPr>
        <p:spPr>
          <a:xfrm>
            <a:off x="8500950" y="2465821"/>
            <a:ext cx="2071800" cy="724173"/>
          </a:xfrm>
          <a:prstGeom prst="rect">
            <a:avLst/>
          </a:prstGeom>
          <a:noFill/>
        </p:spPr>
        <p:txBody>
          <a:bodyPr wrap="square" rtlCol="0">
            <a:spAutoFit/>
          </a:bodyPr>
          <a:lstStyle/>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Direct Sales</a:t>
            </a:r>
          </a:p>
          <a:p>
            <a:pPr marL="0" marR="0" lvl="0" indent="0" algn="l" defTabSz="228554" rtl="0" eaLnBrk="1" fontAlgn="auto" latinLnBrk="0" hangingPunct="1">
              <a:lnSpc>
                <a:spcPct val="89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Reach out where there are opportunities </a:t>
            </a:r>
          </a:p>
        </p:txBody>
      </p:sp>
    </p:spTree>
    <p:extLst>
      <p:ext uri="{BB962C8B-B14F-4D97-AF65-F5344CB8AC3E}">
        <p14:creationId xmlns:p14="http://schemas.microsoft.com/office/powerpoint/2010/main" val="35479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112 0.00741 L 6.25E-7 -2.59259E-6 " pathEditMode="relative" rAng="0" ptsTypes="AA">
                                      <p:cBhvr>
                                        <p:cTn id="6" dur="2000" fill="hold"/>
                                        <p:tgtEl>
                                          <p:spTgt spid="40"/>
                                        </p:tgtEl>
                                        <p:attrNameLst>
                                          <p:attrName>ppt_x</p:attrName>
                                          <p:attrName>ppt_y</p:attrName>
                                        </p:attrNameLst>
                                      </p:cBhvr>
                                      <p:rCtr x="-560" y="-370"/>
                                    </p:animMotion>
                                  </p:childTnLst>
                                </p:cTn>
                              </p:par>
                              <p:par>
                                <p:cTn id="7" presetID="42" presetClass="path" presetSubtype="0" accel="50000" decel="50000" fill="hold" nodeType="withEffect">
                                  <p:stCondLst>
                                    <p:cond delay="0"/>
                                  </p:stCondLst>
                                  <p:childTnLst>
                                    <p:animMotion origin="layout" path="M 0.01146 -0.01065 L 1.875E-6 2.22222E-6 " pathEditMode="relative" rAng="0" ptsTypes="AA">
                                      <p:cBhvr>
                                        <p:cTn id="8" dur="2000" fill="hold"/>
                                        <p:tgtEl>
                                          <p:spTgt spid="24"/>
                                        </p:tgtEl>
                                        <p:attrNameLst>
                                          <p:attrName>ppt_x</p:attrName>
                                          <p:attrName>ppt_y</p:attrName>
                                        </p:attrNameLst>
                                      </p:cBhvr>
                                      <p:rCtr x="-573" y="532"/>
                                    </p:animMotion>
                                  </p:childTnLst>
                                </p:cTn>
                              </p:par>
                              <p:par>
                                <p:cTn id="9" presetID="42" presetClass="path" presetSubtype="0" accel="50000" decel="50000" fill="hold" nodeType="withEffect">
                                  <p:stCondLst>
                                    <p:cond delay="0"/>
                                  </p:stCondLst>
                                  <p:childTnLst>
                                    <p:animMotion origin="layout" path="M 0.01146 -0.02778 L 1.66667E-6 2.22222E-6 " pathEditMode="relative" rAng="0" ptsTypes="AA">
                                      <p:cBhvr>
                                        <p:cTn id="10" dur="2000" fill="hold"/>
                                        <p:tgtEl>
                                          <p:spTgt spid="20"/>
                                        </p:tgtEl>
                                        <p:attrNameLst>
                                          <p:attrName>ppt_x</p:attrName>
                                          <p:attrName>ppt_y</p:attrName>
                                        </p:attrNameLst>
                                      </p:cBhvr>
                                      <p:rCtr x="-573" y="1389"/>
                                    </p:animMotion>
                                  </p:childTnLst>
                                </p:cTn>
                              </p:par>
                              <p:par>
                                <p:cTn id="11" presetID="42" presetClass="path" presetSubtype="0" accel="50000" decel="50000" fill="hold" nodeType="withEffect">
                                  <p:stCondLst>
                                    <p:cond delay="0"/>
                                  </p:stCondLst>
                                  <p:childTnLst>
                                    <p:animMotion origin="layout" path="M 0.00586 -0.03009 L -2.29167E-6 3.7037E-7 " pathEditMode="relative" rAng="0" ptsTypes="AA">
                                      <p:cBhvr>
                                        <p:cTn id="12" dur="2000" fill="hold"/>
                                        <p:tgtEl>
                                          <p:spTgt spid="48"/>
                                        </p:tgtEl>
                                        <p:attrNameLst>
                                          <p:attrName>ppt_x</p:attrName>
                                          <p:attrName>ppt_y</p:attrName>
                                        </p:attrNameLst>
                                      </p:cBhvr>
                                      <p:rCtr x="-299" y="1505"/>
                                    </p:animMotion>
                                  </p:childTnLst>
                                </p:cTn>
                              </p:par>
                              <p:par>
                                <p:cTn id="13" presetID="42" presetClass="path" presetSubtype="0" accel="50000" decel="50000" fill="hold" nodeType="withEffect">
                                  <p:stCondLst>
                                    <p:cond delay="0"/>
                                  </p:stCondLst>
                                  <p:childTnLst>
                                    <p:animMotion origin="layout" path="M 0.00039 -0.03264 L -4.16667E-6 2.59259E-6 " pathEditMode="relative" rAng="0" ptsTypes="AA">
                                      <p:cBhvr>
                                        <p:cTn id="14" dur="2000" fill="hold"/>
                                        <p:tgtEl>
                                          <p:spTgt spid="56"/>
                                        </p:tgtEl>
                                        <p:attrNameLst>
                                          <p:attrName>ppt_x</p:attrName>
                                          <p:attrName>ppt_y</p:attrName>
                                        </p:attrNameLst>
                                      </p:cBhvr>
                                      <p:rCtr x="-26" y="1620"/>
                                    </p:animMotion>
                                  </p:childTnLst>
                                </p:cTn>
                              </p:par>
                              <p:par>
                                <p:cTn id="15" presetID="42" presetClass="path" presetSubtype="0" accel="50000" decel="50000" fill="hold" nodeType="withEffect">
                                  <p:stCondLst>
                                    <p:cond delay="0"/>
                                  </p:stCondLst>
                                  <p:childTnLst>
                                    <p:animMotion origin="layout" path="M -0.01393 -0.02685 L 2.70833E-6 -7.40741E-7 " pathEditMode="relative" rAng="0" ptsTypes="AA">
                                      <p:cBhvr>
                                        <p:cTn id="16" dur="2000" fill="hold"/>
                                        <p:tgtEl>
                                          <p:spTgt spid="52"/>
                                        </p:tgtEl>
                                        <p:attrNameLst>
                                          <p:attrName>ppt_x</p:attrName>
                                          <p:attrName>ppt_y</p:attrName>
                                        </p:attrNameLst>
                                      </p:cBhvr>
                                      <p:rCtr x="690" y="1343"/>
                                    </p:animMotion>
                                  </p:childTnLst>
                                </p:cTn>
                              </p:par>
                              <p:par>
                                <p:cTn id="17" presetID="42" presetClass="path" presetSubtype="0" accel="50000" decel="50000" fill="hold" nodeType="withEffect">
                                  <p:stCondLst>
                                    <p:cond delay="0"/>
                                  </p:stCondLst>
                                  <p:childTnLst>
                                    <p:animMotion origin="layout" path="M -0.02852 -0.02338 L 3.54167E-6 0 " pathEditMode="relative" rAng="0" ptsTypes="AA">
                                      <p:cBhvr>
                                        <p:cTn id="18" dur="2000" fill="hold"/>
                                        <p:tgtEl>
                                          <p:spTgt spid="28"/>
                                        </p:tgtEl>
                                        <p:attrNameLst>
                                          <p:attrName>ppt_x</p:attrName>
                                          <p:attrName>ppt_y</p:attrName>
                                        </p:attrNameLst>
                                      </p:cBhvr>
                                      <p:rCtr x="1419" y="1157"/>
                                    </p:animMotion>
                                  </p:childTnLst>
                                </p:cTn>
                              </p:par>
                              <p:par>
                                <p:cTn id="19" presetID="42" presetClass="path" presetSubtype="0" accel="50000" decel="50000" fill="hold" nodeType="withEffect">
                                  <p:stCondLst>
                                    <p:cond delay="0"/>
                                  </p:stCondLst>
                                  <p:childTnLst>
                                    <p:animMotion origin="layout" path="M -0.02865 -0.00533 L 1.66667E-6 1.11111E-6 " pathEditMode="relative" rAng="0" ptsTypes="AA">
                                      <p:cBhvr>
                                        <p:cTn id="20" dur="2000" fill="hold"/>
                                        <p:tgtEl>
                                          <p:spTgt spid="32"/>
                                        </p:tgtEl>
                                        <p:attrNameLst>
                                          <p:attrName>ppt_x</p:attrName>
                                          <p:attrName>ppt_y</p:attrName>
                                        </p:attrNameLst>
                                      </p:cBhvr>
                                      <p:rCtr x="1432" y="255"/>
                                    </p:animMotion>
                                  </p:childTnLst>
                                </p:cTn>
                              </p:par>
                              <p:par>
                                <p:cTn id="21" presetID="42" presetClass="path" presetSubtype="0" accel="50000" decel="50000" fill="hold" nodeType="withEffect">
                                  <p:stCondLst>
                                    <p:cond delay="0"/>
                                  </p:stCondLst>
                                  <p:childTnLst>
                                    <p:animMotion origin="layout" path="M -0.02865 0.01227 L 1.04167E-6 3.7037E-7 " pathEditMode="relative" rAng="0" ptsTypes="AA">
                                      <p:cBhvr>
                                        <p:cTn id="22" dur="2000" fill="hold"/>
                                        <p:tgtEl>
                                          <p:spTgt spid="44"/>
                                        </p:tgtEl>
                                        <p:attrNameLst>
                                          <p:attrName>ppt_x</p:attrName>
                                          <p:attrName>ppt_y</p:attrName>
                                        </p:attrNameLst>
                                      </p:cBhvr>
                                      <p:rCtr x="1432" y="-625"/>
                                    </p:animMotion>
                                  </p:childTnLst>
                                </p:cTn>
                              </p:par>
                              <p:par>
                                <p:cTn id="23" presetID="42" presetClass="path" presetSubtype="0" accel="50000" decel="50000" fill="hold" nodeType="withEffect">
                                  <p:stCondLst>
                                    <p:cond delay="0"/>
                                  </p:stCondLst>
                                  <p:childTnLst>
                                    <p:animMotion origin="layout" path="M -0.02226 0.01482 L -1.04167E-6 -3.7037E-6 " pathEditMode="relative" rAng="0" ptsTypes="AA">
                                      <p:cBhvr>
                                        <p:cTn id="24" dur="2000" fill="hold"/>
                                        <p:tgtEl>
                                          <p:spTgt spid="36"/>
                                        </p:tgtEl>
                                        <p:attrNameLst>
                                          <p:attrName>ppt_x</p:attrName>
                                          <p:attrName>ppt_y</p:attrName>
                                        </p:attrNameLst>
                                      </p:cBhvr>
                                      <p:rCtr x="1107" y="-741"/>
                                    </p:animMotion>
                                  </p:childTnLst>
                                </p:cTn>
                              </p:par>
                              <p:par>
                                <p:cTn id="25" presetID="42" presetClass="path" presetSubtype="0" accel="50000" decel="50000" fill="hold" nodeType="withEffect">
                                  <p:stCondLst>
                                    <p:cond delay="0"/>
                                  </p:stCondLst>
                                  <p:childTnLst>
                                    <p:animMotion origin="layout" path="M -0.01718 0.01689 L -4.16667E-6 3.33333E-6 " pathEditMode="relative" rAng="0" ptsTypes="AA">
                                      <p:cBhvr>
                                        <p:cTn id="26" dur="2000" fill="hold"/>
                                        <p:tgtEl>
                                          <p:spTgt spid="12"/>
                                        </p:tgtEl>
                                        <p:attrNameLst>
                                          <p:attrName>ppt_x</p:attrName>
                                          <p:attrName>ppt_y</p:attrName>
                                        </p:attrNameLst>
                                      </p:cBhvr>
                                      <p:rCtr x="859" y="-856"/>
                                    </p:animMotion>
                                  </p:childTnLst>
                                </p:cTn>
                              </p:par>
                              <p:par>
                                <p:cTn id="27" presetID="42" presetClass="path" presetSubtype="0" accel="50000" decel="50000" fill="hold" nodeType="withEffect">
                                  <p:stCondLst>
                                    <p:cond delay="0"/>
                                  </p:stCondLst>
                                  <p:childTnLst>
                                    <p:animMotion origin="layout" path="M -0.00299 0.01181 L -1.66667E-6 -1.11111E-6 " pathEditMode="relative" rAng="0" ptsTypes="AA">
                                      <p:cBhvr>
                                        <p:cTn id="28" dur="2000" fill="hold"/>
                                        <p:tgtEl>
                                          <p:spTgt spid="16"/>
                                        </p:tgtEl>
                                        <p:attrNameLst>
                                          <p:attrName>ppt_x</p:attrName>
                                          <p:attrName>ppt_y</p:attrName>
                                        </p:attrNameLst>
                                      </p:cBhvr>
                                      <p:rCtr x="143" y="-602"/>
                                    </p:animMotion>
                                  </p:childTnLst>
                                </p:cTn>
                              </p:par>
                              <p:par>
                                <p:cTn id="29" presetID="42" presetClass="path" presetSubtype="0" accel="50000" decel="50000" fill="hold" nodeType="withEffect">
                                  <p:stCondLst>
                                    <p:cond delay="0"/>
                                  </p:stCondLst>
                                  <p:childTnLst>
                                    <p:animMotion origin="layout" path="M 0.00651 -0.01203 L -4.375E-6 -3.33333E-6 " pathEditMode="relative" rAng="0" ptsTypes="AA">
                                      <p:cBhvr>
                                        <p:cTn id="30" dur="2000" fill="hold"/>
                                        <p:tgtEl>
                                          <p:spTgt spid="60"/>
                                        </p:tgtEl>
                                        <p:attrNameLst>
                                          <p:attrName>ppt_x</p:attrName>
                                          <p:attrName>ppt_y</p:attrName>
                                        </p:attrNameLst>
                                      </p:cBhvr>
                                      <p:rCtr x="-326" y="602"/>
                                    </p:animMotion>
                                  </p:childTnLst>
                                </p:cTn>
                              </p:par>
                              <p:par>
                                <p:cTn id="31" presetID="42" presetClass="path" presetSubtype="0" accel="50000" decel="50000" fill="hold" nodeType="withEffect">
                                  <p:stCondLst>
                                    <p:cond delay="0"/>
                                  </p:stCondLst>
                                  <p:childTnLst>
                                    <p:animMotion origin="layout" path="M 0.00612 0.00579 L 5E-6 -3.33333E-6 " pathEditMode="relative" rAng="0" ptsTypes="AA">
                                      <p:cBhvr>
                                        <p:cTn id="32" dur="2000" fill="hold"/>
                                        <p:tgtEl>
                                          <p:spTgt spid="72"/>
                                        </p:tgtEl>
                                        <p:attrNameLst>
                                          <p:attrName>ppt_x</p:attrName>
                                          <p:attrName>ppt_y</p:attrName>
                                        </p:attrNameLst>
                                      </p:cBhvr>
                                      <p:rCtr x="-313" y="-301"/>
                                    </p:animMotion>
                                  </p:childTnLst>
                                </p:cTn>
                              </p:par>
                              <p:par>
                                <p:cTn id="33" presetID="42" presetClass="path" presetSubtype="0" accel="50000" decel="50000" fill="hold" nodeType="withEffect">
                                  <p:stCondLst>
                                    <p:cond delay="0"/>
                                  </p:stCondLst>
                                  <p:childTnLst>
                                    <p:animMotion origin="layout" path="M -3.95833E-6 0.00556 L -3.95833E-6 -2.96296E-6 " pathEditMode="relative" rAng="0" ptsTypes="AA">
                                      <p:cBhvr>
                                        <p:cTn id="34" dur="2000" fill="hold"/>
                                        <p:tgtEl>
                                          <p:spTgt spid="84"/>
                                        </p:tgtEl>
                                        <p:attrNameLst>
                                          <p:attrName>ppt_x</p:attrName>
                                          <p:attrName>ppt_y</p:attrName>
                                        </p:attrNameLst>
                                      </p:cBhvr>
                                      <p:rCtr x="0" y="-278"/>
                                    </p:animMotion>
                                  </p:childTnLst>
                                </p:cTn>
                              </p:par>
                              <p:par>
                                <p:cTn id="35" presetID="42" presetClass="path" presetSubtype="0" accel="50000" decel="50000" fill="hold" nodeType="withEffect">
                                  <p:stCondLst>
                                    <p:cond delay="0"/>
                                  </p:stCondLst>
                                  <p:childTnLst>
                                    <p:animMotion origin="layout" path="M 0.0004 -0.01551 L -4.58333E-6 2.22222E-6 " pathEditMode="relative" rAng="0" ptsTypes="AA">
                                      <p:cBhvr>
                                        <p:cTn id="36" dur="2000" fill="hold"/>
                                        <p:tgtEl>
                                          <p:spTgt spid="80"/>
                                        </p:tgtEl>
                                        <p:attrNameLst>
                                          <p:attrName>ppt_x</p:attrName>
                                          <p:attrName>ppt_y</p:attrName>
                                        </p:attrNameLst>
                                      </p:cBhvr>
                                      <p:rCtr x="-26" y="764"/>
                                    </p:animMotion>
                                  </p:childTnLst>
                                </p:cTn>
                              </p:par>
                              <p:par>
                                <p:cTn id="37" presetID="42" presetClass="path" presetSubtype="0" accel="50000" decel="50000" fill="hold" nodeType="withEffect">
                                  <p:stCondLst>
                                    <p:cond delay="0"/>
                                  </p:stCondLst>
                                  <p:childTnLst>
                                    <p:animMotion origin="layout" path="M -0.01498 -0.00972 L 1.25E-6 -1.85185E-6 " pathEditMode="relative" rAng="0" ptsTypes="AA">
                                      <p:cBhvr>
                                        <p:cTn id="38" dur="2000" fill="hold"/>
                                        <p:tgtEl>
                                          <p:spTgt spid="64"/>
                                        </p:tgtEl>
                                        <p:attrNameLst>
                                          <p:attrName>ppt_x</p:attrName>
                                          <p:attrName>ppt_y</p:attrName>
                                        </p:attrNameLst>
                                      </p:cBhvr>
                                      <p:rCtr x="742" y="486"/>
                                    </p:animMotion>
                                  </p:childTnLst>
                                </p:cTn>
                              </p:par>
                              <p:par>
                                <p:cTn id="39" presetID="42" presetClass="path" presetSubtype="0" accel="50000" decel="50000" fill="hold" nodeType="withEffect">
                                  <p:stCondLst>
                                    <p:cond delay="0"/>
                                  </p:stCondLst>
                                  <p:childTnLst>
                                    <p:animMotion origin="layout" path="M -0.00847 0.00995 L 3.125E-6 4.07407E-6 " pathEditMode="relative" rAng="0" ptsTypes="AA">
                                      <p:cBhvr>
                                        <p:cTn id="40" dur="2000" fill="hold"/>
                                        <p:tgtEl>
                                          <p:spTgt spid="68"/>
                                        </p:tgtEl>
                                        <p:attrNameLst>
                                          <p:attrName>ppt_x</p:attrName>
                                          <p:attrName>ppt_y</p:attrName>
                                        </p:attrNameLst>
                                      </p:cBhvr>
                                      <p:rCtr x="417" y="-509"/>
                                    </p:animMotion>
                                  </p:childTnLst>
                                </p:cTn>
                              </p:par>
                              <p:par>
                                <p:cTn id="41" presetID="42" presetClass="path" presetSubtype="0" accel="50000" decel="50000" fill="hold" nodeType="withEffect">
                                  <p:stCondLst>
                                    <p:cond delay="0"/>
                                  </p:stCondLst>
                                  <p:childTnLst>
                                    <p:animMotion origin="layout" path="M -0.01458 0.00764 L 2.08333E-7 -1.85185E-6 " pathEditMode="relative" rAng="0" ptsTypes="AA">
                                      <p:cBhvr>
                                        <p:cTn id="42" dur="2000" fill="hold"/>
                                        <p:tgtEl>
                                          <p:spTgt spid="76"/>
                                        </p:tgtEl>
                                        <p:attrNameLst>
                                          <p:attrName>ppt_x</p:attrName>
                                          <p:attrName>ppt_y</p:attrName>
                                        </p:attrNameLst>
                                      </p:cBhvr>
                                      <p:rCtr x="729" y="-394"/>
                                    </p:animMotion>
                                  </p:childTnLst>
                                </p:cTn>
                              </p:par>
                              <p:par>
                                <p:cTn id="43" presetID="22" presetClass="entr" presetSubtype="2" fill="hold" nodeType="withEffect">
                                  <p:stCondLst>
                                    <p:cond delay="1750"/>
                                  </p:stCondLst>
                                  <p:childTnLst>
                                    <p:set>
                                      <p:cBhvr>
                                        <p:cTn id="44" dur="1" fill="hold">
                                          <p:stCondLst>
                                            <p:cond delay="0"/>
                                          </p:stCondLst>
                                        </p:cTn>
                                        <p:tgtEl>
                                          <p:spTgt spid="88"/>
                                        </p:tgtEl>
                                        <p:attrNameLst>
                                          <p:attrName>style.visibility</p:attrName>
                                        </p:attrNameLst>
                                      </p:cBhvr>
                                      <p:to>
                                        <p:strVal val="visible"/>
                                      </p:to>
                                    </p:set>
                                    <p:animEffect transition="in" filter="wipe(right)">
                                      <p:cBhvr>
                                        <p:cTn id="45" dur="1250"/>
                                        <p:tgtEl>
                                          <p:spTgt spid="88"/>
                                        </p:tgtEl>
                                      </p:cBhvr>
                                    </p:animEffect>
                                  </p:childTnLst>
                                </p:cTn>
                              </p:par>
                              <p:par>
                                <p:cTn id="46" presetID="22" presetClass="entr" presetSubtype="8" fill="hold" nodeType="withEffect">
                                  <p:stCondLst>
                                    <p:cond delay="1750"/>
                                  </p:stCondLst>
                                  <p:childTnLst>
                                    <p:set>
                                      <p:cBhvr>
                                        <p:cTn id="47" dur="1" fill="hold">
                                          <p:stCondLst>
                                            <p:cond delay="0"/>
                                          </p:stCondLst>
                                        </p:cTn>
                                        <p:tgtEl>
                                          <p:spTgt spid="94"/>
                                        </p:tgtEl>
                                        <p:attrNameLst>
                                          <p:attrName>style.visibility</p:attrName>
                                        </p:attrNameLst>
                                      </p:cBhvr>
                                      <p:to>
                                        <p:strVal val="visible"/>
                                      </p:to>
                                    </p:set>
                                    <p:animEffect transition="in" filter="wipe(left)">
                                      <p:cBhvr>
                                        <p:cTn id="48" dur="1250"/>
                                        <p:tgtEl>
                                          <p:spTgt spid="94"/>
                                        </p:tgtEl>
                                      </p:cBhvr>
                                    </p:animEffect>
                                  </p:childTnLst>
                                </p:cTn>
                              </p:par>
                              <p:par>
                                <p:cTn id="49" presetID="22" presetClass="entr" presetSubtype="8" fill="hold" nodeType="withEffect">
                                  <p:stCondLst>
                                    <p:cond delay="1750"/>
                                  </p:stCondLst>
                                  <p:childTnLst>
                                    <p:set>
                                      <p:cBhvr>
                                        <p:cTn id="50" dur="1" fill="hold">
                                          <p:stCondLst>
                                            <p:cond delay="0"/>
                                          </p:stCondLst>
                                        </p:cTn>
                                        <p:tgtEl>
                                          <p:spTgt spid="100"/>
                                        </p:tgtEl>
                                        <p:attrNameLst>
                                          <p:attrName>style.visibility</p:attrName>
                                        </p:attrNameLst>
                                      </p:cBhvr>
                                      <p:to>
                                        <p:strVal val="visible"/>
                                      </p:to>
                                    </p:set>
                                    <p:animEffect transition="in" filter="wipe(left)">
                                      <p:cBhvr>
                                        <p:cTn id="51" dur="1250"/>
                                        <p:tgtEl>
                                          <p:spTgt spid="100"/>
                                        </p:tgtEl>
                                      </p:cBhvr>
                                    </p:animEffect>
                                  </p:childTnLst>
                                </p:cTn>
                              </p:par>
                              <p:par>
                                <p:cTn id="52" presetID="22" presetClass="entr" presetSubtype="2" fill="hold" nodeType="withEffect">
                                  <p:stCondLst>
                                    <p:cond delay="1750"/>
                                  </p:stCondLst>
                                  <p:childTnLst>
                                    <p:set>
                                      <p:cBhvr>
                                        <p:cTn id="53" dur="1" fill="hold">
                                          <p:stCondLst>
                                            <p:cond delay="0"/>
                                          </p:stCondLst>
                                        </p:cTn>
                                        <p:tgtEl>
                                          <p:spTgt spid="91"/>
                                        </p:tgtEl>
                                        <p:attrNameLst>
                                          <p:attrName>style.visibility</p:attrName>
                                        </p:attrNameLst>
                                      </p:cBhvr>
                                      <p:to>
                                        <p:strVal val="visible"/>
                                      </p:to>
                                    </p:set>
                                    <p:animEffect transition="in" filter="wipe(right)">
                                      <p:cBhvr>
                                        <p:cTn id="54" dur="1250"/>
                                        <p:tgtEl>
                                          <p:spTgt spid="91"/>
                                        </p:tgtEl>
                                      </p:cBhvr>
                                    </p:animEffect>
                                  </p:childTnLst>
                                </p:cTn>
                              </p:par>
                              <p:par>
                                <p:cTn id="55" presetID="12" presetClass="entr" presetSubtype="8" fill="hold" grpId="0" nodeType="withEffect">
                                  <p:stCondLst>
                                    <p:cond delay="250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2000"/>
                                        <p:tgtEl>
                                          <p:spTgt spid="6"/>
                                        </p:tgtEl>
                                        <p:attrNameLst>
                                          <p:attrName>ppt_x</p:attrName>
                                        </p:attrNameLst>
                                      </p:cBhvr>
                                      <p:tavLst>
                                        <p:tav tm="0">
                                          <p:val>
                                            <p:strVal val="#ppt_x-#ppt_w*1.125000"/>
                                          </p:val>
                                        </p:tav>
                                        <p:tav tm="100000">
                                          <p:val>
                                            <p:strVal val="#ppt_x"/>
                                          </p:val>
                                        </p:tav>
                                      </p:tavLst>
                                    </p:anim>
                                    <p:animEffect transition="in" filter="wipe(right)">
                                      <p:cBhvr>
                                        <p:cTn id="58" dur="2000"/>
                                        <p:tgtEl>
                                          <p:spTgt spid="6"/>
                                        </p:tgtEl>
                                      </p:cBhvr>
                                    </p:animEffect>
                                  </p:childTnLst>
                                </p:cTn>
                              </p:par>
                              <p:par>
                                <p:cTn id="59" presetID="12" presetClass="entr" presetSubtype="8" fill="hold" grpId="0" nodeType="withEffect">
                                  <p:stCondLst>
                                    <p:cond delay="250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2000"/>
                                        <p:tgtEl>
                                          <p:spTgt spid="8"/>
                                        </p:tgtEl>
                                        <p:attrNameLst>
                                          <p:attrName>ppt_x</p:attrName>
                                        </p:attrNameLst>
                                      </p:cBhvr>
                                      <p:tavLst>
                                        <p:tav tm="0">
                                          <p:val>
                                            <p:strVal val="#ppt_x-#ppt_w*1.125000"/>
                                          </p:val>
                                        </p:tav>
                                        <p:tav tm="100000">
                                          <p:val>
                                            <p:strVal val="#ppt_x"/>
                                          </p:val>
                                        </p:tav>
                                      </p:tavLst>
                                    </p:anim>
                                    <p:animEffect transition="in" filter="wipe(right)">
                                      <p:cBhvr>
                                        <p:cTn id="62" dur="2000"/>
                                        <p:tgtEl>
                                          <p:spTgt spid="8"/>
                                        </p:tgtEl>
                                      </p:cBhvr>
                                    </p:animEffect>
                                  </p:childTnLst>
                                </p:cTn>
                              </p:par>
                              <p:par>
                                <p:cTn id="63" presetID="12" presetClass="entr" presetSubtype="2" fill="hold" grpId="0" nodeType="withEffect">
                                  <p:stCondLst>
                                    <p:cond delay="250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2000"/>
                                        <p:tgtEl>
                                          <p:spTgt spid="10"/>
                                        </p:tgtEl>
                                        <p:attrNameLst>
                                          <p:attrName>ppt_x</p:attrName>
                                        </p:attrNameLst>
                                      </p:cBhvr>
                                      <p:tavLst>
                                        <p:tav tm="0">
                                          <p:val>
                                            <p:strVal val="#ppt_x+#ppt_w*1.125000"/>
                                          </p:val>
                                        </p:tav>
                                        <p:tav tm="100000">
                                          <p:val>
                                            <p:strVal val="#ppt_x"/>
                                          </p:val>
                                        </p:tav>
                                      </p:tavLst>
                                    </p:anim>
                                    <p:animEffect transition="in" filter="wipe(left)">
                                      <p:cBhvr>
                                        <p:cTn id="66" dur="2000"/>
                                        <p:tgtEl>
                                          <p:spTgt spid="10"/>
                                        </p:tgtEl>
                                      </p:cBhvr>
                                    </p:animEffect>
                                  </p:childTnLst>
                                </p:cTn>
                              </p:par>
                              <p:par>
                                <p:cTn id="67" presetID="12" presetClass="entr" presetSubtype="2" fill="hold" grpId="0" nodeType="withEffect">
                                  <p:stCondLst>
                                    <p:cond delay="25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2000"/>
                                        <p:tgtEl>
                                          <p:spTgt spid="7"/>
                                        </p:tgtEl>
                                        <p:attrNameLst>
                                          <p:attrName>ppt_x</p:attrName>
                                        </p:attrNameLst>
                                      </p:cBhvr>
                                      <p:tavLst>
                                        <p:tav tm="0">
                                          <p:val>
                                            <p:strVal val="#ppt_x+#ppt_w*1.125000"/>
                                          </p:val>
                                        </p:tav>
                                        <p:tav tm="100000">
                                          <p:val>
                                            <p:strVal val="#ppt_x"/>
                                          </p:val>
                                        </p:tav>
                                      </p:tavLst>
                                    </p:anim>
                                    <p:animEffect transition="in" filter="wipe(left)">
                                      <p:cBhvr>
                                        <p:cTn id="70" dur="2000"/>
                                        <p:tgtEl>
                                          <p:spTgt spid="7"/>
                                        </p:tgtEl>
                                      </p:cBhvr>
                                    </p:animEffect>
                                  </p:childTnLst>
                                </p:cTn>
                              </p:par>
                              <p:par>
                                <p:cTn id="71" presetID="22" presetClass="entr" presetSubtype="8" fill="hold" nodeType="withEffect">
                                  <p:stCondLst>
                                    <p:cond delay="175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1250"/>
                                        <p:tgtEl>
                                          <p:spTgt spid="9"/>
                                        </p:tgtEl>
                                      </p:cBhvr>
                                    </p:animEffect>
                                  </p:childTnLst>
                                </p:cTn>
                              </p:par>
                              <p:par>
                                <p:cTn id="74" presetID="12" presetClass="entr" presetSubtype="8" fill="hold" grpId="0" nodeType="withEffect">
                                  <p:stCondLst>
                                    <p:cond delay="250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2000"/>
                                        <p:tgtEl>
                                          <p:spTgt spid="5"/>
                                        </p:tgtEl>
                                        <p:attrNameLst>
                                          <p:attrName>ppt_x</p:attrName>
                                        </p:attrNameLst>
                                      </p:cBhvr>
                                      <p:tavLst>
                                        <p:tav tm="0">
                                          <p:val>
                                            <p:strVal val="#ppt_x-#ppt_w*1.125000"/>
                                          </p:val>
                                        </p:tav>
                                        <p:tav tm="100000">
                                          <p:val>
                                            <p:strVal val="#ppt_x"/>
                                          </p:val>
                                        </p:tav>
                                      </p:tavLst>
                                    </p:anim>
                                    <p:animEffect transition="in" filter="wipe(right)">
                                      <p:cBhvr>
                                        <p:cTn id="77" dur="2000"/>
                                        <p:tgtEl>
                                          <p:spTgt spid="5"/>
                                        </p:tgtEl>
                                      </p:cBhvr>
                                    </p:animEffect>
                                  </p:childTnLst>
                                </p:cTn>
                              </p:par>
                              <p:par>
                                <p:cTn id="78" presetID="22" presetClass="entr" presetSubtype="8" fill="hold" nodeType="withEffect">
                                  <p:stCondLst>
                                    <p:cond delay="1750"/>
                                  </p:stCondLst>
                                  <p:childTnLst>
                                    <p:set>
                                      <p:cBhvr>
                                        <p:cTn id="79" dur="1" fill="hold">
                                          <p:stCondLst>
                                            <p:cond delay="0"/>
                                          </p:stCondLst>
                                        </p:cTn>
                                        <p:tgtEl>
                                          <p:spTgt spid="98"/>
                                        </p:tgtEl>
                                        <p:attrNameLst>
                                          <p:attrName>style.visibility</p:attrName>
                                        </p:attrNameLst>
                                      </p:cBhvr>
                                      <p:to>
                                        <p:strVal val="visible"/>
                                      </p:to>
                                    </p:set>
                                    <p:animEffect transition="in" filter="wipe(left)">
                                      <p:cBhvr>
                                        <p:cTn id="80" dur="1250"/>
                                        <p:tgtEl>
                                          <p:spTgt spid="98"/>
                                        </p:tgtEl>
                                      </p:cBhvr>
                                    </p:animEffect>
                                  </p:childTnLst>
                                </p:cTn>
                              </p:par>
                              <p:par>
                                <p:cTn id="81" presetID="12" presetClass="entr" presetSubtype="8" fill="hold" grpId="0" nodeType="withEffect">
                                  <p:stCondLst>
                                    <p:cond delay="2500"/>
                                  </p:stCondLst>
                                  <p:childTnLst>
                                    <p:set>
                                      <p:cBhvr>
                                        <p:cTn id="82" dur="1" fill="hold">
                                          <p:stCondLst>
                                            <p:cond delay="0"/>
                                          </p:stCondLst>
                                        </p:cTn>
                                        <p:tgtEl>
                                          <p:spTgt spid="104"/>
                                        </p:tgtEl>
                                        <p:attrNameLst>
                                          <p:attrName>style.visibility</p:attrName>
                                        </p:attrNameLst>
                                      </p:cBhvr>
                                      <p:to>
                                        <p:strVal val="visible"/>
                                      </p:to>
                                    </p:set>
                                    <p:anim calcmode="lin" valueType="num">
                                      <p:cBhvr additive="base">
                                        <p:cTn id="83" dur="2000"/>
                                        <p:tgtEl>
                                          <p:spTgt spid="104"/>
                                        </p:tgtEl>
                                        <p:attrNameLst>
                                          <p:attrName>ppt_x</p:attrName>
                                        </p:attrNameLst>
                                      </p:cBhvr>
                                      <p:tavLst>
                                        <p:tav tm="0">
                                          <p:val>
                                            <p:strVal val="#ppt_x-#ppt_w*1.125000"/>
                                          </p:val>
                                        </p:tav>
                                        <p:tav tm="100000">
                                          <p:val>
                                            <p:strVal val="#ppt_x"/>
                                          </p:val>
                                        </p:tav>
                                      </p:tavLst>
                                    </p:anim>
                                    <p:animEffect transition="in" filter="wipe(right)">
                                      <p:cBhvr>
                                        <p:cTn id="84"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5" grpId="0"/>
      <p:bldP spid="10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1322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F48AA4-1E87-4D07-51BC-53D8E8761E4D}"/>
              </a:ext>
            </a:extLst>
          </p:cNvPr>
          <p:cNvSpPr txBox="1"/>
          <p:nvPr/>
        </p:nvSpPr>
        <p:spPr>
          <a:xfrm rot="16200000">
            <a:off x="-2538673" y="2877401"/>
            <a:ext cx="581621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Revenue Summary</a:t>
            </a:r>
          </a:p>
        </p:txBody>
      </p:sp>
      <p:pic>
        <p:nvPicPr>
          <p:cNvPr id="6" name="Picture 5" descr="A logo with a ninja face and lines&#10;&#10;Description automatically generated">
            <a:extLst>
              <a:ext uri="{FF2B5EF4-FFF2-40B4-BE49-F238E27FC236}">
                <a16:creationId xmlns:a16="http://schemas.microsoft.com/office/drawing/2014/main" id="{51E0C487-BCB9-C2EF-AE95-2255E96DEBC6}"/>
              </a:ext>
            </a:extLst>
          </p:cNvPr>
          <p:cNvPicPr>
            <a:picLocks noChangeAspect="1"/>
          </p:cNvPicPr>
          <p:nvPr/>
        </p:nvPicPr>
        <p:blipFill>
          <a:blip r:embed="rId3"/>
          <a:stretch>
            <a:fillRect/>
          </a:stretch>
        </p:blipFill>
        <p:spPr>
          <a:xfrm>
            <a:off x="-250633" y="5889811"/>
            <a:ext cx="1284559" cy="1336471"/>
          </a:xfrm>
          <a:prstGeom prst="rect">
            <a:avLst/>
          </a:prstGeom>
        </p:spPr>
      </p:pic>
      <p:graphicFrame>
        <p:nvGraphicFramePr>
          <p:cNvPr id="8" name="Table 7">
            <a:extLst>
              <a:ext uri="{FF2B5EF4-FFF2-40B4-BE49-F238E27FC236}">
                <a16:creationId xmlns:a16="http://schemas.microsoft.com/office/drawing/2014/main" id="{F550186D-37F9-6767-7518-2BB692E95EDC}"/>
              </a:ext>
            </a:extLst>
          </p:cNvPr>
          <p:cNvGraphicFramePr>
            <a:graphicFrameLocks noGrp="1"/>
          </p:cNvGraphicFramePr>
          <p:nvPr>
            <p:extLst>
              <p:ext uri="{D42A27DB-BD31-4B8C-83A1-F6EECF244321}">
                <p14:modId xmlns:p14="http://schemas.microsoft.com/office/powerpoint/2010/main" val="286621229"/>
              </p:ext>
            </p:extLst>
          </p:nvPr>
        </p:nvGraphicFramePr>
        <p:xfrm>
          <a:off x="846667" y="0"/>
          <a:ext cx="11329845" cy="6857997"/>
        </p:xfrm>
        <a:graphic>
          <a:graphicData uri="http://schemas.openxmlformats.org/drawingml/2006/table">
            <a:tbl>
              <a:tblPr/>
              <a:tblGrid>
                <a:gridCol w="1173537">
                  <a:extLst>
                    <a:ext uri="{9D8B030D-6E8A-4147-A177-3AD203B41FA5}">
                      <a16:colId xmlns:a16="http://schemas.microsoft.com/office/drawing/2014/main" val="1982734490"/>
                    </a:ext>
                  </a:extLst>
                </a:gridCol>
                <a:gridCol w="2555226">
                  <a:extLst>
                    <a:ext uri="{9D8B030D-6E8A-4147-A177-3AD203B41FA5}">
                      <a16:colId xmlns:a16="http://schemas.microsoft.com/office/drawing/2014/main" val="344111246"/>
                    </a:ext>
                  </a:extLst>
                </a:gridCol>
                <a:gridCol w="1561129">
                  <a:extLst>
                    <a:ext uri="{9D8B030D-6E8A-4147-A177-3AD203B41FA5}">
                      <a16:colId xmlns:a16="http://schemas.microsoft.com/office/drawing/2014/main" val="2308299207"/>
                    </a:ext>
                  </a:extLst>
                </a:gridCol>
                <a:gridCol w="1894888">
                  <a:extLst>
                    <a:ext uri="{9D8B030D-6E8A-4147-A177-3AD203B41FA5}">
                      <a16:colId xmlns:a16="http://schemas.microsoft.com/office/drawing/2014/main" val="1326948764"/>
                    </a:ext>
                  </a:extLst>
                </a:gridCol>
                <a:gridCol w="2336310">
                  <a:extLst>
                    <a:ext uri="{9D8B030D-6E8A-4147-A177-3AD203B41FA5}">
                      <a16:colId xmlns:a16="http://schemas.microsoft.com/office/drawing/2014/main" val="2268260682"/>
                    </a:ext>
                  </a:extLst>
                </a:gridCol>
                <a:gridCol w="1808755">
                  <a:extLst>
                    <a:ext uri="{9D8B030D-6E8A-4147-A177-3AD203B41FA5}">
                      <a16:colId xmlns:a16="http://schemas.microsoft.com/office/drawing/2014/main" val="3176994324"/>
                    </a:ext>
                  </a:extLst>
                </a:gridCol>
              </a:tblGrid>
              <a:tr h="264166">
                <a:tc gridSpan="6">
                  <a:txBody>
                    <a:bodyPr/>
                    <a:lstStyle/>
                    <a:p>
                      <a:pPr algn="ctr" fontAlgn="b"/>
                      <a:r>
                        <a:rPr lang="en-IN" sz="1400" b="1" i="0" u="none" strike="noStrike" dirty="0">
                          <a:solidFill>
                            <a:srgbClr val="000000"/>
                          </a:solidFill>
                          <a:effectLst/>
                          <a:highlight>
                            <a:srgbClr val="9DFFCA"/>
                          </a:highlight>
                          <a:latin typeface="Aptos Narrow" panose="020B0004020202020204" pitchFamily="34" charset="0"/>
                        </a:rPr>
                        <a:t>Fianancial 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9103010"/>
                  </a:ext>
                </a:extLst>
              </a:tr>
              <a:tr h="239968">
                <a:tc gridSpan="3">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Cost Summary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hMerge="1">
                  <a:txBody>
                    <a:bodyPr/>
                    <a:lstStyle/>
                    <a:p>
                      <a:endParaRPr lang="en-US"/>
                    </a:p>
                  </a:txBody>
                  <a:tcPr/>
                </a:tc>
                <a:tc hMerge="1">
                  <a:txBody>
                    <a:bodyPr/>
                    <a:lstStyle/>
                    <a:p>
                      <a:endParaRPr lang="en-US"/>
                    </a:p>
                  </a:txBody>
                  <a:tcPr/>
                </a:tc>
                <a:tc rowSpan="2">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Sales Summary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rowSpan="2">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Revenue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rowSpan="2">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Profit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extLst>
                  <a:ext uri="{0D108BD9-81ED-4DB2-BD59-A6C34878D82A}">
                    <a16:rowId xmlns:a16="http://schemas.microsoft.com/office/drawing/2014/main" val="782107166"/>
                  </a:ext>
                </a:extLst>
              </a:tr>
              <a:tr h="264166">
                <a:tc>
                  <a:txBody>
                    <a:bodyPr/>
                    <a:lstStyle/>
                    <a:p>
                      <a:pPr algn="ctr" fontAlgn="b"/>
                      <a:r>
                        <a:rPr lang="en-IN" sz="1400" b="1" i="0" u="none" strike="noStrike" dirty="0">
                          <a:solidFill>
                            <a:srgbClr val="000000"/>
                          </a:solidFill>
                          <a:effectLst/>
                          <a:highlight>
                            <a:srgbClr val="9DFFCA"/>
                          </a:highlight>
                          <a:latin typeface="Aptos Narrow" panose="020B0004020202020204" pitchFamily="34" charset="0"/>
                        </a:rPr>
                        <a:t>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20322E"/>
                      </a:solidFill>
                      <a:prstDash val="solid"/>
                      <a:round/>
                      <a:headEnd type="none" w="med" len="med"/>
                      <a:tailEnd type="none" w="med" len="med"/>
                    </a:lnB>
                    <a:solidFill>
                      <a:srgbClr val="9DFFCA"/>
                    </a:solidFill>
                  </a:tcPr>
                </a:tc>
                <a:tc>
                  <a:txBody>
                    <a:bodyPr/>
                    <a:lstStyle/>
                    <a:p>
                      <a:pPr algn="ctr" fontAlgn="b"/>
                      <a:r>
                        <a:rPr lang="en-IN" sz="1400" b="1" i="0" u="none" strike="noStrike" dirty="0">
                          <a:solidFill>
                            <a:srgbClr val="000000"/>
                          </a:solidFill>
                          <a:effectLst/>
                          <a:highlight>
                            <a:srgbClr val="9DFFCA"/>
                          </a:highlight>
                          <a:latin typeface="Aptos Narrow" panose="020B0004020202020204" pitchFamily="34" charset="0"/>
                        </a:rPr>
                        <a:t>Developments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400" b="1" i="0" u="none" strike="noStrike" dirty="0">
                          <a:solidFill>
                            <a:srgbClr val="000000"/>
                          </a:solidFill>
                          <a:effectLst/>
                          <a:highlight>
                            <a:srgbClr val="9DFFCA"/>
                          </a:highlight>
                          <a:latin typeface="Aptos Narrow" panose="020B0004020202020204" pitchFamily="34" charset="0"/>
                        </a:rPr>
                        <a:t>Cost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62744128"/>
                  </a:ext>
                </a:extLst>
              </a:tr>
              <a:tr h="500523">
                <a:tc>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Year 1 (2024)</a:t>
                      </a:r>
                    </a:p>
                  </a:txBody>
                  <a:tcPr marL="0" marR="0" marT="0" marB="0" anchor="ctr">
                    <a:lnL w="6350" cap="flat" cmpd="sng" algn="ctr">
                      <a:solidFill>
                        <a:srgbClr val="20322E"/>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20322E"/>
                      </a:solidFill>
                      <a:prstDash val="solid"/>
                      <a:round/>
                      <a:headEnd type="none" w="med" len="med"/>
                      <a:tailEnd type="none" w="med" len="med"/>
                    </a:lnT>
                    <a:lnB w="6350" cap="flat" cmpd="sng" algn="ctr">
                      <a:solidFill>
                        <a:srgbClr val="20322E"/>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MVP</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$1,164,799.96</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b"/>
                      <a:r>
                        <a:rPr lang="en-IN" sz="1400" b="0" i="0" u="none" strike="noStrike">
                          <a:solidFill>
                            <a:srgbClr val="000000"/>
                          </a:solidFill>
                          <a:effectLst/>
                          <a:highlight>
                            <a:srgbClr val="9DFFCA"/>
                          </a:highlight>
                          <a:latin typeface="Aptos Narrow" panose="020B0004020202020204" pitchFamily="34" charset="0"/>
                        </a:rPr>
                        <a:t>No sales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-$1,164,799.96</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510675356"/>
                  </a:ext>
                </a:extLst>
              </a:tr>
              <a:tr h="1390343">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Year 2 (2025)</a:t>
                      </a:r>
                    </a:p>
                  </a:txBody>
                  <a:tcPr marL="0" marR="0" marT="0" marB="0" anchor="ctr">
                    <a:lnL w="6350" cap="flat" cmpd="sng" algn="ctr">
                      <a:solidFill>
                        <a:srgbClr val="20322E"/>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20322E"/>
                      </a:solidFill>
                      <a:prstDash val="solid"/>
                      <a:round/>
                      <a:headEnd type="none" w="med" len="med"/>
                      <a:tailEnd type="none" w="med" len="med"/>
                    </a:lnT>
                    <a:lnB w="6350" cap="flat" cmpd="sng" algn="ctr">
                      <a:solidFill>
                        <a:srgbClr val="20322E"/>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v2.0</a:t>
                      </a:r>
                      <a:br>
                        <a:rPr lang="en-IN" sz="1400" b="1" i="0" u="none" strike="noStrike" dirty="0">
                          <a:solidFill>
                            <a:srgbClr val="FFFFFF"/>
                          </a:solidFill>
                          <a:effectLst/>
                          <a:highlight>
                            <a:srgbClr val="20322E"/>
                          </a:highlight>
                          <a:latin typeface="Aptos Narrow" panose="020B0004020202020204" pitchFamily="34" charset="0"/>
                        </a:rPr>
                      </a:br>
                      <a:r>
                        <a:rPr lang="en-IN" sz="1200" b="1" i="0" u="none" strike="noStrike" dirty="0">
                          <a:solidFill>
                            <a:srgbClr val="FFFFFF"/>
                          </a:solidFill>
                          <a:effectLst/>
                          <a:highlight>
                            <a:srgbClr val="20322E"/>
                          </a:highlight>
                          <a:latin typeface="Aptos Narrow" panose="020B0004020202020204" pitchFamily="34" charset="0"/>
                        </a:rPr>
                        <a:t>(multi language support, data retrieval, </a:t>
                      </a:r>
                      <a:r>
                        <a:rPr lang="en-IN" sz="1200" b="1" i="0" u="none" strike="noStrike" dirty="0" err="1">
                          <a:solidFill>
                            <a:srgbClr val="FFFFFF"/>
                          </a:solidFill>
                          <a:effectLst/>
                          <a:highlight>
                            <a:srgbClr val="20322E"/>
                          </a:highlight>
                          <a:latin typeface="Aptos Narrow" panose="020B0004020202020204" pitchFamily="34" charset="0"/>
                        </a:rPr>
                        <a:t>NoSql</a:t>
                      </a:r>
                      <a:r>
                        <a:rPr lang="en-IN" sz="1200" b="1" i="0" u="none" strike="noStrike" dirty="0">
                          <a:solidFill>
                            <a:srgbClr val="FFFFFF"/>
                          </a:solidFill>
                          <a:effectLst/>
                          <a:highlight>
                            <a:srgbClr val="20322E"/>
                          </a:highlight>
                          <a:latin typeface="Aptos Narrow" panose="020B0004020202020204" pitchFamily="34" charset="0"/>
                        </a:rPr>
                        <a:t> &amp; data visualisation )</a:t>
                      </a:r>
                      <a:br>
                        <a:rPr lang="en-IN" sz="1400" b="1" i="0" u="none" strike="noStrike" dirty="0">
                          <a:solidFill>
                            <a:srgbClr val="FFFFFF"/>
                          </a:solidFill>
                          <a:effectLst/>
                          <a:highlight>
                            <a:srgbClr val="20322E"/>
                          </a:highlight>
                          <a:latin typeface="Aptos Narrow" panose="020B0004020202020204" pitchFamily="34" charset="0"/>
                        </a:rPr>
                      </a:br>
                      <a:r>
                        <a:rPr lang="en-IN" sz="1400" b="1" i="0" u="none" strike="noStrike" dirty="0">
                          <a:solidFill>
                            <a:srgbClr val="FFFFFF"/>
                          </a:solidFill>
                          <a:effectLst/>
                          <a:highlight>
                            <a:srgbClr val="20322E"/>
                          </a:highlight>
                          <a:latin typeface="Aptos Narrow" panose="020B0004020202020204" pitchFamily="34" charset="0"/>
                        </a:rPr>
                        <a:t>Client base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$1,944,069.96</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0" i="0" u="none" strike="noStrike" dirty="0">
                          <a:solidFill>
                            <a:srgbClr val="000000"/>
                          </a:solidFill>
                          <a:effectLst/>
                          <a:highlight>
                            <a:srgbClr val="9DFFCA"/>
                          </a:highlight>
                          <a:latin typeface="Aptos Narrow" panose="020B0004020202020204" pitchFamily="34" charset="0"/>
                        </a:rPr>
                        <a:t>10 Basic</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8 Essentials</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4 Professional</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2 Enterprise</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24 Licenses in Total</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$546,000.00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-$1,398,069.96</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38120904"/>
                  </a:ext>
                </a:extLst>
              </a:tr>
              <a:tr h="1946478">
                <a:tc>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Year 3 (2026)</a:t>
                      </a:r>
                    </a:p>
                  </a:txBody>
                  <a:tcPr marL="0" marR="0" marT="0" marB="0" anchor="ctr">
                    <a:lnL w="6350" cap="flat" cmpd="sng" algn="ctr">
                      <a:solidFill>
                        <a:srgbClr val="20322E"/>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20322E"/>
                      </a:solidFill>
                      <a:prstDash val="solid"/>
                      <a:round/>
                      <a:headEnd type="none" w="med" len="med"/>
                      <a:tailEnd type="none" w="med" len="med"/>
                    </a:lnT>
                    <a:lnB w="6350" cap="flat" cmpd="sng" algn="ctr">
                      <a:solidFill>
                        <a:srgbClr val="20322E"/>
                      </a:solidFill>
                      <a:prstDash val="solid"/>
                      <a:round/>
                      <a:headEnd type="none" w="med" len="med"/>
                      <a:tailEnd type="none" w="med" len="med"/>
                    </a:lnB>
                    <a:solidFill>
                      <a:srgbClr val="9DFFCA"/>
                    </a:solidFill>
                  </a:tcPr>
                </a:tc>
                <a:tc>
                  <a:txBody>
                    <a:bodyPr/>
                    <a:lstStyle/>
                    <a:p>
                      <a:pPr algn="ctr" fontAlgn="ctr"/>
                      <a:r>
                        <a:rPr lang="en-IN" sz="1400" b="1" i="0" u="none" strike="noStrike">
                          <a:solidFill>
                            <a:srgbClr val="FFFFFF"/>
                          </a:solidFill>
                          <a:effectLst/>
                          <a:highlight>
                            <a:srgbClr val="20322E"/>
                          </a:highlight>
                          <a:latin typeface="Aptos Narrow" panose="020B0004020202020204" pitchFamily="34" charset="0"/>
                        </a:rPr>
                        <a:t>Feature additions like AI insights</a:t>
                      </a:r>
                      <a:br>
                        <a:rPr lang="en-IN" sz="1400" b="1" i="0" u="none" strike="noStrike">
                          <a:solidFill>
                            <a:srgbClr val="FFFFFF"/>
                          </a:solidFill>
                          <a:effectLst/>
                          <a:highlight>
                            <a:srgbClr val="20322E"/>
                          </a:highlight>
                          <a:latin typeface="Aptos Narrow" panose="020B0004020202020204" pitchFamily="34" charset="0"/>
                        </a:rPr>
                      </a:br>
                      <a:r>
                        <a:rPr lang="en-IN" sz="1400" b="1" i="0" u="none" strike="noStrike">
                          <a:solidFill>
                            <a:srgbClr val="FFFFFF"/>
                          </a:solidFill>
                          <a:effectLst/>
                          <a:highlight>
                            <a:srgbClr val="20322E"/>
                          </a:highlight>
                          <a:latin typeface="Aptos Narrow" panose="020B0004020202020204" pitchFamily="34" charset="0"/>
                        </a:rPr>
                        <a:t>Chatbot support</a:t>
                      </a:r>
                      <a:br>
                        <a:rPr lang="en-IN" sz="1400" b="1" i="0" u="none" strike="noStrike">
                          <a:solidFill>
                            <a:srgbClr val="FFFFFF"/>
                          </a:solidFill>
                          <a:effectLst/>
                          <a:highlight>
                            <a:srgbClr val="20322E"/>
                          </a:highlight>
                          <a:latin typeface="Aptos Narrow" panose="020B0004020202020204" pitchFamily="34" charset="0"/>
                        </a:rPr>
                      </a:br>
                      <a:r>
                        <a:rPr lang="en-IN" sz="1400" b="1" i="0" u="none" strike="noStrike">
                          <a:solidFill>
                            <a:srgbClr val="FFFFFF"/>
                          </a:solidFill>
                          <a:effectLst/>
                          <a:highlight>
                            <a:srgbClr val="20322E"/>
                          </a:highlight>
                          <a:latin typeface="Aptos Narrow" panose="020B0004020202020204" pitchFamily="34" charset="0"/>
                        </a:rPr>
                        <a:t>Client expansion</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$2,497,622.96</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10% churn</a:t>
                      </a:r>
                      <a:br>
                        <a:rPr lang="en-IN" sz="1400" b="1" i="0" u="none" strike="noStrike" dirty="0">
                          <a:solidFill>
                            <a:srgbClr val="000000"/>
                          </a:solidFill>
                          <a:effectLst/>
                          <a:highlight>
                            <a:srgbClr val="9DFFCA"/>
                          </a:highlight>
                          <a:latin typeface="Aptos Narrow" panose="020B0004020202020204" pitchFamily="34" charset="0"/>
                        </a:rPr>
                      </a:br>
                      <a:r>
                        <a:rPr lang="en-IN" sz="1400" b="1" i="0" u="none" strike="noStrike" dirty="0">
                          <a:solidFill>
                            <a:srgbClr val="000000"/>
                          </a:solidFill>
                          <a:effectLst/>
                          <a:highlight>
                            <a:srgbClr val="9DFFCA"/>
                          </a:highlight>
                          <a:latin typeface="Aptos Narrow" panose="020B0004020202020204" pitchFamily="34" charset="0"/>
                        </a:rPr>
                        <a:t>5x Growth</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45 Basic</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36 Essentials</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18 Professional</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9 Enterprise</a:t>
                      </a:r>
                      <a:br>
                        <a:rPr lang="en-IN" sz="1400" b="0" i="0" u="none" strike="noStrike" dirty="0">
                          <a:solidFill>
                            <a:srgbClr val="000000"/>
                          </a:solidFill>
                          <a:effectLst/>
                          <a:highlight>
                            <a:srgbClr val="9DFFCA"/>
                          </a:highlight>
                          <a:latin typeface="Aptos Narrow" panose="020B0004020202020204" pitchFamily="34" charset="0"/>
                        </a:rPr>
                      </a:br>
                      <a:r>
                        <a:rPr lang="en-IN" sz="1400" b="0" i="0" u="none" strike="noStrike" dirty="0">
                          <a:solidFill>
                            <a:srgbClr val="000000"/>
                          </a:solidFill>
                          <a:effectLst/>
                          <a:highlight>
                            <a:srgbClr val="9DFFCA"/>
                          </a:highlight>
                          <a:latin typeface="Aptos Narrow" panose="020B0004020202020204" pitchFamily="34" charset="0"/>
                        </a:rPr>
                        <a:t>108 Licenses in Total</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$3,099,222.00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$601,599.04</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532212214"/>
                  </a:ext>
                </a:extLst>
              </a:tr>
              <a:tr h="1946478">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Year 4 (2027)</a:t>
                      </a:r>
                    </a:p>
                  </a:txBody>
                  <a:tcPr marL="0" marR="0" marT="0" marB="0" anchor="ctr">
                    <a:lnL w="6350" cap="flat" cmpd="sng" algn="ctr">
                      <a:solidFill>
                        <a:srgbClr val="20322E"/>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20322E"/>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a:solidFill>
                            <a:srgbClr val="FFFFFF"/>
                          </a:solidFill>
                          <a:effectLst/>
                          <a:highlight>
                            <a:srgbClr val="20322E"/>
                          </a:highlight>
                          <a:latin typeface="Aptos Narrow" panose="020B0004020202020204" pitchFamily="34" charset="0"/>
                        </a:rPr>
                        <a:t>Client expansion</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$3,315,584.12</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22E"/>
                    </a:solidFill>
                  </a:tcPr>
                </a:tc>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20% churn</a:t>
                      </a:r>
                      <a:br>
                        <a:rPr lang="en-IN" sz="1400" b="1" i="0" u="none" strike="noStrike">
                          <a:solidFill>
                            <a:srgbClr val="000000"/>
                          </a:solidFill>
                          <a:effectLst/>
                          <a:highlight>
                            <a:srgbClr val="9DFFCA"/>
                          </a:highlight>
                          <a:latin typeface="Aptos Narrow" panose="020B0004020202020204" pitchFamily="34" charset="0"/>
                        </a:rPr>
                      </a:br>
                      <a:r>
                        <a:rPr lang="en-IN" sz="1400" b="1" i="0" u="none" strike="noStrike">
                          <a:solidFill>
                            <a:srgbClr val="000000"/>
                          </a:solidFill>
                          <a:effectLst/>
                          <a:highlight>
                            <a:srgbClr val="9DFFCA"/>
                          </a:highlight>
                          <a:latin typeface="Aptos Narrow" panose="020B0004020202020204" pitchFamily="34" charset="0"/>
                        </a:rPr>
                        <a:t>2.5x Growth</a:t>
                      </a:r>
                      <a:br>
                        <a:rPr lang="en-IN" sz="1400" b="0" i="0" u="none" strike="noStrike">
                          <a:solidFill>
                            <a:srgbClr val="000000"/>
                          </a:solidFill>
                          <a:effectLst/>
                          <a:highlight>
                            <a:srgbClr val="9DFFCA"/>
                          </a:highlight>
                          <a:latin typeface="Aptos Narrow" panose="020B0004020202020204" pitchFamily="34" charset="0"/>
                        </a:rPr>
                      </a:br>
                      <a:r>
                        <a:rPr lang="en-IN" sz="1400" b="0" i="0" u="none" strike="noStrike">
                          <a:solidFill>
                            <a:srgbClr val="000000"/>
                          </a:solidFill>
                          <a:effectLst/>
                          <a:highlight>
                            <a:srgbClr val="9DFFCA"/>
                          </a:highlight>
                          <a:latin typeface="Aptos Narrow" panose="020B0004020202020204" pitchFamily="34" charset="0"/>
                        </a:rPr>
                        <a:t>90 Basic</a:t>
                      </a:r>
                      <a:br>
                        <a:rPr lang="en-IN" sz="1400" b="0" i="0" u="none" strike="noStrike">
                          <a:solidFill>
                            <a:srgbClr val="000000"/>
                          </a:solidFill>
                          <a:effectLst/>
                          <a:highlight>
                            <a:srgbClr val="9DFFCA"/>
                          </a:highlight>
                          <a:latin typeface="Aptos Narrow" panose="020B0004020202020204" pitchFamily="34" charset="0"/>
                        </a:rPr>
                      </a:br>
                      <a:r>
                        <a:rPr lang="en-IN" sz="1400" b="0" i="0" u="none" strike="noStrike">
                          <a:solidFill>
                            <a:srgbClr val="000000"/>
                          </a:solidFill>
                          <a:effectLst/>
                          <a:highlight>
                            <a:srgbClr val="9DFFCA"/>
                          </a:highlight>
                          <a:latin typeface="Aptos Narrow" panose="020B0004020202020204" pitchFamily="34" charset="0"/>
                        </a:rPr>
                        <a:t>72 Essentials</a:t>
                      </a:r>
                      <a:br>
                        <a:rPr lang="en-IN" sz="1400" b="0" i="0" u="none" strike="noStrike">
                          <a:solidFill>
                            <a:srgbClr val="000000"/>
                          </a:solidFill>
                          <a:effectLst/>
                          <a:highlight>
                            <a:srgbClr val="9DFFCA"/>
                          </a:highlight>
                          <a:latin typeface="Aptos Narrow" panose="020B0004020202020204" pitchFamily="34" charset="0"/>
                        </a:rPr>
                      </a:br>
                      <a:r>
                        <a:rPr lang="en-IN" sz="1400" b="0" i="0" u="none" strike="noStrike">
                          <a:solidFill>
                            <a:srgbClr val="000000"/>
                          </a:solidFill>
                          <a:effectLst/>
                          <a:highlight>
                            <a:srgbClr val="9DFFCA"/>
                          </a:highlight>
                          <a:latin typeface="Aptos Narrow" panose="020B0004020202020204" pitchFamily="34" charset="0"/>
                        </a:rPr>
                        <a:t>36 Professional</a:t>
                      </a:r>
                      <a:br>
                        <a:rPr lang="en-IN" sz="1400" b="0" i="0" u="none" strike="noStrike">
                          <a:solidFill>
                            <a:srgbClr val="000000"/>
                          </a:solidFill>
                          <a:effectLst/>
                          <a:highlight>
                            <a:srgbClr val="9DFFCA"/>
                          </a:highlight>
                          <a:latin typeface="Aptos Narrow" panose="020B0004020202020204" pitchFamily="34" charset="0"/>
                        </a:rPr>
                      </a:br>
                      <a:r>
                        <a:rPr lang="en-IN" sz="1400" b="0" i="0" u="none" strike="noStrike">
                          <a:solidFill>
                            <a:srgbClr val="000000"/>
                          </a:solidFill>
                          <a:effectLst/>
                          <a:highlight>
                            <a:srgbClr val="9DFFCA"/>
                          </a:highlight>
                          <a:latin typeface="Aptos Narrow" panose="020B0004020202020204" pitchFamily="34" charset="0"/>
                        </a:rPr>
                        <a:t>18 Enterprise</a:t>
                      </a:r>
                      <a:br>
                        <a:rPr lang="en-IN" sz="1400" b="0" i="0" u="none" strike="noStrike">
                          <a:solidFill>
                            <a:srgbClr val="000000"/>
                          </a:solidFill>
                          <a:effectLst/>
                          <a:highlight>
                            <a:srgbClr val="9DFFCA"/>
                          </a:highlight>
                          <a:latin typeface="Aptos Narrow" panose="020B0004020202020204" pitchFamily="34" charset="0"/>
                        </a:rPr>
                      </a:br>
                      <a:r>
                        <a:rPr lang="en-IN" sz="1400" b="0" i="0" u="none" strike="noStrike">
                          <a:solidFill>
                            <a:srgbClr val="000000"/>
                          </a:solidFill>
                          <a:effectLst/>
                          <a:highlight>
                            <a:srgbClr val="9DFFCA"/>
                          </a:highlight>
                          <a:latin typeface="Aptos Narrow" panose="020B0004020202020204" pitchFamily="34" charset="0"/>
                        </a:rPr>
                        <a:t>216 Licenses in Total</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$6,198,444.00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dirty="0">
                          <a:solidFill>
                            <a:srgbClr val="FFFFFF"/>
                          </a:solidFill>
                          <a:effectLst/>
                          <a:highlight>
                            <a:srgbClr val="20322E"/>
                          </a:highlight>
                          <a:latin typeface="Aptos Narrow" panose="020B0004020202020204" pitchFamily="34" charset="0"/>
                        </a:rPr>
                        <a:t>$2,882,859.88</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791400756"/>
                  </a:ext>
                </a:extLst>
              </a:tr>
              <a:tr h="305875">
                <a:tc>
                  <a:txBody>
                    <a:bodyPr/>
                    <a:lstStyle/>
                    <a:p>
                      <a:pPr algn="ctr" fontAlgn="b"/>
                      <a:r>
                        <a:rPr lang="en-IN" sz="1800" b="1" i="0" u="none" strike="noStrike">
                          <a:solidFill>
                            <a:srgbClr val="000000"/>
                          </a:solidFill>
                          <a:effectLst/>
                          <a:highlight>
                            <a:srgbClr val="9DFFCA"/>
                          </a:highlight>
                          <a:latin typeface="Aptos Narrow" panose="020B0004020202020204" pitchFamily="34" charset="0"/>
                        </a:rPr>
                        <a:t>2024 - 2027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b"/>
                      <a:r>
                        <a:rPr lang="en-IN" sz="1800" b="1" i="0" u="none" strike="noStrike">
                          <a:solidFill>
                            <a:srgbClr val="000000"/>
                          </a:solidFill>
                          <a:effectLst/>
                          <a:highlight>
                            <a:srgbClr val="9DFFCA"/>
                          </a:highlight>
                          <a:latin typeface="Aptos Narrow" panose="020B0004020202020204" pitchFamily="34" charset="0"/>
                        </a:rPr>
                        <a:t>Total Cost (2024 - 2027)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b"/>
                      <a:r>
                        <a:rPr lang="en-IN" sz="1800" b="1" i="0" u="none" strike="noStrike" dirty="0">
                          <a:solidFill>
                            <a:srgbClr val="000000"/>
                          </a:solidFill>
                          <a:effectLst/>
                          <a:highlight>
                            <a:srgbClr val="9DFFCA"/>
                          </a:highlight>
                          <a:latin typeface="Aptos Narrow" panose="020B0004020202020204" pitchFamily="34" charset="0"/>
                        </a:rPr>
                        <a:t>$8,922,077.00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b"/>
                      <a:r>
                        <a:rPr lang="en-IN" sz="1800" b="1" i="0" u="none" strike="noStrike">
                          <a:solidFill>
                            <a:srgbClr val="000000"/>
                          </a:solidFill>
                          <a:effectLst/>
                          <a:highlight>
                            <a:srgbClr val="9DFFCA"/>
                          </a:highlight>
                          <a:latin typeface="Aptos Narrow" panose="020B00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b"/>
                      <a:r>
                        <a:rPr lang="en-IN" sz="1800" b="1" i="0" u="none" strike="noStrike" dirty="0">
                          <a:solidFill>
                            <a:srgbClr val="000000"/>
                          </a:solidFill>
                          <a:effectLst/>
                          <a:highlight>
                            <a:srgbClr val="9DFFCA"/>
                          </a:highlight>
                          <a:latin typeface="Aptos Narrow" panose="020B0004020202020204" pitchFamily="34" charset="0"/>
                        </a:rPr>
                        <a:t>$9,843,666.00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b"/>
                      <a:r>
                        <a:rPr lang="en-IN" sz="1800" b="1" i="0" u="none" strike="noStrike" dirty="0">
                          <a:solidFill>
                            <a:srgbClr val="000000"/>
                          </a:solidFill>
                          <a:effectLst/>
                          <a:highlight>
                            <a:srgbClr val="9DFFCA"/>
                          </a:highlight>
                          <a:latin typeface="Aptos Narrow" panose="020B0004020202020204" pitchFamily="34" charset="0"/>
                        </a:rPr>
                        <a:t>$921,589.00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extLst>
                  <a:ext uri="{0D108BD9-81ED-4DB2-BD59-A6C34878D82A}">
                    <a16:rowId xmlns:a16="http://schemas.microsoft.com/office/drawing/2014/main" val="4181105867"/>
                  </a:ext>
                </a:extLst>
              </a:tr>
            </a:tbl>
          </a:graphicData>
        </a:graphic>
      </p:graphicFrame>
    </p:spTree>
    <p:extLst>
      <p:ext uri="{BB962C8B-B14F-4D97-AF65-F5344CB8AC3E}">
        <p14:creationId xmlns:p14="http://schemas.microsoft.com/office/powerpoint/2010/main" val="183493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pic>
        <p:nvPicPr>
          <p:cNvPr id="5" name="Picture 4" descr="A logo with a ninja face and lines&#10;&#10;Description automatically generated">
            <a:extLst>
              <a:ext uri="{FF2B5EF4-FFF2-40B4-BE49-F238E27FC236}">
                <a16:creationId xmlns:a16="http://schemas.microsoft.com/office/drawing/2014/main" id="{D8A4780C-5589-4828-6E72-C394ADD4CA6A}"/>
              </a:ext>
            </a:extLst>
          </p:cNvPr>
          <p:cNvPicPr>
            <a:picLocks noChangeAspect="1"/>
          </p:cNvPicPr>
          <p:nvPr/>
        </p:nvPicPr>
        <p:blipFill>
          <a:blip r:embed="rId3"/>
          <a:stretch>
            <a:fillRect/>
          </a:stretch>
        </p:blipFill>
        <p:spPr>
          <a:xfrm>
            <a:off x="-250633" y="5740169"/>
            <a:ext cx="1428389" cy="1486114"/>
          </a:xfrm>
          <a:prstGeom prst="rect">
            <a:avLst/>
          </a:prstGeom>
        </p:spPr>
      </p:pic>
      <p:sp>
        <p:nvSpPr>
          <p:cNvPr id="8" name="TextBox 7">
            <a:extLst>
              <a:ext uri="{FF2B5EF4-FFF2-40B4-BE49-F238E27FC236}">
                <a16:creationId xmlns:a16="http://schemas.microsoft.com/office/drawing/2014/main" id="{87D1F8FA-9A8D-2B30-A7B8-DCB623CDC54A}"/>
              </a:ext>
            </a:extLst>
          </p:cNvPr>
          <p:cNvSpPr txBox="1"/>
          <p:nvPr/>
        </p:nvSpPr>
        <p:spPr>
          <a:xfrm rot="16200000">
            <a:off x="-2511779" y="2877401"/>
            <a:ext cx="581621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a:solidFill>
                  <a:prstClr val="white"/>
                </a:solidFill>
                <a:latin typeface="Century Gothic" panose="020B0502020202020204" pitchFamily="34" charset="0"/>
              </a:rPr>
              <a:t>Return on Investment</a:t>
            </a:r>
          </a:p>
        </p:txBody>
      </p:sp>
      <p:pic>
        <p:nvPicPr>
          <p:cNvPr id="11" name="Picture 10" descr="A screen shot of a graph&#10;&#10;Description automatically generated">
            <a:extLst>
              <a:ext uri="{FF2B5EF4-FFF2-40B4-BE49-F238E27FC236}">
                <a16:creationId xmlns:a16="http://schemas.microsoft.com/office/drawing/2014/main" id="{5F78A635-11CB-9CE2-3511-AE3A041A47AA}"/>
              </a:ext>
            </a:extLst>
          </p:cNvPr>
          <p:cNvPicPr>
            <a:picLocks noChangeAspect="1"/>
          </p:cNvPicPr>
          <p:nvPr/>
        </p:nvPicPr>
        <p:blipFill rotWithShape="1">
          <a:blip r:embed="rId4"/>
          <a:srcRect l="27675" t="29930" r="24600" b="30341"/>
          <a:stretch/>
        </p:blipFill>
        <p:spPr>
          <a:xfrm>
            <a:off x="7179620" y="4086537"/>
            <a:ext cx="4027186" cy="2514383"/>
          </a:xfrm>
          <a:prstGeom prst="rect">
            <a:avLst/>
          </a:prstGeom>
        </p:spPr>
      </p:pic>
      <p:sp>
        <p:nvSpPr>
          <p:cNvPr id="12" name="TextBox 11">
            <a:extLst>
              <a:ext uri="{FF2B5EF4-FFF2-40B4-BE49-F238E27FC236}">
                <a16:creationId xmlns:a16="http://schemas.microsoft.com/office/drawing/2014/main" id="{E0B6FC59-6120-9C6C-0273-61335FC3FBC9}"/>
              </a:ext>
            </a:extLst>
          </p:cNvPr>
          <p:cNvSpPr txBox="1"/>
          <p:nvPr/>
        </p:nvSpPr>
        <p:spPr>
          <a:xfrm>
            <a:off x="7338541" y="345005"/>
            <a:ext cx="37093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Overall Summary</a:t>
            </a:r>
          </a:p>
        </p:txBody>
      </p:sp>
      <p:grpSp>
        <p:nvGrpSpPr>
          <p:cNvPr id="19" name="Group 18">
            <a:extLst>
              <a:ext uri="{FF2B5EF4-FFF2-40B4-BE49-F238E27FC236}">
                <a16:creationId xmlns:a16="http://schemas.microsoft.com/office/drawing/2014/main" id="{AF419DFC-59C6-C081-BFCF-F58D14BE4B4E}"/>
              </a:ext>
            </a:extLst>
          </p:cNvPr>
          <p:cNvGrpSpPr/>
          <p:nvPr/>
        </p:nvGrpSpPr>
        <p:grpSpPr>
          <a:xfrm>
            <a:off x="844399" y="1725294"/>
            <a:ext cx="6091646" cy="3407412"/>
            <a:chOff x="844399" y="1725294"/>
            <a:chExt cx="6091646" cy="3407412"/>
          </a:xfrm>
        </p:grpSpPr>
        <p:pic>
          <p:nvPicPr>
            <p:cNvPr id="14" name="Picture 13" descr="A graph of sales and profit&#10;&#10;Description automatically generated">
              <a:extLst>
                <a:ext uri="{FF2B5EF4-FFF2-40B4-BE49-F238E27FC236}">
                  <a16:creationId xmlns:a16="http://schemas.microsoft.com/office/drawing/2014/main" id="{ADBE17E3-73EF-24F7-0EFC-84C6805CB22F}"/>
                </a:ext>
              </a:extLst>
            </p:cNvPr>
            <p:cNvPicPr>
              <a:picLocks noChangeAspect="1"/>
            </p:cNvPicPr>
            <p:nvPr/>
          </p:nvPicPr>
          <p:blipFill rotWithShape="1">
            <a:blip r:embed="rId5"/>
            <a:srcRect b="25419"/>
            <a:stretch/>
          </p:blipFill>
          <p:spPr>
            <a:xfrm>
              <a:off x="844399" y="1725294"/>
              <a:ext cx="6091646" cy="3407412"/>
            </a:xfrm>
            <a:prstGeom prst="rect">
              <a:avLst/>
            </a:prstGeom>
          </p:spPr>
        </p:pic>
        <p:sp>
          <p:nvSpPr>
            <p:cNvPr id="2" name="TextBox 1">
              <a:extLst>
                <a:ext uri="{FF2B5EF4-FFF2-40B4-BE49-F238E27FC236}">
                  <a16:creationId xmlns:a16="http://schemas.microsoft.com/office/drawing/2014/main" id="{13B5315E-45DD-5B7B-080F-08101FECAA2B}"/>
                </a:ext>
              </a:extLst>
            </p:cNvPr>
            <p:cNvSpPr txBox="1"/>
            <p:nvPr/>
          </p:nvSpPr>
          <p:spPr>
            <a:xfrm>
              <a:off x="1782618" y="3725917"/>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1.1M</a:t>
              </a:r>
            </a:p>
          </p:txBody>
        </p:sp>
        <p:sp>
          <p:nvSpPr>
            <p:cNvPr id="3" name="TextBox 2">
              <a:extLst>
                <a:ext uri="{FF2B5EF4-FFF2-40B4-BE49-F238E27FC236}">
                  <a16:creationId xmlns:a16="http://schemas.microsoft.com/office/drawing/2014/main" id="{0129CAD8-C272-0D3C-065D-75887DFC7EF2}"/>
                </a:ext>
              </a:extLst>
            </p:cNvPr>
            <p:cNvSpPr txBox="1"/>
            <p:nvPr/>
          </p:nvSpPr>
          <p:spPr>
            <a:xfrm>
              <a:off x="2987965" y="3556653"/>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1.9M</a:t>
              </a:r>
            </a:p>
          </p:txBody>
        </p:sp>
        <p:sp>
          <p:nvSpPr>
            <p:cNvPr id="4" name="TextBox 3">
              <a:extLst>
                <a:ext uri="{FF2B5EF4-FFF2-40B4-BE49-F238E27FC236}">
                  <a16:creationId xmlns:a16="http://schemas.microsoft.com/office/drawing/2014/main" id="{706E50BA-FE81-023F-E83F-A56447DD1612}"/>
                </a:ext>
              </a:extLst>
            </p:cNvPr>
            <p:cNvSpPr txBox="1"/>
            <p:nvPr/>
          </p:nvSpPr>
          <p:spPr>
            <a:xfrm>
              <a:off x="4165600" y="3476639"/>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2.4M</a:t>
              </a:r>
            </a:p>
          </p:txBody>
        </p:sp>
        <p:sp>
          <p:nvSpPr>
            <p:cNvPr id="6" name="TextBox 5">
              <a:extLst>
                <a:ext uri="{FF2B5EF4-FFF2-40B4-BE49-F238E27FC236}">
                  <a16:creationId xmlns:a16="http://schemas.microsoft.com/office/drawing/2014/main" id="{D459C016-789D-51D9-3E7F-A20032AC7C12}"/>
                </a:ext>
              </a:extLst>
            </p:cNvPr>
            <p:cNvSpPr txBox="1"/>
            <p:nvPr/>
          </p:nvSpPr>
          <p:spPr>
            <a:xfrm>
              <a:off x="5389415" y="3283328"/>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3.3M</a:t>
              </a:r>
            </a:p>
          </p:txBody>
        </p:sp>
        <p:sp>
          <p:nvSpPr>
            <p:cNvPr id="7" name="TextBox 6">
              <a:extLst>
                <a:ext uri="{FF2B5EF4-FFF2-40B4-BE49-F238E27FC236}">
                  <a16:creationId xmlns:a16="http://schemas.microsoft.com/office/drawing/2014/main" id="{15167F5E-C9C6-E6BD-E010-88175558D5EC}"/>
                </a:ext>
              </a:extLst>
            </p:cNvPr>
            <p:cNvSpPr txBox="1"/>
            <p:nvPr/>
          </p:nvSpPr>
          <p:spPr>
            <a:xfrm>
              <a:off x="2443018" y="4340135"/>
              <a:ext cx="544947"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-1.1M</a:t>
              </a:r>
            </a:p>
          </p:txBody>
        </p:sp>
        <p:sp>
          <p:nvSpPr>
            <p:cNvPr id="10" name="TextBox 9">
              <a:extLst>
                <a:ext uri="{FF2B5EF4-FFF2-40B4-BE49-F238E27FC236}">
                  <a16:creationId xmlns:a16="http://schemas.microsoft.com/office/drawing/2014/main" id="{61FD001C-280B-3595-E249-3FD3D4C512D3}"/>
                </a:ext>
              </a:extLst>
            </p:cNvPr>
            <p:cNvSpPr txBox="1"/>
            <p:nvPr/>
          </p:nvSpPr>
          <p:spPr>
            <a:xfrm>
              <a:off x="3848660" y="4340135"/>
              <a:ext cx="544947"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-1.3M</a:t>
              </a:r>
            </a:p>
          </p:txBody>
        </p:sp>
        <p:sp>
          <p:nvSpPr>
            <p:cNvPr id="13" name="TextBox 12">
              <a:extLst>
                <a:ext uri="{FF2B5EF4-FFF2-40B4-BE49-F238E27FC236}">
                  <a16:creationId xmlns:a16="http://schemas.microsoft.com/office/drawing/2014/main" id="{A8657A43-83C4-5507-BEAC-7F1B82D39D0B}"/>
                </a:ext>
              </a:extLst>
            </p:cNvPr>
            <p:cNvSpPr txBox="1"/>
            <p:nvPr/>
          </p:nvSpPr>
          <p:spPr>
            <a:xfrm>
              <a:off x="4832333" y="3826963"/>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600K</a:t>
              </a:r>
            </a:p>
          </p:txBody>
        </p:sp>
        <p:sp>
          <p:nvSpPr>
            <p:cNvPr id="15" name="TextBox 14">
              <a:extLst>
                <a:ext uri="{FF2B5EF4-FFF2-40B4-BE49-F238E27FC236}">
                  <a16:creationId xmlns:a16="http://schemas.microsoft.com/office/drawing/2014/main" id="{AAB25B22-E73C-3544-06DD-BCCA5F1EA8A4}"/>
                </a:ext>
              </a:extLst>
            </p:cNvPr>
            <p:cNvSpPr txBox="1"/>
            <p:nvPr/>
          </p:nvSpPr>
          <p:spPr>
            <a:xfrm>
              <a:off x="6059054" y="3374629"/>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2.8M</a:t>
              </a:r>
            </a:p>
          </p:txBody>
        </p:sp>
        <p:sp>
          <p:nvSpPr>
            <p:cNvPr id="16" name="TextBox 15">
              <a:extLst>
                <a:ext uri="{FF2B5EF4-FFF2-40B4-BE49-F238E27FC236}">
                  <a16:creationId xmlns:a16="http://schemas.microsoft.com/office/drawing/2014/main" id="{E1708541-B039-FE00-B658-991AAE6E6A2D}"/>
                </a:ext>
              </a:extLst>
            </p:cNvPr>
            <p:cNvSpPr txBox="1"/>
            <p:nvPr/>
          </p:nvSpPr>
          <p:spPr>
            <a:xfrm>
              <a:off x="3307475" y="3826963"/>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500K</a:t>
              </a:r>
            </a:p>
          </p:txBody>
        </p:sp>
        <p:sp>
          <p:nvSpPr>
            <p:cNvPr id="17" name="TextBox 16">
              <a:extLst>
                <a:ext uri="{FF2B5EF4-FFF2-40B4-BE49-F238E27FC236}">
                  <a16:creationId xmlns:a16="http://schemas.microsoft.com/office/drawing/2014/main" id="{08A16DD4-45ED-DE27-29CC-8C5483D96F62}"/>
                </a:ext>
              </a:extLst>
            </p:cNvPr>
            <p:cNvSpPr txBox="1"/>
            <p:nvPr/>
          </p:nvSpPr>
          <p:spPr>
            <a:xfrm>
              <a:off x="4511370" y="3321278"/>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3.1M</a:t>
              </a:r>
            </a:p>
          </p:txBody>
        </p:sp>
        <p:sp>
          <p:nvSpPr>
            <p:cNvPr id="18" name="TextBox 17">
              <a:extLst>
                <a:ext uri="{FF2B5EF4-FFF2-40B4-BE49-F238E27FC236}">
                  <a16:creationId xmlns:a16="http://schemas.microsoft.com/office/drawing/2014/main" id="{89CF5C90-1980-FFA5-B1E9-72288E74476F}"/>
                </a:ext>
              </a:extLst>
            </p:cNvPr>
            <p:cNvSpPr txBox="1"/>
            <p:nvPr/>
          </p:nvSpPr>
          <p:spPr>
            <a:xfrm>
              <a:off x="5719616" y="2675865"/>
              <a:ext cx="424873" cy="215444"/>
            </a:xfrm>
            <a:prstGeom prst="rect">
              <a:avLst/>
            </a:prstGeom>
            <a:noFill/>
          </p:spPr>
          <p:txBody>
            <a:bodyPr wrap="square" rtlCol="0">
              <a:spAutoFit/>
            </a:bodyPr>
            <a:lstStyle/>
            <a:p>
              <a:r>
                <a:rPr lang="en-US" sz="800" b="1">
                  <a:solidFill>
                    <a:prstClr val="black"/>
                  </a:solidFill>
                  <a:latin typeface="Century Gothic" panose="020B0502020202020204" pitchFamily="34" charset="0"/>
                </a:rPr>
                <a:t>6.1M</a:t>
              </a:r>
            </a:p>
          </p:txBody>
        </p:sp>
      </p:grpSp>
      <p:grpSp>
        <p:nvGrpSpPr>
          <p:cNvPr id="23" name="Group 22">
            <a:extLst>
              <a:ext uri="{FF2B5EF4-FFF2-40B4-BE49-F238E27FC236}">
                <a16:creationId xmlns:a16="http://schemas.microsoft.com/office/drawing/2014/main" id="{10FFCB38-21F4-45BE-FEE8-C7CCD1BB043D}"/>
              </a:ext>
            </a:extLst>
          </p:cNvPr>
          <p:cNvGrpSpPr/>
          <p:nvPr/>
        </p:nvGrpSpPr>
        <p:grpSpPr>
          <a:xfrm>
            <a:off x="7100048" y="933374"/>
            <a:ext cx="4249896" cy="3026459"/>
            <a:chOff x="7100048" y="933374"/>
            <a:chExt cx="4249896" cy="3026459"/>
          </a:xfrm>
        </p:grpSpPr>
        <p:pic>
          <p:nvPicPr>
            <p:cNvPr id="9" name="Picture 8" descr="A graph of sales and profit&#10;&#10;Description automatically generated with medium confidence">
              <a:extLst>
                <a:ext uri="{FF2B5EF4-FFF2-40B4-BE49-F238E27FC236}">
                  <a16:creationId xmlns:a16="http://schemas.microsoft.com/office/drawing/2014/main" id="{5F9060B6-88EB-A36C-B4B8-9B9B21521E94}"/>
                </a:ext>
              </a:extLst>
            </p:cNvPr>
            <p:cNvPicPr>
              <a:picLocks noChangeAspect="1"/>
            </p:cNvPicPr>
            <p:nvPr/>
          </p:nvPicPr>
          <p:blipFill rotWithShape="1">
            <a:blip r:embed="rId6"/>
            <a:srcRect l="20129" t="15074" r="16962" b="25195"/>
            <a:stretch/>
          </p:blipFill>
          <p:spPr>
            <a:xfrm>
              <a:off x="7100048" y="933374"/>
              <a:ext cx="4249896" cy="3026459"/>
            </a:xfrm>
            <a:prstGeom prst="rect">
              <a:avLst/>
            </a:prstGeom>
          </p:spPr>
        </p:pic>
        <p:sp>
          <p:nvSpPr>
            <p:cNvPr id="20" name="TextBox 19">
              <a:extLst>
                <a:ext uri="{FF2B5EF4-FFF2-40B4-BE49-F238E27FC236}">
                  <a16:creationId xmlns:a16="http://schemas.microsoft.com/office/drawing/2014/main" id="{D269FC64-51F6-B870-4675-34C2C0E8DEE7}"/>
                </a:ext>
              </a:extLst>
            </p:cNvPr>
            <p:cNvSpPr txBox="1"/>
            <p:nvPr/>
          </p:nvSpPr>
          <p:spPr>
            <a:xfrm>
              <a:off x="10434779" y="1725294"/>
              <a:ext cx="528785" cy="246221"/>
            </a:xfrm>
            <a:prstGeom prst="rect">
              <a:avLst/>
            </a:prstGeom>
            <a:noFill/>
          </p:spPr>
          <p:txBody>
            <a:bodyPr wrap="square" rtlCol="0">
              <a:spAutoFit/>
            </a:bodyPr>
            <a:lstStyle/>
            <a:p>
              <a:r>
                <a:rPr lang="en-US" sz="1000" b="1">
                  <a:solidFill>
                    <a:prstClr val="black"/>
                  </a:solidFill>
                  <a:latin typeface="Century Gothic" panose="020B0502020202020204" pitchFamily="34" charset="0"/>
                </a:rPr>
                <a:t>8.9M</a:t>
              </a:r>
            </a:p>
          </p:txBody>
        </p:sp>
        <p:sp>
          <p:nvSpPr>
            <p:cNvPr id="21" name="TextBox 20">
              <a:extLst>
                <a:ext uri="{FF2B5EF4-FFF2-40B4-BE49-F238E27FC236}">
                  <a16:creationId xmlns:a16="http://schemas.microsoft.com/office/drawing/2014/main" id="{524A1EF6-CA69-ACEF-0E92-07952C854514}"/>
                </a:ext>
              </a:extLst>
            </p:cNvPr>
            <p:cNvSpPr txBox="1"/>
            <p:nvPr/>
          </p:nvSpPr>
          <p:spPr>
            <a:xfrm>
              <a:off x="10736945" y="2488129"/>
              <a:ext cx="528785" cy="246221"/>
            </a:xfrm>
            <a:prstGeom prst="rect">
              <a:avLst/>
            </a:prstGeom>
            <a:noFill/>
          </p:spPr>
          <p:txBody>
            <a:bodyPr wrap="square" rtlCol="0">
              <a:spAutoFit/>
            </a:bodyPr>
            <a:lstStyle/>
            <a:p>
              <a:r>
                <a:rPr lang="en-US" sz="1000" b="1">
                  <a:solidFill>
                    <a:prstClr val="black"/>
                  </a:solidFill>
                  <a:latin typeface="Century Gothic" panose="020B0502020202020204" pitchFamily="34" charset="0"/>
                </a:rPr>
                <a:t>9.8M</a:t>
              </a:r>
            </a:p>
          </p:txBody>
        </p:sp>
        <p:sp>
          <p:nvSpPr>
            <p:cNvPr id="22" name="TextBox 21">
              <a:extLst>
                <a:ext uri="{FF2B5EF4-FFF2-40B4-BE49-F238E27FC236}">
                  <a16:creationId xmlns:a16="http://schemas.microsoft.com/office/drawing/2014/main" id="{401339B7-4338-5F2B-03FC-66BDAEE181F2}"/>
                </a:ext>
              </a:extLst>
            </p:cNvPr>
            <p:cNvSpPr txBox="1"/>
            <p:nvPr/>
          </p:nvSpPr>
          <p:spPr>
            <a:xfrm>
              <a:off x="8008655" y="3225678"/>
              <a:ext cx="655660" cy="250961"/>
            </a:xfrm>
            <a:prstGeom prst="rect">
              <a:avLst/>
            </a:prstGeom>
            <a:noFill/>
          </p:spPr>
          <p:txBody>
            <a:bodyPr wrap="square" rtlCol="0">
              <a:spAutoFit/>
            </a:bodyPr>
            <a:lstStyle/>
            <a:p>
              <a:r>
                <a:rPr lang="en-US" sz="1000" b="1" dirty="0">
                  <a:solidFill>
                    <a:prstClr val="black"/>
                  </a:solidFill>
                  <a:latin typeface="Century Gothic" panose="020B0502020202020204" pitchFamily="34" charset="0"/>
                </a:rPr>
                <a:t>921K</a:t>
              </a:r>
            </a:p>
          </p:txBody>
        </p:sp>
      </p:grpSp>
    </p:spTree>
    <p:extLst>
      <p:ext uri="{BB962C8B-B14F-4D97-AF65-F5344CB8AC3E}">
        <p14:creationId xmlns:p14="http://schemas.microsoft.com/office/powerpoint/2010/main" val="3798939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3B00-7F9C-B362-0484-BE6C677CF63F}"/>
              </a:ext>
            </a:extLst>
          </p:cNvPr>
          <p:cNvSpPr>
            <a:spLocks noGrp="1"/>
          </p:cNvSpPr>
          <p:nvPr>
            <p:ph type="ctrTitle"/>
          </p:nvPr>
        </p:nvSpPr>
        <p:spPr>
          <a:xfrm>
            <a:off x="1523999" y="2659116"/>
            <a:ext cx="9144000" cy="1145135"/>
          </a:xfrm>
        </p:spPr>
        <p:txBody>
          <a:bodyPr>
            <a:normAutofit/>
          </a:bodyPr>
          <a:lstStyle/>
          <a:p>
            <a:r>
              <a:rPr lang="en-US" sz="6600" b="1">
                <a:solidFill>
                  <a:schemeClr val="bg1"/>
                </a:solidFill>
                <a:latin typeface="Century Gothic" panose="020B0502020202020204" pitchFamily="34" charset="0"/>
                <a:ea typeface="+mn-ea"/>
                <a:cs typeface="+mn-cs"/>
              </a:rPr>
              <a:t>Thank You</a:t>
            </a:r>
          </a:p>
        </p:txBody>
      </p:sp>
      <p:pic>
        <p:nvPicPr>
          <p:cNvPr id="4" name="Picture 3" descr="A logo with a ninja face and lines&#10;&#10;Description automatically generated">
            <a:extLst>
              <a:ext uri="{FF2B5EF4-FFF2-40B4-BE49-F238E27FC236}">
                <a16:creationId xmlns:a16="http://schemas.microsoft.com/office/drawing/2014/main" id="{73DCC6AC-C325-1580-1D2D-D081080B7762}"/>
              </a:ext>
            </a:extLst>
          </p:cNvPr>
          <p:cNvPicPr>
            <a:picLocks noChangeAspect="1"/>
          </p:cNvPicPr>
          <p:nvPr/>
        </p:nvPicPr>
        <p:blipFill>
          <a:blip r:embed="rId3"/>
          <a:stretch>
            <a:fillRect/>
          </a:stretch>
        </p:blipFill>
        <p:spPr>
          <a:xfrm>
            <a:off x="4707311" y="3429000"/>
            <a:ext cx="2777375" cy="2889617"/>
          </a:xfrm>
          <a:prstGeom prst="rect">
            <a:avLst/>
          </a:prstGeom>
        </p:spPr>
      </p:pic>
    </p:spTree>
    <p:extLst>
      <p:ext uri="{BB962C8B-B14F-4D97-AF65-F5344CB8AC3E}">
        <p14:creationId xmlns:p14="http://schemas.microsoft.com/office/powerpoint/2010/main" val="18423186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569C2E-BC72-9650-8350-35F69C7787C5}"/>
              </a:ext>
            </a:extLst>
          </p:cNvPr>
          <p:cNvSpPr txBox="1"/>
          <p:nvPr/>
        </p:nvSpPr>
        <p:spPr>
          <a:xfrm>
            <a:off x="7780844" y="1145008"/>
            <a:ext cx="3698714" cy="1659685"/>
          </a:xfrm>
          <a:prstGeom prst="rect">
            <a:avLst/>
          </a:prstGeom>
          <a:noFill/>
        </p:spPr>
        <p:txBody>
          <a:bodyPr wrap="square" rtlCol="0">
            <a:spAutoFit/>
          </a:bodyPr>
          <a:lstStyle/>
          <a:p>
            <a:pPr marL="0" marR="0" lvl="0" indent="0" algn="l" defTabSz="914400" rtl="0" eaLnBrk="1" fontAlgn="auto" latinLnBrk="0" hangingPunct="1">
              <a:lnSpc>
                <a:spcPts val="1700"/>
              </a:lnSpc>
              <a:spcBef>
                <a:spcPts val="0"/>
              </a:spcBef>
              <a:spcAft>
                <a:spcPts val="60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By Job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Business Intelligence Professionals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Database Administrators (DBAs)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Product Managers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Business Users and Leadership Executives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Software Developers</a:t>
            </a:r>
          </a:p>
          <a:p>
            <a:pPr marL="0" marR="0" lvl="0" indent="0" algn="l" defTabSz="914400" rtl="0" eaLnBrk="1" fontAlgn="auto" latinLnBrk="0" hangingPunct="1">
              <a:lnSpc>
                <a:spcPts val="17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 name="Rectangle 6">
            <a:extLst>
              <a:ext uri="{FF2B5EF4-FFF2-40B4-BE49-F238E27FC236}">
                <a16:creationId xmlns:a16="http://schemas.microsoft.com/office/drawing/2014/main" id="{2764973C-2772-0FC6-630F-58898D73A006}"/>
              </a:ext>
            </a:extLst>
          </p:cNvPr>
          <p:cNvSpPr/>
          <p:nvPr/>
        </p:nvSpPr>
        <p:spPr>
          <a:xfrm>
            <a:off x="702527" y="4655023"/>
            <a:ext cx="3604602"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By Company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Start-up firms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Small to Medium-sized Businesses (SMBs)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FFFFFF"/>
                </a:solidFill>
                <a:effectLst/>
                <a:uLnTx/>
                <a:uFillTx/>
                <a:latin typeface="Aptos" panose="020B0004020202020204" pitchFamily="34" charset="0"/>
                <a:ea typeface="Arial Unicode MS"/>
                <a:cs typeface="Arial" pitchFamily="34" charset="0"/>
              </a:rPr>
              <a:t>Units of large Enterprise Organizations</a:t>
            </a:r>
          </a:p>
        </p:txBody>
      </p:sp>
      <p:sp>
        <p:nvSpPr>
          <p:cNvPr id="8" name="TextBox 7">
            <a:extLst>
              <a:ext uri="{FF2B5EF4-FFF2-40B4-BE49-F238E27FC236}">
                <a16:creationId xmlns:a16="http://schemas.microsoft.com/office/drawing/2014/main" id="{8F395284-3F7F-8625-9B4B-0ED3A7A79CEB}"/>
              </a:ext>
            </a:extLst>
          </p:cNvPr>
          <p:cNvSpPr txBox="1"/>
          <p:nvPr/>
        </p:nvSpPr>
        <p:spPr>
          <a:xfrm>
            <a:off x="8588110" y="4565081"/>
            <a:ext cx="3414704" cy="19341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IN"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By Challenges &amp; Pain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Firms who are highly dependent on data but cannot afford talent.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Teams struggling to improve productivity.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Missing skills for complex querying techniques.</a:t>
            </a:r>
          </a:p>
          <a:p>
            <a:pPr marL="0" marR="0" lvl="0" indent="0" algn="l" defTabSz="914400" rtl="0" eaLnBrk="1" fontAlgn="auto" latinLnBrk="0" hangingPunct="1">
              <a:lnSpc>
                <a:spcPts val="17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Montserrat" panose="00000500000000000000" pitchFamily="50" charset="0"/>
              <a:ea typeface="Arial Unicode MS"/>
              <a:cs typeface="Arial" pitchFamily="34" charset="0"/>
            </a:endParaRPr>
          </a:p>
        </p:txBody>
      </p:sp>
      <p:sp>
        <p:nvSpPr>
          <p:cNvPr id="10" name="TextBox 9">
            <a:extLst>
              <a:ext uri="{FF2B5EF4-FFF2-40B4-BE49-F238E27FC236}">
                <a16:creationId xmlns:a16="http://schemas.microsoft.com/office/drawing/2014/main" id="{143D59C5-2EA0-91E3-A86C-4210EA9D9371}"/>
              </a:ext>
            </a:extLst>
          </p:cNvPr>
          <p:cNvSpPr txBox="1"/>
          <p:nvPr/>
        </p:nvSpPr>
        <p:spPr>
          <a:xfrm>
            <a:off x="662251" y="2053974"/>
            <a:ext cx="3612374" cy="15234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IN" sz="1800" b="1"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By Industry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CPG &amp; Manufacturing firms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SaaS providers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Educational institutes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Government institutes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FFFFFF"/>
                </a:solidFill>
                <a:effectLst/>
                <a:uLnTx/>
                <a:uFillTx/>
                <a:latin typeface="Aptos" panose="020B0004020202020204" pitchFamily="34" charset="0"/>
                <a:ea typeface="Arial Unicode MS"/>
                <a:cs typeface="Arial" pitchFamily="34" charset="0"/>
              </a:rPr>
              <a:t>Healthcare institutes</a:t>
            </a:r>
          </a:p>
        </p:txBody>
      </p:sp>
      <p:grpSp>
        <p:nvGrpSpPr>
          <p:cNvPr id="12" name="Group 11">
            <a:extLst>
              <a:ext uri="{FF2B5EF4-FFF2-40B4-BE49-F238E27FC236}">
                <a16:creationId xmlns:a16="http://schemas.microsoft.com/office/drawing/2014/main" id="{20314315-7903-04CE-04FD-F4D2C8994D00}"/>
              </a:ext>
            </a:extLst>
          </p:cNvPr>
          <p:cNvGrpSpPr/>
          <p:nvPr/>
        </p:nvGrpSpPr>
        <p:grpSpPr>
          <a:xfrm>
            <a:off x="5883948" y="2866135"/>
            <a:ext cx="794014" cy="376456"/>
            <a:chOff x="-1189668" y="6593568"/>
            <a:chExt cx="323850" cy="153543"/>
          </a:xfrm>
          <a:effectLst>
            <a:outerShdw blurRad="342900" sx="102000" sy="102000" algn="ctr" rotWithShape="0">
              <a:schemeClr val="accent3">
                <a:alpha val="80000"/>
              </a:schemeClr>
            </a:outerShdw>
          </a:effectLst>
        </p:grpSpPr>
        <p:sp>
          <p:nvSpPr>
            <p:cNvPr id="13" name="Freeform: Shape 42">
              <a:extLst>
                <a:ext uri="{FF2B5EF4-FFF2-40B4-BE49-F238E27FC236}">
                  <a16:creationId xmlns:a16="http://schemas.microsoft.com/office/drawing/2014/main" id="{269D771A-BB40-E3E2-FFCC-86AD8B0E1037}"/>
                </a:ext>
              </a:extLst>
            </p:cNvPr>
            <p:cNvSpPr/>
            <p:nvPr/>
          </p:nvSpPr>
          <p:spPr>
            <a:xfrm>
              <a:off x="-1042888" y="6642336"/>
              <a:ext cx="171450" cy="104775"/>
            </a:xfrm>
            <a:custGeom>
              <a:avLst/>
              <a:gdLst>
                <a:gd name="connsiteX0" fmla="*/ 178784 w 171450"/>
                <a:gd name="connsiteY0" fmla="*/ 29718 h 104775"/>
                <a:gd name="connsiteX1" fmla="*/ 56483 w 171450"/>
                <a:gd name="connsiteY1" fmla="*/ 53912 h 104775"/>
                <a:gd name="connsiteX2" fmla="*/ 56007 w 171450"/>
                <a:gd name="connsiteY2" fmla="*/ 110966 h 104775"/>
                <a:gd name="connsiteX3" fmla="*/ 0 w 171450"/>
                <a:gd name="connsiteY3" fmla="*/ 91535 h 104775"/>
                <a:gd name="connsiteX4" fmla="*/ 286 w 171450"/>
                <a:gd name="connsiteY4" fmla="*/ 34766 h 104775"/>
                <a:gd name="connsiteX5" fmla="*/ 179165 w 171450"/>
                <a:gd name="connsiteY5" fmla="*/ 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78784" y="29718"/>
                  </a:moveTo>
                  <a:lnTo>
                    <a:pt x="56483" y="53912"/>
                  </a:lnTo>
                  <a:lnTo>
                    <a:pt x="56007" y="110966"/>
                  </a:lnTo>
                  <a:lnTo>
                    <a:pt x="0" y="91535"/>
                  </a:lnTo>
                  <a:lnTo>
                    <a:pt x="286" y="34766"/>
                  </a:lnTo>
                  <a:lnTo>
                    <a:pt x="179165" y="0"/>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4" name="Freeform: Shape 24594">
              <a:extLst>
                <a:ext uri="{FF2B5EF4-FFF2-40B4-BE49-F238E27FC236}">
                  <a16:creationId xmlns:a16="http://schemas.microsoft.com/office/drawing/2014/main" id="{8164722D-E841-9FA9-7E41-0447B5B0B2E1}"/>
                </a:ext>
              </a:extLst>
            </p:cNvPr>
            <p:cNvSpPr/>
            <p:nvPr/>
          </p:nvSpPr>
          <p:spPr>
            <a:xfrm>
              <a:off x="-1189668" y="6627096"/>
              <a:ext cx="142875" cy="104775"/>
            </a:xfrm>
            <a:custGeom>
              <a:avLst/>
              <a:gdLst>
                <a:gd name="connsiteX0" fmla="*/ 98107 w 142875"/>
                <a:gd name="connsiteY0" fmla="*/ 89916 h 104775"/>
                <a:gd name="connsiteX1" fmla="*/ 42005 w 142875"/>
                <a:gd name="connsiteY1" fmla="*/ 100965 h 104775"/>
                <a:gd name="connsiteX2" fmla="*/ 42101 w 142875"/>
                <a:gd name="connsiteY2" fmla="*/ 70485 h 104775"/>
                <a:gd name="connsiteX3" fmla="*/ 0 w 142875"/>
                <a:gd name="connsiteY3" fmla="*/ 55912 h 104775"/>
                <a:gd name="connsiteX4" fmla="*/ 0 w 142875"/>
                <a:gd name="connsiteY4" fmla="*/ 0 h 104775"/>
                <a:gd name="connsiteX5" fmla="*/ 147066 w 142875"/>
                <a:gd name="connsiteY5" fmla="*/ 50006 h 104775"/>
                <a:gd name="connsiteX6" fmla="*/ 146780 w 142875"/>
                <a:gd name="connsiteY6" fmla="*/ 106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104775">
                  <a:moveTo>
                    <a:pt x="98107" y="89916"/>
                  </a:moveTo>
                  <a:lnTo>
                    <a:pt x="42005" y="100965"/>
                  </a:lnTo>
                  <a:lnTo>
                    <a:pt x="42101" y="70485"/>
                  </a:lnTo>
                  <a:lnTo>
                    <a:pt x="0" y="55912"/>
                  </a:lnTo>
                  <a:lnTo>
                    <a:pt x="0" y="0"/>
                  </a:lnTo>
                  <a:lnTo>
                    <a:pt x="147066" y="50006"/>
                  </a:lnTo>
                  <a:lnTo>
                    <a:pt x="146780" y="106775"/>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5" name="Freeform: Shape 24611">
              <a:extLst>
                <a:ext uri="{FF2B5EF4-FFF2-40B4-BE49-F238E27FC236}">
                  <a16:creationId xmlns:a16="http://schemas.microsoft.com/office/drawing/2014/main" id="{18936201-F434-4C00-D362-8C627919E608}"/>
                </a:ext>
              </a:extLst>
            </p:cNvPr>
            <p:cNvSpPr/>
            <p:nvPr/>
          </p:nvSpPr>
          <p:spPr>
            <a:xfrm>
              <a:off x="-1189668" y="6593568"/>
              <a:ext cx="323850" cy="76200"/>
            </a:xfrm>
            <a:custGeom>
              <a:avLst/>
              <a:gdLst>
                <a:gd name="connsiteX0" fmla="*/ 325945 w 323850"/>
                <a:gd name="connsiteY0" fmla="*/ 48768 h 76200"/>
                <a:gd name="connsiteX1" fmla="*/ 147066 w 323850"/>
                <a:gd name="connsiteY1" fmla="*/ 83534 h 76200"/>
                <a:gd name="connsiteX2" fmla="*/ 0 w 323850"/>
                <a:gd name="connsiteY2" fmla="*/ 33528 h 76200"/>
                <a:gd name="connsiteX3" fmla="*/ 178213 w 323850"/>
                <a:gd name="connsiteY3" fmla="*/ 0 h 76200"/>
              </a:gdLst>
              <a:ahLst/>
              <a:cxnLst>
                <a:cxn ang="0">
                  <a:pos x="connsiteX0" y="connsiteY0"/>
                </a:cxn>
                <a:cxn ang="0">
                  <a:pos x="connsiteX1" y="connsiteY1"/>
                </a:cxn>
                <a:cxn ang="0">
                  <a:pos x="connsiteX2" y="connsiteY2"/>
                </a:cxn>
                <a:cxn ang="0">
                  <a:pos x="connsiteX3" y="connsiteY3"/>
                </a:cxn>
              </a:cxnLst>
              <a:rect l="l" t="t" r="r" b="b"/>
              <a:pathLst>
                <a:path w="323850" h="76200">
                  <a:moveTo>
                    <a:pt x="325945" y="48768"/>
                  </a:moveTo>
                  <a:lnTo>
                    <a:pt x="147066" y="83534"/>
                  </a:lnTo>
                  <a:lnTo>
                    <a:pt x="0" y="33528"/>
                  </a:lnTo>
                  <a:lnTo>
                    <a:pt x="178213" y="0"/>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16" name="Group 15">
            <a:extLst>
              <a:ext uri="{FF2B5EF4-FFF2-40B4-BE49-F238E27FC236}">
                <a16:creationId xmlns:a16="http://schemas.microsoft.com/office/drawing/2014/main" id="{448CD66B-525E-8172-CBF4-F5BDB1EFB217}"/>
              </a:ext>
            </a:extLst>
          </p:cNvPr>
          <p:cNvGrpSpPr/>
          <p:nvPr/>
        </p:nvGrpSpPr>
        <p:grpSpPr>
          <a:xfrm>
            <a:off x="5167935" y="2996433"/>
            <a:ext cx="817367" cy="381595"/>
            <a:chOff x="-1481705" y="6646717"/>
            <a:chExt cx="333375" cy="155639"/>
          </a:xfrm>
        </p:grpSpPr>
        <p:sp>
          <p:nvSpPr>
            <p:cNvPr id="17" name="Freeform: Shape 38">
              <a:extLst>
                <a:ext uri="{FF2B5EF4-FFF2-40B4-BE49-F238E27FC236}">
                  <a16:creationId xmlns:a16="http://schemas.microsoft.com/office/drawing/2014/main" id="{CC49D2B6-F90C-2423-DF74-8965A7864E19}"/>
                </a:ext>
              </a:extLst>
            </p:cNvPr>
            <p:cNvSpPr/>
            <p:nvPr/>
          </p:nvSpPr>
          <p:spPr>
            <a:xfrm>
              <a:off x="-1481705" y="6681865"/>
              <a:ext cx="142875" cy="95250"/>
            </a:xfrm>
            <a:custGeom>
              <a:avLst/>
              <a:gdLst>
                <a:gd name="connsiteX0" fmla="*/ 54197 w 142875"/>
                <a:gd name="connsiteY0" fmla="*/ 101441 h 95250"/>
                <a:gd name="connsiteX1" fmla="*/ 54007 w 142875"/>
                <a:gd name="connsiteY1" fmla="*/ 70294 h 95250"/>
                <a:gd name="connsiteX2" fmla="*/ 571 w 142875"/>
                <a:gd name="connsiteY2" fmla="*/ 50768 h 95250"/>
                <a:gd name="connsiteX3" fmla="*/ 0 w 142875"/>
                <a:gd name="connsiteY3" fmla="*/ 0 h 95250"/>
                <a:gd name="connsiteX4" fmla="*/ 146018 w 142875"/>
                <a:gd name="connsiteY4" fmla="*/ 52388 h 95250"/>
                <a:gd name="connsiteX5" fmla="*/ 146209 w 142875"/>
                <a:gd name="connsiteY5" fmla="*/ 103823 h 95250"/>
                <a:gd name="connsiteX6" fmla="*/ 109538 w 142875"/>
                <a:gd name="connsiteY6" fmla="*/ 9048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95250">
                  <a:moveTo>
                    <a:pt x="54197" y="101441"/>
                  </a:moveTo>
                  <a:lnTo>
                    <a:pt x="54007" y="70294"/>
                  </a:lnTo>
                  <a:lnTo>
                    <a:pt x="571" y="50768"/>
                  </a:lnTo>
                  <a:lnTo>
                    <a:pt x="0" y="0"/>
                  </a:lnTo>
                  <a:lnTo>
                    <a:pt x="146018" y="52388"/>
                  </a:lnTo>
                  <a:lnTo>
                    <a:pt x="146209" y="103823"/>
                  </a:lnTo>
                  <a:lnTo>
                    <a:pt x="109538" y="90488"/>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8" name="Freeform: Shape 24595">
              <a:extLst>
                <a:ext uri="{FF2B5EF4-FFF2-40B4-BE49-F238E27FC236}">
                  <a16:creationId xmlns:a16="http://schemas.microsoft.com/office/drawing/2014/main" id="{2E41D493-2DDB-9FB1-7D6F-6FEF9F0B432C}"/>
                </a:ext>
              </a:extLst>
            </p:cNvPr>
            <p:cNvSpPr/>
            <p:nvPr/>
          </p:nvSpPr>
          <p:spPr>
            <a:xfrm>
              <a:off x="-1481705" y="6646717"/>
              <a:ext cx="333375" cy="85725"/>
            </a:xfrm>
            <a:custGeom>
              <a:avLst/>
              <a:gdLst>
                <a:gd name="connsiteX0" fmla="*/ 292037 w 333375"/>
                <a:gd name="connsiteY0" fmla="*/ 36290 h 85725"/>
                <a:gd name="connsiteX1" fmla="*/ 334137 w 333375"/>
                <a:gd name="connsiteY1" fmla="*/ 50864 h 85725"/>
                <a:gd name="connsiteX2" fmla="*/ 146018 w 333375"/>
                <a:gd name="connsiteY2" fmla="*/ 87535 h 85725"/>
                <a:gd name="connsiteX3" fmla="*/ 0 w 333375"/>
                <a:gd name="connsiteY3" fmla="*/ 35147 h 85725"/>
                <a:gd name="connsiteX4" fmla="*/ 187357 w 33337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292037" y="36290"/>
                  </a:moveTo>
                  <a:lnTo>
                    <a:pt x="334137" y="50864"/>
                  </a:lnTo>
                  <a:lnTo>
                    <a:pt x="146018" y="87535"/>
                  </a:lnTo>
                  <a:lnTo>
                    <a:pt x="0" y="35147"/>
                  </a:lnTo>
                  <a:lnTo>
                    <a:pt x="187357"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19" name="Freeform: Shape 24596">
              <a:extLst>
                <a:ext uri="{FF2B5EF4-FFF2-40B4-BE49-F238E27FC236}">
                  <a16:creationId xmlns:a16="http://schemas.microsoft.com/office/drawing/2014/main" id="{4397BA50-00DF-EF24-1A37-611F59EE5C68}"/>
                </a:ext>
              </a:extLst>
            </p:cNvPr>
            <p:cNvSpPr/>
            <p:nvPr/>
          </p:nvSpPr>
          <p:spPr>
            <a:xfrm>
              <a:off x="-1335686" y="6697581"/>
              <a:ext cx="180975" cy="104775"/>
            </a:xfrm>
            <a:custGeom>
              <a:avLst/>
              <a:gdLst>
                <a:gd name="connsiteX0" fmla="*/ 55912 w 180975"/>
                <a:gd name="connsiteY0" fmla="*/ 108394 h 104775"/>
                <a:gd name="connsiteX1" fmla="*/ 190 w 180975"/>
                <a:gd name="connsiteY1" fmla="*/ 88106 h 104775"/>
                <a:gd name="connsiteX2" fmla="*/ 0 w 180975"/>
                <a:gd name="connsiteY2" fmla="*/ 36671 h 104775"/>
                <a:gd name="connsiteX3" fmla="*/ 188119 w 180975"/>
                <a:gd name="connsiteY3" fmla="*/ 0 h 104775"/>
                <a:gd name="connsiteX4" fmla="*/ 188023 w 180975"/>
                <a:gd name="connsiteY4" fmla="*/ 30480 h 104775"/>
                <a:gd name="connsiteX5" fmla="*/ 55721 w 180975"/>
                <a:gd name="connsiteY5" fmla="*/ 565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104775">
                  <a:moveTo>
                    <a:pt x="55912" y="108394"/>
                  </a:moveTo>
                  <a:lnTo>
                    <a:pt x="190" y="88106"/>
                  </a:lnTo>
                  <a:lnTo>
                    <a:pt x="0" y="36671"/>
                  </a:lnTo>
                  <a:lnTo>
                    <a:pt x="188119" y="0"/>
                  </a:lnTo>
                  <a:lnTo>
                    <a:pt x="188023" y="30480"/>
                  </a:lnTo>
                  <a:lnTo>
                    <a:pt x="55721" y="56579"/>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20" name="Group 19">
            <a:extLst>
              <a:ext uri="{FF2B5EF4-FFF2-40B4-BE49-F238E27FC236}">
                <a16:creationId xmlns:a16="http://schemas.microsoft.com/office/drawing/2014/main" id="{F88A5D5F-12CB-CB48-4C90-40ECBD31CAB8}"/>
              </a:ext>
            </a:extLst>
          </p:cNvPr>
          <p:cNvGrpSpPr/>
          <p:nvPr/>
        </p:nvGrpSpPr>
        <p:grpSpPr>
          <a:xfrm>
            <a:off x="4493260" y="4706833"/>
            <a:ext cx="743804" cy="789110"/>
            <a:chOff x="-1756882" y="7344328"/>
            <a:chExt cx="303371" cy="321850"/>
          </a:xfrm>
          <a:effectLst>
            <a:outerShdw blurRad="342900" sx="102000" sy="102000" algn="ctr" rotWithShape="0">
              <a:schemeClr val="accent3">
                <a:alpha val="80000"/>
              </a:schemeClr>
            </a:outerShdw>
          </a:effectLst>
        </p:grpSpPr>
        <p:sp>
          <p:nvSpPr>
            <p:cNvPr id="21" name="Freeform: Shape 30">
              <a:extLst>
                <a:ext uri="{FF2B5EF4-FFF2-40B4-BE49-F238E27FC236}">
                  <a16:creationId xmlns:a16="http://schemas.microsoft.com/office/drawing/2014/main" id="{0E035477-F143-C223-8660-4F1194C1EFB5}"/>
                </a:ext>
              </a:extLst>
            </p:cNvPr>
            <p:cNvSpPr/>
            <p:nvPr/>
          </p:nvSpPr>
          <p:spPr>
            <a:xfrm>
              <a:off x="-1756882" y="7344328"/>
              <a:ext cx="247650" cy="85725"/>
            </a:xfrm>
            <a:custGeom>
              <a:avLst/>
              <a:gdLst>
                <a:gd name="connsiteX0" fmla="*/ 140303 w 247650"/>
                <a:gd name="connsiteY0" fmla="*/ 13144 h 85725"/>
                <a:gd name="connsiteX1" fmla="*/ 194024 w 247650"/>
                <a:gd name="connsiteY1" fmla="*/ 190 h 85725"/>
                <a:gd name="connsiteX2" fmla="*/ 194501 w 247650"/>
                <a:gd name="connsiteY2" fmla="*/ 37243 h 85725"/>
                <a:gd name="connsiteX3" fmla="*/ 252603 w 247650"/>
                <a:gd name="connsiteY3" fmla="*/ 62960 h 85725"/>
                <a:gd name="connsiteX4" fmla="*/ 141446 w 247650"/>
                <a:gd name="connsiteY4" fmla="*/ 90583 h 85725"/>
                <a:gd name="connsiteX5" fmla="*/ 0 w 247650"/>
                <a:gd name="connsiteY5" fmla="*/ 26575 h 85725"/>
                <a:gd name="connsiteX6" fmla="*/ 110585 w 247650"/>
                <a:gd name="connsiteY6"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85725">
                  <a:moveTo>
                    <a:pt x="140303" y="13144"/>
                  </a:moveTo>
                  <a:lnTo>
                    <a:pt x="194024" y="190"/>
                  </a:lnTo>
                  <a:lnTo>
                    <a:pt x="194501" y="37243"/>
                  </a:lnTo>
                  <a:lnTo>
                    <a:pt x="252603" y="62960"/>
                  </a:lnTo>
                  <a:lnTo>
                    <a:pt x="141446" y="90583"/>
                  </a:lnTo>
                  <a:lnTo>
                    <a:pt x="0" y="26575"/>
                  </a:lnTo>
                  <a:lnTo>
                    <a:pt x="110585" y="0"/>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2" name="Freeform: Shape 34">
              <a:extLst>
                <a:ext uri="{FF2B5EF4-FFF2-40B4-BE49-F238E27FC236}">
                  <a16:creationId xmlns:a16="http://schemas.microsoft.com/office/drawing/2014/main" id="{CD116E7B-1CAF-0EFA-E243-44684B6A1A7D}"/>
                </a:ext>
              </a:extLst>
            </p:cNvPr>
            <p:cNvSpPr/>
            <p:nvPr/>
          </p:nvSpPr>
          <p:spPr>
            <a:xfrm>
              <a:off x="-1756882" y="7370903"/>
              <a:ext cx="142875" cy="295275"/>
            </a:xfrm>
            <a:custGeom>
              <a:avLst/>
              <a:gdLst>
                <a:gd name="connsiteX0" fmla="*/ 145066 w 142875"/>
                <a:gd name="connsiteY0" fmla="*/ 299466 h 295275"/>
                <a:gd name="connsiteX1" fmla="*/ 4667 w 142875"/>
                <a:gd name="connsiteY1" fmla="*/ 232124 h 295275"/>
                <a:gd name="connsiteX2" fmla="*/ 0 w 142875"/>
                <a:gd name="connsiteY2" fmla="*/ 0 h 295275"/>
                <a:gd name="connsiteX3" fmla="*/ 141446 w 142875"/>
                <a:gd name="connsiteY3" fmla="*/ 64008 h 295275"/>
              </a:gdLst>
              <a:ahLst/>
              <a:cxnLst>
                <a:cxn ang="0">
                  <a:pos x="connsiteX0" y="connsiteY0"/>
                </a:cxn>
                <a:cxn ang="0">
                  <a:pos x="connsiteX1" y="connsiteY1"/>
                </a:cxn>
                <a:cxn ang="0">
                  <a:pos x="connsiteX2" y="connsiteY2"/>
                </a:cxn>
                <a:cxn ang="0">
                  <a:pos x="connsiteX3" y="connsiteY3"/>
                </a:cxn>
              </a:cxnLst>
              <a:rect l="l" t="t" r="r" b="b"/>
              <a:pathLst>
                <a:path w="142875" h="295275">
                  <a:moveTo>
                    <a:pt x="145066" y="299466"/>
                  </a:moveTo>
                  <a:lnTo>
                    <a:pt x="4667" y="232124"/>
                  </a:lnTo>
                  <a:lnTo>
                    <a:pt x="0" y="0"/>
                  </a:lnTo>
                  <a:lnTo>
                    <a:pt x="141446" y="64008"/>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3" name="Freeform: Shape 35">
              <a:extLst>
                <a:ext uri="{FF2B5EF4-FFF2-40B4-BE49-F238E27FC236}">
                  <a16:creationId xmlns:a16="http://schemas.microsoft.com/office/drawing/2014/main" id="{9D57C062-012D-4F98-2599-6C08E9B2609F}"/>
                </a:ext>
              </a:extLst>
            </p:cNvPr>
            <p:cNvSpPr/>
            <p:nvPr/>
          </p:nvSpPr>
          <p:spPr>
            <a:xfrm>
              <a:off x="-1615436" y="7407289"/>
              <a:ext cx="161925" cy="257175"/>
            </a:xfrm>
            <a:custGeom>
              <a:avLst/>
              <a:gdLst>
                <a:gd name="connsiteX0" fmla="*/ 56674 w 161925"/>
                <a:gd name="connsiteY0" fmla="*/ 248793 h 257175"/>
                <a:gd name="connsiteX1" fmla="*/ 3620 w 161925"/>
                <a:gd name="connsiteY1" fmla="*/ 263081 h 257175"/>
                <a:gd name="connsiteX2" fmla="*/ 0 w 161925"/>
                <a:gd name="connsiteY2" fmla="*/ 27623 h 257175"/>
                <a:gd name="connsiteX3" fmla="*/ 111157 w 161925"/>
                <a:gd name="connsiteY3" fmla="*/ 0 h 257175"/>
                <a:gd name="connsiteX4" fmla="*/ 165354 w 161925"/>
                <a:gd name="connsiteY4" fmla="*/ 24098 h 257175"/>
                <a:gd name="connsiteX5" fmla="*/ 54102 w 161925"/>
                <a:gd name="connsiteY5" fmla="*/ 52102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257175">
                  <a:moveTo>
                    <a:pt x="56674" y="248793"/>
                  </a:moveTo>
                  <a:lnTo>
                    <a:pt x="3620" y="263081"/>
                  </a:lnTo>
                  <a:lnTo>
                    <a:pt x="0" y="27623"/>
                  </a:lnTo>
                  <a:lnTo>
                    <a:pt x="111157" y="0"/>
                  </a:lnTo>
                  <a:lnTo>
                    <a:pt x="165354" y="24098"/>
                  </a:lnTo>
                  <a:lnTo>
                    <a:pt x="54102" y="52102"/>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24" name="Group 23">
            <a:extLst>
              <a:ext uri="{FF2B5EF4-FFF2-40B4-BE49-F238E27FC236}">
                <a16:creationId xmlns:a16="http://schemas.microsoft.com/office/drawing/2014/main" id="{CF920FFF-C40C-59D6-E495-7BFF26623DF8}"/>
              </a:ext>
            </a:extLst>
          </p:cNvPr>
          <p:cNvGrpSpPr/>
          <p:nvPr/>
        </p:nvGrpSpPr>
        <p:grpSpPr>
          <a:xfrm>
            <a:off x="4477610" y="3925198"/>
            <a:ext cx="770895" cy="808724"/>
            <a:chOff x="-1763264" y="7025527"/>
            <a:chExt cx="314420" cy="329850"/>
          </a:xfrm>
        </p:grpSpPr>
        <p:sp>
          <p:nvSpPr>
            <p:cNvPr id="25" name="Freeform: Shape 29">
              <a:extLst>
                <a:ext uri="{FF2B5EF4-FFF2-40B4-BE49-F238E27FC236}">
                  <a16:creationId xmlns:a16="http://schemas.microsoft.com/office/drawing/2014/main" id="{B55616C0-A02A-EFA4-ED1C-BA794F3782D4}"/>
                </a:ext>
              </a:extLst>
            </p:cNvPr>
            <p:cNvSpPr/>
            <p:nvPr/>
          </p:nvSpPr>
          <p:spPr>
            <a:xfrm>
              <a:off x="-1620294" y="7088677"/>
              <a:ext cx="171450" cy="266700"/>
            </a:xfrm>
            <a:custGeom>
              <a:avLst/>
              <a:gdLst>
                <a:gd name="connsiteX0" fmla="*/ 57436 w 171450"/>
                <a:gd name="connsiteY0" fmla="*/ 255841 h 266700"/>
                <a:gd name="connsiteX1" fmla="*/ 3715 w 171450"/>
                <a:gd name="connsiteY1" fmla="*/ 268795 h 266700"/>
                <a:gd name="connsiteX2" fmla="*/ 0 w 171450"/>
                <a:gd name="connsiteY2" fmla="*/ 27813 h 266700"/>
                <a:gd name="connsiteX3" fmla="*/ 125444 w 171450"/>
                <a:gd name="connsiteY3" fmla="*/ 0 h 266700"/>
                <a:gd name="connsiteX4" fmla="*/ 180308 w 171450"/>
                <a:gd name="connsiteY4" fmla="*/ 22289 h 266700"/>
                <a:gd name="connsiteX5" fmla="*/ 54674 w 171450"/>
                <a:gd name="connsiteY5" fmla="*/ 50578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266700">
                  <a:moveTo>
                    <a:pt x="57436" y="255841"/>
                  </a:moveTo>
                  <a:lnTo>
                    <a:pt x="3715" y="268795"/>
                  </a:lnTo>
                  <a:lnTo>
                    <a:pt x="0" y="27813"/>
                  </a:lnTo>
                  <a:lnTo>
                    <a:pt x="125444" y="0"/>
                  </a:lnTo>
                  <a:lnTo>
                    <a:pt x="180308" y="22289"/>
                  </a:lnTo>
                  <a:lnTo>
                    <a:pt x="54674" y="50578"/>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6" name="Freeform: Shape 31">
              <a:extLst>
                <a:ext uri="{FF2B5EF4-FFF2-40B4-BE49-F238E27FC236}">
                  <a16:creationId xmlns:a16="http://schemas.microsoft.com/office/drawing/2014/main" id="{B17859CC-5014-0F1B-7718-04518469AAA5}"/>
                </a:ext>
              </a:extLst>
            </p:cNvPr>
            <p:cNvSpPr/>
            <p:nvPr/>
          </p:nvSpPr>
          <p:spPr>
            <a:xfrm>
              <a:off x="-1763264" y="7057150"/>
              <a:ext cx="142875" cy="295275"/>
            </a:xfrm>
            <a:custGeom>
              <a:avLst/>
              <a:gdLst>
                <a:gd name="connsiteX0" fmla="*/ 146685 w 142875"/>
                <a:gd name="connsiteY0" fmla="*/ 300323 h 295275"/>
                <a:gd name="connsiteX1" fmla="*/ 116967 w 142875"/>
                <a:gd name="connsiteY1" fmla="*/ 287179 h 295275"/>
                <a:gd name="connsiteX2" fmla="*/ 4858 w 142875"/>
                <a:gd name="connsiteY2" fmla="*/ 237458 h 295275"/>
                <a:gd name="connsiteX3" fmla="*/ 0 w 142875"/>
                <a:gd name="connsiteY3" fmla="*/ 0 h 295275"/>
                <a:gd name="connsiteX4" fmla="*/ 142970 w 142875"/>
                <a:gd name="connsiteY4" fmla="*/ 59341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295275">
                  <a:moveTo>
                    <a:pt x="146685" y="300323"/>
                  </a:moveTo>
                  <a:lnTo>
                    <a:pt x="116967" y="287179"/>
                  </a:lnTo>
                  <a:lnTo>
                    <a:pt x="4858" y="237458"/>
                  </a:lnTo>
                  <a:lnTo>
                    <a:pt x="0" y="0"/>
                  </a:lnTo>
                  <a:lnTo>
                    <a:pt x="142970" y="59341"/>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27" name="Freeform: Shape 32">
              <a:extLst>
                <a:ext uri="{FF2B5EF4-FFF2-40B4-BE49-F238E27FC236}">
                  <a16:creationId xmlns:a16="http://schemas.microsoft.com/office/drawing/2014/main" id="{8BF8E2D3-8070-165D-DCBF-13581CFE98E8}"/>
                </a:ext>
              </a:extLst>
            </p:cNvPr>
            <p:cNvSpPr/>
            <p:nvPr/>
          </p:nvSpPr>
          <p:spPr>
            <a:xfrm>
              <a:off x="-1763264" y="7025527"/>
              <a:ext cx="266700" cy="85725"/>
            </a:xfrm>
            <a:custGeom>
              <a:avLst/>
              <a:gdLst>
                <a:gd name="connsiteX0" fmla="*/ 268415 w 266700"/>
                <a:gd name="connsiteY0" fmla="*/ 63151 h 85725"/>
                <a:gd name="connsiteX1" fmla="*/ 142970 w 266700"/>
                <a:gd name="connsiteY1" fmla="*/ 90964 h 85725"/>
                <a:gd name="connsiteX2" fmla="*/ 0 w 266700"/>
                <a:gd name="connsiteY2" fmla="*/ 31623 h 85725"/>
                <a:gd name="connsiteX3" fmla="*/ 124778 w 266700"/>
                <a:gd name="connsiteY3" fmla="*/ 4858 h 85725"/>
                <a:gd name="connsiteX4" fmla="*/ 141827 w 266700"/>
                <a:gd name="connsiteY4" fmla="*/ 11716 h 85725"/>
                <a:gd name="connsiteX5" fmla="*/ 196120 w 266700"/>
                <a:gd name="connsiteY5" fmla="*/ 0 h 85725"/>
                <a:gd name="connsiteX6" fmla="*/ 196596 w 266700"/>
                <a:gd name="connsiteY6" fmla="*/ 3400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85725">
                  <a:moveTo>
                    <a:pt x="268415" y="63151"/>
                  </a:moveTo>
                  <a:lnTo>
                    <a:pt x="142970" y="90964"/>
                  </a:lnTo>
                  <a:lnTo>
                    <a:pt x="0" y="31623"/>
                  </a:lnTo>
                  <a:lnTo>
                    <a:pt x="124778" y="4858"/>
                  </a:lnTo>
                  <a:lnTo>
                    <a:pt x="141827" y="11716"/>
                  </a:lnTo>
                  <a:lnTo>
                    <a:pt x="196120" y="0"/>
                  </a:lnTo>
                  <a:lnTo>
                    <a:pt x="196596" y="34004"/>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28" name="Group 27">
            <a:extLst>
              <a:ext uri="{FF2B5EF4-FFF2-40B4-BE49-F238E27FC236}">
                <a16:creationId xmlns:a16="http://schemas.microsoft.com/office/drawing/2014/main" id="{EC2BF90E-8B1F-8950-B3D0-E57674E8F8A0}"/>
              </a:ext>
            </a:extLst>
          </p:cNvPr>
          <p:cNvGrpSpPr/>
          <p:nvPr/>
        </p:nvGrpSpPr>
        <p:grpSpPr>
          <a:xfrm>
            <a:off x="6877871" y="4770122"/>
            <a:ext cx="819937" cy="795883"/>
            <a:chOff x="-784284" y="7370141"/>
            <a:chExt cx="334423" cy="324612"/>
          </a:xfrm>
        </p:grpSpPr>
        <p:sp>
          <p:nvSpPr>
            <p:cNvPr id="29" name="Freeform: Shape 45">
              <a:extLst>
                <a:ext uri="{FF2B5EF4-FFF2-40B4-BE49-F238E27FC236}">
                  <a16:creationId xmlns:a16="http://schemas.microsoft.com/office/drawing/2014/main" id="{2BA848A0-7FA9-9491-2376-8C41AF16F73E}"/>
                </a:ext>
              </a:extLst>
            </p:cNvPr>
            <p:cNvSpPr/>
            <p:nvPr/>
          </p:nvSpPr>
          <p:spPr>
            <a:xfrm>
              <a:off x="-739326" y="7370141"/>
              <a:ext cx="285750" cy="85725"/>
            </a:xfrm>
            <a:custGeom>
              <a:avLst/>
              <a:gdLst>
                <a:gd name="connsiteX0" fmla="*/ 71056 w 285750"/>
                <a:gd name="connsiteY0" fmla="*/ 0 h 85725"/>
                <a:gd name="connsiteX1" fmla="*/ 115062 w 285750"/>
                <a:gd name="connsiteY1" fmla="*/ 17621 h 85725"/>
                <a:gd name="connsiteX2" fmla="*/ 175927 w 285750"/>
                <a:gd name="connsiteY2" fmla="*/ 1333 h 85725"/>
                <a:gd name="connsiteX3" fmla="*/ 289655 w 285750"/>
                <a:gd name="connsiteY3" fmla="*/ 46387 h 85725"/>
                <a:gd name="connsiteX4" fmla="*/ 113443 w 285750"/>
                <a:gd name="connsiteY4" fmla="*/ 94774 h 85725"/>
                <a:gd name="connsiteX5" fmla="*/ 0 w 285750"/>
                <a:gd name="connsiteY5" fmla="*/ 48387 h 85725"/>
                <a:gd name="connsiteX6" fmla="*/ 19145 w 285750"/>
                <a:gd name="connsiteY6" fmla="*/ 43244 h 85725"/>
                <a:gd name="connsiteX7" fmla="*/ 19717 w 285750"/>
                <a:gd name="connsiteY7" fmla="*/ 1352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85725">
                  <a:moveTo>
                    <a:pt x="71056" y="0"/>
                  </a:moveTo>
                  <a:lnTo>
                    <a:pt x="115062" y="17621"/>
                  </a:lnTo>
                  <a:lnTo>
                    <a:pt x="175927" y="1333"/>
                  </a:lnTo>
                  <a:lnTo>
                    <a:pt x="289655" y="46387"/>
                  </a:lnTo>
                  <a:lnTo>
                    <a:pt x="113443" y="94774"/>
                  </a:lnTo>
                  <a:lnTo>
                    <a:pt x="0" y="48387"/>
                  </a:lnTo>
                  <a:lnTo>
                    <a:pt x="19145" y="43244"/>
                  </a:lnTo>
                  <a:lnTo>
                    <a:pt x="19717" y="13525"/>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0" name="Freeform: Shape 52">
              <a:extLst>
                <a:ext uri="{FF2B5EF4-FFF2-40B4-BE49-F238E27FC236}">
                  <a16:creationId xmlns:a16="http://schemas.microsoft.com/office/drawing/2014/main" id="{BCFAA1B4-87E3-EFEC-419B-C09071E455C1}"/>
                </a:ext>
              </a:extLst>
            </p:cNvPr>
            <p:cNvSpPr/>
            <p:nvPr/>
          </p:nvSpPr>
          <p:spPr>
            <a:xfrm>
              <a:off x="-784284" y="7418528"/>
              <a:ext cx="152400" cy="276225"/>
            </a:xfrm>
            <a:custGeom>
              <a:avLst/>
              <a:gdLst>
                <a:gd name="connsiteX0" fmla="*/ 153448 w 152400"/>
                <a:gd name="connsiteY0" fmla="*/ 280702 h 276225"/>
                <a:gd name="connsiteX1" fmla="*/ 59817 w 152400"/>
                <a:gd name="connsiteY1" fmla="*/ 240125 h 276225"/>
                <a:gd name="connsiteX2" fmla="*/ 62770 w 152400"/>
                <a:gd name="connsiteY2" fmla="*/ 72581 h 276225"/>
                <a:gd name="connsiteX3" fmla="*/ 0 w 152400"/>
                <a:gd name="connsiteY3" fmla="*/ 46482 h 276225"/>
                <a:gd name="connsiteX4" fmla="*/ 476 w 152400"/>
                <a:gd name="connsiteY4" fmla="*/ 11906 h 276225"/>
                <a:gd name="connsiteX5" fmla="*/ 44958 w 152400"/>
                <a:gd name="connsiteY5" fmla="*/ 0 h 276225"/>
                <a:gd name="connsiteX6" fmla="*/ 158401 w 152400"/>
                <a:gd name="connsiteY6" fmla="*/ 4638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76225">
                  <a:moveTo>
                    <a:pt x="153448" y="280702"/>
                  </a:moveTo>
                  <a:lnTo>
                    <a:pt x="59817" y="240125"/>
                  </a:lnTo>
                  <a:lnTo>
                    <a:pt x="62770" y="72581"/>
                  </a:lnTo>
                  <a:lnTo>
                    <a:pt x="0" y="46482"/>
                  </a:lnTo>
                  <a:lnTo>
                    <a:pt x="476" y="11906"/>
                  </a:lnTo>
                  <a:lnTo>
                    <a:pt x="44958" y="0"/>
                  </a:lnTo>
                  <a:lnTo>
                    <a:pt x="158401" y="46387"/>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1" name="Freeform: Shape 53">
              <a:extLst>
                <a:ext uri="{FF2B5EF4-FFF2-40B4-BE49-F238E27FC236}">
                  <a16:creationId xmlns:a16="http://schemas.microsoft.com/office/drawing/2014/main" id="{3021BB15-002E-4B99-5B1E-98A9A776C72F}"/>
                </a:ext>
              </a:extLst>
            </p:cNvPr>
            <p:cNvSpPr/>
            <p:nvPr/>
          </p:nvSpPr>
          <p:spPr>
            <a:xfrm>
              <a:off x="-630836" y="7416528"/>
              <a:ext cx="180975" cy="276225"/>
            </a:xfrm>
            <a:custGeom>
              <a:avLst/>
              <a:gdLst>
                <a:gd name="connsiteX0" fmla="*/ 174784 w 180975"/>
                <a:gd name="connsiteY0" fmla="*/ 231077 h 276225"/>
                <a:gd name="connsiteX1" fmla="*/ 0 w 180975"/>
                <a:gd name="connsiteY1" fmla="*/ 282702 h 276225"/>
                <a:gd name="connsiteX2" fmla="*/ 4953 w 180975"/>
                <a:gd name="connsiteY2" fmla="*/ 48387 h 276225"/>
                <a:gd name="connsiteX3" fmla="*/ 181166 w 180975"/>
                <a:gd name="connsiteY3" fmla="*/ 0 h 276225"/>
              </a:gdLst>
              <a:ahLst/>
              <a:cxnLst>
                <a:cxn ang="0">
                  <a:pos x="connsiteX0" y="connsiteY0"/>
                </a:cxn>
                <a:cxn ang="0">
                  <a:pos x="connsiteX1" y="connsiteY1"/>
                </a:cxn>
                <a:cxn ang="0">
                  <a:pos x="connsiteX2" y="connsiteY2"/>
                </a:cxn>
                <a:cxn ang="0">
                  <a:pos x="connsiteX3" y="connsiteY3"/>
                </a:cxn>
              </a:cxnLst>
              <a:rect l="l" t="t" r="r" b="b"/>
              <a:pathLst>
                <a:path w="180975" h="276225">
                  <a:moveTo>
                    <a:pt x="174784" y="231077"/>
                  </a:moveTo>
                  <a:lnTo>
                    <a:pt x="0" y="282702"/>
                  </a:lnTo>
                  <a:lnTo>
                    <a:pt x="4953" y="48387"/>
                  </a:lnTo>
                  <a:lnTo>
                    <a:pt x="181166" y="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32" name="Group 31">
            <a:extLst>
              <a:ext uri="{FF2B5EF4-FFF2-40B4-BE49-F238E27FC236}">
                <a16:creationId xmlns:a16="http://schemas.microsoft.com/office/drawing/2014/main" id="{58FACFA5-CBBA-61BD-C841-62E2DE79E73C}"/>
              </a:ext>
            </a:extLst>
          </p:cNvPr>
          <p:cNvGrpSpPr/>
          <p:nvPr/>
        </p:nvGrpSpPr>
        <p:grpSpPr>
          <a:xfrm>
            <a:off x="6889781" y="4003665"/>
            <a:ext cx="826242" cy="804523"/>
            <a:chOff x="-779426" y="7057531"/>
            <a:chExt cx="336994" cy="328136"/>
          </a:xfrm>
        </p:grpSpPr>
        <p:sp>
          <p:nvSpPr>
            <p:cNvPr id="33" name="Freeform: Shape 43">
              <a:extLst>
                <a:ext uri="{FF2B5EF4-FFF2-40B4-BE49-F238E27FC236}">
                  <a16:creationId xmlns:a16="http://schemas.microsoft.com/office/drawing/2014/main" id="{71C6D799-8F1A-931A-B76C-F3BD79BA2121}"/>
                </a:ext>
              </a:extLst>
            </p:cNvPr>
            <p:cNvSpPr/>
            <p:nvPr/>
          </p:nvSpPr>
          <p:spPr>
            <a:xfrm>
              <a:off x="-624264" y="7104203"/>
              <a:ext cx="180975" cy="276225"/>
            </a:xfrm>
            <a:custGeom>
              <a:avLst/>
              <a:gdLst>
                <a:gd name="connsiteX0" fmla="*/ 176689 w 180975"/>
                <a:gd name="connsiteY0" fmla="*/ 236411 h 276225"/>
                <a:gd name="connsiteX1" fmla="*/ 60865 w 180975"/>
                <a:gd name="connsiteY1" fmla="*/ 267271 h 276225"/>
                <a:gd name="connsiteX2" fmla="*/ 0 w 180975"/>
                <a:gd name="connsiteY2" fmla="*/ 283559 h 276225"/>
                <a:gd name="connsiteX3" fmla="*/ 5144 w 180975"/>
                <a:gd name="connsiteY3" fmla="*/ 43720 h 276225"/>
                <a:gd name="connsiteX4" fmla="*/ 183261 w 180975"/>
                <a:gd name="connsiteY4" fmla="*/ 0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276225">
                  <a:moveTo>
                    <a:pt x="176689" y="236411"/>
                  </a:moveTo>
                  <a:lnTo>
                    <a:pt x="60865" y="267271"/>
                  </a:lnTo>
                  <a:lnTo>
                    <a:pt x="0" y="283559"/>
                  </a:lnTo>
                  <a:lnTo>
                    <a:pt x="5144" y="43720"/>
                  </a:lnTo>
                  <a:lnTo>
                    <a:pt x="183261" y="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4" name="Freeform: Shape 44">
              <a:extLst>
                <a:ext uri="{FF2B5EF4-FFF2-40B4-BE49-F238E27FC236}">
                  <a16:creationId xmlns:a16="http://schemas.microsoft.com/office/drawing/2014/main" id="{A74492ED-AA8B-4BCF-075E-9641A013117E}"/>
                </a:ext>
              </a:extLst>
            </p:cNvPr>
            <p:cNvSpPr/>
            <p:nvPr/>
          </p:nvSpPr>
          <p:spPr>
            <a:xfrm>
              <a:off x="-779426" y="7099917"/>
              <a:ext cx="152400" cy="285750"/>
            </a:xfrm>
            <a:custGeom>
              <a:avLst/>
              <a:gdLst>
                <a:gd name="connsiteX0" fmla="*/ 160306 w 152400"/>
                <a:gd name="connsiteY0" fmla="*/ 48006 h 285750"/>
                <a:gd name="connsiteX1" fmla="*/ 155162 w 152400"/>
                <a:gd name="connsiteY1" fmla="*/ 287845 h 285750"/>
                <a:gd name="connsiteX2" fmla="*/ 111157 w 152400"/>
                <a:gd name="connsiteY2" fmla="*/ 270224 h 285750"/>
                <a:gd name="connsiteX3" fmla="*/ 60388 w 152400"/>
                <a:gd name="connsiteY3" fmla="*/ 249936 h 285750"/>
                <a:gd name="connsiteX4" fmla="*/ 63532 w 152400"/>
                <a:gd name="connsiteY4" fmla="*/ 71723 h 285750"/>
                <a:gd name="connsiteX5" fmla="*/ 0 w 152400"/>
                <a:gd name="connsiteY5" fmla="*/ 47530 h 285750"/>
                <a:gd name="connsiteX6" fmla="*/ 571 w 152400"/>
                <a:gd name="connsiteY6" fmla="*/ 7525 h 285750"/>
                <a:gd name="connsiteX7" fmla="*/ 32194 w 152400"/>
                <a:gd name="connsiteY7"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285750">
                  <a:moveTo>
                    <a:pt x="160306" y="48006"/>
                  </a:moveTo>
                  <a:lnTo>
                    <a:pt x="155162" y="287845"/>
                  </a:lnTo>
                  <a:lnTo>
                    <a:pt x="111157" y="270224"/>
                  </a:lnTo>
                  <a:lnTo>
                    <a:pt x="60388" y="249936"/>
                  </a:lnTo>
                  <a:lnTo>
                    <a:pt x="63532" y="71723"/>
                  </a:lnTo>
                  <a:lnTo>
                    <a:pt x="0" y="47530"/>
                  </a:lnTo>
                  <a:lnTo>
                    <a:pt x="571" y="7525"/>
                  </a:lnTo>
                  <a:lnTo>
                    <a:pt x="32194" y="0"/>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5" name="Freeform: Shape 46">
              <a:extLst>
                <a:ext uri="{FF2B5EF4-FFF2-40B4-BE49-F238E27FC236}">
                  <a16:creationId xmlns:a16="http://schemas.microsoft.com/office/drawing/2014/main" id="{025F9F15-58BF-F030-E94E-50805B78FEED}"/>
                </a:ext>
              </a:extLst>
            </p:cNvPr>
            <p:cNvSpPr/>
            <p:nvPr/>
          </p:nvSpPr>
          <p:spPr>
            <a:xfrm>
              <a:off x="-747232" y="7057531"/>
              <a:ext cx="304800" cy="85725"/>
            </a:xfrm>
            <a:custGeom>
              <a:avLst/>
              <a:gdLst>
                <a:gd name="connsiteX0" fmla="*/ 306229 w 304800"/>
                <a:gd name="connsiteY0" fmla="*/ 46673 h 85725"/>
                <a:gd name="connsiteX1" fmla="*/ 128111 w 304800"/>
                <a:gd name="connsiteY1" fmla="*/ 90392 h 85725"/>
                <a:gd name="connsiteX2" fmla="*/ 0 w 304800"/>
                <a:gd name="connsiteY2" fmla="*/ 42386 h 85725"/>
                <a:gd name="connsiteX3" fmla="*/ 32766 w 304800"/>
                <a:gd name="connsiteY3" fmla="*/ 34576 h 85725"/>
                <a:gd name="connsiteX4" fmla="*/ 33052 w 304800"/>
                <a:gd name="connsiteY4" fmla="*/ 15431 h 85725"/>
                <a:gd name="connsiteX5" fmla="*/ 87535 w 304800"/>
                <a:gd name="connsiteY5" fmla="*/ 2572 h 85725"/>
                <a:gd name="connsiteX6" fmla="*/ 98393 w 304800"/>
                <a:gd name="connsiteY6" fmla="*/ 0 h 85725"/>
                <a:gd name="connsiteX7" fmla="*/ 129731 w 304800"/>
                <a:gd name="connsiteY7" fmla="*/ 11525 h 85725"/>
                <a:gd name="connsiteX8" fmla="*/ 177832 w 304800"/>
                <a:gd name="connsiteY8" fmla="*/ 9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0" h="85725">
                  <a:moveTo>
                    <a:pt x="306229" y="46673"/>
                  </a:moveTo>
                  <a:lnTo>
                    <a:pt x="128111" y="90392"/>
                  </a:lnTo>
                  <a:lnTo>
                    <a:pt x="0" y="42386"/>
                  </a:lnTo>
                  <a:lnTo>
                    <a:pt x="32766" y="34576"/>
                  </a:lnTo>
                  <a:lnTo>
                    <a:pt x="33052" y="15431"/>
                  </a:lnTo>
                  <a:lnTo>
                    <a:pt x="87535" y="2572"/>
                  </a:lnTo>
                  <a:lnTo>
                    <a:pt x="98393" y="0"/>
                  </a:lnTo>
                  <a:lnTo>
                    <a:pt x="129731" y="11525"/>
                  </a:lnTo>
                  <a:lnTo>
                    <a:pt x="177832" y="95"/>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36" name="Group 35">
            <a:extLst>
              <a:ext uri="{FF2B5EF4-FFF2-40B4-BE49-F238E27FC236}">
                <a16:creationId xmlns:a16="http://schemas.microsoft.com/office/drawing/2014/main" id="{FAEB1BDD-9689-7823-0D54-A09E496C3C31}"/>
              </a:ext>
            </a:extLst>
          </p:cNvPr>
          <p:cNvGrpSpPr/>
          <p:nvPr/>
        </p:nvGrpSpPr>
        <p:grpSpPr>
          <a:xfrm>
            <a:off x="6381143" y="3031231"/>
            <a:ext cx="818535" cy="381828"/>
            <a:chOff x="-986881" y="6660910"/>
            <a:chExt cx="333851" cy="155734"/>
          </a:xfrm>
        </p:grpSpPr>
        <p:sp>
          <p:nvSpPr>
            <p:cNvPr id="37" name="Freeform: Shape 39">
              <a:extLst>
                <a:ext uri="{FF2B5EF4-FFF2-40B4-BE49-F238E27FC236}">
                  <a16:creationId xmlns:a16="http://schemas.microsoft.com/office/drawing/2014/main" id="{01EE0BF9-5A7C-65B8-7C13-682D1C020260}"/>
                </a:ext>
              </a:extLst>
            </p:cNvPr>
            <p:cNvSpPr/>
            <p:nvPr/>
          </p:nvSpPr>
          <p:spPr>
            <a:xfrm>
              <a:off x="-833148" y="6711869"/>
              <a:ext cx="171450" cy="104775"/>
            </a:xfrm>
            <a:custGeom>
              <a:avLst/>
              <a:gdLst>
                <a:gd name="connsiteX0" fmla="*/ 180213 w 171450"/>
                <a:gd name="connsiteY0" fmla="*/ 0 h 104775"/>
                <a:gd name="connsiteX1" fmla="*/ 179642 w 171450"/>
                <a:gd name="connsiteY1" fmla="*/ 31814 h 104775"/>
                <a:gd name="connsiteX2" fmla="*/ 59531 w 171450"/>
                <a:gd name="connsiteY2" fmla="*/ 56769 h 104775"/>
                <a:gd name="connsiteX3" fmla="*/ 58674 w 171450"/>
                <a:gd name="connsiteY3" fmla="*/ 110490 h 104775"/>
                <a:gd name="connsiteX4" fmla="*/ 0 w 171450"/>
                <a:gd name="connsiteY4" fmla="*/ 90202 h 104775"/>
                <a:gd name="connsiteX5" fmla="*/ 762 w 171450"/>
                <a:gd name="connsiteY5" fmla="*/ 36767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80213" y="0"/>
                  </a:moveTo>
                  <a:lnTo>
                    <a:pt x="179642" y="31814"/>
                  </a:lnTo>
                  <a:lnTo>
                    <a:pt x="59531" y="56769"/>
                  </a:lnTo>
                  <a:lnTo>
                    <a:pt x="58674" y="110490"/>
                  </a:lnTo>
                  <a:lnTo>
                    <a:pt x="0" y="90202"/>
                  </a:lnTo>
                  <a:lnTo>
                    <a:pt x="762" y="36767"/>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8" name="Freeform: Shape 40">
              <a:extLst>
                <a:ext uri="{FF2B5EF4-FFF2-40B4-BE49-F238E27FC236}">
                  <a16:creationId xmlns:a16="http://schemas.microsoft.com/office/drawing/2014/main" id="{36ED7540-19E7-28EC-78BC-EF6ECBD94C40}"/>
                </a:ext>
              </a:extLst>
            </p:cNvPr>
            <p:cNvSpPr/>
            <p:nvPr/>
          </p:nvSpPr>
          <p:spPr>
            <a:xfrm>
              <a:off x="-986881" y="6696247"/>
              <a:ext cx="152400" cy="104775"/>
            </a:xfrm>
            <a:custGeom>
              <a:avLst/>
              <a:gdLst>
                <a:gd name="connsiteX0" fmla="*/ 154496 w 152400"/>
                <a:gd name="connsiteY0" fmla="*/ 52388 h 104775"/>
                <a:gd name="connsiteX1" fmla="*/ 153734 w 152400"/>
                <a:gd name="connsiteY1" fmla="*/ 105823 h 104775"/>
                <a:gd name="connsiteX2" fmla="*/ 115729 w 152400"/>
                <a:gd name="connsiteY2" fmla="*/ 92678 h 104775"/>
                <a:gd name="connsiteX3" fmla="*/ 48673 w 152400"/>
                <a:gd name="connsiteY3" fmla="*/ 106585 h 104775"/>
                <a:gd name="connsiteX4" fmla="*/ 48958 w 152400"/>
                <a:gd name="connsiteY4" fmla="*/ 74009 h 104775"/>
                <a:gd name="connsiteX5" fmla="*/ 0 w 152400"/>
                <a:gd name="connsiteY5" fmla="*/ 57055 h 104775"/>
                <a:gd name="connsiteX6" fmla="*/ 476 w 152400"/>
                <a:gd name="connsiteY6" fmla="*/ 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04775">
                  <a:moveTo>
                    <a:pt x="154496" y="52388"/>
                  </a:moveTo>
                  <a:lnTo>
                    <a:pt x="153734" y="105823"/>
                  </a:lnTo>
                  <a:lnTo>
                    <a:pt x="115729" y="92678"/>
                  </a:lnTo>
                  <a:lnTo>
                    <a:pt x="48673" y="106585"/>
                  </a:lnTo>
                  <a:lnTo>
                    <a:pt x="48958" y="74009"/>
                  </a:lnTo>
                  <a:lnTo>
                    <a:pt x="0" y="57055"/>
                  </a:lnTo>
                  <a:lnTo>
                    <a:pt x="476" y="0"/>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39" name="Freeform: Shape 41">
              <a:extLst>
                <a:ext uri="{FF2B5EF4-FFF2-40B4-BE49-F238E27FC236}">
                  <a16:creationId xmlns:a16="http://schemas.microsoft.com/office/drawing/2014/main" id="{F4D4A42C-B849-EC9D-8267-5123E480A0BE}"/>
                </a:ext>
              </a:extLst>
            </p:cNvPr>
            <p:cNvSpPr/>
            <p:nvPr/>
          </p:nvSpPr>
          <p:spPr>
            <a:xfrm>
              <a:off x="-986405" y="6660910"/>
              <a:ext cx="333375" cy="85725"/>
            </a:xfrm>
            <a:custGeom>
              <a:avLst/>
              <a:gdLst>
                <a:gd name="connsiteX0" fmla="*/ 333470 w 333375"/>
                <a:gd name="connsiteY0" fmla="*/ 50959 h 85725"/>
                <a:gd name="connsiteX1" fmla="*/ 154019 w 333375"/>
                <a:gd name="connsiteY1" fmla="*/ 87725 h 85725"/>
                <a:gd name="connsiteX2" fmla="*/ 0 w 333375"/>
                <a:gd name="connsiteY2" fmla="*/ 35338 h 85725"/>
                <a:gd name="connsiteX3" fmla="*/ 122301 w 333375"/>
                <a:gd name="connsiteY3" fmla="*/ 11144 h 85725"/>
                <a:gd name="connsiteX4" fmla="*/ 178975 w 33337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333470" y="50959"/>
                  </a:moveTo>
                  <a:lnTo>
                    <a:pt x="154019" y="87725"/>
                  </a:lnTo>
                  <a:lnTo>
                    <a:pt x="0" y="35338"/>
                  </a:lnTo>
                  <a:lnTo>
                    <a:pt x="122301" y="11144"/>
                  </a:lnTo>
                  <a:lnTo>
                    <a:pt x="178975"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40" name="Group 39">
            <a:extLst>
              <a:ext uri="{FF2B5EF4-FFF2-40B4-BE49-F238E27FC236}">
                <a16:creationId xmlns:a16="http://schemas.microsoft.com/office/drawing/2014/main" id="{FCE20082-00CA-6941-CF8B-0425A1B2466C}"/>
              </a:ext>
            </a:extLst>
          </p:cNvPr>
          <p:cNvGrpSpPr/>
          <p:nvPr/>
        </p:nvGrpSpPr>
        <p:grpSpPr>
          <a:xfrm>
            <a:off x="4461499" y="3124881"/>
            <a:ext cx="821572" cy="814564"/>
            <a:chOff x="-1769836" y="6699105"/>
            <a:chExt cx="335090" cy="332232"/>
          </a:xfrm>
        </p:grpSpPr>
        <p:sp>
          <p:nvSpPr>
            <p:cNvPr id="41" name="Freeform: Shape 33">
              <a:extLst>
                <a:ext uri="{FF2B5EF4-FFF2-40B4-BE49-F238E27FC236}">
                  <a16:creationId xmlns:a16="http://schemas.microsoft.com/office/drawing/2014/main" id="{76A4C7FD-B66E-5588-4B2C-E05CB31C992F}"/>
                </a:ext>
              </a:extLst>
            </p:cNvPr>
            <p:cNvSpPr/>
            <p:nvPr/>
          </p:nvSpPr>
          <p:spPr>
            <a:xfrm>
              <a:off x="-1769836" y="6736062"/>
              <a:ext cx="142875" cy="295275"/>
            </a:xfrm>
            <a:custGeom>
              <a:avLst/>
              <a:gdLst>
                <a:gd name="connsiteX0" fmla="*/ 148400 w 142875"/>
                <a:gd name="connsiteY0" fmla="*/ 301181 h 295275"/>
                <a:gd name="connsiteX1" fmla="*/ 131350 w 142875"/>
                <a:gd name="connsiteY1" fmla="*/ 294323 h 295275"/>
                <a:gd name="connsiteX2" fmla="*/ 4953 w 142875"/>
                <a:gd name="connsiteY2" fmla="*/ 242983 h 295275"/>
                <a:gd name="connsiteX3" fmla="*/ 0 w 142875"/>
                <a:gd name="connsiteY3" fmla="*/ 0 h 295275"/>
                <a:gd name="connsiteX4" fmla="*/ 144590 w 142875"/>
                <a:gd name="connsiteY4" fmla="*/ 54483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295275">
                  <a:moveTo>
                    <a:pt x="148400" y="301181"/>
                  </a:moveTo>
                  <a:lnTo>
                    <a:pt x="131350" y="294323"/>
                  </a:lnTo>
                  <a:lnTo>
                    <a:pt x="4953" y="242983"/>
                  </a:lnTo>
                  <a:lnTo>
                    <a:pt x="0" y="0"/>
                  </a:lnTo>
                  <a:lnTo>
                    <a:pt x="144590" y="54483"/>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2" name="Freeform: Shape 36">
              <a:extLst>
                <a:ext uri="{FF2B5EF4-FFF2-40B4-BE49-F238E27FC236}">
                  <a16:creationId xmlns:a16="http://schemas.microsoft.com/office/drawing/2014/main" id="{9BA1D706-5C74-41E3-D049-E28F37A34DC4}"/>
                </a:ext>
              </a:extLst>
            </p:cNvPr>
            <p:cNvSpPr/>
            <p:nvPr/>
          </p:nvSpPr>
          <p:spPr>
            <a:xfrm>
              <a:off x="-1769836" y="6699105"/>
              <a:ext cx="333375" cy="85725"/>
            </a:xfrm>
            <a:custGeom>
              <a:avLst/>
              <a:gdLst>
                <a:gd name="connsiteX0" fmla="*/ 196501 w 333375"/>
                <a:gd name="connsiteY0" fmla="*/ 0 h 85725"/>
                <a:gd name="connsiteX1" fmla="*/ 288703 w 333375"/>
                <a:gd name="connsiteY1" fmla="*/ 33528 h 85725"/>
                <a:gd name="connsiteX2" fmla="*/ 342138 w 333375"/>
                <a:gd name="connsiteY2" fmla="*/ 53054 h 85725"/>
                <a:gd name="connsiteX3" fmla="*/ 144590 w 333375"/>
                <a:gd name="connsiteY3" fmla="*/ 91440 h 85725"/>
                <a:gd name="connsiteX4" fmla="*/ 0 w 333375"/>
                <a:gd name="connsiteY4" fmla="*/ 3695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196501" y="0"/>
                  </a:moveTo>
                  <a:lnTo>
                    <a:pt x="288703" y="33528"/>
                  </a:lnTo>
                  <a:lnTo>
                    <a:pt x="342138" y="53054"/>
                  </a:lnTo>
                  <a:lnTo>
                    <a:pt x="144590" y="91440"/>
                  </a:lnTo>
                  <a:lnTo>
                    <a:pt x="0" y="36957"/>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3" name="Freeform: Shape 37">
              <a:extLst>
                <a:ext uri="{FF2B5EF4-FFF2-40B4-BE49-F238E27FC236}">
                  <a16:creationId xmlns:a16="http://schemas.microsoft.com/office/drawing/2014/main" id="{E5C961E2-D0B2-4BFD-5468-F844EF2272CA}"/>
                </a:ext>
              </a:extLst>
            </p:cNvPr>
            <p:cNvSpPr/>
            <p:nvPr/>
          </p:nvSpPr>
          <p:spPr>
            <a:xfrm>
              <a:off x="-1625246" y="6752159"/>
              <a:ext cx="190500" cy="276225"/>
            </a:xfrm>
            <a:custGeom>
              <a:avLst/>
              <a:gdLst>
                <a:gd name="connsiteX0" fmla="*/ 58103 w 190500"/>
                <a:gd name="connsiteY0" fmla="*/ 273368 h 276225"/>
                <a:gd name="connsiteX1" fmla="*/ 3810 w 190500"/>
                <a:gd name="connsiteY1" fmla="*/ 285083 h 276225"/>
                <a:gd name="connsiteX2" fmla="*/ 0 w 190500"/>
                <a:gd name="connsiteY2" fmla="*/ 38386 h 276225"/>
                <a:gd name="connsiteX3" fmla="*/ 197548 w 190500"/>
                <a:gd name="connsiteY3" fmla="*/ 0 h 276225"/>
                <a:gd name="connsiteX4" fmla="*/ 197739 w 190500"/>
                <a:gd name="connsiteY4" fmla="*/ 31147 h 276225"/>
                <a:gd name="connsiteX5" fmla="*/ 55245 w 190500"/>
                <a:gd name="connsiteY5" fmla="*/ 59246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276225">
                  <a:moveTo>
                    <a:pt x="58103" y="273368"/>
                  </a:moveTo>
                  <a:lnTo>
                    <a:pt x="3810" y="285083"/>
                  </a:lnTo>
                  <a:lnTo>
                    <a:pt x="0" y="38386"/>
                  </a:lnTo>
                  <a:lnTo>
                    <a:pt x="197548" y="0"/>
                  </a:lnTo>
                  <a:lnTo>
                    <a:pt x="197739" y="31147"/>
                  </a:lnTo>
                  <a:lnTo>
                    <a:pt x="55245" y="59246"/>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44" name="Group 43">
            <a:extLst>
              <a:ext uri="{FF2B5EF4-FFF2-40B4-BE49-F238E27FC236}">
                <a16:creationId xmlns:a16="http://schemas.microsoft.com/office/drawing/2014/main" id="{E7831A73-F828-4E78-5F87-7CE4668EEA13}"/>
              </a:ext>
            </a:extLst>
          </p:cNvPr>
          <p:cNvGrpSpPr/>
          <p:nvPr/>
        </p:nvGrpSpPr>
        <p:grpSpPr>
          <a:xfrm>
            <a:off x="6892640" y="3206613"/>
            <a:ext cx="828580" cy="815497"/>
            <a:chOff x="-774474" y="6731300"/>
            <a:chExt cx="337948" cy="332612"/>
          </a:xfrm>
          <a:effectLst>
            <a:outerShdw sx="1000" sy="1000" algn="ctr" rotWithShape="0">
              <a:srgbClr val="595959"/>
            </a:outerShdw>
          </a:effectLst>
        </p:grpSpPr>
        <p:sp>
          <p:nvSpPr>
            <p:cNvPr id="45" name="Freeform: Shape 51">
              <a:extLst>
                <a:ext uri="{FF2B5EF4-FFF2-40B4-BE49-F238E27FC236}">
                  <a16:creationId xmlns:a16="http://schemas.microsoft.com/office/drawing/2014/main" id="{7FCCB92D-9694-BFFB-54F5-66C03BF0478D}"/>
                </a:ext>
              </a:extLst>
            </p:cNvPr>
            <p:cNvSpPr/>
            <p:nvPr/>
          </p:nvSpPr>
          <p:spPr>
            <a:xfrm>
              <a:off x="-774474" y="6768637"/>
              <a:ext cx="161925" cy="295275"/>
            </a:xfrm>
            <a:custGeom>
              <a:avLst/>
              <a:gdLst>
                <a:gd name="connsiteX0" fmla="*/ 114871 w 161925"/>
                <a:gd name="connsiteY0" fmla="*/ 284988 h 295275"/>
                <a:gd name="connsiteX1" fmla="*/ 67437 w 161925"/>
                <a:gd name="connsiteY1" fmla="*/ 267557 h 295275"/>
                <a:gd name="connsiteX2" fmla="*/ 61055 w 161925"/>
                <a:gd name="connsiteY2" fmla="*/ 265271 h 295275"/>
                <a:gd name="connsiteX3" fmla="*/ 64389 w 161925"/>
                <a:gd name="connsiteY3" fmla="*/ 76010 h 295275"/>
                <a:gd name="connsiteX4" fmla="*/ 0 w 161925"/>
                <a:gd name="connsiteY4" fmla="*/ 53721 h 295275"/>
                <a:gd name="connsiteX5" fmla="*/ 857 w 161925"/>
                <a:gd name="connsiteY5" fmla="*/ 0 h 295275"/>
                <a:gd name="connsiteX6" fmla="*/ 162211 w 161925"/>
                <a:gd name="connsiteY6" fmla="*/ 54864 h 295275"/>
                <a:gd name="connsiteX7" fmla="*/ 156972 w 161925"/>
                <a:gd name="connsiteY7" fmla="*/ 300419 h 295275"/>
                <a:gd name="connsiteX8" fmla="*/ 125635 w 161925"/>
                <a:gd name="connsiteY8" fmla="*/ 288893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925" h="295275">
                  <a:moveTo>
                    <a:pt x="114871" y="284988"/>
                  </a:moveTo>
                  <a:lnTo>
                    <a:pt x="67437" y="267557"/>
                  </a:lnTo>
                  <a:lnTo>
                    <a:pt x="61055" y="265271"/>
                  </a:lnTo>
                  <a:lnTo>
                    <a:pt x="64389" y="76010"/>
                  </a:lnTo>
                  <a:lnTo>
                    <a:pt x="0" y="53721"/>
                  </a:lnTo>
                  <a:lnTo>
                    <a:pt x="857" y="0"/>
                  </a:lnTo>
                  <a:lnTo>
                    <a:pt x="162211" y="54864"/>
                  </a:lnTo>
                  <a:lnTo>
                    <a:pt x="156972" y="300419"/>
                  </a:lnTo>
                  <a:lnTo>
                    <a:pt x="125635" y="288893"/>
                  </a:lnTo>
                  <a:close/>
                </a:path>
              </a:pathLst>
            </a:custGeom>
            <a:solidFill>
              <a:srgbClr val="404040"/>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6" name="Freeform: Shape 56">
              <a:extLst>
                <a:ext uri="{FF2B5EF4-FFF2-40B4-BE49-F238E27FC236}">
                  <a16:creationId xmlns:a16="http://schemas.microsoft.com/office/drawing/2014/main" id="{C56CA221-9AC5-8052-F8E6-E4FEE2D6799E}"/>
                </a:ext>
              </a:extLst>
            </p:cNvPr>
            <p:cNvSpPr/>
            <p:nvPr/>
          </p:nvSpPr>
          <p:spPr>
            <a:xfrm>
              <a:off x="-617501" y="6784735"/>
              <a:ext cx="180975" cy="276225"/>
            </a:xfrm>
            <a:custGeom>
              <a:avLst/>
              <a:gdLst>
                <a:gd name="connsiteX0" fmla="*/ 178594 w 180975"/>
                <a:gd name="connsiteY0" fmla="*/ 241745 h 276225"/>
                <a:gd name="connsiteX1" fmla="*/ 48101 w 180975"/>
                <a:gd name="connsiteY1" fmla="*/ 272891 h 276225"/>
                <a:gd name="connsiteX2" fmla="*/ 0 w 180975"/>
                <a:gd name="connsiteY2" fmla="*/ 284321 h 276225"/>
                <a:gd name="connsiteX3" fmla="*/ 5239 w 180975"/>
                <a:gd name="connsiteY3" fmla="*/ 38767 h 276225"/>
                <a:gd name="connsiteX4" fmla="*/ 185261 w 180975"/>
                <a:gd name="connsiteY4" fmla="*/ 0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276225">
                  <a:moveTo>
                    <a:pt x="178594" y="241745"/>
                  </a:moveTo>
                  <a:lnTo>
                    <a:pt x="48101" y="272891"/>
                  </a:lnTo>
                  <a:lnTo>
                    <a:pt x="0" y="284321"/>
                  </a:lnTo>
                  <a:lnTo>
                    <a:pt x="5239" y="38767"/>
                  </a:lnTo>
                  <a:lnTo>
                    <a:pt x="185261" y="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47" name="Freeform: Shape 57">
              <a:extLst>
                <a:ext uri="{FF2B5EF4-FFF2-40B4-BE49-F238E27FC236}">
                  <a16:creationId xmlns:a16="http://schemas.microsoft.com/office/drawing/2014/main" id="{3B1EE71D-3A94-C8BF-6C7E-E5D650E0F178}"/>
                </a:ext>
              </a:extLst>
            </p:cNvPr>
            <p:cNvSpPr/>
            <p:nvPr/>
          </p:nvSpPr>
          <p:spPr>
            <a:xfrm>
              <a:off x="-773616" y="6731300"/>
              <a:ext cx="333375" cy="85725"/>
            </a:xfrm>
            <a:custGeom>
              <a:avLst/>
              <a:gdLst>
                <a:gd name="connsiteX0" fmla="*/ 0 w 333375"/>
                <a:gd name="connsiteY0" fmla="*/ 37338 h 85725"/>
                <a:gd name="connsiteX1" fmla="*/ 120110 w 333375"/>
                <a:gd name="connsiteY1" fmla="*/ 12383 h 85725"/>
                <a:gd name="connsiteX2" fmla="*/ 179642 w 333375"/>
                <a:gd name="connsiteY2" fmla="*/ 0 h 85725"/>
                <a:gd name="connsiteX3" fmla="*/ 341376 w 333375"/>
                <a:gd name="connsiteY3" fmla="*/ 53435 h 85725"/>
                <a:gd name="connsiteX4" fmla="*/ 161354 w 333375"/>
                <a:gd name="connsiteY4" fmla="*/ 9220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85725">
                  <a:moveTo>
                    <a:pt x="0" y="37338"/>
                  </a:moveTo>
                  <a:lnTo>
                    <a:pt x="120110" y="12383"/>
                  </a:lnTo>
                  <a:lnTo>
                    <a:pt x="179642" y="0"/>
                  </a:lnTo>
                  <a:lnTo>
                    <a:pt x="341376" y="53435"/>
                  </a:lnTo>
                  <a:lnTo>
                    <a:pt x="161354" y="92202"/>
                  </a:lnTo>
                  <a:close/>
                </a:path>
              </a:pathLst>
            </a:custGeom>
            <a:solidFill>
              <a:srgbClr val="595959"/>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48" name="Group 47">
            <a:extLst>
              <a:ext uri="{FF2B5EF4-FFF2-40B4-BE49-F238E27FC236}">
                <a16:creationId xmlns:a16="http://schemas.microsoft.com/office/drawing/2014/main" id="{8D1EA52C-401A-7DF1-3BC7-FE62A7EE9211}"/>
              </a:ext>
            </a:extLst>
          </p:cNvPr>
          <p:cNvGrpSpPr/>
          <p:nvPr/>
        </p:nvGrpSpPr>
        <p:grpSpPr>
          <a:xfrm>
            <a:off x="4972702" y="4920283"/>
            <a:ext cx="760385" cy="815968"/>
            <a:chOff x="-1561334" y="7431387"/>
            <a:chExt cx="310134" cy="332804"/>
          </a:xfrm>
        </p:grpSpPr>
        <p:sp>
          <p:nvSpPr>
            <p:cNvPr id="49" name="Freeform: Shape 60">
              <a:extLst>
                <a:ext uri="{FF2B5EF4-FFF2-40B4-BE49-F238E27FC236}">
                  <a16:creationId xmlns:a16="http://schemas.microsoft.com/office/drawing/2014/main" id="{8D38B82E-3B31-164B-87C6-6084F6723F72}"/>
                </a:ext>
              </a:extLst>
            </p:cNvPr>
            <p:cNvSpPr/>
            <p:nvPr/>
          </p:nvSpPr>
          <p:spPr>
            <a:xfrm>
              <a:off x="-1561334" y="7431387"/>
              <a:ext cx="257175" cy="85725"/>
            </a:xfrm>
            <a:custGeom>
              <a:avLst/>
              <a:gdLst>
                <a:gd name="connsiteX0" fmla="*/ 147638 w 257175"/>
                <a:gd name="connsiteY0" fmla="*/ 16097 h 85725"/>
                <a:gd name="connsiteX1" fmla="*/ 204216 w 257175"/>
                <a:gd name="connsiteY1" fmla="*/ 1715 h 85725"/>
                <a:gd name="connsiteX2" fmla="*/ 204406 w 257175"/>
                <a:gd name="connsiteY2" fmla="*/ 41243 h 85725"/>
                <a:gd name="connsiteX3" fmla="*/ 260033 w 257175"/>
                <a:gd name="connsiteY3" fmla="*/ 65913 h 85725"/>
                <a:gd name="connsiteX4" fmla="*/ 148209 w 257175"/>
                <a:gd name="connsiteY4" fmla="*/ 95155 h 85725"/>
                <a:gd name="connsiteX5" fmla="*/ 0 w 257175"/>
                <a:gd name="connsiteY5" fmla="*/ 28004 h 85725"/>
                <a:gd name="connsiteX6" fmla="*/ 111252 w 257175"/>
                <a:gd name="connsiteY6"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 h="85725">
                  <a:moveTo>
                    <a:pt x="147638" y="16097"/>
                  </a:moveTo>
                  <a:lnTo>
                    <a:pt x="204216" y="1715"/>
                  </a:lnTo>
                  <a:lnTo>
                    <a:pt x="204406" y="41243"/>
                  </a:lnTo>
                  <a:lnTo>
                    <a:pt x="260033" y="65913"/>
                  </a:lnTo>
                  <a:lnTo>
                    <a:pt x="148209" y="95155"/>
                  </a:lnTo>
                  <a:lnTo>
                    <a:pt x="0" y="28004"/>
                  </a:lnTo>
                  <a:lnTo>
                    <a:pt x="111252"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0" name="Freeform: Shape 24575">
              <a:extLst>
                <a:ext uri="{FF2B5EF4-FFF2-40B4-BE49-F238E27FC236}">
                  <a16:creationId xmlns:a16="http://schemas.microsoft.com/office/drawing/2014/main" id="{2D2101D8-1BF4-FF48-F9B6-219F47B396F9}"/>
                </a:ext>
              </a:extLst>
            </p:cNvPr>
            <p:cNvSpPr/>
            <p:nvPr/>
          </p:nvSpPr>
          <p:spPr>
            <a:xfrm>
              <a:off x="-1561334" y="7459391"/>
              <a:ext cx="142875" cy="304800"/>
            </a:xfrm>
            <a:custGeom>
              <a:avLst/>
              <a:gdLst>
                <a:gd name="connsiteX0" fmla="*/ 3143 w 142875"/>
                <a:gd name="connsiteY0" fmla="*/ 236696 h 304800"/>
                <a:gd name="connsiteX1" fmla="*/ 2572 w 142875"/>
                <a:gd name="connsiteY1" fmla="*/ 196691 h 304800"/>
                <a:gd name="connsiteX2" fmla="*/ 0 w 142875"/>
                <a:gd name="connsiteY2" fmla="*/ 0 h 304800"/>
                <a:gd name="connsiteX3" fmla="*/ 148209 w 142875"/>
                <a:gd name="connsiteY3" fmla="*/ 67151 h 304800"/>
                <a:gd name="connsiteX4" fmla="*/ 150114 w 142875"/>
                <a:gd name="connsiteY4" fmla="*/ 307277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304800">
                  <a:moveTo>
                    <a:pt x="3143" y="236696"/>
                  </a:moveTo>
                  <a:lnTo>
                    <a:pt x="2572" y="196691"/>
                  </a:lnTo>
                  <a:lnTo>
                    <a:pt x="0" y="0"/>
                  </a:lnTo>
                  <a:lnTo>
                    <a:pt x="148209" y="67151"/>
                  </a:lnTo>
                  <a:lnTo>
                    <a:pt x="150114" y="307277"/>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1" name="Freeform: Shape 24576">
              <a:extLst>
                <a:ext uri="{FF2B5EF4-FFF2-40B4-BE49-F238E27FC236}">
                  <a16:creationId xmlns:a16="http://schemas.microsoft.com/office/drawing/2014/main" id="{AB894DBD-0A3E-42D7-B480-FA6542AB0054}"/>
                </a:ext>
              </a:extLst>
            </p:cNvPr>
            <p:cNvSpPr/>
            <p:nvPr/>
          </p:nvSpPr>
          <p:spPr>
            <a:xfrm>
              <a:off x="-1413125" y="7497300"/>
              <a:ext cx="161925" cy="266700"/>
            </a:xfrm>
            <a:custGeom>
              <a:avLst/>
              <a:gdLst>
                <a:gd name="connsiteX0" fmla="*/ 57817 w 161925"/>
                <a:gd name="connsiteY0" fmla="*/ 253651 h 266700"/>
                <a:gd name="connsiteX1" fmla="*/ 1905 w 161925"/>
                <a:gd name="connsiteY1" fmla="*/ 269367 h 266700"/>
                <a:gd name="connsiteX2" fmla="*/ 0 w 161925"/>
                <a:gd name="connsiteY2" fmla="*/ 29242 h 266700"/>
                <a:gd name="connsiteX3" fmla="*/ 111823 w 161925"/>
                <a:gd name="connsiteY3" fmla="*/ 0 h 266700"/>
                <a:gd name="connsiteX4" fmla="*/ 168593 w 161925"/>
                <a:gd name="connsiteY4" fmla="*/ 25241 h 266700"/>
                <a:gd name="connsiteX5" fmla="*/ 56674 w 161925"/>
                <a:gd name="connsiteY5" fmla="*/ 5486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266700">
                  <a:moveTo>
                    <a:pt x="57817" y="253651"/>
                  </a:moveTo>
                  <a:lnTo>
                    <a:pt x="1905" y="269367"/>
                  </a:lnTo>
                  <a:lnTo>
                    <a:pt x="0" y="29242"/>
                  </a:lnTo>
                  <a:lnTo>
                    <a:pt x="111823" y="0"/>
                  </a:lnTo>
                  <a:lnTo>
                    <a:pt x="168593" y="25241"/>
                  </a:lnTo>
                  <a:lnTo>
                    <a:pt x="56674" y="54864"/>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52" name="Group 51">
            <a:extLst>
              <a:ext uri="{FF2B5EF4-FFF2-40B4-BE49-F238E27FC236}">
                <a16:creationId xmlns:a16="http://schemas.microsoft.com/office/drawing/2014/main" id="{9C33FC25-1BB0-AC3A-2158-B10450D3E6B9}"/>
              </a:ext>
            </a:extLst>
          </p:cNvPr>
          <p:cNvGrpSpPr/>
          <p:nvPr/>
        </p:nvGrpSpPr>
        <p:grpSpPr>
          <a:xfrm>
            <a:off x="6192451" y="4951343"/>
            <a:ext cx="832082" cy="821572"/>
            <a:chOff x="-1063843" y="7444055"/>
            <a:chExt cx="339376" cy="335090"/>
          </a:xfrm>
          <a:effectLst>
            <a:outerShdw blurRad="342900" sx="102000" sy="102000" algn="ctr" rotWithShape="0">
              <a:schemeClr val="accent3">
                <a:alpha val="80000"/>
              </a:schemeClr>
            </a:outerShdw>
          </a:effectLst>
        </p:grpSpPr>
        <p:sp>
          <p:nvSpPr>
            <p:cNvPr id="53" name="Freeform: Shape 24588">
              <a:extLst>
                <a:ext uri="{FF2B5EF4-FFF2-40B4-BE49-F238E27FC236}">
                  <a16:creationId xmlns:a16="http://schemas.microsoft.com/office/drawing/2014/main" id="{DACA82AB-C1F5-845E-E3C5-6C5F7B80C1C9}"/>
                </a:ext>
              </a:extLst>
            </p:cNvPr>
            <p:cNvSpPr/>
            <p:nvPr/>
          </p:nvSpPr>
          <p:spPr>
            <a:xfrm>
              <a:off x="-909443" y="7491109"/>
              <a:ext cx="180975" cy="285750"/>
            </a:xfrm>
            <a:custGeom>
              <a:avLst/>
              <a:gdLst>
                <a:gd name="connsiteX0" fmla="*/ 187928 w 180975"/>
                <a:gd name="connsiteY0" fmla="*/ 0 h 285750"/>
                <a:gd name="connsiteX1" fmla="*/ 184975 w 180975"/>
                <a:gd name="connsiteY1" fmla="*/ 167545 h 285750"/>
                <a:gd name="connsiteX2" fmla="*/ 183737 w 180975"/>
                <a:gd name="connsiteY2" fmla="*/ 236125 h 285750"/>
                <a:gd name="connsiteX3" fmla="*/ 0 w 180975"/>
                <a:gd name="connsiteY3" fmla="*/ 290417 h 285750"/>
                <a:gd name="connsiteX4" fmla="*/ 2572 w 180975"/>
                <a:gd name="connsiteY4" fmla="*/ 50768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285750">
                  <a:moveTo>
                    <a:pt x="187928" y="0"/>
                  </a:moveTo>
                  <a:lnTo>
                    <a:pt x="184975" y="167545"/>
                  </a:lnTo>
                  <a:lnTo>
                    <a:pt x="183737" y="236125"/>
                  </a:lnTo>
                  <a:lnTo>
                    <a:pt x="0" y="290417"/>
                  </a:lnTo>
                  <a:lnTo>
                    <a:pt x="2572" y="50768"/>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4" name="Freeform: Shape 24589">
              <a:extLst>
                <a:ext uri="{FF2B5EF4-FFF2-40B4-BE49-F238E27FC236}">
                  <a16:creationId xmlns:a16="http://schemas.microsoft.com/office/drawing/2014/main" id="{18F4DEDD-90AA-5917-6811-2D80E8627274}"/>
                </a:ext>
              </a:extLst>
            </p:cNvPr>
            <p:cNvSpPr/>
            <p:nvPr/>
          </p:nvSpPr>
          <p:spPr>
            <a:xfrm>
              <a:off x="-1019742" y="7444055"/>
              <a:ext cx="295275" cy="95250"/>
            </a:xfrm>
            <a:custGeom>
              <a:avLst/>
              <a:gdLst>
                <a:gd name="connsiteX0" fmla="*/ 235458 w 295275"/>
                <a:gd name="connsiteY0" fmla="*/ 20955 h 95250"/>
                <a:gd name="connsiteX1" fmla="*/ 298228 w 295275"/>
                <a:gd name="connsiteY1" fmla="*/ 47054 h 95250"/>
                <a:gd name="connsiteX2" fmla="*/ 112871 w 295275"/>
                <a:gd name="connsiteY2" fmla="*/ 97822 h 95250"/>
                <a:gd name="connsiteX3" fmla="*/ 0 w 295275"/>
                <a:gd name="connsiteY3" fmla="*/ 49340 h 95250"/>
                <a:gd name="connsiteX4" fmla="*/ 14478 w 295275"/>
                <a:gd name="connsiteY4" fmla="*/ 45529 h 95250"/>
                <a:gd name="connsiteX5" fmla="*/ 14669 w 295275"/>
                <a:gd name="connsiteY5" fmla="*/ 15145 h 95250"/>
                <a:gd name="connsiteX6" fmla="*/ 69913 w 295275"/>
                <a:gd name="connsiteY6" fmla="*/ 571 h 95250"/>
                <a:gd name="connsiteX7" fmla="*/ 113729 w 295275"/>
                <a:gd name="connsiteY7" fmla="*/ 18955 h 95250"/>
                <a:gd name="connsiteX8" fmla="*/ 184975 w 295275"/>
                <a:gd name="connsiteY8"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95250">
                  <a:moveTo>
                    <a:pt x="235458" y="20955"/>
                  </a:moveTo>
                  <a:lnTo>
                    <a:pt x="298228" y="47054"/>
                  </a:lnTo>
                  <a:lnTo>
                    <a:pt x="112871" y="97822"/>
                  </a:lnTo>
                  <a:lnTo>
                    <a:pt x="0" y="49340"/>
                  </a:lnTo>
                  <a:lnTo>
                    <a:pt x="14478" y="45529"/>
                  </a:lnTo>
                  <a:lnTo>
                    <a:pt x="14669" y="15145"/>
                  </a:lnTo>
                  <a:lnTo>
                    <a:pt x="69913" y="571"/>
                  </a:lnTo>
                  <a:lnTo>
                    <a:pt x="113729" y="18955"/>
                  </a:lnTo>
                  <a:lnTo>
                    <a:pt x="184975" y="0"/>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5" name="Freeform: Shape 24604">
              <a:extLst>
                <a:ext uri="{FF2B5EF4-FFF2-40B4-BE49-F238E27FC236}">
                  <a16:creationId xmlns:a16="http://schemas.microsoft.com/office/drawing/2014/main" id="{C9A350AA-6A4D-630E-19A5-43236E44B50D}"/>
                </a:ext>
              </a:extLst>
            </p:cNvPr>
            <p:cNvSpPr/>
            <p:nvPr/>
          </p:nvSpPr>
          <p:spPr>
            <a:xfrm>
              <a:off x="-1063843" y="7493395"/>
              <a:ext cx="152400" cy="285750"/>
            </a:xfrm>
            <a:custGeom>
              <a:avLst/>
              <a:gdLst>
                <a:gd name="connsiteX0" fmla="*/ 58007 w 152400"/>
                <a:gd name="connsiteY0" fmla="*/ 75629 h 285750"/>
                <a:gd name="connsiteX1" fmla="*/ 0 w 152400"/>
                <a:gd name="connsiteY1" fmla="*/ 50387 h 285750"/>
                <a:gd name="connsiteX2" fmla="*/ 190 w 152400"/>
                <a:gd name="connsiteY2" fmla="*/ 11811 h 285750"/>
                <a:gd name="connsiteX3" fmla="*/ 44101 w 152400"/>
                <a:gd name="connsiteY3" fmla="*/ 0 h 285750"/>
                <a:gd name="connsiteX4" fmla="*/ 156972 w 152400"/>
                <a:gd name="connsiteY4" fmla="*/ 48482 h 285750"/>
                <a:gd name="connsiteX5" fmla="*/ 154400 w 152400"/>
                <a:gd name="connsiteY5" fmla="*/ 288131 h 285750"/>
                <a:gd name="connsiteX6" fmla="*/ 56769 w 152400"/>
                <a:gd name="connsiteY6" fmla="*/ 2436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0">
                  <a:moveTo>
                    <a:pt x="58007" y="75629"/>
                  </a:moveTo>
                  <a:lnTo>
                    <a:pt x="0" y="50387"/>
                  </a:lnTo>
                  <a:lnTo>
                    <a:pt x="190" y="11811"/>
                  </a:lnTo>
                  <a:lnTo>
                    <a:pt x="44101" y="0"/>
                  </a:lnTo>
                  <a:lnTo>
                    <a:pt x="156972" y="48482"/>
                  </a:lnTo>
                  <a:lnTo>
                    <a:pt x="154400" y="288131"/>
                  </a:lnTo>
                  <a:lnTo>
                    <a:pt x="56769" y="243650"/>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56" name="Group 55">
            <a:extLst>
              <a:ext uri="{FF2B5EF4-FFF2-40B4-BE49-F238E27FC236}">
                <a16:creationId xmlns:a16="http://schemas.microsoft.com/office/drawing/2014/main" id="{BE69EE6C-4A16-3DA3-CFFB-B3A918C5A03E}"/>
              </a:ext>
            </a:extLst>
          </p:cNvPr>
          <p:cNvGrpSpPr/>
          <p:nvPr/>
        </p:nvGrpSpPr>
        <p:grpSpPr>
          <a:xfrm>
            <a:off x="5475033" y="5137236"/>
            <a:ext cx="848428" cy="849829"/>
            <a:chOff x="-1356451" y="7519874"/>
            <a:chExt cx="346043" cy="346615"/>
          </a:xfrm>
        </p:grpSpPr>
        <p:sp>
          <p:nvSpPr>
            <p:cNvPr id="57" name="Freeform: Shape 24581">
              <a:extLst>
                <a:ext uri="{FF2B5EF4-FFF2-40B4-BE49-F238E27FC236}">
                  <a16:creationId xmlns:a16="http://schemas.microsoft.com/office/drawing/2014/main" id="{EBA80305-926D-FCFC-0A56-A1110624CF74}"/>
                </a:ext>
              </a:extLst>
            </p:cNvPr>
            <p:cNvSpPr/>
            <p:nvPr/>
          </p:nvSpPr>
          <p:spPr>
            <a:xfrm>
              <a:off x="-1356451" y="7552164"/>
              <a:ext cx="152400" cy="314325"/>
            </a:xfrm>
            <a:custGeom>
              <a:avLst/>
              <a:gdLst>
                <a:gd name="connsiteX0" fmla="*/ 1143 w 152400"/>
                <a:gd name="connsiteY0" fmla="*/ 198787 h 314325"/>
                <a:gd name="connsiteX1" fmla="*/ 0 w 152400"/>
                <a:gd name="connsiteY1" fmla="*/ 0 h 314325"/>
                <a:gd name="connsiteX2" fmla="*/ 155543 w 152400"/>
                <a:gd name="connsiteY2" fmla="*/ 70390 h 314325"/>
                <a:gd name="connsiteX3" fmla="*/ 155543 w 152400"/>
                <a:gd name="connsiteY3" fmla="*/ 315563 h 314325"/>
                <a:gd name="connsiteX4" fmla="*/ 1333 w 152400"/>
                <a:gd name="connsiteY4" fmla="*/ 241554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314325">
                  <a:moveTo>
                    <a:pt x="1143" y="198787"/>
                  </a:moveTo>
                  <a:lnTo>
                    <a:pt x="0" y="0"/>
                  </a:lnTo>
                  <a:lnTo>
                    <a:pt x="155543" y="70390"/>
                  </a:lnTo>
                  <a:lnTo>
                    <a:pt x="155543" y="315563"/>
                  </a:lnTo>
                  <a:lnTo>
                    <a:pt x="1333" y="241554"/>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8" name="Freeform: Shape 24603">
              <a:extLst>
                <a:ext uri="{FF2B5EF4-FFF2-40B4-BE49-F238E27FC236}">
                  <a16:creationId xmlns:a16="http://schemas.microsoft.com/office/drawing/2014/main" id="{05F0C5F4-D687-736F-F6A6-52A4A779BA1B}"/>
                </a:ext>
              </a:extLst>
            </p:cNvPr>
            <p:cNvSpPr/>
            <p:nvPr/>
          </p:nvSpPr>
          <p:spPr>
            <a:xfrm>
              <a:off x="-1356451" y="7519874"/>
              <a:ext cx="342900" cy="95250"/>
            </a:xfrm>
            <a:custGeom>
              <a:avLst/>
              <a:gdLst>
                <a:gd name="connsiteX0" fmla="*/ 155543 w 342900"/>
                <a:gd name="connsiteY0" fmla="*/ 22003 h 95250"/>
                <a:gd name="connsiteX1" fmla="*/ 237934 w 342900"/>
                <a:gd name="connsiteY1" fmla="*/ 0 h 95250"/>
                <a:gd name="connsiteX2" fmla="*/ 292608 w 342900"/>
                <a:gd name="connsiteY2" fmla="*/ 23908 h 95250"/>
                <a:gd name="connsiteX3" fmla="*/ 350615 w 342900"/>
                <a:gd name="connsiteY3" fmla="*/ 49149 h 95250"/>
                <a:gd name="connsiteX4" fmla="*/ 155543 w 342900"/>
                <a:gd name="connsiteY4" fmla="*/ 102679 h 95250"/>
                <a:gd name="connsiteX5" fmla="*/ 0 w 342900"/>
                <a:gd name="connsiteY5" fmla="*/ 32290 h 95250"/>
                <a:gd name="connsiteX6" fmla="*/ 111919 w 342900"/>
                <a:gd name="connsiteY6" fmla="*/ 266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95250">
                  <a:moveTo>
                    <a:pt x="155543" y="22003"/>
                  </a:moveTo>
                  <a:lnTo>
                    <a:pt x="237934" y="0"/>
                  </a:lnTo>
                  <a:lnTo>
                    <a:pt x="292608" y="23908"/>
                  </a:lnTo>
                  <a:lnTo>
                    <a:pt x="350615" y="49149"/>
                  </a:lnTo>
                  <a:lnTo>
                    <a:pt x="155543" y="102679"/>
                  </a:lnTo>
                  <a:lnTo>
                    <a:pt x="0" y="32290"/>
                  </a:lnTo>
                  <a:lnTo>
                    <a:pt x="111919" y="2667"/>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59" name="Freeform: Shape 24605">
              <a:extLst>
                <a:ext uri="{FF2B5EF4-FFF2-40B4-BE49-F238E27FC236}">
                  <a16:creationId xmlns:a16="http://schemas.microsoft.com/office/drawing/2014/main" id="{C186729D-4E39-EFED-42E5-5166EA2F2416}"/>
                </a:ext>
              </a:extLst>
            </p:cNvPr>
            <p:cNvSpPr/>
            <p:nvPr/>
          </p:nvSpPr>
          <p:spPr>
            <a:xfrm>
              <a:off x="-1200908" y="7569023"/>
              <a:ext cx="190500" cy="295275"/>
            </a:xfrm>
            <a:custGeom>
              <a:avLst/>
              <a:gdLst>
                <a:gd name="connsiteX0" fmla="*/ 195072 w 190500"/>
                <a:gd name="connsiteY0" fmla="*/ 0 h 295275"/>
                <a:gd name="connsiteX1" fmla="*/ 193834 w 190500"/>
                <a:gd name="connsiteY1" fmla="*/ 168021 h 295275"/>
                <a:gd name="connsiteX2" fmla="*/ 193262 w 190500"/>
                <a:gd name="connsiteY2" fmla="*/ 241554 h 295275"/>
                <a:gd name="connsiteX3" fmla="*/ 0 w 190500"/>
                <a:gd name="connsiteY3" fmla="*/ 298704 h 295275"/>
                <a:gd name="connsiteX4" fmla="*/ 0 w 190500"/>
                <a:gd name="connsiteY4" fmla="*/ 5353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295275">
                  <a:moveTo>
                    <a:pt x="195072" y="0"/>
                  </a:moveTo>
                  <a:lnTo>
                    <a:pt x="193834" y="168021"/>
                  </a:lnTo>
                  <a:lnTo>
                    <a:pt x="193262" y="241554"/>
                  </a:lnTo>
                  <a:lnTo>
                    <a:pt x="0" y="298704"/>
                  </a:lnTo>
                  <a:lnTo>
                    <a:pt x="0" y="5353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60" name="Group 59">
            <a:extLst>
              <a:ext uri="{FF2B5EF4-FFF2-40B4-BE49-F238E27FC236}">
                <a16:creationId xmlns:a16="http://schemas.microsoft.com/office/drawing/2014/main" id="{39B24E44-40BA-01DA-9A5D-9AC95ED389E0}"/>
              </a:ext>
            </a:extLst>
          </p:cNvPr>
          <p:cNvGrpSpPr/>
          <p:nvPr/>
        </p:nvGrpSpPr>
        <p:grpSpPr>
          <a:xfrm>
            <a:off x="4962193" y="4126503"/>
            <a:ext cx="811297" cy="824841"/>
            <a:chOff x="-1565620" y="7107632"/>
            <a:chExt cx="330899" cy="336423"/>
          </a:xfrm>
        </p:grpSpPr>
        <p:sp>
          <p:nvSpPr>
            <p:cNvPr id="61" name="Freeform: Shape 58">
              <a:extLst>
                <a:ext uri="{FF2B5EF4-FFF2-40B4-BE49-F238E27FC236}">
                  <a16:creationId xmlns:a16="http://schemas.microsoft.com/office/drawing/2014/main" id="{082643AD-99A4-69A3-F4E4-B8DB2A869EF8}"/>
                </a:ext>
              </a:extLst>
            </p:cNvPr>
            <p:cNvSpPr/>
            <p:nvPr/>
          </p:nvSpPr>
          <p:spPr>
            <a:xfrm>
              <a:off x="-1565620" y="7139255"/>
              <a:ext cx="142875" cy="304800"/>
            </a:xfrm>
            <a:custGeom>
              <a:avLst/>
              <a:gdLst>
                <a:gd name="connsiteX0" fmla="*/ 3239 w 142875"/>
                <a:gd name="connsiteY0" fmla="*/ 242316 h 304800"/>
                <a:gd name="connsiteX1" fmla="*/ 2762 w 142875"/>
                <a:gd name="connsiteY1" fmla="*/ 205264 h 304800"/>
                <a:gd name="connsiteX2" fmla="*/ 0 w 142875"/>
                <a:gd name="connsiteY2" fmla="*/ 0 h 304800"/>
                <a:gd name="connsiteX3" fmla="*/ 149924 w 142875"/>
                <a:gd name="connsiteY3" fmla="*/ 62294 h 304800"/>
                <a:gd name="connsiteX4" fmla="*/ 151924 w 142875"/>
                <a:gd name="connsiteY4" fmla="*/ 308229 h 304800"/>
                <a:gd name="connsiteX5" fmla="*/ 115538 w 142875"/>
                <a:gd name="connsiteY5" fmla="*/ 292132 h 304800"/>
                <a:gd name="connsiteX6" fmla="*/ 61341 w 142875"/>
                <a:gd name="connsiteY6" fmla="*/ 26803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304800">
                  <a:moveTo>
                    <a:pt x="3239" y="242316"/>
                  </a:moveTo>
                  <a:lnTo>
                    <a:pt x="2762" y="205264"/>
                  </a:lnTo>
                  <a:lnTo>
                    <a:pt x="0" y="0"/>
                  </a:lnTo>
                  <a:lnTo>
                    <a:pt x="149924" y="62294"/>
                  </a:lnTo>
                  <a:lnTo>
                    <a:pt x="151924" y="308229"/>
                  </a:lnTo>
                  <a:lnTo>
                    <a:pt x="115538" y="292132"/>
                  </a:lnTo>
                  <a:lnTo>
                    <a:pt x="61341" y="268034"/>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2" name="Freeform: Shape 59">
              <a:extLst>
                <a:ext uri="{FF2B5EF4-FFF2-40B4-BE49-F238E27FC236}">
                  <a16:creationId xmlns:a16="http://schemas.microsoft.com/office/drawing/2014/main" id="{03DDD748-A476-3EF9-E2ED-9747FDA348A1}"/>
                </a:ext>
              </a:extLst>
            </p:cNvPr>
            <p:cNvSpPr/>
            <p:nvPr/>
          </p:nvSpPr>
          <p:spPr>
            <a:xfrm>
              <a:off x="-1415696" y="7172021"/>
              <a:ext cx="180975" cy="266700"/>
            </a:xfrm>
            <a:custGeom>
              <a:avLst/>
              <a:gdLst>
                <a:gd name="connsiteX0" fmla="*/ 2000 w 180975"/>
                <a:gd name="connsiteY0" fmla="*/ 275463 h 266700"/>
                <a:gd name="connsiteX1" fmla="*/ 0 w 180975"/>
                <a:gd name="connsiteY1" fmla="*/ 29528 h 266700"/>
                <a:gd name="connsiteX2" fmla="*/ 126206 w 180975"/>
                <a:gd name="connsiteY2" fmla="*/ 0 h 266700"/>
                <a:gd name="connsiteX3" fmla="*/ 183737 w 180975"/>
                <a:gd name="connsiteY3" fmla="*/ 23431 h 266700"/>
                <a:gd name="connsiteX4" fmla="*/ 57341 w 180975"/>
                <a:gd name="connsiteY4" fmla="*/ 53340 h 266700"/>
                <a:gd name="connsiteX5" fmla="*/ 58579 w 180975"/>
                <a:gd name="connsiteY5" fmla="*/ 26108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266700">
                  <a:moveTo>
                    <a:pt x="2000" y="275463"/>
                  </a:moveTo>
                  <a:lnTo>
                    <a:pt x="0" y="29528"/>
                  </a:lnTo>
                  <a:lnTo>
                    <a:pt x="126206" y="0"/>
                  </a:lnTo>
                  <a:lnTo>
                    <a:pt x="183737" y="23431"/>
                  </a:lnTo>
                  <a:lnTo>
                    <a:pt x="57341" y="53340"/>
                  </a:lnTo>
                  <a:lnTo>
                    <a:pt x="58579" y="261080"/>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3" name="Freeform: Shape 61">
              <a:extLst>
                <a:ext uri="{FF2B5EF4-FFF2-40B4-BE49-F238E27FC236}">
                  <a16:creationId xmlns:a16="http://schemas.microsoft.com/office/drawing/2014/main" id="{0DA27C17-84E1-FA39-57CA-BF5A258209F5}"/>
                </a:ext>
              </a:extLst>
            </p:cNvPr>
            <p:cNvSpPr/>
            <p:nvPr/>
          </p:nvSpPr>
          <p:spPr>
            <a:xfrm>
              <a:off x="-1565620" y="7107632"/>
              <a:ext cx="266700" cy="85725"/>
            </a:xfrm>
            <a:custGeom>
              <a:avLst/>
              <a:gdLst>
                <a:gd name="connsiteX0" fmla="*/ 276130 w 266700"/>
                <a:gd name="connsiteY0" fmla="*/ 64389 h 85725"/>
                <a:gd name="connsiteX1" fmla="*/ 149924 w 266700"/>
                <a:gd name="connsiteY1" fmla="*/ 93917 h 85725"/>
                <a:gd name="connsiteX2" fmla="*/ 0 w 266700"/>
                <a:gd name="connsiteY2" fmla="*/ 31623 h 85725"/>
                <a:gd name="connsiteX3" fmla="*/ 125635 w 266700"/>
                <a:gd name="connsiteY3" fmla="*/ 3334 h 85725"/>
                <a:gd name="connsiteX4" fmla="*/ 149352 w 266700"/>
                <a:gd name="connsiteY4" fmla="*/ 12954 h 85725"/>
                <a:gd name="connsiteX5" fmla="*/ 206597 w 266700"/>
                <a:gd name="connsiteY5" fmla="*/ 0 h 85725"/>
                <a:gd name="connsiteX6" fmla="*/ 206788 w 266700"/>
                <a:gd name="connsiteY6" fmla="*/ 3629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85725">
                  <a:moveTo>
                    <a:pt x="276130" y="64389"/>
                  </a:moveTo>
                  <a:lnTo>
                    <a:pt x="149924" y="93917"/>
                  </a:lnTo>
                  <a:lnTo>
                    <a:pt x="0" y="31623"/>
                  </a:lnTo>
                  <a:lnTo>
                    <a:pt x="125635" y="3334"/>
                  </a:lnTo>
                  <a:lnTo>
                    <a:pt x="149352" y="12954"/>
                  </a:lnTo>
                  <a:lnTo>
                    <a:pt x="206597" y="0"/>
                  </a:lnTo>
                  <a:lnTo>
                    <a:pt x="206788" y="3629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64" name="Group 63">
            <a:extLst>
              <a:ext uri="{FF2B5EF4-FFF2-40B4-BE49-F238E27FC236}">
                <a16:creationId xmlns:a16="http://schemas.microsoft.com/office/drawing/2014/main" id="{55A9FCC3-B9E8-2520-3057-C9B2F9D0A9DC}"/>
              </a:ext>
            </a:extLst>
          </p:cNvPr>
          <p:cNvGrpSpPr/>
          <p:nvPr/>
        </p:nvGrpSpPr>
        <p:grpSpPr>
          <a:xfrm>
            <a:off x="6196653" y="4164103"/>
            <a:ext cx="847493" cy="833012"/>
            <a:chOff x="-1062128" y="7122968"/>
            <a:chExt cx="345662" cy="339756"/>
          </a:xfrm>
        </p:grpSpPr>
        <p:sp>
          <p:nvSpPr>
            <p:cNvPr id="65" name="Freeform: Shape 24586">
              <a:extLst>
                <a:ext uri="{FF2B5EF4-FFF2-40B4-BE49-F238E27FC236}">
                  <a16:creationId xmlns:a16="http://schemas.microsoft.com/office/drawing/2014/main" id="{EDF7D5B0-D9EE-9F18-BB8D-E6CEBE857380}"/>
                </a:ext>
              </a:extLst>
            </p:cNvPr>
            <p:cNvSpPr/>
            <p:nvPr/>
          </p:nvSpPr>
          <p:spPr>
            <a:xfrm>
              <a:off x="-1030791" y="7122968"/>
              <a:ext cx="314325" cy="85725"/>
            </a:xfrm>
            <a:custGeom>
              <a:avLst/>
              <a:gdLst>
                <a:gd name="connsiteX0" fmla="*/ 193358 w 314325"/>
                <a:gd name="connsiteY0" fmla="*/ 2381 h 85725"/>
                <a:gd name="connsiteX1" fmla="*/ 251365 w 314325"/>
                <a:gd name="connsiteY1" fmla="*/ 24479 h 85725"/>
                <a:gd name="connsiteX2" fmla="*/ 314897 w 314325"/>
                <a:gd name="connsiteY2" fmla="*/ 48673 h 85725"/>
                <a:gd name="connsiteX3" fmla="*/ 127445 w 314325"/>
                <a:gd name="connsiteY3" fmla="*/ 94678 h 85725"/>
                <a:gd name="connsiteX4" fmla="*/ 0 w 314325"/>
                <a:gd name="connsiteY4" fmla="*/ 44482 h 85725"/>
                <a:gd name="connsiteX5" fmla="*/ 27813 w 314325"/>
                <a:gd name="connsiteY5" fmla="*/ 37909 h 85725"/>
                <a:gd name="connsiteX6" fmla="*/ 28004 w 314325"/>
                <a:gd name="connsiteY6" fmla="*/ 18288 h 85725"/>
                <a:gd name="connsiteX7" fmla="*/ 89440 w 314325"/>
                <a:gd name="connsiteY7" fmla="*/ 3715 h 85725"/>
                <a:gd name="connsiteX8" fmla="*/ 97155 w 314325"/>
                <a:gd name="connsiteY8" fmla="*/ 1905 h 85725"/>
                <a:gd name="connsiteX9" fmla="*/ 128302 w 314325"/>
                <a:gd name="connsiteY9" fmla="*/ 13906 h 85725"/>
                <a:gd name="connsiteX10" fmla="*/ 186976 w 314325"/>
                <a:gd name="connsiteY10"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325" h="85725">
                  <a:moveTo>
                    <a:pt x="193358" y="2381"/>
                  </a:moveTo>
                  <a:lnTo>
                    <a:pt x="251365" y="24479"/>
                  </a:lnTo>
                  <a:lnTo>
                    <a:pt x="314897" y="48673"/>
                  </a:lnTo>
                  <a:lnTo>
                    <a:pt x="127445" y="94678"/>
                  </a:lnTo>
                  <a:lnTo>
                    <a:pt x="0" y="44482"/>
                  </a:lnTo>
                  <a:lnTo>
                    <a:pt x="27813" y="37909"/>
                  </a:lnTo>
                  <a:lnTo>
                    <a:pt x="28004" y="18288"/>
                  </a:lnTo>
                  <a:lnTo>
                    <a:pt x="89440" y="3715"/>
                  </a:lnTo>
                  <a:lnTo>
                    <a:pt x="97155" y="1905"/>
                  </a:lnTo>
                  <a:lnTo>
                    <a:pt x="128302" y="13906"/>
                  </a:lnTo>
                  <a:lnTo>
                    <a:pt x="186976" y="0"/>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6" name="Freeform: Shape 24590">
              <a:extLst>
                <a:ext uri="{FF2B5EF4-FFF2-40B4-BE49-F238E27FC236}">
                  <a16:creationId xmlns:a16="http://schemas.microsoft.com/office/drawing/2014/main" id="{C2005D53-4B45-1619-A4AF-46108067A08F}"/>
                </a:ext>
              </a:extLst>
            </p:cNvPr>
            <p:cNvSpPr/>
            <p:nvPr/>
          </p:nvSpPr>
          <p:spPr>
            <a:xfrm>
              <a:off x="-906014" y="7171640"/>
              <a:ext cx="180975" cy="285750"/>
            </a:xfrm>
            <a:custGeom>
              <a:avLst/>
              <a:gdLst>
                <a:gd name="connsiteX0" fmla="*/ 71247 w 180975"/>
                <a:gd name="connsiteY0" fmla="*/ 272415 h 285750"/>
                <a:gd name="connsiteX1" fmla="*/ 0 w 180975"/>
                <a:gd name="connsiteY1" fmla="*/ 291370 h 285750"/>
                <a:gd name="connsiteX2" fmla="*/ 2667 w 180975"/>
                <a:gd name="connsiteY2" fmla="*/ 46006 h 285750"/>
                <a:gd name="connsiteX3" fmla="*/ 190119 w 180975"/>
                <a:gd name="connsiteY3" fmla="*/ 0 h 285750"/>
                <a:gd name="connsiteX4" fmla="*/ 186976 w 180975"/>
                <a:gd name="connsiteY4" fmla="*/ 178213 h 285750"/>
                <a:gd name="connsiteX5" fmla="*/ 186404 w 180975"/>
                <a:gd name="connsiteY5" fmla="*/ 212026 h 285750"/>
                <a:gd name="connsiteX6" fmla="*/ 185833 w 180975"/>
                <a:gd name="connsiteY6" fmla="*/ 241745 h 285750"/>
                <a:gd name="connsiteX7" fmla="*/ 166688 w 180975"/>
                <a:gd name="connsiteY7" fmla="*/ 246888 h 285750"/>
                <a:gd name="connsiteX8" fmla="*/ 122206 w 180975"/>
                <a:gd name="connsiteY8" fmla="*/ 25879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975" h="285750">
                  <a:moveTo>
                    <a:pt x="71247" y="272415"/>
                  </a:moveTo>
                  <a:lnTo>
                    <a:pt x="0" y="291370"/>
                  </a:lnTo>
                  <a:lnTo>
                    <a:pt x="2667" y="46006"/>
                  </a:lnTo>
                  <a:lnTo>
                    <a:pt x="190119" y="0"/>
                  </a:lnTo>
                  <a:lnTo>
                    <a:pt x="186976" y="178213"/>
                  </a:lnTo>
                  <a:lnTo>
                    <a:pt x="186404" y="212026"/>
                  </a:lnTo>
                  <a:lnTo>
                    <a:pt x="185833" y="241745"/>
                  </a:lnTo>
                  <a:lnTo>
                    <a:pt x="166688" y="246888"/>
                  </a:lnTo>
                  <a:lnTo>
                    <a:pt x="122206" y="258794"/>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67" name="Freeform: Shape 24600">
              <a:extLst>
                <a:ext uri="{FF2B5EF4-FFF2-40B4-BE49-F238E27FC236}">
                  <a16:creationId xmlns:a16="http://schemas.microsoft.com/office/drawing/2014/main" id="{4E746924-81AD-F961-3025-A66F3DC9DE93}"/>
                </a:ext>
              </a:extLst>
            </p:cNvPr>
            <p:cNvSpPr/>
            <p:nvPr/>
          </p:nvSpPr>
          <p:spPr>
            <a:xfrm>
              <a:off x="-1062128" y="7167449"/>
              <a:ext cx="152400" cy="295275"/>
            </a:xfrm>
            <a:custGeom>
              <a:avLst/>
              <a:gdLst>
                <a:gd name="connsiteX0" fmla="*/ 58579 w 152400"/>
                <a:gd name="connsiteY0" fmla="*/ 74771 h 295275"/>
                <a:gd name="connsiteX1" fmla="*/ 0 w 152400"/>
                <a:gd name="connsiteY1" fmla="*/ 51244 h 295275"/>
                <a:gd name="connsiteX2" fmla="*/ 190 w 152400"/>
                <a:gd name="connsiteY2" fmla="*/ 7429 h 295275"/>
                <a:gd name="connsiteX3" fmla="*/ 31337 w 152400"/>
                <a:gd name="connsiteY3" fmla="*/ 0 h 295275"/>
                <a:gd name="connsiteX4" fmla="*/ 158782 w 152400"/>
                <a:gd name="connsiteY4" fmla="*/ 50197 h 295275"/>
                <a:gd name="connsiteX5" fmla="*/ 156115 w 152400"/>
                <a:gd name="connsiteY5" fmla="*/ 295561 h 295275"/>
                <a:gd name="connsiteX6" fmla="*/ 112300 w 152400"/>
                <a:gd name="connsiteY6" fmla="*/ 277178 h 295275"/>
                <a:gd name="connsiteX7" fmla="*/ 57340 w 152400"/>
                <a:gd name="connsiteY7" fmla="*/ 25403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295275">
                  <a:moveTo>
                    <a:pt x="58579" y="74771"/>
                  </a:moveTo>
                  <a:lnTo>
                    <a:pt x="0" y="51244"/>
                  </a:lnTo>
                  <a:lnTo>
                    <a:pt x="190" y="7429"/>
                  </a:lnTo>
                  <a:lnTo>
                    <a:pt x="31337" y="0"/>
                  </a:lnTo>
                  <a:lnTo>
                    <a:pt x="158782" y="50197"/>
                  </a:lnTo>
                  <a:lnTo>
                    <a:pt x="156115" y="295561"/>
                  </a:lnTo>
                  <a:lnTo>
                    <a:pt x="112300" y="277178"/>
                  </a:lnTo>
                  <a:lnTo>
                    <a:pt x="57340" y="254032"/>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68" name="Group 67">
            <a:extLst>
              <a:ext uri="{FF2B5EF4-FFF2-40B4-BE49-F238E27FC236}">
                <a16:creationId xmlns:a16="http://schemas.microsoft.com/office/drawing/2014/main" id="{E10E8715-3EAC-54EB-7E2F-7D00E693268A}"/>
              </a:ext>
            </a:extLst>
          </p:cNvPr>
          <p:cNvGrpSpPr/>
          <p:nvPr/>
        </p:nvGrpSpPr>
        <p:grpSpPr>
          <a:xfrm>
            <a:off x="5662562" y="3168780"/>
            <a:ext cx="818535" cy="410786"/>
            <a:chOff x="-1279965" y="6717012"/>
            <a:chExt cx="333851" cy="167545"/>
          </a:xfrm>
        </p:grpSpPr>
        <p:sp>
          <p:nvSpPr>
            <p:cNvPr id="69" name="Freeform: Shape 24579">
              <a:extLst>
                <a:ext uri="{FF2B5EF4-FFF2-40B4-BE49-F238E27FC236}">
                  <a16:creationId xmlns:a16="http://schemas.microsoft.com/office/drawing/2014/main" id="{A9D05D16-E9D2-F590-D642-73FFA08CB7DE}"/>
                </a:ext>
              </a:extLst>
            </p:cNvPr>
            <p:cNvSpPr/>
            <p:nvPr/>
          </p:nvSpPr>
          <p:spPr>
            <a:xfrm>
              <a:off x="-1279965" y="6754160"/>
              <a:ext cx="152400" cy="104775"/>
            </a:xfrm>
            <a:custGeom>
              <a:avLst/>
              <a:gdLst>
                <a:gd name="connsiteX0" fmla="*/ 60389 w 152400"/>
                <a:gd name="connsiteY0" fmla="*/ 73724 h 104775"/>
                <a:gd name="connsiteX1" fmla="*/ 191 w 152400"/>
                <a:gd name="connsiteY1" fmla="*/ 51816 h 104775"/>
                <a:gd name="connsiteX2" fmla="*/ 0 w 152400"/>
                <a:gd name="connsiteY2" fmla="*/ 0 h 104775"/>
                <a:gd name="connsiteX3" fmla="*/ 152971 w 152400"/>
                <a:gd name="connsiteY3" fmla="*/ 54769 h 104775"/>
                <a:gd name="connsiteX4" fmla="*/ 152876 w 152400"/>
                <a:gd name="connsiteY4" fmla="*/ 107442 h 104775"/>
                <a:gd name="connsiteX5" fmla="*/ 118681 w 152400"/>
                <a:gd name="connsiteY5" fmla="*/ 94964 h 104775"/>
                <a:gd name="connsiteX6" fmla="*/ 60389 w 152400"/>
                <a:gd name="connsiteY6" fmla="*/ 10706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04775">
                  <a:moveTo>
                    <a:pt x="60389" y="73724"/>
                  </a:moveTo>
                  <a:lnTo>
                    <a:pt x="191" y="51816"/>
                  </a:lnTo>
                  <a:lnTo>
                    <a:pt x="0" y="0"/>
                  </a:lnTo>
                  <a:lnTo>
                    <a:pt x="152971" y="54769"/>
                  </a:lnTo>
                  <a:lnTo>
                    <a:pt x="152876" y="107442"/>
                  </a:lnTo>
                  <a:lnTo>
                    <a:pt x="118681" y="94964"/>
                  </a:lnTo>
                  <a:lnTo>
                    <a:pt x="60389" y="107061"/>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0" name="Freeform: Shape 24593">
              <a:extLst>
                <a:ext uri="{FF2B5EF4-FFF2-40B4-BE49-F238E27FC236}">
                  <a16:creationId xmlns:a16="http://schemas.microsoft.com/office/drawing/2014/main" id="{12A7904C-1520-F90C-AB96-E513452B57B6}"/>
                </a:ext>
              </a:extLst>
            </p:cNvPr>
            <p:cNvSpPr/>
            <p:nvPr/>
          </p:nvSpPr>
          <p:spPr>
            <a:xfrm>
              <a:off x="-1279965" y="6717012"/>
              <a:ext cx="333375" cy="85725"/>
            </a:xfrm>
            <a:custGeom>
              <a:avLst/>
              <a:gdLst>
                <a:gd name="connsiteX0" fmla="*/ 293084 w 333375"/>
                <a:gd name="connsiteY0" fmla="*/ 36290 h 85725"/>
                <a:gd name="connsiteX1" fmla="*/ 342043 w 333375"/>
                <a:gd name="connsiteY1" fmla="*/ 53245 h 85725"/>
                <a:gd name="connsiteX2" fmla="*/ 152971 w 333375"/>
                <a:gd name="connsiteY2" fmla="*/ 91916 h 85725"/>
                <a:gd name="connsiteX3" fmla="*/ 0 w 333375"/>
                <a:gd name="connsiteY3" fmla="*/ 37148 h 85725"/>
                <a:gd name="connsiteX4" fmla="*/ 132302 w 333375"/>
                <a:gd name="connsiteY4" fmla="*/ 11049 h 85725"/>
                <a:gd name="connsiteX5" fmla="*/ 188404 w 333375"/>
                <a:gd name="connsiteY5" fmla="*/ 0 h 85725"/>
                <a:gd name="connsiteX6" fmla="*/ 237077 w 333375"/>
                <a:gd name="connsiteY6" fmla="*/ 1685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75" h="85725">
                  <a:moveTo>
                    <a:pt x="293084" y="36290"/>
                  </a:moveTo>
                  <a:lnTo>
                    <a:pt x="342043" y="53245"/>
                  </a:lnTo>
                  <a:lnTo>
                    <a:pt x="152971" y="91916"/>
                  </a:lnTo>
                  <a:lnTo>
                    <a:pt x="0" y="37148"/>
                  </a:lnTo>
                  <a:lnTo>
                    <a:pt x="132302" y="11049"/>
                  </a:lnTo>
                  <a:lnTo>
                    <a:pt x="188404" y="0"/>
                  </a:lnTo>
                  <a:lnTo>
                    <a:pt x="237077" y="16859"/>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1" name="Freeform: Shape 24607">
              <a:extLst>
                <a:ext uri="{FF2B5EF4-FFF2-40B4-BE49-F238E27FC236}">
                  <a16:creationId xmlns:a16="http://schemas.microsoft.com/office/drawing/2014/main" id="{E29DAFD2-76DA-4EE1-D7DA-788A8AC9A931}"/>
                </a:ext>
              </a:extLst>
            </p:cNvPr>
            <p:cNvSpPr/>
            <p:nvPr/>
          </p:nvSpPr>
          <p:spPr>
            <a:xfrm>
              <a:off x="-1127089" y="6770257"/>
              <a:ext cx="180975" cy="114300"/>
            </a:xfrm>
            <a:custGeom>
              <a:avLst/>
              <a:gdLst>
                <a:gd name="connsiteX0" fmla="*/ 66580 w 180975"/>
                <a:gd name="connsiteY0" fmla="*/ 115538 h 114300"/>
                <a:gd name="connsiteX1" fmla="*/ 0 w 180975"/>
                <a:gd name="connsiteY1" fmla="*/ 91345 h 114300"/>
                <a:gd name="connsiteX2" fmla="*/ 95 w 180975"/>
                <a:gd name="connsiteY2" fmla="*/ 38672 h 114300"/>
                <a:gd name="connsiteX3" fmla="*/ 189166 w 180975"/>
                <a:gd name="connsiteY3" fmla="*/ 0 h 114300"/>
                <a:gd name="connsiteX4" fmla="*/ 188881 w 180975"/>
                <a:gd name="connsiteY4" fmla="*/ 32576 h 114300"/>
                <a:gd name="connsiteX5" fmla="*/ 66865 w 180975"/>
                <a:gd name="connsiteY5" fmla="*/ 5791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114300">
                  <a:moveTo>
                    <a:pt x="66580" y="115538"/>
                  </a:moveTo>
                  <a:lnTo>
                    <a:pt x="0" y="91345"/>
                  </a:lnTo>
                  <a:lnTo>
                    <a:pt x="95" y="38672"/>
                  </a:lnTo>
                  <a:lnTo>
                    <a:pt x="189166" y="0"/>
                  </a:lnTo>
                  <a:lnTo>
                    <a:pt x="188881" y="32576"/>
                  </a:lnTo>
                  <a:lnTo>
                    <a:pt x="66865" y="57912"/>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72" name="Group 71">
            <a:extLst>
              <a:ext uri="{FF2B5EF4-FFF2-40B4-BE49-F238E27FC236}">
                <a16:creationId xmlns:a16="http://schemas.microsoft.com/office/drawing/2014/main" id="{A6D9A418-E2DE-31CE-9CB5-80F2402EEDFA}"/>
              </a:ext>
            </a:extLst>
          </p:cNvPr>
          <p:cNvGrpSpPr/>
          <p:nvPr/>
        </p:nvGrpSpPr>
        <p:grpSpPr>
          <a:xfrm>
            <a:off x="4951449" y="3304464"/>
            <a:ext cx="840722" cy="843057"/>
            <a:chOff x="-1570002" y="6772352"/>
            <a:chExt cx="342900" cy="343853"/>
          </a:xfrm>
          <a:effectLst>
            <a:outerShdw blurRad="342900" sx="102000" sy="102000" algn="ctr" rotWithShape="0">
              <a:schemeClr val="accent3">
                <a:alpha val="80000"/>
              </a:schemeClr>
            </a:outerShdw>
          </a:effectLst>
        </p:grpSpPr>
        <p:sp>
          <p:nvSpPr>
            <p:cNvPr id="73" name="Freeform: Shape 62">
              <a:extLst>
                <a:ext uri="{FF2B5EF4-FFF2-40B4-BE49-F238E27FC236}">
                  <a16:creationId xmlns:a16="http://schemas.microsoft.com/office/drawing/2014/main" id="{E447097D-86ED-5BB4-583E-C15B0065C1CA}"/>
                </a:ext>
              </a:extLst>
            </p:cNvPr>
            <p:cNvSpPr/>
            <p:nvPr/>
          </p:nvSpPr>
          <p:spPr>
            <a:xfrm>
              <a:off x="-1570002" y="6811405"/>
              <a:ext cx="152400" cy="304800"/>
            </a:xfrm>
            <a:custGeom>
              <a:avLst/>
              <a:gdLst>
                <a:gd name="connsiteX0" fmla="*/ 153734 w 152400"/>
                <a:gd name="connsiteY0" fmla="*/ 309182 h 304800"/>
                <a:gd name="connsiteX1" fmla="*/ 130016 w 152400"/>
                <a:gd name="connsiteY1" fmla="*/ 299561 h 304800"/>
                <a:gd name="connsiteX2" fmla="*/ 75152 w 152400"/>
                <a:gd name="connsiteY2" fmla="*/ 277273 h 304800"/>
                <a:gd name="connsiteX3" fmla="*/ 3334 w 152400"/>
                <a:gd name="connsiteY3" fmla="*/ 248126 h 304800"/>
                <a:gd name="connsiteX4" fmla="*/ 2858 w 152400"/>
                <a:gd name="connsiteY4" fmla="*/ 214122 h 304800"/>
                <a:gd name="connsiteX5" fmla="*/ 0 w 152400"/>
                <a:gd name="connsiteY5" fmla="*/ 0 h 304800"/>
                <a:gd name="connsiteX6" fmla="*/ 151733 w 152400"/>
                <a:gd name="connsiteY6" fmla="*/ 5724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304800">
                  <a:moveTo>
                    <a:pt x="153734" y="309182"/>
                  </a:moveTo>
                  <a:lnTo>
                    <a:pt x="130016" y="299561"/>
                  </a:lnTo>
                  <a:lnTo>
                    <a:pt x="75152" y="277273"/>
                  </a:lnTo>
                  <a:lnTo>
                    <a:pt x="3334" y="248126"/>
                  </a:lnTo>
                  <a:lnTo>
                    <a:pt x="2858" y="214122"/>
                  </a:lnTo>
                  <a:lnTo>
                    <a:pt x="0" y="0"/>
                  </a:lnTo>
                  <a:lnTo>
                    <a:pt x="151733" y="57245"/>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4" name="Freeform: Shape 24578">
              <a:extLst>
                <a:ext uri="{FF2B5EF4-FFF2-40B4-BE49-F238E27FC236}">
                  <a16:creationId xmlns:a16="http://schemas.microsoft.com/office/drawing/2014/main" id="{8C7017C1-AE3A-0ED3-614C-06029117A287}"/>
                </a:ext>
              </a:extLst>
            </p:cNvPr>
            <p:cNvSpPr/>
            <p:nvPr/>
          </p:nvSpPr>
          <p:spPr>
            <a:xfrm>
              <a:off x="-1570002" y="6772352"/>
              <a:ext cx="342900" cy="95250"/>
            </a:xfrm>
            <a:custGeom>
              <a:avLst/>
              <a:gdLst>
                <a:gd name="connsiteX0" fmla="*/ 142494 w 342900"/>
                <a:gd name="connsiteY0" fmla="*/ 10954 h 95250"/>
                <a:gd name="connsiteX1" fmla="*/ 197834 w 342900"/>
                <a:gd name="connsiteY1" fmla="*/ 0 h 95250"/>
                <a:gd name="connsiteX2" fmla="*/ 234505 w 342900"/>
                <a:gd name="connsiteY2" fmla="*/ 13335 h 95250"/>
                <a:gd name="connsiteX3" fmla="*/ 290227 w 342900"/>
                <a:gd name="connsiteY3" fmla="*/ 33623 h 95250"/>
                <a:gd name="connsiteX4" fmla="*/ 350425 w 342900"/>
                <a:gd name="connsiteY4" fmla="*/ 55531 h 95250"/>
                <a:gd name="connsiteX5" fmla="*/ 151733 w 342900"/>
                <a:gd name="connsiteY5" fmla="*/ 96298 h 95250"/>
                <a:gd name="connsiteX6" fmla="*/ 0 w 342900"/>
                <a:gd name="connsiteY6" fmla="*/ 3905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95250">
                  <a:moveTo>
                    <a:pt x="142494" y="10954"/>
                  </a:moveTo>
                  <a:lnTo>
                    <a:pt x="197834" y="0"/>
                  </a:lnTo>
                  <a:lnTo>
                    <a:pt x="234505" y="13335"/>
                  </a:lnTo>
                  <a:lnTo>
                    <a:pt x="290227" y="33623"/>
                  </a:lnTo>
                  <a:lnTo>
                    <a:pt x="350425" y="55531"/>
                  </a:lnTo>
                  <a:lnTo>
                    <a:pt x="151733" y="96298"/>
                  </a:lnTo>
                  <a:lnTo>
                    <a:pt x="0" y="39053"/>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5" name="Freeform: Shape 24584">
              <a:extLst>
                <a:ext uri="{FF2B5EF4-FFF2-40B4-BE49-F238E27FC236}">
                  <a16:creationId xmlns:a16="http://schemas.microsoft.com/office/drawing/2014/main" id="{CD1F9E25-E975-39AF-B5AB-4599C5B193A2}"/>
                </a:ext>
              </a:extLst>
            </p:cNvPr>
            <p:cNvSpPr/>
            <p:nvPr/>
          </p:nvSpPr>
          <p:spPr>
            <a:xfrm>
              <a:off x="-1418268" y="6827883"/>
              <a:ext cx="190500" cy="285750"/>
            </a:xfrm>
            <a:custGeom>
              <a:avLst/>
              <a:gdLst>
                <a:gd name="connsiteX0" fmla="*/ 58007 w 190500"/>
                <a:gd name="connsiteY0" fmla="*/ 62579 h 285750"/>
                <a:gd name="connsiteX1" fmla="*/ 59246 w 190500"/>
                <a:gd name="connsiteY1" fmla="*/ 279749 h 285750"/>
                <a:gd name="connsiteX2" fmla="*/ 2000 w 190500"/>
                <a:gd name="connsiteY2" fmla="*/ 292703 h 285750"/>
                <a:gd name="connsiteX3" fmla="*/ 0 w 190500"/>
                <a:gd name="connsiteY3" fmla="*/ 40767 h 285750"/>
                <a:gd name="connsiteX4" fmla="*/ 198692 w 190500"/>
                <a:gd name="connsiteY4" fmla="*/ 0 h 285750"/>
                <a:gd name="connsiteX5" fmla="*/ 198692 w 190500"/>
                <a:gd name="connsiteY5" fmla="*/ 33338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285750">
                  <a:moveTo>
                    <a:pt x="58007" y="62579"/>
                  </a:moveTo>
                  <a:lnTo>
                    <a:pt x="59246" y="279749"/>
                  </a:lnTo>
                  <a:lnTo>
                    <a:pt x="2000" y="292703"/>
                  </a:lnTo>
                  <a:lnTo>
                    <a:pt x="0" y="40767"/>
                  </a:lnTo>
                  <a:lnTo>
                    <a:pt x="198692" y="0"/>
                  </a:lnTo>
                  <a:lnTo>
                    <a:pt x="198692" y="33338"/>
                  </a:lnTo>
                  <a:close/>
                </a:path>
              </a:pathLst>
            </a:custGeom>
            <a:solidFill>
              <a:srgbClr val="9DFFCA"/>
            </a:solidFill>
            <a:ln w="0" cap="flat">
              <a:solidFill>
                <a:schemeClr val="accent3">
                  <a:lumMod val="60000"/>
                  <a:lumOff val="4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76" name="Group 75">
            <a:extLst>
              <a:ext uri="{FF2B5EF4-FFF2-40B4-BE49-F238E27FC236}">
                <a16:creationId xmlns:a16="http://schemas.microsoft.com/office/drawing/2014/main" id="{EF011C9B-F8B8-17F6-31F3-881BABABA7B8}"/>
              </a:ext>
            </a:extLst>
          </p:cNvPr>
          <p:cNvGrpSpPr/>
          <p:nvPr/>
        </p:nvGrpSpPr>
        <p:grpSpPr>
          <a:xfrm>
            <a:off x="6200623" y="3345100"/>
            <a:ext cx="854498" cy="843523"/>
            <a:chOff x="-1060509" y="6788926"/>
            <a:chExt cx="348519" cy="344043"/>
          </a:xfrm>
        </p:grpSpPr>
        <p:sp>
          <p:nvSpPr>
            <p:cNvPr id="77" name="Freeform: Shape 24585">
              <a:extLst>
                <a:ext uri="{FF2B5EF4-FFF2-40B4-BE49-F238E27FC236}">
                  <a16:creationId xmlns:a16="http://schemas.microsoft.com/office/drawing/2014/main" id="{605B7393-034A-928C-5C34-D2860D40274B}"/>
                </a:ext>
              </a:extLst>
            </p:cNvPr>
            <p:cNvSpPr/>
            <p:nvPr/>
          </p:nvSpPr>
          <p:spPr>
            <a:xfrm>
              <a:off x="-1060509" y="6828169"/>
              <a:ext cx="152400" cy="304800"/>
            </a:xfrm>
            <a:custGeom>
              <a:avLst/>
              <a:gdLst>
                <a:gd name="connsiteX0" fmla="*/ 59436 w 152400"/>
                <a:gd name="connsiteY0" fmla="*/ 79248 h 304800"/>
                <a:gd name="connsiteX1" fmla="*/ 0 w 152400"/>
                <a:gd name="connsiteY1" fmla="*/ 57626 h 304800"/>
                <a:gd name="connsiteX2" fmla="*/ 286 w 152400"/>
                <a:gd name="connsiteY2" fmla="*/ 0 h 304800"/>
                <a:gd name="connsiteX3" fmla="*/ 160782 w 152400"/>
                <a:gd name="connsiteY3" fmla="*/ 57436 h 304800"/>
                <a:gd name="connsiteX4" fmla="*/ 158020 w 152400"/>
                <a:gd name="connsiteY4" fmla="*/ 308705 h 304800"/>
                <a:gd name="connsiteX5" fmla="*/ 126873 w 152400"/>
                <a:gd name="connsiteY5" fmla="*/ 296704 h 304800"/>
                <a:gd name="connsiteX6" fmla="*/ 119253 w 152400"/>
                <a:gd name="connsiteY6" fmla="*/ 293751 h 304800"/>
                <a:gd name="connsiteX7" fmla="*/ 68961 w 152400"/>
                <a:gd name="connsiteY7" fmla="*/ 274415 h 304800"/>
                <a:gd name="connsiteX8" fmla="*/ 58007 w 152400"/>
                <a:gd name="connsiteY8" fmla="*/ 27022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304800">
                  <a:moveTo>
                    <a:pt x="59436" y="79248"/>
                  </a:moveTo>
                  <a:lnTo>
                    <a:pt x="0" y="57626"/>
                  </a:lnTo>
                  <a:lnTo>
                    <a:pt x="286" y="0"/>
                  </a:lnTo>
                  <a:lnTo>
                    <a:pt x="160782" y="57436"/>
                  </a:lnTo>
                  <a:lnTo>
                    <a:pt x="158020" y="308705"/>
                  </a:lnTo>
                  <a:lnTo>
                    <a:pt x="126873" y="296704"/>
                  </a:lnTo>
                  <a:lnTo>
                    <a:pt x="119253" y="293751"/>
                  </a:lnTo>
                  <a:lnTo>
                    <a:pt x="68961" y="274415"/>
                  </a:lnTo>
                  <a:lnTo>
                    <a:pt x="58007" y="270224"/>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8" name="Freeform: Shape 24591">
              <a:extLst>
                <a:ext uri="{FF2B5EF4-FFF2-40B4-BE49-F238E27FC236}">
                  <a16:creationId xmlns:a16="http://schemas.microsoft.com/office/drawing/2014/main" id="{85047AE7-DC31-E9D5-26BA-4747E601D083}"/>
                </a:ext>
              </a:extLst>
            </p:cNvPr>
            <p:cNvSpPr/>
            <p:nvPr/>
          </p:nvSpPr>
          <p:spPr>
            <a:xfrm>
              <a:off x="-902490" y="6844647"/>
              <a:ext cx="190500" cy="285750"/>
            </a:xfrm>
            <a:custGeom>
              <a:avLst/>
              <a:gdLst>
                <a:gd name="connsiteX0" fmla="*/ 188024 w 190500"/>
                <a:gd name="connsiteY0" fmla="*/ 247460 h 285750"/>
                <a:gd name="connsiteX1" fmla="*/ 155258 w 190500"/>
                <a:gd name="connsiteY1" fmla="*/ 255270 h 285750"/>
                <a:gd name="connsiteX2" fmla="*/ 123635 w 190500"/>
                <a:gd name="connsiteY2" fmla="*/ 262795 h 285750"/>
                <a:gd name="connsiteX3" fmla="*/ 65151 w 190500"/>
                <a:gd name="connsiteY3" fmla="*/ 276796 h 285750"/>
                <a:gd name="connsiteX4" fmla="*/ 58674 w 190500"/>
                <a:gd name="connsiteY4" fmla="*/ 278321 h 285750"/>
                <a:gd name="connsiteX5" fmla="*/ 0 w 190500"/>
                <a:gd name="connsiteY5" fmla="*/ 292227 h 285750"/>
                <a:gd name="connsiteX6" fmla="*/ 2762 w 190500"/>
                <a:gd name="connsiteY6" fmla="*/ 40957 h 285750"/>
                <a:gd name="connsiteX7" fmla="*/ 192405 w 190500"/>
                <a:gd name="connsiteY7" fmla="*/ 0 h 285750"/>
                <a:gd name="connsiteX8" fmla="*/ 189071 w 190500"/>
                <a:gd name="connsiteY8" fmla="*/ 189262 h 285750"/>
                <a:gd name="connsiteX9" fmla="*/ 188976 w 190500"/>
                <a:gd name="connsiteY9" fmla="*/ 193072 h 285750"/>
                <a:gd name="connsiteX10" fmla="*/ 188309 w 190500"/>
                <a:gd name="connsiteY10" fmla="*/ 22831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 h="285750">
                  <a:moveTo>
                    <a:pt x="188024" y="247460"/>
                  </a:moveTo>
                  <a:lnTo>
                    <a:pt x="155258" y="255270"/>
                  </a:lnTo>
                  <a:lnTo>
                    <a:pt x="123635" y="262795"/>
                  </a:lnTo>
                  <a:lnTo>
                    <a:pt x="65151" y="276796"/>
                  </a:lnTo>
                  <a:lnTo>
                    <a:pt x="58674" y="278321"/>
                  </a:lnTo>
                  <a:lnTo>
                    <a:pt x="0" y="292227"/>
                  </a:lnTo>
                  <a:lnTo>
                    <a:pt x="2762" y="40957"/>
                  </a:lnTo>
                  <a:lnTo>
                    <a:pt x="192405" y="0"/>
                  </a:lnTo>
                  <a:lnTo>
                    <a:pt x="189071" y="189262"/>
                  </a:lnTo>
                  <a:lnTo>
                    <a:pt x="188976" y="193072"/>
                  </a:lnTo>
                  <a:lnTo>
                    <a:pt x="188309" y="228314"/>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79" name="Freeform: Shape 24592">
              <a:extLst>
                <a:ext uri="{FF2B5EF4-FFF2-40B4-BE49-F238E27FC236}">
                  <a16:creationId xmlns:a16="http://schemas.microsoft.com/office/drawing/2014/main" id="{25F0D720-3AA8-93EF-062C-CB4E2A2A6B0E}"/>
                </a:ext>
              </a:extLst>
            </p:cNvPr>
            <p:cNvSpPr/>
            <p:nvPr/>
          </p:nvSpPr>
          <p:spPr>
            <a:xfrm>
              <a:off x="-1060224" y="6788926"/>
              <a:ext cx="342900" cy="95250"/>
            </a:xfrm>
            <a:custGeom>
              <a:avLst/>
              <a:gdLst>
                <a:gd name="connsiteX0" fmla="*/ 189071 w 342900"/>
                <a:gd name="connsiteY0" fmla="*/ 0 h 95250"/>
                <a:gd name="connsiteX1" fmla="*/ 227076 w 342900"/>
                <a:gd name="connsiteY1" fmla="*/ 13144 h 95250"/>
                <a:gd name="connsiteX2" fmla="*/ 285750 w 342900"/>
                <a:gd name="connsiteY2" fmla="*/ 33433 h 95250"/>
                <a:gd name="connsiteX3" fmla="*/ 350139 w 342900"/>
                <a:gd name="connsiteY3" fmla="*/ 55721 h 95250"/>
                <a:gd name="connsiteX4" fmla="*/ 160496 w 342900"/>
                <a:gd name="connsiteY4" fmla="*/ 96679 h 95250"/>
                <a:gd name="connsiteX5" fmla="*/ 0 w 342900"/>
                <a:gd name="connsiteY5" fmla="*/ 39243 h 95250"/>
                <a:gd name="connsiteX6" fmla="*/ 122015 w 342900"/>
                <a:gd name="connsiteY6" fmla="*/ 139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95250">
                  <a:moveTo>
                    <a:pt x="189071" y="0"/>
                  </a:moveTo>
                  <a:lnTo>
                    <a:pt x="227076" y="13144"/>
                  </a:lnTo>
                  <a:lnTo>
                    <a:pt x="285750" y="33433"/>
                  </a:lnTo>
                  <a:lnTo>
                    <a:pt x="350139" y="55721"/>
                  </a:lnTo>
                  <a:lnTo>
                    <a:pt x="160496" y="96679"/>
                  </a:lnTo>
                  <a:lnTo>
                    <a:pt x="0" y="39243"/>
                  </a:lnTo>
                  <a:lnTo>
                    <a:pt x="122015" y="13906"/>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80" name="Group 79">
            <a:extLst>
              <a:ext uri="{FF2B5EF4-FFF2-40B4-BE49-F238E27FC236}">
                <a16:creationId xmlns:a16="http://schemas.microsoft.com/office/drawing/2014/main" id="{68C1F863-C937-FE3F-1F14-874A7D209871}"/>
              </a:ext>
            </a:extLst>
          </p:cNvPr>
          <p:cNvGrpSpPr/>
          <p:nvPr/>
        </p:nvGrpSpPr>
        <p:grpSpPr>
          <a:xfrm>
            <a:off x="5470365" y="4331547"/>
            <a:ext cx="864075" cy="854265"/>
            <a:chOff x="-1358356" y="7191262"/>
            <a:chExt cx="352425" cy="348424"/>
          </a:xfrm>
        </p:grpSpPr>
        <p:sp>
          <p:nvSpPr>
            <p:cNvPr id="81" name="Freeform: Shape 24580">
              <a:extLst>
                <a:ext uri="{FF2B5EF4-FFF2-40B4-BE49-F238E27FC236}">
                  <a16:creationId xmlns:a16="http://schemas.microsoft.com/office/drawing/2014/main" id="{968DDC03-D785-2859-8F14-A569A70FA391}"/>
                </a:ext>
              </a:extLst>
            </p:cNvPr>
            <p:cNvSpPr/>
            <p:nvPr/>
          </p:nvSpPr>
          <p:spPr>
            <a:xfrm>
              <a:off x="-1358356" y="7225361"/>
              <a:ext cx="152400" cy="314325"/>
            </a:xfrm>
            <a:custGeom>
              <a:avLst/>
              <a:gdLst>
                <a:gd name="connsiteX0" fmla="*/ 57055 w 152400"/>
                <a:gd name="connsiteY0" fmla="*/ 271939 h 314325"/>
                <a:gd name="connsiteX1" fmla="*/ 1429 w 152400"/>
                <a:gd name="connsiteY1" fmla="*/ 247269 h 314325"/>
                <a:gd name="connsiteX2" fmla="*/ 1238 w 152400"/>
                <a:gd name="connsiteY2" fmla="*/ 207740 h 314325"/>
                <a:gd name="connsiteX3" fmla="*/ 0 w 152400"/>
                <a:gd name="connsiteY3" fmla="*/ 0 h 314325"/>
                <a:gd name="connsiteX4" fmla="*/ 157448 w 152400"/>
                <a:gd name="connsiteY4" fmla="*/ 65342 h 314325"/>
                <a:gd name="connsiteX5" fmla="*/ 157448 w 152400"/>
                <a:gd name="connsiteY5" fmla="*/ 316516 h 314325"/>
                <a:gd name="connsiteX6" fmla="*/ 113824 w 152400"/>
                <a:gd name="connsiteY6" fmla="*/ 29718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314325">
                  <a:moveTo>
                    <a:pt x="57055" y="271939"/>
                  </a:moveTo>
                  <a:lnTo>
                    <a:pt x="1429" y="247269"/>
                  </a:lnTo>
                  <a:lnTo>
                    <a:pt x="1238" y="207740"/>
                  </a:lnTo>
                  <a:lnTo>
                    <a:pt x="0" y="0"/>
                  </a:lnTo>
                  <a:lnTo>
                    <a:pt x="157448" y="65342"/>
                  </a:lnTo>
                  <a:lnTo>
                    <a:pt x="157448" y="316516"/>
                  </a:lnTo>
                  <a:lnTo>
                    <a:pt x="113824" y="297180"/>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2" name="Freeform: Shape 24598">
              <a:extLst>
                <a:ext uri="{FF2B5EF4-FFF2-40B4-BE49-F238E27FC236}">
                  <a16:creationId xmlns:a16="http://schemas.microsoft.com/office/drawing/2014/main" id="{B8B1A384-6C75-77FC-4CBC-D104C4686D1B}"/>
                </a:ext>
              </a:extLst>
            </p:cNvPr>
            <p:cNvSpPr/>
            <p:nvPr/>
          </p:nvSpPr>
          <p:spPr>
            <a:xfrm>
              <a:off x="-1358356" y="7191262"/>
              <a:ext cx="352425" cy="95250"/>
            </a:xfrm>
            <a:custGeom>
              <a:avLst/>
              <a:gdLst>
                <a:gd name="connsiteX0" fmla="*/ 157448 w 352425"/>
                <a:gd name="connsiteY0" fmla="*/ 16764 h 95250"/>
                <a:gd name="connsiteX1" fmla="*/ 227647 w 352425"/>
                <a:gd name="connsiteY1" fmla="*/ 0 h 95250"/>
                <a:gd name="connsiteX2" fmla="*/ 230314 w 352425"/>
                <a:gd name="connsiteY2" fmla="*/ 1048 h 95250"/>
                <a:gd name="connsiteX3" fmla="*/ 296228 w 352425"/>
                <a:gd name="connsiteY3" fmla="*/ 27432 h 95250"/>
                <a:gd name="connsiteX4" fmla="*/ 354806 w 352425"/>
                <a:gd name="connsiteY4" fmla="*/ 50959 h 95250"/>
                <a:gd name="connsiteX5" fmla="*/ 157448 w 352425"/>
                <a:gd name="connsiteY5" fmla="*/ 99441 h 95250"/>
                <a:gd name="connsiteX6" fmla="*/ 0 w 352425"/>
                <a:gd name="connsiteY6" fmla="*/ 34100 h 95250"/>
                <a:gd name="connsiteX7" fmla="*/ 126397 w 352425"/>
                <a:gd name="connsiteY7" fmla="*/ 419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95250">
                  <a:moveTo>
                    <a:pt x="157448" y="16764"/>
                  </a:moveTo>
                  <a:lnTo>
                    <a:pt x="227647" y="0"/>
                  </a:lnTo>
                  <a:lnTo>
                    <a:pt x="230314" y="1048"/>
                  </a:lnTo>
                  <a:lnTo>
                    <a:pt x="296228" y="27432"/>
                  </a:lnTo>
                  <a:lnTo>
                    <a:pt x="354806" y="50959"/>
                  </a:lnTo>
                  <a:lnTo>
                    <a:pt x="157448" y="99441"/>
                  </a:lnTo>
                  <a:lnTo>
                    <a:pt x="0" y="34100"/>
                  </a:lnTo>
                  <a:lnTo>
                    <a:pt x="126397" y="4191"/>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3" name="Freeform: Shape 24602">
              <a:extLst>
                <a:ext uri="{FF2B5EF4-FFF2-40B4-BE49-F238E27FC236}">
                  <a16:creationId xmlns:a16="http://schemas.microsoft.com/office/drawing/2014/main" id="{CDB8F750-2865-A16D-FF01-F5670C816551}"/>
                </a:ext>
              </a:extLst>
            </p:cNvPr>
            <p:cNvSpPr/>
            <p:nvPr/>
          </p:nvSpPr>
          <p:spPr>
            <a:xfrm>
              <a:off x="-1200908" y="7242220"/>
              <a:ext cx="190500" cy="295275"/>
            </a:xfrm>
            <a:custGeom>
              <a:avLst/>
              <a:gdLst>
                <a:gd name="connsiteX0" fmla="*/ 197358 w 190500"/>
                <a:gd name="connsiteY0" fmla="*/ 0 h 295275"/>
                <a:gd name="connsiteX1" fmla="*/ 196120 w 190500"/>
                <a:gd name="connsiteY1" fmla="*/ 179261 h 295275"/>
                <a:gd name="connsiteX2" fmla="*/ 195834 w 190500"/>
                <a:gd name="connsiteY2" fmla="*/ 216979 h 295275"/>
                <a:gd name="connsiteX3" fmla="*/ 195643 w 190500"/>
                <a:gd name="connsiteY3" fmla="*/ 247364 h 295275"/>
                <a:gd name="connsiteX4" fmla="*/ 181166 w 190500"/>
                <a:gd name="connsiteY4" fmla="*/ 251174 h 295275"/>
                <a:gd name="connsiteX5" fmla="*/ 137255 w 190500"/>
                <a:gd name="connsiteY5" fmla="*/ 262985 h 295275"/>
                <a:gd name="connsiteX6" fmla="*/ 82391 w 190500"/>
                <a:gd name="connsiteY6" fmla="*/ 277654 h 295275"/>
                <a:gd name="connsiteX7" fmla="*/ 0 w 190500"/>
                <a:gd name="connsiteY7" fmla="*/ 299657 h 295275"/>
                <a:gd name="connsiteX8" fmla="*/ 0 w 190500"/>
                <a:gd name="connsiteY8" fmla="*/ 4848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295275">
                  <a:moveTo>
                    <a:pt x="197358" y="0"/>
                  </a:moveTo>
                  <a:lnTo>
                    <a:pt x="196120" y="179261"/>
                  </a:lnTo>
                  <a:lnTo>
                    <a:pt x="195834" y="216979"/>
                  </a:lnTo>
                  <a:lnTo>
                    <a:pt x="195643" y="247364"/>
                  </a:lnTo>
                  <a:lnTo>
                    <a:pt x="181166" y="251174"/>
                  </a:lnTo>
                  <a:lnTo>
                    <a:pt x="137255" y="262985"/>
                  </a:lnTo>
                  <a:lnTo>
                    <a:pt x="82391" y="277654"/>
                  </a:lnTo>
                  <a:lnTo>
                    <a:pt x="0" y="299657"/>
                  </a:lnTo>
                  <a:lnTo>
                    <a:pt x="0" y="48482"/>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84" name="Group 83">
            <a:extLst>
              <a:ext uri="{FF2B5EF4-FFF2-40B4-BE49-F238E27FC236}">
                <a16:creationId xmlns:a16="http://schemas.microsoft.com/office/drawing/2014/main" id="{ACE00661-BCC4-9E00-1FD4-A891E3F93EF5}"/>
              </a:ext>
            </a:extLst>
          </p:cNvPr>
          <p:cNvGrpSpPr/>
          <p:nvPr/>
        </p:nvGrpSpPr>
        <p:grpSpPr>
          <a:xfrm>
            <a:off x="5465694" y="3492694"/>
            <a:ext cx="864075" cy="872013"/>
            <a:chOff x="-1360261" y="6849124"/>
            <a:chExt cx="352425" cy="355663"/>
          </a:xfrm>
        </p:grpSpPr>
        <p:sp>
          <p:nvSpPr>
            <p:cNvPr id="85" name="Freeform: Shape 24582">
              <a:extLst>
                <a:ext uri="{FF2B5EF4-FFF2-40B4-BE49-F238E27FC236}">
                  <a16:creationId xmlns:a16="http://schemas.microsoft.com/office/drawing/2014/main" id="{AE245F96-0BFD-F0CF-8A96-016A9F5523C8}"/>
                </a:ext>
              </a:extLst>
            </p:cNvPr>
            <p:cNvSpPr/>
            <p:nvPr/>
          </p:nvSpPr>
          <p:spPr>
            <a:xfrm>
              <a:off x="-1360261" y="6890462"/>
              <a:ext cx="152400" cy="314325"/>
            </a:xfrm>
            <a:custGeom>
              <a:avLst/>
              <a:gdLst>
                <a:gd name="connsiteX0" fmla="*/ 70771 w 152400"/>
                <a:gd name="connsiteY0" fmla="*/ 281559 h 314325"/>
                <a:gd name="connsiteX1" fmla="*/ 1429 w 152400"/>
                <a:gd name="connsiteY1" fmla="*/ 253460 h 314325"/>
                <a:gd name="connsiteX2" fmla="*/ 1238 w 152400"/>
                <a:gd name="connsiteY2" fmla="*/ 217170 h 314325"/>
                <a:gd name="connsiteX3" fmla="*/ 0 w 152400"/>
                <a:gd name="connsiteY3" fmla="*/ 0 h 314325"/>
                <a:gd name="connsiteX4" fmla="*/ 159353 w 152400"/>
                <a:gd name="connsiteY4" fmla="*/ 60103 h 314325"/>
                <a:gd name="connsiteX5" fmla="*/ 159353 w 152400"/>
                <a:gd name="connsiteY5" fmla="*/ 317564 h 314325"/>
                <a:gd name="connsiteX6" fmla="*/ 128302 w 152400"/>
                <a:gd name="connsiteY6" fmla="*/ 304991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314325">
                  <a:moveTo>
                    <a:pt x="70771" y="281559"/>
                  </a:moveTo>
                  <a:lnTo>
                    <a:pt x="1429" y="253460"/>
                  </a:lnTo>
                  <a:lnTo>
                    <a:pt x="1238" y="217170"/>
                  </a:lnTo>
                  <a:lnTo>
                    <a:pt x="0" y="0"/>
                  </a:lnTo>
                  <a:lnTo>
                    <a:pt x="159353" y="60103"/>
                  </a:lnTo>
                  <a:lnTo>
                    <a:pt x="159353" y="317564"/>
                  </a:lnTo>
                  <a:lnTo>
                    <a:pt x="128302" y="304991"/>
                  </a:lnTo>
                  <a:close/>
                </a:path>
              </a:pathLst>
            </a:custGeom>
            <a:solidFill>
              <a:schemeClr val="tx2">
                <a:lumMod val="75000"/>
                <a:lumOff val="2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6" name="Freeform: Shape 24583">
              <a:extLst>
                <a:ext uri="{FF2B5EF4-FFF2-40B4-BE49-F238E27FC236}">
                  <a16:creationId xmlns:a16="http://schemas.microsoft.com/office/drawing/2014/main" id="{FA88FC73-087D-F2D0-6440-82B67FC6D32C}"/>
                </a:ext>
              </a:extLst>
            </p:cNvPr>
            <p:cNvSpPr/>
            <p:nvPr/>
          </p:nvSpPr>
          <p:spPr>
            <a:xfrm>
              <a:off x="-1360261" y="6849124"/>
              <a:ext cx="352425" cy="95250"/>
            </a:xfrm>
            <a:custGeom>
              <a:avLst/>
              <a:gdLst>
                <a:gd name="connsiteX0" fmla="*/ 198977 w 352425"/>
                <a:gd name="connsiteY0" fmla="*/ 0 h 95250"/>
                <a:gd name="connsiteX1" fmla="*/ 233172 w 352425"/>
                <a:gd name="connsiteY1" fmla="*/ 12478 h 95250"/>
                <a:gd name="connsiteX2" fmla="*/ 299752 w 352425"/>
                <a:gd name="connsiteY2" fmla="*/ 36671 h 95250"/>
                <a:gd name="connsiteX3" fmla="*/ 359188 w 352425"/>
                <a:gd name="connsiteY3" fmla="*/ 58293 h 95250"/>
                <a:gd name="connsiteX4" fmla="*/ 159353 w 352425"/>
                <a:gd name="connsiteY4" fmla="*/ 101441 h 95250"/>
                <a:gd name="connsiteX5" fmla="*/ 0 w 352425"/>
                <a:gd name="connsiteY5" fmla="*/ 41339 h 95250"/>
                <a:gd name="connsiteX6" fmla="*/ 140684 w 352425"/>
                <a:gd name="connsiteY6" fmla="*/ 1209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95250">
                  <a:moveTo>
                    <a:pt x="198977" y="0"/>
                  </a:moveTo>
                  <a:lnTo>
                    <a:pt x="233172" y="12478"/>
                  </a:lnTo>
                  <a:lnTo>
                    <a:pt x="299752" y="36671"/>
                  </a:lnTo>
                  <a:lnTo>
                    <a:pt x="359188" y="58293"/>
                  </a:lnTo>
                  <a:lnTo>
                    <a:pt x="159353" y="101441"/>
                  </a:lnTo>
                  <a:lnTo>
                    <a:pt x="0" y="41339"/>
                  </a:lnTo>
                  <a:lnTo>
                    <a:pt x="140684" y="12097"/>
                  </a:lnTo>
                  <a:close/>
                </a:path>
              </a:pathLst>
            </a:custGeom>
            <a:solidFill>
              <a:schemeClr val="tx2">
                <a:lumMod val="65000"/>
                <a:lumOff val="3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sp>
          <p:nvSpPr>
            <p:cNvPr id="87" name="Freeform: Shape 24597">
              <a:extLst>
                <a:ext uri="{FF2B5EF4-FFF2-40B4-BE49-F238E27FC236}">
                  <a16:creationId xmlns:a16="http://schemas.microsoft.com/office/drawing/2014/main" id="{080F789E-F0BE-0204-010D-005D723D2E2F}"/>
                </a:ext>
              </a:extLst>
            </p:cNvPr>
            <p:cNvSpPr/>
            <p:nvPr/>
          </p:nvSpPr>
          <p:spPr>
            <a:xfrm>
              <a:off x="-1200908" y="6907417"/>
              <a:ext cx="190500" cy="295275"/>
            </a:xfrm>
            <a:custGeom>
              <a:avLst/>
              <a:gdLst>
                <a:gd name="connsiteX0" fmla="*/ 197930 w 190500"/>
                <a:gd name="connsiteY0" fmla="*/ 253460 h 295275"/>
                <a:gd name="connsiteX1" fmla="*/ 170116 w 190500"/>
                <a:gd name="connsiteY1" fmla="*/ 260033 h 295275"/>
                <a:gd name="connsiteX2" fmla="*/ 138970 w 190500"/>
                <a:gd name="connsiteY2" fmla="*/ 267462 h 295275"/>
                <a:gd name="connsiteX3" fmla="*/ 72866 w 190500"/>
                <a:gd name="connsiteY3" fmla="*/ 283178 h 295275"/>
                <a:gd name="connsiteX4" fmla="*/ 70199 w 190500"/>
                <a:gd name="connsiteY4" fmla="*/ 283845 h 295275"/>
                <a:gd name="connsiteX5" fmla="*/ 0 w 190500"/>
                <a:gd name="connsiteY5" fmla="*/ 300609 h 295275"/>
                <a:gd name="connsiteX6" fmla="*/ 0 w 190500"/>
                <a:gd name="connsiteY6" fmla="*/ 43148 h 295275"/>
                <a:gd name="connsiteX7" fmla="*/ 199835 w 190500"/>
                <a:gd name="connsiteY7" fmla="*/ 0 h 295275"/>
                <a:gd name="connsiteX8" fmla="*/ 198406 w 190500"/>
                <a:gd name="connsiteY8" fmla="*/ 190976 h 295275"/>
                <a:gd name="connsiteX9" fmla="*/ 198406 w 190500"/>
                <a:gd name="connsiteY9" fmla="*/ 197739 h 295275"/>
                <a:gd name="connsiteX10" fmla="*/ 198120 w 190500"/>
                <a:gd name="connsiteY10" fmla="*/ 233839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 h="295275">
                  <a:moveTo>
                    <a:pt x="197930" y="253460"/>
                  </a:moveTo>
                  <a:lnTo>
                    <a:pt x="170116" y="260033"/>
                  </a:lnTo>
                  <a:lnTo>
                    <a:pt x="138970" y="267462"/>
                  </a:lnTo>
                  <a:lnTo>
                    <a:pt x="72866" y="283178"/>
                  </a:lnTo>
                  <a:lnTo>
                    <a:pt x="70199" y="283845"/>
                  </a:lnTo>
                  <a:lnTo>
                    <a:pt x="0" y="300609"/>
                  </a:lnTo>
                  <a:lnTo>
                    <a:pt x="0" y="43148"/>
                  </a:lnTo>
                  <a:lnTo>
                    <a:pt x="199835" y="0"/>
                  </a:lnTo>
                  <a:lnTo>
                    <a:pt x="198406" y="190976"/>
                  </a:lnTo>
                  <a:lnTo>
                    <a:pt x="198406" y="197739"/>
                  </a:lnTo>
                  <a:lnTo>
                    <a:pt x="198120" y="233839"/>
                  </a:lnTo>
                  <a:close/>
                </a:path>
              </a:pathLst>
            </a:custGeom>
            <a:solidFill>
              <a:schemeClr val="tx2">
                <a:lumMod val="85000"/>
                <a:lumOff val="15000"/>
              </a:schemeClr>
            </a:solidFill>
            <a:ln w="0" cap="flat">
              <a:solidFill>
                <a:srgbClr val="40404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panose="00000500000000000000" pitchFamily="50" charset="0"/>
                <a:ea typeface="Arial Unicode MS"/>
                <a:cs typeface="Arial" pitchFamily="34" charset="0"/>
              </a:endParaRPr>
            </a:p>
          </p:txBody>
        </p:sp>
      </p:grpSp>
      <p:grpSp>
        <p:nvGrpSpPr>
          <p:cNvPr id="88" name="Group 87">
            <a:extLst>
              <a:ext uri="{FF2B5EF4-FFF2-40B4-BE49-F238E27FC236}">
                <a16:creationId xmlns:a16="http://schemas.microsoft.com/office/drawing/2014/main" id="{5F1081D7-78A5-60A0-2517-B31751064846}"/>
              </a:ext>
            </a:extLst>
          </p:cNvPr>
          <p:cNvGrpSpPr/>
          <p:nvPr/>
        </p:nvGrpSpPr>
        <p:grpSpPr>
          <a:xfrm>
            <a:off x="3150942" y="2188126"/>
            <a:ext cx="2083800" cy="1224933"/>
            <a:chOff x="3150942" y="2188126"/>
            <a:chExt cx="2083800" cy="1224933"/>
          </a:xfrm>
        </p:grpSpPr>
        <p:cxnSp>
          <p:nvCxnSpPr>
            <p:cNvPr id="89" name="Straight Connector 88">
              <a:extLst>
                <a:ext uri="{FF2B5EF4-FFF2-40B4-BE49-F238E27FC236}">
                  <a16:creationId xmlns:a16="http://schemas.microsoft.com/office/drawing/2014/main" id="{C3F0C2A2-86BB-8B37-40A0-F833F0E71763}"/>
                </a:ext>
              </a:extLst>
            </p:cNvPr>
            <p:cNvCxnSpPr>
              <a:cxnSpLocks/>
            </p:cNvCxnSpPr>
            <p:nvPr/>
          </p:nvCxnSpPr>
          <p:spPr>
            <a:xfrm>
              <a:off x="3150942" y="2188126"/>
              <a:ext cx="516450" cy="0"/>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0A57861-AFB1-BC50-4A36-770718E0A37D}"/>
                </a:ext>
              </a:extLst>
            </p:cNvPr>
            <p:cNvCxnSpPr>
              <a:cxnSpLocks/>
            </p:cNvCxnSpPr>
            <p:nvPr/>
          </p:nvCxnSpPr>
          <p:spPr>
            <a:xfrm>
              <a:off x="3667392" y="2188126"/>
              <a:ext cx="1567350" cy="1224933"/>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282EBAFF-9943-15AB-8AAA-9E4233603305}"/>
              </a:ext>
            </a:extLst>
          </p:cNvPr>
          <p:cNvGrpSpPr/>
          <p:nvPr/>
        </p:nvGrpSpPr>
        <p:grpSpPr>
          <a:xfrm>
            <a:off x="3667392" y="5004577"/>
            <a:ext cx="1007640" cy="253162"/>
            <a:chOff x="3667392" y="5004577"/>
            <a:chExt cx="1007640" cy="253162"/>
          </a:xfrm>
        </p:grpSpPr>
        <p:cxnSp>
          <p:nvCxnSpPr>
            <p:cNvPr id="92" name="Straight Connector 91">
              <a:extLst>
                <a:ext uri="{FF2B5EF4-FFF2-40B4-BE49-F238E27FC236}">
                  <a16:creationId xmlns:a16="http://schemas.microsoft.com/office/drawing/2014/main" id="{5F929E42-89DB-5A3A-446E-156D0E953B46}"/>
                </a:ext>
              </a:extLst>
            </p:cNvPr>
            <p:cNvCxnSpPr>
              <a:cxnSpLocks/>
            </p:cNvCxnSpPr>
            <p:nvPr/>
          </p:nvCxnSpPr>
          <p:spPr>
            <a:xfrm>
              <a:off x="3667392" y="5004577"/>
              <a:ext cx="404546" cy="0"/>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921C619-429C-4893-4B8C-10DF65479C46}"/>
                </a:ext>
              </a:extLst>
            </p:cNvPr>
            <p:cNvCxnSpPr>
              <a:cxnSpLocks/>
            </p:cNvCxnSpPr>
            <p:nvPr/>
          </p:nvCxnSpPr>
          <p:spPr>
            <a:xfrm>
              <a:off x="4071938" y="5006687"/>
              <a:ext cx="603094" cy="251052"/>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9CB520C-1D73-06EC-5A92-F680FAF87706}"/>
              </a:ext>
            </a:extLst>
          </p:cNvPr>
          <p:cNvGrpSpPr/>
          <p:nvPr/>
        </p:nvGrpSpPr>
        <p:grpSpPr>
          <a:xfrm>
            <a:off x="6355556" y="1481814"/>
            <a:ext cx="1356556" cy="1496168"/>
            <a:chOff x="6355556" y="1481814"/>
            <a:chExt cx="1356556" cy="1496168"/>
          </a:xfrm>
        </p:grpSpPr>
        <p:cxnSp>
          <p:nvCxnSpPr>
            <p:cNvPr id="95" name="Straight Connector 94">
              <a:extLst>
                <a:ext uri="{FF2B5EF4-FFF2-40B4-BE49-F238E27FC236}">
                  <a16:creationId xmlns:a16="http://schemas.microsoft.com/office/drawing/2014/main" id="{62B3A4A7-6F12-102F-73D3-32AC2A9A908C}"/>
                </a:ext>
              </a:extLst>
            </p:cNvPr>
            <p:cNvCxnSpPr/>
            <p:nvPr/>
          </p:nvCxnSpPr>
          <p:spPr>
            <a:xfrm>
              <a:off x="7115479" y="1486275"/>
              <a:ext cx="5966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5E14BF2-0B29-9CF9-2EDC-8574DC543B91}"/>
                </a:ext>
              </a:extLst>
            </p:cNvPr>
            <p:cNvCxnSpPr>
              <a:cxnSpLocks/>
            </p:cNvCxnSpPr>
            <p:nvPr/>
          </p:nvCxnSpPr>
          <p:spPr>
            <a:xfrm flipV="1">
              <a:off x="6355556" y="1481814"/>
              <a:ext cx="759923" cy="1496168"/>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52E491F8-6B83-0719-404F-2241005DE2E2}"/>
              </a:ext>
            </a:extLst>
          </p:cNvPr>
          <p:cNvGrpSpPr/>
          <p:nvPr/>
        </p:nvGrpSpPr>
        <p:grpSpPr>
          <a:xfrm>
            <a:off x="6850409" y="4982171"/>
            <a:ext cx="1681226" cy="354503"/>
            <a:chOff x="6876952" y="5025373"/>
            <a:chExt cx="1681226" cy="354503"/>
          </a:xfrm>
        </p:grpSpPr>
        <p:cxnSp>
          <p:nvCxnSpPr>
            <p:cNvPr id="101" name="Straight Connector 100">
              <a:extLst>
                <a:ext uri="{FF2B5EF4-FFF2-40B4-BE49-F238E27FC236}">
                  <a16:creationId xmlns:a16="http://schemas.microsoft.com/office/drawing/2014/main" id="{0677D312-5F16-D533-0351-EB427A0EE4D6}"/>
                </a:ext>
              </a:extLst>
            </p:cNvPr>
            <p:cNvCxnSpPr/>
            <p:nvPr/>
          </p:nvCxnSpPr>
          <p:spPr>
            <a:xfrm>
              <a:off x="7961545" y="5025373"/>
              <a:ext cx="596633" cy="0"/>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E135DE-82CA-C668-985A-1B30E495FE20}"/>
                </a:ext>
              </a:extLst>
            </p:cNvPr>
            <p:cNvCxnSpPr>
              <a:cxnSpLocks/>
            </p:cNvCxnSpPr>
            <p:nvPr/>
          </p:nvCxnSpPr>
          <p:spPr>
            <a:xfrm flipV="1">
              <a:off x="6876952" y="5032142"/>
              <a:ext cx="1088074" cy="347734"/>
            </a:xfrm>
            <a:prstGeom prst="line">
              <a:avLst/>
            </a:prstGeom>
            <a:ln>
              <a:gradFill flip="none" rotWithShape="1">
                <a:gsLst>
                  <a:gs pos="0">
                    <a:schemeClr val="bg1"/>
                  </a:gs>
                  <a:gs pos="23000">
                    <a:schemeClr val="bg1"/>
                  </a:gs>
                  <a:gs pos="69000">
                    <a:schemeClr val="bg1"/>
                  </a:gs>
                  <a:gs pos="97000">
                    <a:schemeClr val="bg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0153AE7-9B83-D86E-43F7-F902D8934735}"/>
              </a:ext>
            </a:extLst>
          </p:cNvPr>
          <p:cNvSpPr txBox="1"/>
          <p:nvPr/>
        </p:nvSpPr>
        <p:spPr>
          <a:xfrm>
            <a:off x="469553" y="370558"/>
            <a:ext cx="72651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entury Gothic" panose="020B0502020202020204" pitchFamily="34" charset="0"/>
                <a:ea typeface="Arial Unicode MS"/>
                <a:cs typeface="Arial" pitchFamily="34" charset="0"/>
              </a:rPr>
              <a:t>Target Audience</a:t>
            </a:r>
          </a:p>
        </p:txBody>
      </p:sp>
      <p:sp>
        <p:nvSpPr>
          <p:cNvPr id="4" name="Gleichschenkliges Dreieck 30">
            <a:extLst>
              <a:ext uri="{FF2B5EF4-FFF2-40B4-BE49-F238E27FC236}">
                <a16:creationId xmlns:a16="http://schemas.microsoft.com/office/drawing/2014/main" id="{FEA60392-4C18-EDDE-10FB-423D379E1526}"/>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srgbClr val="FFFFFF"/>
              </a:solidFill>
              <a:effectLst/>
              <a:uLnTx/>
              <a:uFillTx/>
              <a:latin typeface="Arial" pitchFamily="34" charset="0"/>
              <a:ea typeface="Arial Unicode MS"/>
              <a:cs typeface="Arial" pitchFamily="34" charset="0"/>
            </a:endParaRPr>
          </a:p>
        </p:txBody>
      </p:sp>
      <p:pic>
        <p:nvPicPr>
          <p:cNvPr id="2" name="Picture 1" descr="A logo with a ninja face and lines&#10;&#10;Description automatically generated">
            <a:extLst>
              <a:ext uri="{FF2B5EF4-FFF2-40B4-BE49-F238E27FC236}">
                <a16:creationId xmlns:a16="http://schemas.microsoft.com/office/drawing/2014/main" id="{F7799241-F920-5C8A-8C8B-1938B2062FD2}"/>
              </a:ext>
            </a:extLst>
          </p:cNvPr>
          <p:cNvPicPr>
            <a:picLocks noChangeAspect="1"/>
          </p:cNvPicPr>
          <p:nvPr/>
        </p:nvPicPr>
        <p:blipFill>
          <a:blip r:embed="rId2"/>
          <a:stretch>
            <a:fillRect/>
          </a:stretch>
        </p:blipFill>
        <p:spPr>
          <a:xfrm>
            <a:off x="-244641" y="5700047"/>
            <a:ext cx="1428389" cy="1486114"/>
          </a:xfrm>
          <a:prstGeom prst="rect">
            <a:avLst/>
          </a:prstGeom>
        </p:spPr>
      </p:pic>
    </p:spTree>
    <p:extLst>
      <p:ext uri="{BB962C8B-B14F-4D97-AF65-F5344CB8AC3E}">
        <p14:creationId xmlns:p14="http://schemas.microsoft.com/office/powerpoint/2010/main" val="101543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112 0.0074 L 6.25E-7 3.7037E-6 " pathEditMode="relative" rAng="0" ptsTypes="AA">
                                      <p:cBhvr>
                                        <p:cTn id="6" dur="2000" fill="hold"/>
                                        <p:tgtEl>
                                          <p:spTgt spid="40"/>
                                        </p:tgtEl>
                                        <p:attrNameLst>
                                          <p:attrName>ppt_x</p:attrName>
                                          <p:attrName>ppt_y</p:attrName>
                                        </p:attrNameLst>
                                      </p:cBhvr>
                                      <p:rCtr x="-560" y="-370"/>
                                    </p:animMotion>
                                  </p:childTnLst>
                                </p:cTn>
                              </p:par>
                              <p:par>
                                <p:cTn id="7" presetID="42" presetClass="path" presetSubtype="0" accel="50000" decel="50000" fill="hold" nodeType="withEffect">
                                  <p:stCondLst>
                                    <p:cond delay="0"/>
                                  </p:stCondLst>
                                  <p:childTnLst>
                                    <p:animMotion origin="layout" path="M 0.01146 -0.01065 L 1.875E-6 1.11022E-16 " pathEditMode="relative" rAng="0" ptsTypes="AA">
                                      <p:cBhvr>
                                        <p:cTn id="8" dur="2000" fill="hold"/>
                                        <p:tgtEl>
                                          <p:spTgt spid="24"/>
                                        </p:tgtEl>
                                        <p:attrNameLst>
                                          <p:attrName>ppt_x</p:attrName>
                                          <p:attrName>ppt_y</p:attrName>
                                        </p:attrNameLst>
                                      </p:cBhvr>
                                      <p:rCtr x="-573" y="532"/>
                                    </p:animMotion>
                                  </p:childTnLst>
                                </p:cTn>
                              </p:par>
                              <p:par>
                                <p:cTn id="9" presetID="42" presetClass="path" presetSubtype="0" accel="50000" decel="50000" fill="hold" nodeType="withEffect">
                                  <p:stCondLst>
                                    <p:cond delay="0"/>
                                  </p:stCondLst>
                                  <p:childTnLst>
                                    <p:animMotion origin="layout" path="M 0.01146 -0.02778 L 1.66667E-6 1.11022E-16 " pathEditMode="relative" rAng="0" ptsTypes="AA">
                                      <p:cBhvr>
                                        <p:cTn id="10" dur="2000" fill="hold"/>
                                        <p:tgtEl>
                                          <p:spTgt spid="20"/>
                                        </p:tgtEl>
                                        <p:attrNameLst>
                                          <p:attrName>ppt_x</p:attrName>
                                          <p:attrName>ppt_y</p:attrName>
                                        </p:attrNameLst>
                                      </p:cBhvr>
                                      <p:rCtr x="-573" y="1389"/>
                                    </p:animMotion>
                                  </p:childTnLst>
                                </p:cTn>
                              </p:par>
                              <p:par>
                                <p:cTn id="11" presetID="42" presetClass="path" presetSubtype="0" accel="50000" decel="50000" fill="hold" nodeType="withEffect">
                                  <p:stCondLst>
                                    <p:cond delay="0"/>
                                  </p:stCondLst>
                                  <p:childTnLst>
                                    <p:animMotion origin="layout" path="M 0.00586 -0.03009 L -2.29167E-6 -1.85185E-6 " pathEditMode="relative" rAng="0" ptsTypes="AA">
                                      <p:cBhvr>
                                        <p:cTn id="12" dur="2000" fill="hold"/>
                                        <p:tgtEl>
                                          <p:spTgt spid="48"/>
                                        </p:tgtEl>
                                        <p:attrNameLst>
                                          <p:attrName>ppt_x</p:attrName>
                                          <p:attrName>ppt_y</p:attrName>
                                        </p:attrNameLst>
                                      </p:cBhvr>
                                      <p:rCtr x="-299" y="1505"/>
                                    </p:animMotion>
                                  </p:childTnLst>
                                </p:cTn>
                              </p:par>
                              <p:par>
                                <p:cTn id="13" presetID="42" presetClass="path" presetSubtype="0" accel="50000" decel="50000" fill="hold" nodeType="withEffect">
                                  <p:stCondLst>
                                    <p:cond delay="0"/>
                                  </p:stCondLst>
                                  <p:childTnLst>
                                    <p:animMotion origin="layout" path="M 0.00039 -0.03264 L -4.16667E-6 3.7037E-7 " pathEditMode="relative" rAng="0" ptsTypes="AA">
                                      <p:cBhvr>
                                        <p:cTn id="14" dur="2000" fill="hold"/>
                                        <p:tgtEl>
                                          <p:spTgt spid="56"/>
                                        </p:tgtEl>
                                        <p:attrNameLst>
                                          <p:attrName>ppt_x</p:attrName>
                                          <p:attrName>ppt_y</p:attrName>
                                        </p:attrNameLst>
                                      </p:cBhvr>
                                      <p:rCtr x="-26" y="1620"/>
                                    </p:animMotion>
                                  </p:childTnLst>
                                </p:cTn>
                              </p:par>
                              <p:par>
                                <p:cTn id="15" presetID="42" presetClass="path" presetSubtype="0" accel="50000" decel="50000" fill="hold" nodeType="withEffect">
                                  <p:stCondLst>
                                    <p:cond delay="0"/>
                                  </p:stCondLst>
                                  <p:childTnLst>
                                    <p:animMotion origin="layout" path="M -0.01393 -0.02685 L 2.70833E-6 -2.96296E-6 " pathEditMode="relative" rAng="0" ptsTypes="AA">
                                      <p:cBhvr>
                                        <p:cTn id="16" dur="2000" fill="hold"/>
                                        <p:tgtEl>
                                          <p:spTgt spid="52"/>
                                        </p:tgtEl>
                                        <p:attrNameLst>
                                          <p:attrName>ppt_x</p:attrName>
                                          <p:attrName>ppt_y</p:attrName>
                                        </p:attrNameLst>
                                      </p:cBhvr>
                                      <p:rCtr x="690" y="1343"/>
                                    </p:animMotion>
                                  </p:childTnLst>
                                </p:cTn>
                              </p:par>
                              <p:par>
                                <p:cTn id="17" presetID="42" presetClass="path" presetSubtype="0" accel="50000" decel="50000" fill="hold" nodeType="withEffect">
                                  <p:stCondLst>
                                    <p:cond delay="0"/>
                                  </p:stCondLst>
                                  <p:childTnLst>
                                    <p:animMotion origin="layout" path="M -0.02852 -0.02338 L 3.54167E-6 -2.22222E-6 " pathEditMode="relative" rAng="0" ptsTypes="AA">
                                      <p:cBhvr>
                                        <p:cTn id="18" dur="2000" fill="hold"/>
                                        <p:tgtEl>
                                          <p:spTgt spid="28"/>
                                        </p:tgtEl>
                                        <p:attrNameLst>
                                          <p:attrName>ppt_x</p:attrName>
                                          <p:attrName>ppt_y</p:attrName>
                                        </p:attrNameLst>
                                      </p:cBhvr>
                                      <p:rCtr x="1419" y="1157"/>
                                    </p:animMotion>
                                  </p:childTnLst>
                                </p:cTn>
                              </p:par>
                              <p:par>
                                <p:cTn id="19" presetID="42" presetClass="path" presetSubtype="0" accel="50000" decel="50000" fill="hold" nodeType="withEffect">
                                  <p:stCondLst>
                                    <p:cond delay="0"/>
                                  </p:stCondLst>
                                  <p:childTnLst>
                                    <p:animMotion origin="layout" path="M -0.02865 -0.00532 L 1.66667E-6 -1.11111E-6 " pathEditMode="relative" rAng="0" ptsTypes="AA">
                                      <p:cBhvr>
                                        <p:cTn id="20" dur="2000" fill="hold"/>
                                        <p:tgtEl>
                                          <p:spTgt spid="32"/>
                                        </p:tgtEl>
                                        <p:attrNameLst>
                                          <p:attrName>ppt_x</p:attrName>
                                          <p:attrName>ppt_y</p:attrName>
                                        </p:attrNameLst>
                                      </p:cBhvr>
                                      <p:rCtr x="1432" y="255"/>
                                    </p:animMotion>
                                  </p:childTnLst>
                                </p:cTn>
                              </p:par>
                              <p:par>
                                <p:cTn id="21" presetID="42" presetClass="path" presetSubtype="0" accel="50000" decel="50000" fill="hold" nodeType="withEffect">
                                  <p:stCondLst>
                                    <p:cond delay="0"/>
                                  </p:stCondLst>
                                  <p:childTnLst>
                                    <p:animMotion origin="layout" path="M -0.02865 0.01227 L 1.04167E-6 -3.33333E-6 " pathEditMode="relative" rAng="0" ptsTypes="AA">
                                      <p:cBhvr>
                                        <p:cTn id="22" dur="2000" fill="hold"/>
                                        <p:tgtEl>
                                          <p:spTgt spid="44"/>
                                        </p:tgtEl>
                                        <p:attrNameLst>
                                          <p:attrName>ppt_x</p:attrName>
                                          <p:attrName>ppt_y</p:attrName>
                                        </p:attrNameLst>
                                      </p:cBhvr>
                                      <p:rCtr x="1432" y="-625"/>
                                    </p:animMotion>
                                  </p:childTnLst>
                                </p:cTn>
                              </p:par>
                              <p:par>
                                <p:cTn id="23" presetID="42" presetClass="path" presetSubtype="0" accel="50000" decel="50000" fill="hold" nodeType="withEffect">
                                  <p:stCondLst>
                                    <p:cond delay="0"/>
                                  </p:stCondLst>
                                  <p:childTnLst>
                                    <p:animMotion origin="layout" path="M -0.02226 0.01481 L -1.04167E-6 4.07407E-6 " pathEditMode="relative" rAng="0" ptsTypes="AA">
                                      <p:cBhvr>
                                        <p:cTn id="24" dur="2000" fill="hold"/>
                                        <p:tgtEl>
                                          <p:spTgt spid="36"/>
                                        </p:tgtEl>
                                        <p:attrNameLst>
                                          <p:attrName>ppt_x</p:attrName>
                                          <p:attrName>ppt_y</p:attrName>
                                        </p:attrNameLst>
                                      </p:cBhvr>
                                      <p:rCtr x="1107" y="-741"/>
                                    </p:animMotion>
                                  </p:childTnLst>
                                </p:cTn>
                              </p:par>
                              <p:par>
                                <p:cTn id="25" presetID="42" presetClass="path" presetSubtype="0" accel="50000" decel="50000" fill="hold" nodeType="withEffect">
                                  <p:stCondLst>
                                    <p:cond delay="0"/>
                                  </p:stCondLst>
                                  <p:childTnLst>
                                    <p:animMotion origin="layout" path="M -0.01718 0.0169 L -4.16667E-6 -3.7037E-7 " pathEditMode="relative" rAng="0" ptsTypes="AA">
                                      <p:cBhvr>
                                        <p:cTn id="26" dur="2000" fill="hold"/>
                                        <p:tgtEl>
                                          <p:spTgt spid="12"/>
                                        </p:tgtEl>
                                        <p:attrNameLst>
                                          <p:attrName>ppt_x</p:attrName>
                                          <p:attrName>ppt_y</p:attrName>
                                        </p:attrNameLst>
                                      </p:cBhvr>
                                      <p:rCtr x="859" y="-856"/>
                                    </p:animMotion>
                                  </p:childTnLst>
                                </p:cTn>
                              </p:par>
                              <p:par>
                                <p:cTn id="27" presetID="42" presetClass="path" presetSubtype="0" accel="50000" decel="50000" fill="hold" nodeType="withEffect">
                                  <p:stCondLst>
                                    <p:cond delay="0"/>
                                  </p:stCondLst>
                                  <p:childTnLst>
                                    <p:animMotion origin="layout" path="M -0.00299 0.01181 L -1.66667E-6 -4.81481E-6 " pathEditMode="relative" rAng="0" ptsTypes="AA">
                                      <p:cBhvr>
                                        <p:cTn id="28" dur="2000" fill="hold"/>
                                        <p:tgtEl>
                                          <p:spTgt spid="16"/>
                                        </p:tgtEl>
                                        <p:attrNameLst>
                                          <p:attrName>ppt_x</p:attrName>
                                          <p:attrName>ppt_y</p:attrName>
                                        </p:attrNameLst>
                                      </p:cBhvr>
                                      <p:rCtr x="143" y="-602"/>
                                    </p:animMotion>
                                  </p:childTnLst>
                                </p:cTn>
                              </p:par>
                              <p:par>
                                <p:cTn id="29" presetID="42" presetClass="path" presetSubtype="0" accel="50000" decel="50000" fill="hold" nodeType="withEffect">
                                  <p:stCondLst>
                                    <p:cond delay="0"/>
                                  </p:stCondLst>
                                  <p:childTnLst>
                                    <p:animMotion origin="layout" path="M 0.00651 -0.01204 L -4.375E-6 4.44444E-6 " pathEditMode="relative" rAng="0" ptsTypes="AA">
                                      <p:cBhvr>
                                        <p:cTn id="30" dur="2000" fill="hold"/>
                                        <p:tgtEl>
                                          <p:spTgt spid="60"/>
                                        </p:tgtEl>
                                        <p:attrNameLst>
                                          <p:attrName>ppt_x</p:attrName>
                                          <p:attrName>ppt_y</p:attrName>
                                        </p:attrNameLst>
                                      </p:cBhvr>
                                      <p:rCtr x="-326" y="602"/>
                                    </p:animMotion>
                                  </p:childTnLst>
                                </p:cTn>
                              </p:par>
                              <p:par>
                                <p:cTn id="31" presetID="42" presetClass="path" presetSubtype="0" accel="50000" decel="50000" fill="hold" nodeType="withEffect">
                                  <p:stCondLst>
                                    <p:cond delay="0"/>
                                  </p:stCondLst>
                                  <p:childTnLst>
                                    <p:animMotion origin="layout" path="M 0.00612 0.00578 L 4.375E-6 4.44444E-6 " pathEditMode="relative" rAng="0" ptsTypes="AA">
                                      <p:cBhvr>
                                        <p:cTn id="32" dur="2000" fill="hold"/>
                                        <p:tgtEl>
                                          <p:spTgt spid="72"/>
                                        </p:tgtEl>
                                        <p:attrNameLst>
                                          <p:attrName>ppt_x</p:attrName>
                                          <p:attrName>ppt_y</p:attrName>
                                        </p:attrNameLst>
                                      </p:cBhvr>
                                      <p:rCtr x="-286" y="-301"/>
                                    </p:animMotion>
                                  </p:childTnLst>
                                </p:cTn>
                              </p:par>
                              <p:par>
                                <p:cTn id="33" presetID="42" presetClass="path" presetSubtype="0" accel="50000" decel="50000" fill="hold" nodeType="withEffect">
                                  <p:stCondLst>
                                    <p:cond delay="0"/>
                                  </p:stCondLst>
                                  <p:childTnLst>
                                    <p:animMotion origin="layout" path="M -3.95833E-6 0.00555 L -3.95833E-6 -3.7037E-6 " pathEditMode="relative" rAng="0" ptsTypes="AA">
                                      <p:cBhvr>
                                        <p:cTn id="34" dur="2000" fill="hold"/>
                                        <p:tgtEl>
                                          <p:spTgt spid="84"/>
                                        </p:tgtEl>
                                        <p:attrNameLst>
                                          <p:attrName>ppt_x</p:attrName>
                                          <p:attrName>ppt_y</p:attrName>
                                        </p:attrNameLst>
                                      </p:cBhvr>
                                      <p:rCtr x="0" y="-301"/>
                                    </p:animMotion>
                                  </p:childTnLst>
                                </p:cTn>
                              </p:par>
                              <p:par>
                                <p:cTn id="35" presetID="42" presetClass="path" presetSubtype="0" accel="50000" decel="50000" fill="hold" nodeType="withEffect">
                                  <p:stCondLst>
                                    <p:cond delay="0"/>
                                  </p:stCondLst>
                                  <p:childTnLst>
                                    <p:animMotion origin="layout" path="M 0.0004 -0.01551 L -4.58333E-6 -1.48148E-6 " pathEditMode="relative" rAng="0" ptsTypes="AA">
                                      <p:cBhvr>
                                        <p:cTn id="36" dur="2000" fill="hold"/>
                                        <p:tgtEl>
                                          <p:spTgt spid="80"/>
                                        </p:tgtEl>
                                        <p:attrNameLst>
                                          <p:attrName>ppt_x</p:attrName>
                                          <p:attrName>ppt_y</p:attrName>
                                        </p:attrNameLst>
                                      </p:cBhvr>
                                      <p:rCtr x="-26" y="764"/>
                                    </p:animMotion>
                                  </p:childTnLst>
                                </p:cTn>
                              </p:par>
                              <p:par>
                                <p:cTn id="37" presetID="42" presetClass="path" presetSubtype="0" accel="50000" decel="50000" fill="hold" nodeType="withEffect">
                                  <p:stCondLst>
                                    <p:cond delay="0"/>
                                  </p:stCondLst>
                                  <p:childTnLst>
                                    <p:animMotion origin="layout" path="M -0.01498 -0.00972 L 1.25E-6 -4.07407E-6 " pathEditMode="relative" rAng="0" ptsTypes="AA">
                                      <p:cBhvr>
                                        <p:cTn id="38" dur="2000" fill="hold"/>
                                        <p:tgtEl>
                                          <p:spTgt spid="64"/>
                                        </p:tgtEl>
                                        <p:attrNameLst>
                                          <p:attrName>ppt_x</p:attrName>
                                          <p:attrName>ppt_y</p:attrName>
                                        </p:attrNameLst>
                                      </p:cBhvr>
                                      <p:rCtr x="742" y="486"/>
                                    </p:animMotion>
                                  </p:childTnLst>
                                </p:cTn>
                              </p:par>
                              <p:par>
                                <p:cTn id="39" presetID="42" presetClass="path" presetSubtype="0" accel="50000" decel="50000" fill="hold" nodeType="withEffect">
                                  <p:stCondLst>
                                    <p:cond delay="0"/>
                                  </p:stCondLst>
                                  <p:childTnLst>
                                    <p:animMotion origin="layout" path="M -0.00847 0.00995 L 3.125E-6 1.85185E-6 " pathEditMode="relative" rAng="0" ptsTypes="AA">
                                      <p:cBhvr>
                                        <p:cTn id="40" dur="2000" fill="hold"/>
                                        <p:tgtEl>
                                          <p:spTgt spid="68"/>
                                        </p:tgtEl>
                                        <p:attrNameLst>
                                          <p:attrName>ppt_x</p:attrName>
                                          <p:attrName>ppt_y</p:attrName>
                                        </p:attrNameLst>
                                      </p:cBhvr>
                                      <p:rCtr x="417" y="-509"/>
                                    </p:animMotion>
                                  </p:childTnLst>
                                </p:cTn>
                              </p:par>
                              <p:par>
                                <p:cTn id="41" presetID="42" presetClass="path" presetSubtype="0" accel="50000" decel="50000" fill="hold" nodeType="withEffect">
                                  <p:stCondLst>
                                    <p:cond delay="0"/>
                                  </p:stCondLst>
                                  <p:childTnLst>
                                    <p:animMotion origin="layout" path="M -0.01458 0.00763 L 2.08333E-7 4.44444E-6 " pathEditMode="relative" rAng="0" ptsTypes="AA">
                                      <p:cBhvr>
                                        <p:cTn id="42" dur="2000" fill="hold"/>
                                        <p:tgtEl>
                                          <p:spTgt spid="76"/>
                                        </p:tgtEl>
                                        <p:attrNameLst>
                                          <p:attrName>ppt_x</p:attrName>
                                          <p:attrName>ppt_y</p:attrName>
                                        </p:attrNameLst>
                                      </p:cBhvr>
                                      <p:rCtr x="729" y="-394"/>
                                    </p:animMotion>
                                  </p:childTnLst>
                                </p:cTn>
                              </p:par>
                              <p:par>
                                <p:cTn id="43" presetID="22" presetClass="entr" presetSubtype="2" fill="hold" nodeType="withEffect">
                                  <p:stCondLst>
                                    <p:cond delay="1750"/>
                                  </p:stCondLst>
                                  <p:childTnLst>
                                    <p:set>
                                      <p:cBhvr>
                                        <p:cTn id="44" dur="1" fill="hold">
                                          <p:stCondLst>
                                            <p:cond delay="0"/>
                                          </p:stCondLst>
                                        </p:cTn>
                                        <p:tgtEl>
                                          <p:spTgt spid="88"/>
                                        </p:tgtEl>
                                        <p:attrNameLst>
                                          <p:attrName>style.visibility</p:attrName>
                                        </p:attrNameLst>
                                      </p:cBhvr>
                                      <p:to>
                                        <p:strVal val="visible"/>
                                      </p:to>
                                    </p:set>
                                    <p:animEffect transition="in" filter="wipe(right)">
                                      <p:cBhvr>
                                        <p:cTn id="45" dur="1250"/>
                                        <p:tgtEl>
                                          <p:spTgt spid="88"/>
                                        </p:tgtEl>
                                      </p:cBhvr>
                                    </p:animEffect>
                                  </p:childTnLst>
                                </p:cTn>
                              </p:par>
                              <p:par>
                                <p:cTn id="46" presetID="22" presetClass="entr" presetSubtype="8" fill="hold" nodeType="withEffect">
                                  <p:stCondLst>
                                    <p:cond delay="1750"/>
                                  </p:stCondLst>
                                  <p:childTnLst>
                                    <p:set>
                                      <p:cBhvr>
                                        <p:cTn id="47" dur="1" fill="hold">
                                          <p:stCondLst>
                                            <p:cond delay="0"/>
                                          </p:stCondLst>
                                        </p:cTn>
                                        <p:tgtEl>
                                          <p:spTgt spid="94"/>
                                        </p:tgtEl>
                                        <p:attrNameLst>
                                          <p:attrName>style.visibility</p:attrName>
                                        </p:attrNameLst>
                                      </p:cBhvr>
                                      <p:to>
                                        <p:strVal val="visible"/>
                                      </p:to>
                                    </p:set>
                                    <p:animEffect transition="in" filter="wipe(left)">
                                      <p:cBhvr>
                                        <p:cTn id="48" dur="1250"/>
                                        <p:tgtEl>
                                          <p:spTgt spid="94"/>
                                        </p:tgtEl>
                                      </p:cBhvr>
                                    </p:animEffect>
                                  </p:childTnLst>
                                </p:cTn>
                              </p:par>
                              <p:par>
                                <p:cTn id="49" presetID="22" presetClass="entr" presetSubtype="8" fill="hold" nodeType="withEffect">
                                  <p:stCondLst>
                                    <p:cond delay="1750"/>
                                  </p:stCondLst>
                                  <p:childTnLst>
                                    <p:set>
                                      <p:cBhvr>
                                        <p:cTn id="50" dur="1" fill="hold">
                                          <p:stCondLst>
                                            <p:cond delay="0"/>
                                          </p:stCondLst>
                                        </p:cTn>
                                        <p:tgtEl>
                                          <p:spTgt spid="100"/>
                                        </p:tgtEl>
                                        <p:attrNameLst>
                                          <p:attrName>style.visibility</p:attrName>
                                        </p:attrNameLst>
                                      </p:cBhvr>
                                      <p:to>
                                        <p:strVal val="visible"/>
                                      </p:to>
                                    </p:set>
                                    <p:animEffect transition="in" filter="wipe(left)">
                                      <p:cBhvr>
                                        <p:cTn id="51" dur="1250"/>
                                        <p:tgtEl>
                                          <p:spTgt spid="100"/>
                                        </p:tgtEl>
                                      </p:cBhvr>
                                    </p:animEffect>
                                  </p:childTnLst>
                                </p:cTn>
                              </p:par>
                              <p:par>
                                <p:cTn id="52" presetID="22" presetClass="entr" presetSubtype="2" fill="hold" nodeType="withEffect">
                                  <p:stCondLst>
                                    <p:cond delay="1750"/>
                                  </p:stCondLst>
                                  <p:childTnLst>
                                    <p:set>
                                      <p:cBhvr>
                                        <p:cTn id="53" dur="1" fill="hold">
                                          <p:stCondLst>
                                            <p:cond delay="0"/>
                                          </p:stCondLst>
                                        </p:cTn>
                                        <p:tgtEl>
                                          <p:spTgt spid="91"/>
                                        </p:tgtEl>
                                        <p:attrNameLst>
                                          <p:attrName>style.visibility</p:attrName>
                                        </p:attrNameLst>
                                      </p:cBhvr>
                                      <p:to>
                                        <p:strVal val="visible"/>
                                      </p:to>
                                    </p:set>
                                    <p:animEffect transition="in" filter="wipe(right)">
                                      <p:cBhvr>
                                        <p:cTn id="54" dur="1250"/>
                                        <p:tgtEl>
                                          <p:spTgt spid="91"/>
                                        </p:tgtEl>
                                      </p:cBhvr>
                                    </p:animEffect>
                                  </p:childTnLst>
                                </p:cTn>
                              </p:par>
                              <p:par>
                                <p:cTn id="55" presetID="12" presetClass="entr" presetSubtype="8" fill="hold" grpId="0" nodeType="withEffect">
                                  <p:stCondLst>
                                    <p:cond delay="250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2000"/>
                                        <p:tgtEl>
                                          <p:spTgt spid="6"/>
                                        </p:tgtEl>
                                        <p:attrNameLst>
                                          <p:attrName>ppt_x</p:attrName>
                                        </p:attrNameLst>
                                      </p:cBhvr>
                                      <p:tavLst>
                                        <p:tav tm="0">
                                          <p:val>
                                            <p:strVal val="#ppt_x-#ppt_w*1.125000"/>
                                          </p:val>
                                        </p:tav>
                                        <p:tav tm="100000">
                                          <p:val>
                                            <p:strVal val="#ppt_x"/>
                                          </p:val>
                                        </p:tav>
                                      </p:tavLst>
                                    </p:anim>
                                    <p:animEffect transition="in" filter="wipe(right)">
                                      <p:cBhvr>
                                        <p:cTn id="58" dur="2000"/>
                                        <p:tgtEl>
                                          <p:spTgt spid="6"/>
                                        </p:tgtEl>
                                      </p:cBhvr>
                                    </p:animEffect>
                                  </p:childTnLst>
                                </p:cTn>
                              </p:par>
                              <p:par>
                                <p:cTn id="59" presetID="12" presetClass="entr" presetSubtype="8" fill="hold" grpId="0" nodeType="withEffect">
                                  <p:stCondLst>
                                    <p:cond delay="250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2000"/>
                                        <p:tgtEl>
                                          <p:spTgt spid="8"/>
                                        </p:tgtEl>
                                        <p:attrNameLst>
                                          <p:attrName>ppt_x</p:attrName>
                                        </p:attrNameLst>
                                      </p:cBhvr>
                                      <p:tavLst>
                                        <p:tav tm="0">
                                          <p:val>
                                            <p:strVal val="#ppt_x-#ppt_w*1.125000"/>
                                          </p:val>
                                        </p:tav>
                                        <p:tav tm="100000">
                                          <p:val>
                                            <p:strVal val="#ppt_x"/>
                                          </p:val>
                                        </p:tav>
                                      </p:tavLst>
                                    </p:anim>
                                    <p:animEffect transition="in" filter="wipe(right)">
                                      <p:cBhvr>
                                        <p:cTn id="62" dur="2000"/>
                                        <p:tgtEl>
                                          <p:spTgt spid="8"/>
                                        </p:tgtEl>
                                      </p:cBhvr>
                                    </p:animEffect>
                                  </p:childTnLst>
                                </p:cTn>
                              </p:par>
                              <p:par>
                                <p:cTn id="63" presetID="12" presetClass="entr" presetSubtype="2" fill="hold" grpId="0" nodeType="withEffect">
                                  <p:stCondLst>
                                    <p:cond delay="250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2000"/>
                                        <p:tgtEl>
                                          <p:spTgt spid="10"/>
                                        </p:tgtEl>
                                        <p:attrNameLst>
                                          <p:attrName>ppt_x</p:attrName>
                                        </p:attrNameLst>
                                      </p:cBhvr>
                                      <p:tavLst>
                                        <p:tav tm="0">
                                          <p:val>
                                            <p:strVal val="#ppt_x+#ppt_w*1.125000"/>
                                          </p:val>
                                        </p:tav>
                                        <p:tav tm="100000">
                                          <p:val>
                                            <p:strVal val="#ppt_x"/>
                                          </p:val>
                                        </p:tav>
                                      </p:tavLst>
                                    </p:anim>
                                    <p:animEffect transition="in" filter="wipe(left)">
                                      <p:cBhvr>
                                        <p:cTn id="66" dur="2000"/>
                                        <p:tgtEl>
                                          <p:spTgt spid="10"/>
                                        </p:tgtEl>
                                      </p:cBhvr>
                                    </p:animEffect>
                                  </p:childTnLst>
                                </p:cTn>
                              </p:par>
                              <p:par>
                                <p:cTn id="67" presetID="12" presetClass="entr" presetSubtype="2" fill="hold" grpId="0" nodeType="withEffect">
                                  <p:stCondLst>
                                    <p:cond delay="25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2000"/>
                                        <p:tgtEl>
                                          <p:spTgt spid="7"/>
                                        </p:tgtEl>
                                        <p:attrNameLst>
                                          <p:attrName>ppt_x</p:attrName>
                                        </p:attrNameLst>
                                      </p:cBhvr>
                                      <p:tavLst>
                                        <p:tav tm="0">
                                          <p:val>
                                            <p:strVal val="#ppt_x+#ppt_w*1.125000"/>
                                          </p:val>
                                        </p:tav>
                                        <p:tav tm="100000">
                                          <p:val>
                                            <p:strVal val="#ppt_x"/>
                                          </p:val>
                                        </p:tav>
                                      </p:tavLst>
                                    </p:anim>
                                    <p:animEffect transition="in" filter="wipe(left)">
                                      <p:cBhvr>
                                        <p:cTn id="7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75696C2-1D21-1047-51A0-1CADD65046F3}"/>
              </a:ext>
            </a:extLst>
          </p:cNvPr>
          <p:cNvCxnSpPr>
            <a:cxnSpLocks/>
          </p:cNvCxnSpPr>
          <p:nvPr/>
        </p:nvCxnSpPr>
        <p:spPr>
          <a:xfrm flipH="1">
            <a:off x="6403188" y="291534"/>
            <a:ext cx="4758" cy="3763297"/>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Right Arrow 62">
            <a:extLst>
              <a:ext uri="{FF2B5EF4-FFF2-40B4-BE49-F238E27FC236}">
                <a16:creationId xmlns:a16="http://schemas.microsoft.com/office/drawing/2014/main" id="{D4083795-93C7-4770-C014-A6038203019D}"/>
              </a:ext>
            </a:extLst>
          </p:cNvPr>
          <p:cNvSpPr/>
          <p:nvPr/>
        </p:nvSpPr>
        <p:spPr>
          <a:xfrm>
            <a:off x="5328944" y="5250351"/>
            <a:ext cx="533512" cy="383556"/>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57" name="Right Arrow 56">
            <a:extLst>
              <a:ext uri="{FF2B5EF4-FFF2-40B4-BE49-F238E27FC236}">
                <a16:creationId xmlns:a16="http://schemas.microsoft.com/office/drawing/2014/main" id="{721F914E-3294-FF6B-FD3D-7433C08D52E7}"/>
              </a:ext>
            </a:extLst>
          </p:cNvPr>
          <p:cNvSpPr/>
          <p:nvPr/>
        </p:nvSpPr>
        <p:spPr>
          <a:xfrm>
            <a:off x="6096000" y="2691687"/>
            <a:ext cx="464152" cy="343401"/>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028" name="Rectangle 1027">
            <a:extLst>
              <a:ext uri="{FF2B5EF4-FFF2-40B4-BE49-F238E27FC236}">
                <a16:creationId xmlns:a16="http://schemas.microsoft.com/office/drawing/2014/main" id="{E69FFDD4-A775-BCF0-224E-2D83F6EB965C}"/>
              </a:ext>
            </a:extLst>
          </p:cNvPr>
          <p:cNvSpPr/>
          <p:nvPr/>
        </p:nvSpPr>
        <p:spPr>
          <a:xfrm>
            <a:off x="4072982" y="4477308"/>
            <a:ext cx="4471955" cy="1897604"/>
          </a:xfrm>
          <a:prstGeom prst="rect">
            <a:avLst/>
          </a:prstGeom>
          <a:noFill/>
          <a:ln w="28575">
            <a:solidFill>
              <a:srgbClr val="9DFF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Picture 1" descr="A logo with a ninja face and lines&#10;&#10;Description automatically generated">
            <a:extLst>
              <a:ext uri="{FF2B5EF4-FFF2-40B4-BE49-F238E27FC236}">
                <a16:creationId xmlns:a16="http://schemas.microsoft.com/office/drawing/2014/main" id="{71B131AC-023F-DA5E-E125-E12B5407E8FA}"/>
              </a:ext>
            </a:extLst>
          </p:cNvPr>
          <p:cNvPicPr>
            <a:picLocks noChangeAspect="1"/>
          </p:cNvPicPr>
          <p:nvPr/>
        </p:nvPicPr>
        <p:blipFill>
          <a:blip r:embed="rId3"/>
          <a:stretch>
            <a:fillRect/>
          </a:stretch>
        </p:blipFill>
        <p:spPr>
          <a:xfrm>
            <a:off x="-250633" y="5740169"/>
            <a:ext cx="1428389" cy="1486114"/>
          </a:xfrm>
          <a:prstGeom prst="rect">
            <a:avLst/>
          </a:prstGeom>
        </p:spPr>
      </p:pic>
      <p:sp>
        <p:nvSpPr>
          <p:cNvPr id="19" name="Rectangle 18">
            <a:extLst>
              <a:ext uri="{FF2B5EF4-FFF2-40B4-BE49-F238E27FC236}">
                <a16:creationId xmlns:a16="http://schemas.microsoft.com/office/drawing/2014/main" id="{FDA79ECC-7DAD-3BAC-9BE5-BFCAB3550746}"/>
              </a:ext>
            </a:extLst>
          </p:cNvPr>
          <p:cNvSpPr/>
          <p:nvPr/>
        </p:nvSpPr>
        <p:spPr>
          <a:xfrm>
            <a:off x="1671199" y="442050"/>
            <a:ext cx="1723436" cy="6200797"/>
          </a:xfrm>
          <a:prstGeom prst="rect">
            <a:avLst/>
          </a:prstGeom>
          <a:solidFill>
            <a:srgbClr val="9DFFCA">
              <a:alpha val="7455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ounded Rectangle 19">
            <a:extLst>
              <a:ext uri="{FF2B5EF4-FFF2-40B4-BE49-F238E27FC236}">
                <a16:creationId xmlns:a16="http://schemas.microsoft.com/office/drawing/2014/main" id="{B123D8DE-29AB-6BF2-7651-5E9ACEA49D28}"/>
              </a:ext>
            </a:extLst>
          </p:cNvPr>
          <p:cNvSpPr/>
          <p:nvPr/>
        </p:nvSpPr>
        <p:spPr>
          <a:xfrm rot="16200000">
            <a:off x="-1164599" y="3027615"/>
            <a:ext cx="5671595" cy="500466"/>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Databases | Streams | Object Storage | Files | Documentation</a:t>
            </a:r>
            <a:endParaRPr kumimoji="0" lang="en-US" sz="16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794ED876-0863-9FF9-6F06-CABA4704A303}"/>
              </a:ext>
            </a:extLst>
          </p:cNvPr>
          <p:cNvPicPr>
            <a:picLocks noChangeAspect="1"/>
          </p:cNvPicPr>
          <p:nvPr/>
        </p:nvPicPr>
        <p:blipFill>
          <a:blip r:embed="rId4"/>
          <a:stretch>
            <a:fillRect/>
          </a:stretch>
        </p:blipFill>
        <p:spPr>
          <a:xfrm>
            <a:off x="2062973" y="1007782"/>
            <a:ext cx="1089616" cy="376219"/>
          </a:xfrm>
          <a:prstGeom prst="rect">
            <a:avLst/>
          </a:prstGeom>
        </p:spPr>
      </p:pic>
      <p:pic>
        <p:nvPicPr>
          <p:cNvPr id="1030" name="Picture 6" descr="What's the deal with Google BigQuery, and what does it cost?">
            <a:extLst>
              <a:ext uri="{FF2B5EF4-FFF2-40B4-BE49-F238E27FC236}">
                <a16:creationId xmlns:a16="http://schemas.microsoft.com/office/drawing/2014/main" id="{AF50BD13-08E1-EFDB-C665-B83FB4DC5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260" y="1649178"/>
            <a:ext cx="1202220" cy="6011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f - Revision 1916296: /kafka/site/logos">
            <a:extLst>
              <a:ext uri="{FF2B5EF4-FFF2-40B4-BE49-F238E27FC236}">
                <a16:creationId xmlns:a16="http://schemas.microsoft.com/office/drawing/2014/main" id="{CE9AFE5C-763A-6E57-BEC6-4493F1750A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020" y="2591129"/>
            <a:ext cx="1324044" cy="69597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A red and black sign&#10;&#10;Description automatically generated">
            <a:extLst>
              <a:ext uri="{FF2B5EF4-FFF2-40B4-BE49-F238E27FC236}">
                <a16:creationId xmlns:a16="http://schemas.microsoft.com/office/drawing/2014/main" id="{91245EF3-D839-C135-9795-50B2AC7BD763}"/>
              </a:ext>
            </a:extLst>
          </p:cNvPr>
          <p:cNvPicPr>
            <a:picLocks noChangeAspect="1"/>
          </p:cNvPicPr>
          <p:nvPr/>
        </p:nvPicPr>
        <p:blipFill>
          <a:blip r:embed="rId7"/>
          <a:stretch>
            <a:fillRect/>
          </a:stretch>
        </p:blipFill>
        <p:spPr>
          <a:xfrm>
            <a:off x="1741558" y="3429000"/>
            <a:ext cx="1731624" cy="601110"/>
          </a:xfrm>
          <a:prstGeom prst="rect">
            <a:avLst/>
          </a:prstGeom>
        </p:spPr>
      </p:pic>
      <p:pic>
        <p:nvPicPr>
          <p:cNvPr id="1042" name="Picture 18" descr="Amazon Redshift Logo PNG vector in SVG, PDF, AI, CDR format">
            <a:extLst>
              <a:ext uri="{FF2B5EF4-FFF2-40B4-BE49-F238E27FC236}">
                <a16:creationId xmlns:a16="http://schemas.microsoft.com/office/drawing/2014/main" id="{D3011786-C012-2D81-4DD4-FB0EEEFD704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8430" b="27255"/>
          <a:stretch/>
        </p:blipFill>
        <p:spPr bwMode="auto">
          <a:xfrm>
            <a:off x="2062973" y="4250866"/>
            <a:ext cx="1231157" cy="409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6328C897-082C-9BA7-EC72-89568882AF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5292" y="4802240"/>
            <a:ext cx="1484156" cy="779182"/>
          </a:xfrm>
          <a:prstGeom prst="rect">
            <a:avLst/>
          </a:prstGeom>
          <a:noFill/>
          <a:extLst>
            <a:ext uri="{909E8E84-426E-40DD-AFC4-6F175D3DCCD1}">
              <a14:hiddenFill xmlns:a14="http://schemas.microsoft.com/office/drawing/2010/main">
                <a:solidFill>
                  <a:srgbClr val="FFFFFF"/>
                </a:solidFill>
              </a14:hiddenFill>
            </a:ext>
          </a:extLst>
        </p:spPr>
      </p:pic>
      <p:sp>
        <p:nvSpPr>
          <p:cNvPr id="35" name="Rounded Rectangle 34">
            <a:extLst>
              <a:ext uri="{FF2B5EF4-FFF2-40B4-BE49-F238E27FC236}">
                <a16:creationId xmlns:a16="http://schemas.microsoft.com/office/drawing/2014/main" id="{9D326F59-5A42-4D96-7A10-B87B1585C3FF}"/>
              </a:ext>
            </a:extLst>
          </p:cNvPr>
          <p:cNvSpPr/>
          <p:nvPr/>
        </p:nvSpPr>
        <p:spPr>
          <a:xfrm>
            <a:off x="1806770" y="5965078"/>
            <a:ext cx="1452294" cy="712554"/>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And several </a:t>
            </a:r>
            <a:r>
              <a:rPr lang="en-IN" sz="1200">
                <a:solidFill>
                  <a:prstClr val="black"/>
                </a:solidFill>
                <a:latin typeface="Aptos" panose="02110004020202020204"/>
              </a:rPr>
              <a:t>other </a:t>
            </a: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prebuilt connectors</a:t>
            </a: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8" name="Right Arrow 37">
            <a:extLst>
              <a:ext uri="{FF2B5EF4-FFF2-40B4-BE49-F238E27FC236}">
                <a16:creationId xmlns:a16="http://schemas.microsoft.com/office/drawing/2014/main" id="{FAFFF0B7-15FA-8C34-6C21-45DADCF7C1D4}"/>
              </a:ext>
            </a:extLst>
          </p:cNvPr>
          <p:cNvSpPr/>
          <p:nvPr/>
        </p:nvSpPr>
        <p:spPr>
          <a:xfrm>
            <a:off x="3394635" y="749028"/>
            <a:ext cx="882847" cy="500439"/>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39" name="Rounded Rectangle 38">
            <a:extLst>
              <a:ext uri="{FF2B5EF4-FFF2-40B4-BE49-F238E27FC236}">
                <a16:creationId xmlns:a16="http://schemas.microsoft.com/office/drawing/2014/main" id="{EFE75AD7-B8F9-28F3-CBAE-6CAC8C2C97F2}"/>
              </a:ext>
            </a:extLst>
          </p:cNvPr>
          <p:cNvSpPr/>
          <p:nvPr/>
        </p:nvSpPr>
        <p:spPr>
          <a:xfrm>
            <a:off x="4277482" y="564332"/>
            <a:ext cx="2039482" cy="819669"/>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Self-service portal/</a:t>
            </a:r>
            <a:r>
              <a:rPr kumimoji="0" lang="en-IN" sz="1600" b="0" i="0" u="none" strike="noStrike" kern="1200" cap="none" spc="0" normalizeH="0" baseline="0" noProof="0" err="1">
                <a:ln>
                  <a:noFill/>
                </a:ln>
                <a:solidFill>
                  <a:prstClr val="black"/>
                </a:solidFill>
                <a:effectLst/>
                <a:uLnTx/>
                <a:uFillTx/>
                <a:latin typeface="Aptos" panose="02110004020202020204"/>
                <a:ea typeface="+mn-ea"/>
                <a:cs typeface="+mn-cs"/>
              </a:rPr>
              <a:t>DataNinja</a:t>
            </a: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 implementation</a:t>
            </a:r>
            <a:endParaRPr kumimoji="0" lang="en-US" sz="16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3" name="Right Arrow 42">
            <a:extLst>
              <a:ext uri="{FF2B5EF4-FFF2-40B4-BE49-F238E27FC236}">
                <a16:creationId xmlns:a16="http://schemas.microsoft.com/office/drawing/2014/main" id="{1722D184-D365-74E4-98BC-E1147FA9940E}"/>
              </a:ext>
            </a:extLst>
          </p:cNvPr>
          <p:cNvSpPr/>
          <p:nvPr/>
        </p:nvSpPr>
        <p:spPr>
          <a:xfrm rot="5400000">
            <a:off x="4849075" y="1581929"/>
            <a:ext cx="896294" cy="500439"/>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pic>
        <p:nvPicPr>
          <p:cNvPr id="1046" name="Picture 22" descr="EBS">
            <a:extLst>
              <a:ext uri="{FF2B5EF4-FFF2-40B4-BE49-F238E27FC236}">
                <a16:creationId xmlns:a16="http://schemas.microsoft.com/office/drawing/2014/main" id="{44F21775-A00E-D8DB-02DC-20D87727AF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3359" y="2266848"/>
            <a:ext cx="1747725" cy="1138518"/>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43">
            <a:extLst>
              <a:ext uri="{FF2B5EF4-FFF2-40B4-BE49-F238E27FC236}">
                <a16:creationId xmlns:a16="http://schemas.microsoft.com/office/drawing/2014/main" id="{4754FACD-C53A-930D-BAC2-149CE2D41D48}"/>
              </a:ext>
            </a:extLst>
          </p:cNvPr>
          <p:cNvSpPr/>
          <p:nvPr/>
        </p:nvSpPr>
        <p:spPr>
          <a:xfrm rot="16200000">
            <a:off x="3607414" y="2585886"/>
            <a:ext cx="1479267" cy="500440"/>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Partition it into multiple volumes</a:t>
            </a: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nvGrpSpPr>
          <p:cNvPr id="54" name="Group 53">
            <a:extLst>
              <a:ext uri="{FF2B5EF4-FFF2-40B4-BE49-F238E27FC236}">
                <a16:creationId xmlns:a16="http://schemas.microsoft.com/office/drawing/2014/main" id="{439A9C36-A1A4-4CD9-AFA9-AFC1A7BD7631}"/>
              </a:ext>
            </a:extLst>
          </p:cNvPr>
          <p:cNvGrpSpPr/>
          <p:nvPr/>
        </p:nvGrpSpPr>
        <p:grpSpPr>
          <a:xfrm>
            <a:off x="4405552" y="4898982"/>
            <a:ext cx="932908" cy="882847"/>
            <a:chOff x="4013068" y="3531795"/>
            <a:chExt cx="1428390" cy="1380529"/>
          </a:xfrm>
        </p:grpSpPr>
        <p:sp>
          <p:nvSpPr>
            <p:cNvPr id="47" name="Rounded Rectangle">
              <a:extLst>
                <a:ext uri="{FF2B5EF4-FFF2-40B4-BE49-F238E27FC236}">
                  <a16:creationId xmlns:a16="http://schemas.microsoft.com/office/drawing/2014/main" id="{E1B36B91-BFCC-15F5-AD5E-1AA16AB427A7}"/>
                </a:ext>
              </a:extLst>
            </p:cNvPr>
            <p:cNvSpPr/>
            <p:nvPr/>
          </p:nvSpPr>
          <p:spPr>
            <a:xfrm>
              <a:off x="4013068" y="3868776"/>
              <a:ext cx="1428390" cy="933464"/>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pic>
          <p:nvPicPr>
            <p:cNvPr id="52" name="Graphic 51" descr="Users with solid fill">
              <a:extLst>
                <a:ext uri="{FF2B5EF4-FFF2-40B4-BE49-F238E27FC236}">
                  <a16:creationId xmlns:a16="http://schemas.microsoft.com/office/drawing/2014/main" id="{D3C8FBD6-FC6F-BF5A-9CEB-18CB42DDF7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43163" y="3758692"/>
              <a:ext cx="1153632" cy="1153632"/>
            </a:xfrm>
            <a:prstGeom prst="rect">
              <a:avLst/>
            </a:prstGeom>
          </p:spPr>
        </p:pic>
        <p:sp>
          <p:nvSpPr>
            <p:cNvPr id="53" name="Rounded Rectangle 52">
              <a:extLst>
                <a:ext uri="{FF2B5EF4-FFF2-40B4-BE49-F238E27FC236}">
                  <a16:creationId xmlns:a16="http://schemas.microsoft.com/office/drawing/2014/main" id="{FAFECB27-C4AB-8346-0EF9-D733565AB8E5}"/>
                </a:ext>
              </a:extLst>
            </p:cNvPr>
            <p:cNvSpPr/>
            <p:nvPr/>
          </p:nvSpPr>
          <p:spPr>
            <a:xfrm>
              <a:off x="4158103" y="3531795"/>
              <a:ext cx="1123752" cy="443607"/>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Users</a:t>
              </a:r>
            </a:p>
          </p:txBody>
        </p:sp>
      </p:grpSp>
      <p:sp>
        <p:nvSpPr>
          <p:cNvPr id="55" name="Rectangle 54">
            <a:extLst>
              <a:ext uri="{FF2B5EF4-FFF2-40B4-BE49-F238E27FC236}">
                <a16:creationId xmlns:a16="http://schemas.microsoft.com/office/drawing/2014/main" id="{E6135318-558E-6F1F-D5C1-3959A8F86B1C}"/>
              </a:ext>
            </a:extLst>
          </p:cNvPr>
          <p:cNvSpPr/>
          <p:nvPr/>
        </p:nvSpPr>
        <p:spPr>
          <a:xfrm>
            <a:off x="6568353" y="605782"/>
            <a:ext cx="2309814" cy="3424328"/>
          </a:xfrm>
          <a:prstGeom prst="rect">
            <a:avLst/>
          </a:prstGeom>
          <a:noFill/>
          <a:ln w="28575">
            <a:solidFill>
              <a:srgbClr val="9DFF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ounded Rectangle 55">
            <a:extLst>
              <a:ext uri="{FF2B5EF4-FFF2-40B4-BE49-F238E27FC236}">
                <a16:creationId xmlns:a16="http://schemas.microsoft.com/office/drawing/2014/main" id="{AC4EC6DE-3CB2-C126-29E6-E7DECCEAC645}"/>
              </a:ext>
            </a:extLst>
          </p:cNvPr>
          <p:cNvSpPr/>
          <p:nvPr/>
        </p:nvSpPr>
        <p:spPr>
          <a:xfrm>
            <a:off x="6774534" y="278835"/>
            <a:ext cx="1897452" cy="628495"/>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err="1">
                <a:ln>
                  <a:noFill/>
                </a:ln>
                <a:solidFill>
                  <a:prstClr val="black"/>
                </a:solidFill>
                <a:effectLst/>
                <a:uLnTx/>
                <a:uFillTx/>
                <a:latin typeface="Aptos" panose="02110004020202020204"/>
                <a:ea typeface="+mn-ea"/>
                <a:cs typeface="+mn-cs"/>
              </a:rPr>
              <a:t>DataNinja</a:t>
            </a: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 Processing Layer</a:t>
            </a:r>
            <a:endParaRPr kumimoji="0" lang="en-US" sz="16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nvGrpSpPr>
          <p:cNvPr id="60" name="Group 59">
            <a:extLst>
              <a:ext uri="{FF2B5EF4-FFF2-40B4-BE49-F238E27FC236}">
                <a16:creationId xmlns:a16="http://schemas.microsoft.com/office/drawing/2014/main" id="{46183901-95C3-ADB9-BC26-3C332FED315D}"/>
              </a:ext>
            </a:extLst>
          </p:cNvPr>
          <p:cNvGrpSpPr/>
          <p:nvPr/>
        </p:nvGrpSpPr>
        <p:grpSpPr>
          <a:xfrm>
            <a:off x="7143297" y="2492899"/>
            <a:ext cx="1218307" cy="1236656"/>
            <a:chOff x="5987124" y="5756474"/>
            <a:chExt cx="731326" cy="838604"/>
          </a:xfrm>
        </p:grpSpPr>
        <p:pic>
          <p:nvPicPr>
            <p:cNvPr id="58" name="Picture 57">
              <a:extLst>
                <a:ext uri="{FF2B5EF4-FFF2-40B4-BE49-F238E27FC236}">
                  <a16:creationId xmlns:a16="http://schemas.microsoft.com/office/drawing/2014/main" id="{93C45F7D-070F-B280-27F9-19043E790E44}"/>
                </a:ext>
              </a:extLst>
            </p:cNvPr>
            <p:cNvPicPr>
              <a:picLocks noChangeAspect="1"/>
            </p:cNvPicPr>
            <p:nvPr/>
          </p:nvPicPr>
          <p:blipFill>
            <a:blip r:embed="rId13"/>
            <a:stretch>
              <a:fillRect/>
            </a:stretch>
          </p:blipFill>
          <p:spPr>
            <a:xfrm>
              <a:off x="5987124" y="5756474"/>
              <a:ext cx="731326" cy="739354"/>
            </a:xfrm>
            <a:prstGeom prst="rect">
              <a:avLst/>
            </a:prstGeom>
            <a:ln>
              <a:solidFill>
                <a:srgbClr val="9DFFCA"/>
              </a:solidFill>
            </a:ln>
          </p:spPr>
        </p:pic>
        <p:sp>
          <p:nvSpPr>
            <p:cNvPr id="59" name="Rounded Rectangle 58">
              <a:extLst>
                <a:ext uri="{FF2B5EF4-FFF2-40B4-BE49-F238E27FC236}">
                  <a16:creationId xmlns:a16="http://schemas.microsoft.com/office/drawing/2014/main" id="{9DEDD73E-AEE3-2814-6FE8-6C57A07F1C5D}"/>
                </a:ext>
              </a:extLst>
            </p:cNvPr>
            <p:cNvSpPr/>
            <p:nvPr/>
          </p:nvSpPr>
          <p:spPr>
            <a:xfrm>
              <a:off x="6034924" y="6417253"/>
              <a:ext cx="654450" cy="177825"/>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Native LLM</a:t>
              </a: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61" name="Rounded Rectangle 60">
            <a:extLst>
              <a:ext uri="{FF2B5EF4-FFF2-40B4-BE49-F238E27FC236}">
                <a16:creationId xmlns:a16="http://schemas.microsoft.com/office/drawing/2014/main" id="{B2BB131A-2389-BFD8-920D-92810628FB0D}"/>
              </a:ext>
            </a:extLst>
          </p:cNvPr>
          <p:cNvSpPr/>
          <p:nvPr/>
        </p:nvSpPr>
        <p:spPr>
          <a:xfrm rot="16200000">
            <a:off x="658288" y="3185105"/>
            <a:ext cx="1245514" cy="261786"/>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Client</a:t>
            </a:r>
            <a:endParaRPr kumimoji="0" lang="en-US" sz="16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024" name="Rounded Rectangle 1023">
            <a:extLst>
              <a:ext uri="{FF2B5EF4-FFF2-40B4-BE49-F238E27FC236}">
                <a16:creationId xmlns:a16="http://schemas.microsoft.com/office/drawing/2014/main" id="{5EEB8327-12B8-6AFB-2C4C-337E547848E3}"/>
              </a:ext>
            </a:extLst>
          </p:cNvPr>
          <p:cNvSpPr/>
          <p:nvPr/>
        </p:nvSpPr>
        <p:spPr>
          <a:xfrm rot="16200000">
            <a:off x="5619167" y="5196858"/>
            <a:ext cx="932908" cy="432193"/>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Login</a:t>
            </a:r>
            <a:endParaRPr kumimoji="0" lang="en-US" sz="16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025" name="Rounded Rectangle 1024">
            <a:extLst>
              <a:ext uri="{FF2B5EF4-FFF2-40B4-BE49-F238E27FC236}">
                <a16:creationId xmlns:a16="http://schemas.microsoft.com/office/drawing/2014/main" id="{4712D649-894C-F98D-F503-2009DAE2AACF}"/>
              </a:ext>
            </a:extLst>
          </p:cNvPr>
          <p:cNvSpPr/>
          <p:nvPr/>
        </p:nvSpPr>
        <p:spPr>
          <a:xfrm>
            <a:off x="6807296" y="4802240"/>
            <a:ext cx="1546640" cy="1311406"/>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Selects Datasets &amp; query language  </a:t>
            </a:r>
            <a:endParaRPr kumimoji="0" lang="en-US" sz="16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026" name="Right Arrow 1025">
            <a:extLst>
              <a:ext uri="{FF2B5EF4-FFF2-40B4-BE49-F238E27FC236}">
                <a16:creationId xmlns:a16="http://schemas.microsoft.com/office/drawing/2014/main" id="{644467C4-3EC7-C01E-007C-9E8E1F8A194A}"/>
              </a:ext>
            </a:extLst>
          </p:cNvPr>
          <p:cNvSpPr/>
          <p:nvPr/>
        </p:nvSpPr>
        <p:spPr>
          <a:xfrm>
            <a:off x="6311234" y="5221176"/>
            <a:ext cx="496062" cy="383556"/>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027" name="Right Arrow 1026">
            <a:extLst>
              <a:ext uri="{FF2B5EF4-FFF2-40B4-BE49-F238E27FC236}">
                <a16:creationId xmlns:a16="http://schemas.microsoft.com/office/drawing/2014/main" id="{FF331A5C-DEE9-0A6F-4CE2-609089EE803A}"/>
              </a:ext>
            </a:extLst>
          </p:cNvPr>
          <p:cNvSpPr/>
          <p:nvPr/>
        </p:nvSpPr>
        <p:spPr>
          <a:xfrm rot="16200000">
            <a:off x="7194551" y="4202744"/>
            <a:ext cx="772130" cy="426862"/>
          </a:xfrm>
          <a:prstGeom prst="rightArrow">
            <a:avLst>
              <a:gd name="adj1" fmla="val 44049"/>
              <a:gd name="adj2"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029" name="Rounded Rectangle 1028">
            <a:extLst>
              <a:ext uri="{FF2B5EF4-FFF2-40B4-BE49-F238E27FC236}">
                <a16:creationId xmlns:a16="http://schemas.microsoft.com/office/drawing/2014/main" id="{9A3FFA7B-BDAB-225D-3E5D-EFE3B3B3F61C}"/>
              </a:ext>
            </a:extLst>
          </p:cNvPr>
          <p:cNvSpPr/>
          <p:nvPr/>
        </p:nvSpPr>
        <p:spPr>
          <a:xfrm rot="16200000">
            <a:off x="3206071" y="5253333"/>
            <a:ext cx="1723436" cy="345553"/>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Session Setup</a:t>
            </a: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031" name="Rectangle 1030">
            <a:extLst>
              <a:ext uri="{FF2B5EF4-FFF2-40B4-BE49-F238E27FC236}">
                <a16:creationId xmlns:a16="http://schemas.microsoft.com/office/drawing/2014/main" id="{96EB2900-2BE7-2C9F-32D8-068A7F2A6864}"/>
              </a:ext>
            </a:extLst>
          </p:cNvPr>
          <p:cNvSpPr/>
          <p:nvPr/>
        </p:nvSpPr>
        <p:spPr>
          <a:xfrm>
            <a:off x="9390400" y="442049"/>
            <a:ext cx="2448474" cy="3588060"/>
          </a:xfrm>
          <a:prstGeom prst="rect">
            <a:avLst/>
          </a:prstGeom>
          <a:noFill/>
          <a:ln w="28575">
            <a:solidFill>
              <a:srgbClr val="9DFF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33" name="Rounded Rectangle 1032">
            <a:extLst>
              <a:ext uri="{FF2B5EF4-FFF2-40B4-BE49-F238E27FC236}">
                <a16:creationId xmlns:a16="http://schemas.microsoft.com/office/drawing/2014/main" id="{D77E97BA-D874-8215-CE97-DC78D96B9F37}"/>
              </a:ext>
            </a:extLst>
          </p:cNvPr>
          <p:cNvSpPr/>
          <p:nvPr/>
        </p:nvSpPr>
        <p:spPr>
          <a:xfrm>
            <a:off x="9752919" y="269273"/>
            <a:ext cx="1723436" cy="345553"/>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Execution Session</a:t>
            </a:r>
          </a:p>
        </p:txBody>
      </p:sp>
      <p:grpSp>
        <p:nvGrpSpPr>
          <p:cNvPr id="1034" name="Group 1033">
            <a:extLst>
              <a:ext uri="{FF2B5EF4-FFF2-40B4-BE49-F238E27FC236}">
                <a16:creationId xmlns:a16="http://schemas.microsoft.com/office/drawing/2014/main" id="{A23D8301-EB58-9EE3-2B1C-99127C2623BA}"/>
              </a:ext>
            </a:extLst>
          </p:cNvPr>
          <p:cNvGrpSpPr/>
          <p:nvPr/>
        </p:nvGrpSpPr>
        <p:grpSpPr>
          <a:xfrm>
            <a:off x="10156179" y="896437"/>
            <a:ext cx="932908" cy="882847"/>
            <a:chOff x="4013068" y="3531795"/>
            <a:chExt cx="1428390" cy="1380529"/>
          </a:xfrm>
        </p:grpSpPr>
        <p:sp>
          <p:nvSpPr>
            <p:cNvPr id="1035" name="Rounded Rectangle">
              <a:extLst>
                <a:ext uri="{FF2B5EF4-FFF2-40B4-BE49-F238E27FC236}">
                  <a16:creationId xmlns:a16="http://schemas.microsoft.com/office/drawing/2014/main" id="{F5653DAC-DA3F-DD4C-A427-B4D55E21C941}"/>
                </a:ext>
              </a:extLst>
            </p:cNvPr>
            <p:cNvSpPr/>
            <p:nvPr/>
          </p:nvSpPr>
          <p:spPr>
            <a:xfrm>
              <a:off x="4013068" y="3868776"/>
              <a:ext cx="1428390" cy="933464"/>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pic>
          <p:nvPicPr>
            <p:cNvPr id="1036" name="Graphic 1035" descr="Users with solid fill">
              <a:extLst>
                <a:ext uri="{FF2B5EF4-FFF2-40B4-BE49-F238E27FC236}">
                  <a16:creationId xmlns:a16="http://schemas.microsoft.com/office/drawing/2014/main" id="{6F76C25F-85A9-1D7D-B712-D663738F1D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43163" y="3758692"/>
              <a:ext cx="1153632" cy="1153632"/>
            </a:xfrm>
            <a:prstGeom prst="rect">
              <a:avLst/>
            </a:prstGeom>
          </p:spPr>
        </p:pic>
        <p:sp>
          <p:nvSpPr>
            <p:cNvPr id="1037" name="Rounded Rectangle 1036">
              <a:extLst>
                <a:ext uri="{FF2B5EF4-FFF2-40B4-BE49-F238E27FC236}">
                  <a16:creationId xmlns:a16="http://schemas.microsoft.com/office/drawing/2014/main" id="{CE2ABB4A-1E65-DAEE-9505-3056EC0D7E59}"/>
                </a:ext>
              </a:extLst>
            </p:cNvPr>
            <p:cNvSpPr/>
            <p:nvPr/>
          </p:nvSpPr>
          <p:spPr>
            <a:xfrm>
              <a:off x="4158103" y="3531795"/>
              <a:ext cx="1123752" cy="443607"/>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Users</a:t>
              </a:r>
            </a:p>
          </p:txBody>
        </p:sp>
      </p:grpSp>
      <p:sp>
        <p:nvSpPr>
          <p:cNvPr id="1039" name="Right Arrow 1038">
            <a:extLst>
              <a:ext uri="{FF2B5EF4-FFF2-40B4-BE49-F238E27FC236}">
                <a16:creationId xmlns:a16="http://schemas.microsoft.com/office/drawing/2014/main" id="{68C5B946-A26A-D0CF-DD3E-12A4D8144847}"/>
              </a:ext>
            </a:extLst>
          </p:cNvPr>
          <p:cNvSpPr/>
          <p:nvPr/>
        </p:nvSpPr>
        <p:spPr>
          <a:xfrm rot="5400000">
            <a:off x="10370500" y="1923836"/>
            <a:ext cx="572777" cy="388514"/>
          </a:xfrm>
          <a:prstGeom prst="rightArrow">
            <a:avLst>
              <a:gd name="adj1" fmla="val 50001"/>
              <a:gd name="adj2"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1040" name="Rounded Rectangle 1039">
            <a:extLst>
              <a:ext uri="{FF2B5EF4-FFF2-40B4-BE49-F238E27FC236}">
                <a16:creationId xmlns:a16="http://schemas.microsoft.com/office/drawing/2014/main" id="{11CBBD25-4D64-B25F-3212-795F4D8E0617}"/>
              </a:ext>
            </a:extLst>
          </p:cNvPr>
          <p:cNvSpPr/>
          <p:nvPr/>
        </p:nvSpPr>
        <p:spPr>
          <a:xfrm>
            <a:off x="9918624" y="3440523"/>
            <a:ext cx="1408017" cy="443414"/>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prstClr val="black"/>
                </a:solidFill>
                <a:effectLst/>
                <a:uLnTx/>
                <a:uFillTx/>
                <a:latin typeface="Aptos" panose="02110004020202020204"/>
                <a:ea typeface="+mn-ea"/>
                <a:cs typeface="+mn-cs"/>
              </a:rPr>
              <a:t>Questions in Natural Language</a:t>
            </a:r>
            <a:endParaRPr kumimoji="0" lang="en-US" sz="11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 name="Right Arrow 3">
            <a:extLst>
              <a:ext uri="{FF2B5EF4-FFF2-40B4-BE49-F238E27FC236}">
                <a16:creationId xmlns:a16="http://schemas.microsoft.com/office/drawing/2014/main" id="{4CE5A173-A9AA-6F43-590D-54F0066FD154}"/>
              </a:ext>
            </a:extLst>
          </p:cNvPr>
          <p:cNvSpPr/>
          <p:nvPr/>
        </p:nvSpPr>
        <p:spPr>
          <a:xfrm rot="10800000">
            <a:off x="8878167" y="2743523"/>
            <a:ext cx="1004204" cy="345551"/>
          </a:xfrm>
          <a:prstGeom prst="rightArrow">
            <a:avLst>
              <a:gd name="adj1" fmla="val 49999"/>
              <a:gd name="adj2"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5" name="Bent Arrow 4">
            <a:extLst>
              <a:ext uri="{FF2B5EF4-FFF2-40B4-BE49-F238E27FC236}">
                <a16:creationId xmlns:a16="http://schemas.microsoft.com/office/drawing/2014/main" id="{28435437-3731-3511-A29F-15B0FFCEE0C0}"/>
              </a:ext>
            </a:extLst>
          </p:cNvPr>
          <p:cNvSpPr/>
          <p:nvPr/>
        </p:nvSpPr>
        <p:spPr>
          <a:xfrm rot="10800000" flipH="1">
            <a:off x="8631161" y="4042809"/>
            <a:ext cx="934490" cy="734490"/>
          </a:xfrm>
          <a:prstGeom prst="bentArrow">
            <a:avLst>
              <a:gd name="adj1" fmla="val 15505"/>
              <a:gd name="adj2" fmla="val 17243"/>
              <a:gd name="adj3" fmla="val 17327"/>
              <a:gd name="adj4" fmla="val 5171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Light"/>
              <a:ea typeface="+mn-ea"/>
              <a:cs typeface="+mn-cs"/>
            </a:endParaRPr>
          </a:p>
        </p:txBody>
      </p:sp>
      <p:sp>
        <p:nvSpPr>
          <p:cNvPr id="7" name="Rounded Rectangle 6">
            <a:extLst>
              <a:ext uri="{FF2B5EF4-FFF2-40B4-BE49-F238E27FC236}">
                <a16:creationId xmlns:a16="http://schemas.microsoft.com/office/drawing/2014/main" id="{F6C9284C-0375-2AA1-FAAE-2E2436836DB9}"/>
              </a:ext>
            </a:extLst>
          </p:cNvPr>
          <p:cNvSpPr/>
          <p:nvPr/>
        </p:nvSpPr>
        <p:spPr>
          <a:xfrm>
            <a:off x="9836431" y="5711430"/>
            <a:ext cx="1629382" cy="589599"/>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prstClr val="black"/>
                </a:solidFill>
                <a:effectLst/>
                <a:uLnTx/>
                <a:uFillTx/>
                <a:latin typeface="Aptos" panose="02110004020202020204"/>
                <a:ea typeface="+mn-ea"/>
                <a:cs typeface="+mn-cs"/>
              </a:rPr>
              <a:t>Responds with the appropriate results</a:t>
            </a:r>
            <a:endParaRPr kumimoji="0" lang="en-US" sz="11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E052970E-6CBC-2627-C94C-AE532C870300}"/>
              </a:ext>
            </a:extLst>
          </p:cNvPr>
          <p:cNvSpPr txBox="1"/>
          <p:nvPr/>
        </p:nvSpPr>
        <p:spPr>
          <a:xfrm rot="16200000">
            <a:off x="-2493502" y="2554162"/>
            <a:ext cx="581621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Technical Architecture</a:t>
            </a:r>
          </a:p>
        </p:txBody>
      </p:sp>
      <p:grpSp>
        <p:nvGrpSpPr>
          <p:cNvPr id="3" name="Group 2">
            <a:extLst>
              <a:ext uri="{FF2B5EF4-FFF2-40B4-BE49-F238E27FC236}">
                <a16:creationId xmlns:a16="http://schemas.microsoft.com/office/drawing/2014/main" id="{9D71A765-7595-7376-3003-A8407506923A}"/>
              </a:ext>
            </a:extLst>
          </p:cNvPr>
          <p:cNvGrpSpPr/>
          <p:nvPr/>
        </p:nvGrpSpPr>
        <p:grpSpPr>
          <a:xfrm>
            <a:off x="9581767" y="4356783"/>
            <a:ext cx="2160389" cy="1352246"/>
            <a:chOff x="2209800" y="1325883"/>
            <a:chExt cx="7772400" cy="4755684"/>
          </a:xfrm>
        </p:grpSpPr>
        <p:pic>
          <p:nvPicPr>
            <p:cNvPr id="9" name="Picture 8" descr="A white rectangular object with black border&#10;&#10;Description automatically generated">
              <a:extLst>
                <a:ext uri="{FF2B5EF4-FFF2-40B4-BE49-F238E27FC236}">
                  <a16:creationId xmlns:a16="http://schemas.microsoft.com/office/drawing/2014/main" id="{E6B9E49D-865A-FC55-B292-53B698782BDE}"/>
                </a:ext>
              </a:extLst>
            </p:cNvPr>
            <p:cNvPicPr>
              <a:picLocks noChangeAspect="1"/>
            </p:cNvPicPr>
            <p:nvPr/>
          </p:nvPicPr>
          <p:blipFill rotWithShape="1">
            <a:blip r:embed="rId14"/>
            <a:srcRect t="2101"/>
            <a:stretch/>
          </p:blipFill>
          <p:spPr>
            <a:xfrm>
              <a:off x="2209800" y="1325883"/>
              <a:ext cx="7772400" cy="4755684"/>
            </a:xfrm>
            <a:prstGeom prst="rect">
              <a:avLst/>
            </a:prstGeom>
          </p:spPr>
        </p:pic>
        <p:pic>
          <p:nvPicPr>
            <p:cNvPr id="10" name="Picture 9">
              <a:extLst>
                <a:ext uri="{FF2B5EF4-FFF2-40B4-BE49-F238E27FC236}">
                  <a16:creationId xmlns:a16="http://schemas.microsoft.com/office/drawing/2014/main" id="{59EE48B0-B7D0-7D6C-2285-B88A29E36CDE}"/>
                </a:ext>
              </a:extLst>
            </p:cNvPr>
            <p:cNvPicPr>
              <a:picLocks noChangeAspect="1"/>
            </p:cNvPicPr>
            <p:nvPr/>
          </p:nvPicPr>
          <p:blipFill>
            <a:blip r:embed="rId15"/>
            <a:stretch>
              <a:fillRect/>
            </a:stretch>
          </p:blipFill>
          <p:spPr>
            <a:xfrm>
              <a:off x="2209800" y="1609091"/>
              <a:ext cx="7772400" cy="4472476"/>
            </a:xfrm>
            <a:prstGeom prst="rect">
              <a:avLst/>
            </a:prstGeom>
          </p:spPr>
        </p:pic>
        <p:sp>
          <p:nvSpPr>
            <p:cNvPr id="11" name="Triangle 10">
              <a:extLst>
                <a:ext uri="{FF2B5EF4-FFF2-40B4-BE49-F238E27FC236}">
                  <a16:creationId xmlns:a16="http://schemas.microsoft.com/office/drawing/2014/main" id="{CB2B1FDA-4059-644D-4397-185024180641}"/>
                </a:ext>
              </a:extLst>
            </p:cNvPr>
            <p:cNvSpPr/>
            <p:nvPr/>
          </p:nvSpPr>
          <p:spPr>
            <a:xfrm rot="10800000" flipH="1">
              <a:off x="9648302" y="3025295"/>
              <a:ext cx="49741" cy="45719"/>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7F39D62B-679D-1874-AEC0-3ADF6674458D}"/>
                </a:ext>
              </a:extLst>
            </p:cNvPr>
            <p:cNvSpPr/>
            <p:nvPr/>
          </p:nvSpPr>
          <p:spPr>
            <a:xfrm rot="10800000" flipH="1">
              <a:off x="9656564" y="3502013"/>
              <a:ext cx="49741" cy="45719"/>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ECF6D554-63B1-55EF-3A83-E8337149FF47}"/>
              </a:ext>
            </a:extLst>
          </p:cNvPr>
          <p:cNvPicPr>
            <a:picLocks noChangeAspect="1"/>
          </p:cNvPicPr>
          <p:nvPr/>
        </p:nvPicPr>
        <p:blipFill>
          <a:blip r:embed="rId16"/>
          <a:stretch>
            <a:fillRect/>
          </a:stretch>
        </p:blipFill>
        <p:spPr>
          <a:xfrm>
            <a:off x="9779468" y="2404479"/>
            <a:ext cx="1686346" cy="965645"/>
          </a:xfrm>
          <a:prstGeom prst="rect">
            <a:avLst/>
          </a:prstGeom>
        </p:spPr>
      </p:pic>
      <p:pic>
        <p:nvPicPr>
          <p:cNvPr id="15" name="Picture 14">
            <a:extLst>
              <a:ext uri="{FF2B5EF4-FFF2-40B4-BE49-F238E27FC236}">
                <a16:creationId xmlns:a16="http://schemas.microsoft.com/office/drawing/2014/main" id="{2AB446B9-F248-F953-91D9-408BC91CD7CA}"/>
              </a:ext>
            </a:extLst>
          </p:cNvPr>
          <p:cNvPicPr>
            <a:picLocks noChangeAspect="1"/>
          </p:cNvPicPr>
          <p:nvPr/>
        </p:nvPicPr>
        <p:blipFill>
          <a:blip r:embed="rId17"/>
          <a:stretch>
            <a:fillRect/>
          </a:stretch>
        </p:blipFill>
        <p:spPr>
          <a:xfrm>
            <a:off x="7221610" y="1268820"/>
            <a:ext cx="1003300" cy="965200"/>
          </a:xfrm>
          <a:prstGeom prst="rect">
            <a:avLst/>
          </a:prstGeom>
        </p:spPr>
      </p:pic>
      <p:cxnSp>
        <p:nvCxnSpPr>
          <p:cNvPr id="17" name="Straight Connector 16">
            <a:extLst>
              <a:ext uri="{FF2B5EF4-FFF2-40B4-BE49-F238E27FC236}">
                <a16:creationId xmlns:a16="http://schemas.microsoft.com/office/drawing/2014/main" id="{4A4E023C-071D-9E35-AA68-BD48306715DD}"/>
              </a:ext>
            </a:extLst>
          </p:cNvPr>
          <p:cNvCxnSpPr>
            <a:cxnSpLocks/>
          </p:cNvCxnSpPr>
          <p:nvPr/>
        </p:nvCxnSpPr>
        <p:spPr>
          <a:xfrm flipH="1">
            <a:off x="3632057" y="4044617"/>
            <a:ext cx="2760834" cy="1747"/>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6CD2D44-C39D-75FC-9B76-C95F990BFDA9}"/>
              </a:ext>
            </a:extLst>
          </p:cNvPr>
          <p:cNvCxnSpPr>
            <a:cxnSpLocks/>
          </p:cNvCxnSpPr>
          <p:nvPr/>
        </p:nvCxnSpPr>
        <p:spPr>
          <a:xfrm>
            <a:off x="3640524" y="4039064"/>
            <a:ext cx="8775" cy="2715034"/>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977ABD53-BD0D-B129-D740-4414A4D47E70}"/>
              </a:ext>
            </a:extLst>
          </p:cNvPr>
          <p:cNvCxnSpPr>
            <a:cxnSpLocks/>
          </p:cNvCxnSpPr>
          <p:nvPr/>
        </p:nvCxnSpPr>
        <p:spPr>
          <a:xfrm flipH="1" flipV="1">
            <a:off x="973667" y="269273"/>
            <a:ext cx="5427691" cy="22261"/>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E3536728-C82E-DA50-136D-378B36129F49}"/>
              </a:ext>
            </a:extLst>
          </p:cNvPr>
          <p:cNvCxnSpPr>
            <a:cxnSpLocks/>
          </p:cNvCxnSpPr>
          <p:nvPr/>
        </p:nvCxnSpPr>
        <p:spPr>
          <a:xfrm>
            <a:off x="999691" y="281923"/>
            <a:ext cx="21588" cy="6502823"/>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56BB78FF-AAD4-04EF-801E-F37071EEF71C}"/>
              </a:ext>
            </a:extLst>
          </p:cNvPr>
          <p:cNvCxnSpPr>
            <a:cxnSpLocks/>
          </p:cNvCxnSpPr>
          <p:nvPr/>
        </p:nvCxnSpPr>
        <p:spPr>
          <a:xfrm flipH="1">
            <a:off x="999691" y="6754098"/>
            <a:ext cx="2640833" cy="0"/>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6201B204-F122-A4E2-48D8-CB808400A323}"/>
              </a:ext>
            </a:extLst>
          </p:cNvPr>
          <p:cNvSpPr txBox="1"/>
          <p:nvPr/>
        </p:nvSpPr>
        <p:spPr>
          <a:xfrm rot="16200000">
            <a:off x="272646" y="5824973"/>
            <a:ext cx="1688714" cy="230832"/>
          </a:xfrm>
          <a:prstGeom prst="rect">
            <a:avLst/>
          </a:prstGeom>
          <a:noFill/>
        </p:spPr>
        <p:txBody>
          <a:bodyPr wrap="square" rtlCol="0">
            <a:spAutoFit/>
          </a:bodyPr>
          <a:lstStyle/>
          <a:p>
            <a:pPr marL="0" marR="0" lvl="0" indent="0" defTabSz="228600" rtl="0" eaLnBrk="1" fontAlgn="auto" latinLnBrk="0" hangingPunct="1">
              <a:lnSpc>
                <a:spcPct val="100000"/>
              </a:lnSpc>
              <a:spcBef>
                <a:spcPts val="0"/>
              </a:spcBef>
              <a:spcAft>
                <a:spcPts val="0"/>
              </a:spcAft>
              <a:buClrTx/>
              <a:buSzTx/>
              <a:buFontTx/>
              <a:buNone/>
              <a:tabLst/>
              <a:defRPr/>
            </a:pPr>
            <a:r>
              <a:rPr lang="en-SG" sz="900" b="1" noProof="0">
                <a:solidFill>
                  <a:schemeClr val="bg1">
                    <a:lumMod val="65000"/>
                  </a:schemeClr>
                </a:solidFill>
                <a:latin typeface="Century Gothic" panose="020B0502020202020204" pitchFamily="34" charset="0"/>
                <a:ea typeface="Open Sans" panose="020B0606030504020204" pitchFamily="34" charset="0"/>
                <a:cs typeface="Open Sans" panose="020B0606030504020204" pitchFamily="34" charset="0"/>
              </a:rPr>
              <a:t>Connection </a:t>
            </a:r>
            <a:r>
              <a:rPr kumimoji="0" lang="en-SG" sz="900" b="1" i="0" u="none" strike="noStrike" kern="1200" cap="none" spc="0" normalizeH="0" baseline="0" noProof="0">
                <a:ln>
                  <a:noFill/>
                </a:ln>
                <a:solidFill>
                  <a:schemeClr val="bg1">
                    <a:lumMod val="65000"/>
                  </a:schemeClr>
                </a:solidFill>
                <a:effectLst/>
                <a:uLnTx/>
                <a:uFillTx/>
                <a:latin typeface="Century Gothic" panose="020B0502020202020204" pitchFamily="34" charset="0"/>
                <a:ea typeface="Open Sans" panose="020B0606030504020204" pitchFamily="34" charset="0"/>
                <a:cs typeface="Open Sans" panose="020B0606030504020204" pitchFamily="34" charset="0"/>
              </a:rPr>
              <a:t>Setup</a:t>
            </a:r>
          </a:p>
        </p:txBody>
      </p:sp>
    </p:spTree>
    <p:extLst>
      <p:ext uri="{BB962C8B-B14F-4D97-AF65-F5344CB8AC3E}">
        <p14:creationId xmlns:p14="http://schemas.microsoft.com/office/powerpoint/2010/main" val="62575097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1322F"/>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6EA278-76B3-F7FA-F217-5C348ED00B54}"/>
              </a:ext>
            </a:extLst>
          </p:cNvPr>
          <p:cNvGraphicFramePr>
            <a:graphicFrameLocks noGrp="1"/>
          </p:cNvGraphicFramePr>
          <p:nvPr>
            <p:extLst>
              <p:ext uri="{D42A27DB-BD31-4B8C-83A1-F6EECF244321}">
                <p14:modId xmlns:p14="http://schemas.microsoft.com/office/powerpoint/2010/main" val="174200079"/>
              </p:ext>
            </p:extLst>
          </p:nvPr>
        </p:nvGraphicFramePr>
        <p:xfrm>
          <a:off x="817504" y="0"/>
          <a:ext cx="11374494" cy="6858001"/>
        </p:xfrm>
        <a:graphic>
          <a:graphicData uri="http://schemas.openxmlformats.org/drawingml/2006/table">
            <a:tbl>
              <a:tblPr/>
              <a:tblGrid>
                <a:gridCol w="1872029">
                  <a:extLst>
                    <a:ext uri="{9D8B030D-6E8A-4147-A177-3AD203B41FA5}">
                      <a16:colId xmlns:a16="http://schemas.microsoft.com/office/drawing/2014/main" val="1042883579"/>
                    </a:ext>
                  </a:extLst>
                </a:gridCol>
                <a:gridCol w="4064275">
                  <a:extLst>
                    <a:ext uri="{9D8B030D-6E8A-4147-A177-3AD203B41FA5}">
                      <a16:colId xmlns:a16="http://schemas.microsoft.com/office/drawing/2014/main" val="143710557"/>
                    </a:ext>
                  </a:extLst>
                </a:gridCol>
                <a:gridCol w="2539829">
                  <a:extLst>
                    <a:ext uri="{9D8B030D-6E8A-4147-A177-3AD203B41FA5}">
                      <a16:colId xmlns:a16="http://schemas.microsoft.com/office/drawing/2014/main" val="1117830162"/>
                    </a:ext>
                  </a:extLst>
                </a:gridCol>
                <a:gridCol w="1379390">
                  <a:extLst>
                    <a:ext uri="{9D8B030D-6E8A-4147-A177-3AD203B41FA5}">
                      <a16:colId xmlns:a16="http://schemas.microsoft.com/office/drawing/2014/main" val="540280890"/>
                    </a:ext>
                  </a:extLst>
                </a:gridCol>
                <a:gridCol w="1518971">
                  <a:extLst>
                    <a:ext uri="{9D8B030D-6E8A-4147-A177-3AD203B41FA5}">
                      <a16:colId xmlns:a16="http://schemas.microsoft.com/office/drawing/2014/main" val="2510707091"/>
                    </a:ext>
                  </a:extLst>
                </a:gridCol>
              </a:tblGrid>
              <a:tr h="203280">
                <a:tc gridSpan="5">
                  <a:txBody>
                    <a:bodyPr/>
                    <a:lstStyle/>
                    <a:p>
                      <a:pPr algn="ctr" fontAlgn="b"/>
                      <a:r>
                        <a:rPr lang="en-IN" sz="1100" b="1" i="0" u="none" strike="noStrike">
                          <a:solidFill>
                            <a:srgbClr val="000000"/>
                          </a:solidFill>
                          <a:effectLst/>
                          <a:highlight>
                            <a:srgbClr val="9DFFCA"/>
                          </a:highlight>
                          <a:latin typeface="Aptos Narrow" panose="020B0004020202020204" pitchFamily="34" charset="0"/>
                        </a:rPr>
                        <a:t>Year 1 MVP Cost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73906710"/>
                  </a:ext>
                </a:extLst>
              </a:tr>
              <a:tr h="235376">
                <a:tc>
                  <a:txBody>
                    <a:bodyPr/>
                    <a:lstStyle/>
                    <a:p>
                      <a:pPr algn="ctr" fontAlgn="b"/>
                      <a:r>
                        <a:rPr lang="en-IN" sz="1400" b="1" i="0" u="none" strike="noStrike" dirty="0">
                          <a:solidFill>
                            <a:srgbClr val="000000"/>
                          </a:solidFill>
                          <a:effectLst/>
                          <a:highlight>
                            <a:srgbClr val="9DFFCA"/>
                          </a:highlight>
                          <a:latin typeface="Aptos Narrow" panose="020B0004020202020204" pitchFamily="34" charset="0"/>
                        </a:rPr>
                        <a:t>Category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b"/>
                      <a:r>
                        <a:rPr lang="en-IN" sz="1100" b="1" i="0" u="none" strike="noStrike" dirty="0">
                          <a:solidFill>
                            <a:srgbClr val="000000"/>
                          </a:solidFill>
                          <a:effectLst/>
                          <a:highlight>
                            <a:srgbClr val="9DFFCA"/>
                          </a:highlight>
                          <a:latin typeface="Aptos Narrow" panose="020B0004020202020204" pitchFamily="34" charset="0"/>
                        </a:rPr>
                        <a:t>Billables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100" b="1" i="0" u="none" strike="noStrike">
                          <a:solidFill>
                            <a:srgbClr val="000000"/>
                          </a:solidFill>
                          <a:effectLst/>
                          <a:highlight>
                            <a:srgbClr val="9DFFCA"/>
                          </a:highlight>
                          <a:latin typeface="Aptos Narrow" panose="020B0004020202020204" pitchFamily="34" charset="0"/>
                        </a:rPr>
                        <a:t>Source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100" b="1" i="0" u="none" strike="noStrike">
                          <a:solidFill>
                            <a:srgbClr val="000000"/>
                          </a:solidFill>
                          <a:effectLst/>
                          <a:highlight>
                            <a:srgbClr val="9DFFCA"/>
                          </a:highlight>
                          <a:latin typeface="Aptos Narrow" panose="020B0004020202020204" pitchFamily="34" charset="0"/>
                        </a:rPr>
                        <a:t>Monthly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100" b="1" i="0" u="none" strike="noStrike">
                          <a:solidFill>
                            <a:srgbClr val="000000"/>
                          </a:solidFill>
                          <a:effectLst/>
                          <a:highlight>
                            <a:srgbClr val="9DFFCA"/>
                          </a:highlight>
                          <a:latin typeface="Aptos Narrow" panose="020B0004020202020204" pitchFamily="34" charset="0"/>
                        </a:rPr>
                        <a:t>Yearly (Year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extLst>
                  <a:ext uri="{0D108BD9-81ED-4DB2-BD59-A6C34878D82A}">
                    <a16:rowId xmlns:a16="http://schemas.microsoft.com/office/drawing/2014/main" val="1292110103"/>
                  </a:ext>
                </a:extLst>
              </a:tr>
              <a:tr h="427955">
                <a:tc>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LLM training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Compute cost</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Calibri" panose="020F0502020204030204" pitchFamily="34" charset="0"/>
                        </a:rPr>
                        <a:t>AWS ml.p4de.24xlarge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$23,000.00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$3,00,000.00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283517530"/>
                  </a:ext>
                </a:extLst>
              </a:tr>
              <a:tr h="855912">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Storage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Storage costs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Amazon EBS volumes</a:t>
                      </a:r>
                      <a:br>
                        <a:rPr lang="en-IN" sz="1200" b="1" i="0" u="none" strike="noStrike" dirty="0">
                          <a:solidFill>
                            <a:srgbClr val="FFFFFF"/>
                          </a:solidFill>
                          <a:effectLst/>
                          <a:highlight>
                            <a:srgbClr val="20322E"/>
                          </a:highlight>
                          <a:latin typeface="Aptos Narrow" panose="020B0004020202020204" pitchFamily="34" charset="0"/>
                        </a:rPr>
                      </a:br>
                      <a:r>
                        <a:rPr lang="en-IN" sz="1200" b="1" i="0" u="none" strike="noStrike" dirty="0">
                          <a:solidFill>
                            <a:srgbClr val="FFFFFF"/>
                          </a:solidFill>
                          <a:effectLst/>
                          <a:highlight>
                            <a:srgbClr val="20322E"/>
                          </a:highlight>
                          <a:latin typeface="Aptos Narrow" panose="020B0004020202020204" pitchFamily="34" charset="0"/>
                        </a:rPr>
                        <a:t>100TB volume</a:t>
                      </a:r>
                      <a:br>
                        <a:rPr lang="en-IN" sz="1200" b="1" i="0" u="none" strike="noStrike" dirty="0">
                          <a:solidFill>
                            <a:srgbClr val="FFFFFF"/>
                          </a:solidFill>
                          <a:effectLst/>
                          <a:highlight>
                            <a:srgbClr val="20322E"/>
                          </a:highlight>
                          <a:latin typeface="Aptos Narrow" panose="020B0004020202020204" pitchFamily="34" charset="0"/>
                        </a:rPr>
                      </a:br>
                      <a:r>
                        <a:rPr lang="en-IN" sz="1200" b="1" i="0" u="none" strike="noStrike" dirty="0">
                          <a:solidFill>
                            <a:srgbClr val="FFFFFF"/>
                          </a:solidFill>
                          <a:effectLst/>
                          <a:highlight>
                            <a:srgbClr val="20322E"/>
                          </a:highlight>
                          <a:latin typeface="Aptos Narrow" panose="020B0004020202020204" pitchFamily="34" charset="0"/>
                        </a:rPr>
                        <a:t>Total Storage * Cost per GB-month</a:t>
                      </a:r>
                      <a:br>
                        <a:rPr lang="en-IN" sz="1200" b="1" i="0" u="none" strike="noStrike" dirty="0">
                          <a:solidFill>
                            <a:srgbClr val="FFFFFF"/>
                          </a:solidFill>
                          <a:effectLst/>
                          <a:highlight>
                            <a:srgbClr val="20322E"/>
                          </a:highlight>
                          <a:latin typeface="Aptos Narrow" panose="020B0004020202020204" pitchFamily="34" charset="0"/>
                        </a:rPr>
                      </a:br>
                      <a:r>
                        <a:rPr lang="en-IN" sz="1200" b="1" i="0" u="none" strike="noStrike" dirty="0">
                          <a:solidFill>
                            <a:srgbClr val="FFFFFF"/>
                          </a:solidFill>
                          <a:effectLst/>
                          <a:highlight>
                            <a:srgbClr val="20322E"/>
                          </a:highlight>
                          <a:latin typeface="Aptos Narrow" panose="020B0004020202020204" pitchFamily="34" charset="0"/>
                        </a:rPr>
                        <a:t>= 102,400 GB * $0.10/GB-month</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$10,240.00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$1,22,880.00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524331514"/>
                  </a:ext>
                </a:extLst>
              </a:tr>
              <a:tr h="641934">
                <a:tc rowSpan="3">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FF&amp;E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Laptops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Dell </a:t>
                      </a:r>
                      <a:r>
                        <a:rPr lang="en-IN" sz="1200" b="1" i="0" u="none" strike="noStrike" dirty="0" err="1">
                          <a:solidFill>
                            <a:srgbClr val="FFFFFF"/>
                          </a:solidFill>
                          <a:effectLst/>
                          <a:highlight>
                            <a:srgbClr val="20322E"/>
                          </a:highlight>
                          <a:latin typeface="Aptos Narrow" panose="020B0004020202020204" pitchFamily="34" charset="0"/>
                        </a:rPr>
                        <a:t>Xperion</a:t>
                      </a:r>
                      <a:r>
                        <a:rPr lang="en-IN" sz="1200" b="1" i="0" u="none" strike="noStrike" dirty="0">
                          <a:solidFill>
                            <a:srgbClr val="FFFFFF"/>
                          </a:solidFill>
                          <a:effectLst/>
                          <a:highlight>
                            <a:srgbClr val="20322E"/>
                          </a:highlight>
                          <a:latin typeface="Aptos Narrow" panose="020B0004020202020204" pitchFamily="34" charset="0"/>
                        </a:rPr>
                        <a:t> 32GB RAM</a:t>
                      </a:r>
                      <a:br>
                        <a:rPr lang="en-IN" sz="1200" b="1" i="0" u="none" strike="noStrike" dirty="0">
                          <a:solidFill>
                            <a:srgbClr val="FFFFFF"/>
                          </a:solidFill>
                          <a:effectLst/>
                          <a:highlight>
                            <a:srgbClr val="20322E"/>
                          </a:highlight>
                          <a:latin typeface="Aptos Narrow" panose="020B0004020202020204" pitchFamily="34" charset="0"/>
                        </a:rPr>
                      </a:br>
                      <a:r>
                        <a:rPr lang="en-IN" sz="1200" b="1" i="0" u="none" strike="noStrike" dirty="0">
                          <a:solidFill>
                            <a:srgbClr val="FFFFFF"/>
                          </a:solidFill>
                          <a:effectLst/>
                          <a:highlight>
                            <a:srgbClr val="20322E"/>
                          </a:highlight>
                          <a:latin typeface="Aptos Narrow" panose="020B0004020202020204" pitchFamily="34" charset="0"/>
                        </a:rPr>
                        <a:t>1699/laptop</a:t>
                      </a:r>
                      <a:br>
                        <a:rPr lang="en-IN" sz="1200" b="1" i="0" u="none" strike="noStrike" dirty="0">
                          <a:solidFill>
                            <a:srgbClr val="FFFFFF"/>
                          </a:solidFill>
                          <a:effectLst/>
                          <a:highlight>
                            <a:srgbClr val="20322E"/>
                          </a:highlight>
                          <a:latin typeface="Aptos Narrow" panose="020B0004020202020204" pitchFamily="34" charset="0"/>
                        </a:rPr>
                      </a:br>
                      <a:r>
                        <a:rPr lang="en-IN" sz="1200" b="1" i="0" u="none" strike="noStrike" dirty="0" err="1">
                          <a:solidFill>
                            <a:srgbClr val="FFFFFF"/>
                          </a:solidFill>
                          <a:effectLst/>
                          <a:highlight>
                            <a:srgbClr val="20322E"/>
                          </a:highlight>
                          <a:latin typeface="Aptos Narrow" panose="020B0004020202020204" pitchFamily="34" charset="0"/>
                        </a:rPr>
                        <a:t>Approx</a:t>
                      </a:r>
                      <a:r>
                        <a:rPr lang="en-IN" sz="1200" b="1" i="0" u="none" strike="noStrike" dirty="0">
                          <a:solidFill>
                            <a:srgbClr val="FFFFFF"/>
                          </a:solidFill>
                          <a:effectLst/>
                          <a:highlight>
                            <a:srgbClr val="20322E"/>
                          </a:highlight>
                          <a:latin typeface="Aptos Narrow" panose="020B0004020202020204" pitchFamily="34" charset="0"/>
                        </a:rPr>
                        <a:t> 20 laptop</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 </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$33,980.00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570333049"/>
                  </a:ext>
                </a:extLst>
              </a:tr>
              <a:tr h="363762">
                <a:tc vMerge="1">
                  <a:txBody>
                    <a:bodyPr/>
                    <a:lstStyle/>
                    <a:p>
                      <a:endParaRPr lang="en-US"/>
                    </a:p>
                  </a:txBody>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Office space with utilities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Craigslist</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$800.00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$9,600.00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3936903"/>
                  </a:ext>
                </a:extLst>
              </a:tr>
              <a:tr h="363762">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Internet</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AT&amp;T business internet </a:t>
                      </a:r>
                      <a:r>
                        <a:rPr lang="en-IN" sz="1200" b="1" i="0" u="none" strike="noStrike" dirty="0" err="1">
                          <a:solidFill>
                            <a:srgbClr val="FFFFFF"/>
                          </a:solidFill>
                          <a:effectLst/>
                          <a:highlight>
                            <a:srgbClr val="20322E"/>
                          </a:highlight>
                          <a:latin typeface="Aptos Narrow" panose="020B0004020202020204" pitchFamily="34" charset="0"/>
                        </a:rPr>
                        <a:t>upto</a:t>
                      </a:r>
                      <a:r>
                        <a:rPr lang="en-IN" sz="1200" b="1" i="0" u="none" strike="noStrike" dirty="0">
                          <a:solidFill>
                            <a:srgbClr val="FFFFFF"/>
                          </a:solidFill>
                          <a:effectLst/>
                          <a:highlight>
                            <a:srgbClr val="20322E"/>
                          </a:highlight>
                          <a:latin typeface="Aptos Narrow" panose="020B0004020202020204" pitchFamily="34" charset="0"/>
                        </a:rPr>
                        <a:t> 2 Gbps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$185.00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$2,220.00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098809218"/>
                  </a:ext>
                </a:extLst>
              </a:tr>
              <a:tr h="727525">
                <a:tc rowSpan="2">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Ads/marketing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Ads campaign</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LinkedIn</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$700.00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$8,400.00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667107540"/>
                  </a:ext>
                </a:extLst>
              </a:tr>
              <a:tr h="727525">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 </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Google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$500.00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$6,000.00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554062852"/>
                  </a:ext>
                </a:extLst>
              </a:tr>
              <a:tr h="203280">
                <a:tc rowSpan="3">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Product Infrastructure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Ticketing system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Freshdesk</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$60.00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$720.00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543776512"/>
                  </a:ext>
                </a:extLst>
              </a:tr>
              <a:tr h="203280">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CRM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Zoho CRM </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$200.00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$2,400.00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565568531"/>
                  </a:ext>
                </a:extLst>
              </a:tr>
              <a:tr h="203280">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Software Licenses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Software Licenses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$300.00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$3,600.00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074771953"/>
                  </a:ext>
                </a:extLst>
              </a:tr>
              <a:tr h="203280">
                <a:tc rowSpan="6">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Staffing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AI/NLP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rowSpan="6">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LinkedIn, Glassdoor, AMA, Upwork, Freelancer, Internal Network</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$24,000.00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$2,88,000.00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671910593"/>
                  </a:ext>
                </a:extLst>
              </a:tr>
              <a:tr h="203280">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Full stack developers *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$13,333.33</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$1,59,999.96</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686503942"/>
                  </a:ext>
                </a:extLst>
              </a:tr>
              <a:tr h="203280">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Data Engineer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$7,000.00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$84,000.00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196129811"/>
                  </a:ext>
                </a:extLst>
              </a:tr>
              <a:tr h="203280">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QA Engineer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$60,000.00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911959117"/>
                  </a:ext>
                </a:extLst>
              </a:tr>
              <a:tr h="203280">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Sales/Marketing specialist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$4,166.67</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$50,000.00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473483000"/>
                  </a:ext>
                </a:extLst>
              </a:tr>
              <a:tr h="203280">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Ad hoc Consultant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vMerge="1">
                  <a:txBody>
                    <a:bodyPr/>
                    <a:lstStyle/>
                    <a:p>
                      <a:endParaRPr lang="en-US"/>
                    </a:p>
                  </a:txBody>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$18,000.00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441422037"/>
                  </a:ext>
                </a:extLst>
              </a:tr>
              <a:tr h="246074">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Miscellaneous Expenses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Contingent Fund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Internal Budget Allocation</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$1,250.00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dirty="0">
                          <a:solidFill>
                            <a:srgbClr val="FFFFFF"/>
                          </a:solidFill>
                          <a:effectLst/>
                          <a:highlight>
                            <a:srgbClr val="20322E"/>
                          </a:highlight>
                          <a:latin typeface="Aptos Narrow" panose="020B0004020202020204" pitchFamily="34" charset="0"/>
                        </a:rPr>
                        <a:t>$15,000.00</a:t>
                      </a:r>
                    </a:p>
                  </a:txBody>
                  <a:tcPr marL="0" marR="0" marT="0" marB="0" anchor="ctr">
                    <a:lnL w="6350" cap="flat" cmpd="sng" algn="ctr">
                      <a:solidFill>
                        <a:srgbClr val="9DFFCA"/>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142793545"/>
                  </a:ext>
                </a:extLst>
              </a:tr>
              <a:tr h="235376">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0" i="0" u="none" strike="noStrike">
                          <a:solidFill>
                            <a:srgbClr val="000000"/>
                          </a:solidFill>
                          <a:effectLst/>
                          <a:highlight>
                            <a:srgbClr val="20322E"/>
                          </a:highlight>
                          <a:latin typeface="Aptos Narrow" panose="020B00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0" i="0" u="none" strike="noStrike">
                          <a:solidFill>
                            <a:srgbClr val="000000"/>
                          </a:solidFill>
                          <a:effectLst/>
                          <a:highlight>
                            <a:srgbClr val="20322E"/>
                          </a:highlight>
                          <a:latin typeface="Aptos Narrow" panose="020B0004020202020204" pitchFamily="34" charset="0"/>
                        </a:rPr>
                        <a:t> </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$92,235.00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$11,64,799.96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extLst>
                  <a:ext uri="{0D108BD9-81ED-4DB2-BD59-A6C34878D82A}">
                    <a16:rowId xmlns:a16="http://schemas.microsoft.com/office/drawing/2014/main" val="4239810163"/>
                  </a:ext>
                </a:extLst>
              </a:tr>
            </a:tbl>
          </a:graphicData>
        </a:graphic>
      </p:graphicFrame>
      <p:sp>
        <p:nvSpPr>
          <p:cNvPr id="5" name="TextBox 4">
            <a:extLst>
              <a:ext uri="{FF2B5EF4-FFF2-40B4-BE49-F238E27FC236}">
                <a16:creationId xmlns:a16="http://schemas.microsoft.com/office/drawing/2014/main" id="{D4F48AA4-1E87-4D07-51BC-53D8E8761E4D}"/>
              </a:ext>
            </a:extLst>
          </p:cNvPr>
          <p:cNvSpPr txBox="1"/>
          <p:nvPr/>
        </p:nvSpPr>
        <p:spPr>
          <a:xfrm rot="16200000">
            <a:off x="-2538673" y="2877401"/>
            <a:ext cx="581621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Cost Incurred (MVP)</a:t>
            </a:r>
          </a:p>
        </p:txBody>
      </p:sp>
      <p:pic>
        <p:nvPicPr>
          <p:cNvPr id="6" name="Picture 5" descr="A logo with a ninja face and lines&#10;&#10;Description automatically generated">
            <a:extLst>
              <a:ext uri="{FF2B5EF4-FFF2-40B4-BE49-F238E27FC236}">
                <a16:creationId xmlns:a16="http://schemas.microsoft.com/office/drawing/2014/main" id="{51E0C487-BCB9-C2EF-AE95-2255E96DEBC6}"/>
              </a:ext>
            </a:extLst>
          </p:cNvPr>
          <p:cNvPicPr>
            <a:picLocks noChangeAspect="1"/>
          </p:cNvPicPr>
          <p:nvPr/>
        </p:nvPicPr>
        <p:blipFill>
          <a:blip r:embed="rId3"/>
          <a:stretch>
            <a:fillRect/>
          </a:stretch>
        </p:blipFill>
        <p:spPr>
          <a:xfrm>
            <a:off x="-250633" y="5889811"/>
            <a:ext cx="1284559" cy="1336471"/>
          </a:xfrm>
          <a:prstGeom prst="rect">
            <a:avLst/>
          </a:prstGeom>
        </p:spPr>
      </p:pic>
    </p:spTree>
    <p:extLst>
      <p:ext uri="{BB962C8B-B14F-4D97-AF65-F5344CB8AC3E}">
        <p14:creationId xmlns:p14="http://schemas.microsoft.com/office/powerpoint/2010/main" val="75759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pic>
        <p:nvPicPr>
          <p:cNvPr id="6" name="Picture 5" descr="A logo with a ninja face and lines&#10;&#10;Description automatically generated">
            <a:extLst>
              <a:ext uri="{FF2B5EF4-FFF2-40B4-BE49-F238E27FC236}">
                <a16:creationId xmlns:a16="http://schemas.microsoft.com/office/drawing/2014/main" id="{F121AFA3-9C1D-84DC-DC84-F8B847297F35}"/>
              </a:ext>
            </a:extLst>
          </p:cNvPr>
          <p:cNvPicPr>
            <a:picLocks noChangeAspect="1"/>
          </p:cNvPicPr>
          <p:nvPr/>
        </p:nvPicPr>
        <p:blipFill>
          <a:blip r:embed="rId2"/>
          <a:stretch>
            <a:fillRect/>
          </a:stretch>
        </p:blipFill>
        <p:spPr>
          <a:xfrm>
            <a:off x="-291600" y="846088"/>
            <a:ext cx="5854262" cy="6090851"/>
          </a:xfrm>
          <a:prstGeom prst="rect">
            <a:avLst/>
          </a:prstGeom>
        </p:spPr>
      </p:pic>
      <p:sp>
        <p:nvSpPr>
          <p:cNvPr id="2" name="TextBox 1">
            <a:extLst>
              <a:ext uri="{FF2B5EF4-FFF2-40B4-BE49-F238E27FC236}">
                <a16:creationId xmlns:a16="http://schemas.microsoft.com/office/drawing/2014/main" id="{39CAB01F-5048-44BF-A45A-514FFBA9AD45}"/>
              </a:ext>
            </a:extLst>
          </p:cNvPr>
          <p:cNvSpPr txBox="1"/>
          <p:nvPr/>
        </p:nvSpPr>
        <p:spPr>
          <a:xfrm>
            <a:off x="469553" y="384423"/>
            <a:ext cx="2165978" cy="92333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5400" b="1">
                <a:solidFill>
                  <a:schemeClr val="bg1"/>
                </a:solidFill>
                <a:latin typeface="Century Gothic" panose="020B0502020202020204" pitchFamily="34" charset="0"/>
              </a:rPr>
              <a:t>Vision</a:t>
            </a:r>
          </a:p>
        </p:txBody>
      </p:sp>
      <p:sp>
        <p:nvSpPr>
          <p:cNvPr id="3" name="Gleichschenkliges Dreieck 30">
            <a:extLst>
              <a:ext uri="{FF2B5EF4-FFF2-40B4-BE49-F238E27FC236}">
                <a16:creationId xmlns:a16="http://schemas.microsoft.com/office/drawing/2014/main" id="{3F3BDC59-E364-6E9B-CD28-943959EBD5F5}"/>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p>
        </p:txBody>
      </p:sp>
      <p:sp>
        <p:nvSpPr>
          <p:cNvPr id="4" name="Textfeld 52">
            <a:extLst>
              <a:ext uri="{FF2B5EF4-FFF2-40B4-BE49-F238E27FC236}">
                <a16:creationId xmlns:a16="http://schemas.microsoft.com/office/drawing/2014/main" id="{2DE50E38-10A6-7F7E-3925-F7F17095A239}"/>
              </a:ext>
            </a:extLst>
          </p:cNvPr>
          <p:cNvSpPr txBox="1"/>
          <p:nvPr/>
        </p:nvSpPr>
        <p:spPr>
          <a:xfrm>
            <a:off x="4692316" y="1922720"/>
            <a:ext cx="7105993" cy="357963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IN" sz="3200" i="0" u="none" strike="noStrike" kern="1200" cap="none" spc="0" normalizeH="0" baseline="0" noProof="0">
                <a:ln>
                  <a:noFill/>
                </a:ln>
                <a:solidFill>
                  <a:schemeClr val="bg1"/>
                </a:solidFill>
                <a:effectLst/>
                <a:uLnTx/>
                <a:uFillTx/>
                <a:latin typeface="Century Gothic" panose="020B0502020202020204" pitchFamily="34" charset="0"/>
                <a:ea typeface="+mn-ea"/>
                <a:cs typeface="+mn-cs"/>
              </a:rPr>
              <a:t>To envision a future where querying databases is as simple as asking a question, our goal is to build a more fact-driven world by making insights available to every knowledge worker </a:t>
            </a:r>
            <a:endParaRPr kumimoji="0" lang="en-US" sz="3200" i="0" u="none" strike="noStrike" kern="1200" cap="none" spc="0" normalizeH="0" baseline="0" noProof="0">
              <a:ln>
                <a:noFill/>
              </a:ln>
              <a:solidFill>
                <a:schemeClr val="bg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110618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pic>
        <p:nvPicPr>
          <p:cNvPr id="5" name="Picture 4" descr="A logo with a ninja face and lines&#10;&#10;Description automatically generated">
            <a:extLst>
              <a:ext uri="{FF2B5EF4-FFF2-40B4-BE49-F238E27FC236}">
                <a16:creationId xmlns:a16="http://schemas.microsoft.com/office/drawing/2014/main" id="{D8A4780C-5589-4828-6E72-C394ADD4CA6A}"/>
              </a:ext>
            </a:extLst>
          </p:cNvPr>
          <p:cNvPicPr>
            <a:picLocks noChangeAspect="1"/>
          </p:cNvPicPr>
          <p:nvPr/>
        </p:nvPicPr>
        <p:blipFill>
          <a:blip r:embed="rId3"/>
          <a:stretch>
            <a:fillRect/>
          </a:stretch>
        </p:blipFill>
        <p:spPr>
          <a:xfrm>
            <a:off x="-250633" y="5740169"/>
            <a:ext cx="1428389" cy="1486114"/>
          </a:xfrm>
          <a:prstGeom prst="rect">
            <a:avLst/>
          </a:prstGeom>
        </p:spPr>
      </p:pic>
      <p:sp>
        <p:nvSpPr>
          <p:cNvPr id="8" name="TextBox 7">
            <a:extLst>
              <a:ext uri="{FF2B5EF4-FFF2-40B4-BE49-F238E27FC236}">
                <a16:creationId xmlns:a16="http://schemas.microsoft.com/office/drawing/2014/main" id="{87D1F8FA-9A8D-2B30-A7B8-DCB623CDC54A}"/>
              </a:ext>
            </a:extLst>
          </p:cNvPr>
          <p:cNvSpPr txBox="1"/>
          <p:nvPr/>
        </p:nvSpPr>
        <p:spPr>
          <a:xfrm rot="16200000">
            <a:off x="-2444544" y="2750236"/>
            <a:ext cx="58162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Cost Incurred 2025 - 2027</a:t>
            </a:r>
          </a:p>
        </p:txBody>
      </p:sp>
      <p:graphicFrame>
        <p:nvGraphicFramePr>
          <p:cNvPr id="3" name="Table 2">
            <a:extLst>
              <a:ext uri="{FF2B5EF4-FFF2-40B4-BE49-F238E27FC236}">
                <a16:creationId xmlns:a16="http://schemas.microsoft.com/office/drawing/2014/main" id="{EE240DF6-5AA4-3640-26F0-A65537AB8CC1}"/>
              </a:ext>
            </a:extLst>
          </p:cNvPr>
          <p:cNvGraphicFramePr>
            <a:graphicFrameLocks noGrp="1"/>
          </p:cNvGraphicFramePr>
          <p:nvPr>
            <p:extLst>
              <p:ext uri="{D42A27DB-BD31-4B8C-83A1-F6EECF244321}">
                <p14:modId xmlns:p14="http://schemas.microsoft.com/office/powerpoint/2010/main" val="2277071044"/>
              </p:ext>
            </p:extLst>
          </p:nvPr>
        </p:nvGraphicFramePr>
        <p:xfrm>
          <a:off x="948267" y="0"/>
          <a:ext cx="11243734" cy="6858001"/>
        </p:xfrm>
        <a:graphic>
          <a:graphicData uri="http://schemas.openxmlformats.org/drawingml/2006/table">
            <a:tbl>
              <a:tblPr/>
              <a:tblGrid>
                <a:gridCol w="1705698">
                  <a:extLst>
                    <a:ext uri="{9D8B030D-6E8A-4147-A177-3AD203B41FA5}">
                      <a16:colId xmlns:a16="http://schemas.microsoft.com/office/drawing/2014/main" val="1769642036"/>
                    </a:ext>
                  </a:extLst>
                </a:gridCol>
                <a:gridCol w="1952305">
                  <a:extLst>
                    <a:ext uri="{9D8B030D-6E8A-4147-A177-3AD203B41FA5}">
                      <a16:colId xmlns:a16="http://schemas.microsoft.com/office/drawing/2014/main" val="4085677795"/>
                    </a:ext>
                  </a:extLst>
                </a:gridCol>
                <a:gridCol w="1202209">
                  <a:extLst>
                    <a:ext uri="{9D8B030D-6E8A-4147-A177-3AD203B41FA5}">
                      <a16:colId xmlns:a16="http://schemas.microsoft.com/office/drawing/2014/main" val="1028344736"/>
                    </a:ext>
                  </a:extLst>
                </a:gridCol>
                <a:gridCol w="2026801">
                  <a:extLst>
                    <a:ext uri="{9D8B030D-6E8A-4147-A177-3AD203B41FA5}">
                      <a16:colId xmlns:a16="http://schemas.microsoft.com/office/drawing/2014/main" val="3126533591"/>
                    </a:ext>
                  </a:extLst>
                </a:gridCol>
                <a:gridCol w="1179089">
                  <a:extLst>
                    <a:ext uri="{9D8B030D-6E8A-4147-A177-3AD203B41FA5}">
                      <a16:colId xmlns:a16="http://schemas.microsoft.com/office/drawing/2014/main" val="1771955703"/>
                    </a:ext>
                  </a:extLst>
                </a:gridCol>
                <a:gridCol w="1921478">
                  <a:extLst>
                    <a:ext uri="{9D8B030D-6E8A-4147-A177-3AD203B41FA5}">
                      <a16:colId xmlns:a16="http://schemas.microsoft.com/office/drawing/2014/main" val="4246700323"/>
                    </a:ext>
                  </a:extLst>
                </a:gridCol>
                <a:gridCol w="1256154">
                  <a:extLst>
                    <a:ext uri="{9D8B030D-6E8A-4147-A177-3AD203B41FA5}">
                      <a16:colId xmlns:a16="http://schemas.microsoft.com/office/drawing/2014/main" val="3216934763"/>
                    </a:ext>
                  </a:extLst>
                </a:gridCol>
              </a:tblGrid>
              <a:tr h="203280">
                <a:tc rowSpan="2">
                  <a:txBody>
                    <a:bodyPr/>
                    <a:lstStyle/>
                    <a:p>
                      <a:pPr algn="ctr" fontAlgn="ctr"/>
                      <a:r>
                        <a:rPr lang="en-IN" sz="1200" b="1" i="0" u="none" strike="noStrike">
                          <a:solidFill>
                            <a:srgbClr val="000000"/>
                          </a:solidFill>
                          <a:effectLst/>
                          <a:highlight>
                            <a:srgbClr val="9DFFCA"/>
                          </a:highlight>
                          <a:latin typeface="Aptos Narrow" panose="020B0004020202020204" pitchFamily="34" charset="0"/>
                        </a:rPr>
                        <a:t>Billables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gridSpan="2">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hMerge="1">
                  <a:txBody>
                    <a:bodyPr/>
                    <a:lstStyle/>
                    <a:p>
                      <a:endParaRPr lang="en-US"/>
                    </a:p>
                  </a:txBody>
                  <a:tcPr/>
                </a:tc>
                <a:tc gridSpan="2">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hMerge="1">
                  <a:txBody>
                    <a:bodyPr/>
                    <a:lstStyle/>
                    <a:p>
                      <a:endParaRPr lang="en-US"/>
                    </a:p>
                  </a:txBody>
                  <a:tcPr/>
                </a:tc>
                <a:tc gridSpan="2">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hMerge="1">
                  <a:txBody>
                    <a:bodyPr/>
                    <a:lstStyle/>
                    <a:p>
                      <a:endParaRPr lang="en-US"/>
                    </a:p>
                  </a:txBody>
                  <a:tcPr/>
                </a:tc>
                <a:extLst>
                  <a:ext uri="{0D108BD9-81ED-4DB2-BD59-A6C34878D82A}">
                    <a16:rowId xmlns:a16="http://schemas.microsoft.com/office/drawing/2014/main" val="2870186737"/>
                  </a:ext>
                </a:extLst>
              </a:tr>
              <a:tr h="235376">
                <a:tc vMerge="1">
                  <a:txBody>
                    <a:bodyPr/>
                    <a:lstStyle/>
                    <a:p>
                      <a:endParaRPr lang="en-US"/>
                    </a:p>
                  </a:txBody>
                  <a:tcPr/>
                </a:tc>
                <a:tc>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2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2 cost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3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3 cost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4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tc>
                  <a:txBody>
                    <a:bodyPr/>
                    <a:lstStyle/>
                    <a:p>
                      <a:pPr algn="ctr" fontAlgn="b"/>
                      <a:r>
                        <a:rPr lang="en-IN" sz="1200" b="1" i="0" u="none" strike="noStrike">
                          <a:solidFill>
                            <a:srgbClr val="000000"/>
                          </a:solidFill>
                          <a:effectLst/>
                          <a:highlight>
                            <a:srgbClr val="9DFFCA"/>
                          </a:highlight>
                          <a:latin typeface="Aptos Narrow" panose="020B0004020202020204" pitchFamily="34" charset="0"/>
                        </a:rPr>
                        <a:t>Year 4 cost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9DFFCA"/>
                    </a:solidFill>
                  </a:tcPr>
                </a:tc>
                <a:extLst>
                  <a:ext uri="{0D108BD9-81ED-4DB2-BD59-A6C34878D82A}">
                    <a16:rowId xmlns:a16="http://schemas.microsoft.com/office/drawing/2014/main" val="1766155084"/>
                  </a:ext>
                </a:extLst>
              </a:tr>
              <a:tr h="427955">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Compute cost</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Calibri" panose="020F0502020204030204" pitchFamily="34" charset="0"/>
                        </a:rPr>
                        <a:t>AWS ml.p4de.24xlarge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$3,00,000.00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Calibri" panose="020F0502020204030204" pitchFamily="34" charset="0"/>
                        </a:rPr>
                        <a:t>AWS ml.p4de.24xlarge</a:t>
                      </a:r>
                      <a:br>
                        <a:rPr lang="en-IN" sz="1200" b="1" i="0" u="none" strike="noStrike">
                          <a:solidFill>
                            <a:srgbClr val="FFFFFF"/>
                          </a:solidFill>
                          <a:effectLst/>
                          <a:highlight>
                            <a:srgbClr val="20322E"/>
                          </a:highlight>
                          <a:latin typeface="Calibri" panose="020F0502020204030204" pitchFamily="34" charset="0"/>
                        </a:rPr>
                      </a:br>
                      <a:r>
                        <a:rPr lang="en-IN" sz="1200" b="1" i="0" u="none" strike="noStrike">
                          <a:solidFill>
                            <a:srgbClr val="FFFFFF"/>
                          </a:solidFill>
                          <a:effectLst/>
                          <a:highlight>
                            <a:srgbClr val="20322E"/>
                          </a:highlight>
                          <a:latin typeface="Calibri" panose="020F0502020204030204" pitchFamily="34" charset="0"/>
                        </a:rPr>
                        <a:t>2 instances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$6,00,000.00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Calibri" panose="020F0502020204030204" pitchFamily="34" charset="0"/>
                        </a:rPr>
                        <a:t>AWS ml.p4de.24xlarge</a:t>
                      </a:r>
                      <a:br>
                        <a:rPr lang="en-IN" sz="1200" b="1" i="0" u="none" strike="noStrike">
                          <a:solidFill>
                            <a:srgbClr val="FFFFFF"/>
                          </a:solidFill>
                          <a:effectLst/>
                          <a:highlight>
                            <a:srgbClr val="20322E"/>
                          </a:highlight>
                          <a:latin typeface="Calibri" panose="020F0502020204030204" pitchFamily="34" charset="0"/>
                        </a:rPr>
                      </a:br>
                      <a:r>
                        <a:rPr lang="en-IN" sz="1200" b="1" i="0" u="none" strike="noStrike">
                          <a:solidFill>
                            <a:srgbClr val="FFFFFF"/>
                          </a:solidFill>
                          <a:effectLst/>
                          <a:highlight>
                            <a:srgbClr val="20322E"/>
                          </a:highlight>
                          <a:latin typeface="Calibri" panose="020F0502020204030204" pitchFamily="34" charset="0"/>
                        </a:rPr>
                        <a:t>2 instances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$6,00,000.00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034575719"/>
                  </a:ext>
                </a:extLst>
              </a:tr>
              <a:tr h="855912">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Storage costs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200 TB volume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$2,45,760.00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300 TB volume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$3,68,640.00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500 TB volume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$6,14,400.00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05564399"/>
                  </a:ext>
                </a:extLst>
              </a:tr>
              <a:tr h="641934">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Laptops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Dell Xperion 32GB RAM</a:t>
                      </a:r>
                      <a:br>
                        <a:rPr lang="en-IN" sz="1200" b="1" i="0" u="none" strike="noStrike">
                          <a:solidFill>
                            <a:srgbClr val="FFFFFF"/>
                          </a:solidFill>
                          <a:effectLst/>
                          <a:highlight>
                            <a:srgbClr val="20322E"/>
                          </a:highlight>
                          <a:latin typeface="Aptos Narrow" panose="020B0004020202020204" pitchFamily="34" charset="0"/>
                        </a:rPr>
                      </a:br>
                      <a:r>
                        <a:rPr lang="en-IN" sz="1200" b="1" i="0" u="none" strike="noStrike">
                          <a:solidFill>
                            <a:srgbClr val="FFFFFF"/>
                          </a:solidFill>
                          <a:effectLst/>
                          <a:highlight>
                            <a:srgbClr val="20322E"/>
                          </a:highlight>
                          <a:latin typeface="Aptos Narrow" panose="020B0004020202020204" pitchFamily="34" charset="0"/>
                        </a:rPr>
                        <a:t>1699/laptop</a:t>
                      </a:r>
                      <a:br>
                        <a:rPr lang="en-IN" sz="1200" b="1" i="0" u="none" strike="noStrike">
                          <a:solidFill>
                            <a:srgbClr val="FFFFFF"/>
                          </a:solidFill>
                          <a:effectLst/>
                          <a:highlight>
                            <a:srgbClr val="20322E"/>
                          </a:highlight>
                          <a:latin typeface="Aptos Narrow" panose="020B0004020202020204" pitchFamily="34" charset="0"/>
                        </a:rPr>
                      </a:br>
                      <a:r>
                        <a:rPr lang="en-IN" sz="1200" b="1" i="0" u="none" strike="noStrike">
                          <a:solidFill>
                            <a:srgbClr val="FFFFFF"/>
                          </a:solidFill>
                          <a:effectLst/>
                          <a:highlight>
                            <a:srgbClr val="20322E"/>
                          </a:highlight>
                          <a:latin typeface="Aptos Narrow" panose="020B0004020202020204" pitchFamily="34" charset="0"/>
                        </a:rPr>
                        <a:t>Approx 30 laptop</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$50,970.00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Dell </a:t>
                      </a:r>
                      <a:r>
                        <a:rPr lang="en-IN" sz="1200" b="1" i="0" u="none" strike="noStrike" err="1">
                          <a:solidFill>
                            <a:srgbClr val="FFFFFF"/>
                          </a:solidFill>
                          <a:effectLst/>
                          <a:highlight>
                            <a:srgbClr val="20322E"/>
                          </a:highlight>
                          <a:latin typeface="Aptos Narrow" panose="020B0004020202020204" pitchFamily="34" charset="0"/>
                        </a:rPr>
                        <a:t>Xperion</a:t>
                      </a:r>
                      <a:r>
                        <a:rPr lang="en-IN" sz="1200" b="1" i="0" u="none" strike="noStrike">
                          <a:solidFill>
                            <a:srgbClr val="FFFFFF"/>
                          </a:solidFill>
                          <a:effectLst/>
                          <a:highlight>
                            <a:srgbClr val="20322E"/>
                          </a:highlight>
                          <a:latin typeface="Aptos Narrow" panose="020B0004020202020204" pitchFamily="34" charset="0"/>
                        </a:rPr>
                        <a:t> 32GB RAM</a:t>
                      </a:r>
                      <a:br>
                        <a:rPr lang="en-IN" sz="1200" b="1" i="0" u="none" strike="noStrike">
                          <a:solidFill>
                            <a:srgbClr val="FFFFFF"/>
                          </a:solidFill>
                          <a:effectLst/>
                          <a:highlight>
                            <a:srgbClr val="20322E"/>
                          </a:highlight>
                          <a:latin typeface="Aptos Narrow" panose="020B0004020202020204" pitchFamily="34" charset="0"/>
                        </a:rPr>
                      </a:br>
                      <a:r>
                        <a:rPr lang="en-IN" sz="1200" b="1" i="0" u="none" strike="noStrike">
                          <a:solidFill>
                            <a:srgbClr val="FFFFFF"/>
                          </a:solidFill>
                          <a:effectLst/>
                          <a:highlight>
                            <a:srgbClr val="20322E"/>
                          </a:highlight>
                          <a:latin typeface="Aptos Narrow" panose="020B0004020202020204" pitchFamily="34" charset="0"/>
                        </a:rPr>
                        <a:t>1699/laptop</a:t>
                      </a:r>
                      <a:br>
                        <a:rPr lang="en-IN" sz="1200" b="1" i="0" u="none" strike="noStrike">
                          <a:solidFill>
                            <a:srgbClr val="FFFFFF"/>
                          </a:solidFill>
                          <a:effectLst/>
                          <a:highlight>
                            <a:srgbClr val="20322E"/>
                          </a:highlight>
                          <a:latin typeface="Aptos Narrow" panose="020B0004020202020204" pitchFamily="34" charset="0"/>
                        </a:rPr>
                      </a:br>
                      <a:r>
                        <a:rPr lang="en-IN" sz="1200" b="1" i="0" u="none" strike="noStrike" err="1">
                          <a:solidFill>
                            <a:srgbClr val="FFFFFF"/>
                          </a:solidFill>
                          <a:effectLst/>
                          <a:highlight>
                            <a:srgbClr val="20322E"/>
                          </a:highlight>
                          <a:latin typeface="Aptos Narrow" panose="020B0004020202020204" pitchFamily="34" charset="0"/>
                        </a:rPr>
                        <a:t>Approx</a:t>
                      </a:r>
                      <a:r>
                        <a:rPr lang="en-IN" sz="1200" b="1" i="0" u="none" strike="noStrike">
                          <a:solidFill>
                            <a:srgbClr val="FFFFFF"/>
                          </a:solidFill>
                          <a:effectLst/>
                          <a:highlight>
                            <a:srgbClr val="20322E"/>
                          </a:highlight>
                          <a:latin typeface="Aptos Narrow" panose="020B0004020202020204" pitchFamily="34" charset="0"/>
                        </a:rPr>
                        <a:t> 35 laptop</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$59,465.00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Same Dell, Plus additional other laptops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$70,000.00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533192457"/>
                  </a:ext>
                </a:extLst>
              </a:tr>
              <a:tr h="363762">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Office space with utilities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$10,560.00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$11,616.00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Larger space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$19,200.00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755944123"/>
                  </a:ext>
                </a:extLst>
              </a:tr>
              <a:tr h="363762">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Internet</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 </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$2,220.00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$2,442.00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$2,686.20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64552458"/>
                  </a:ext>
                </a:extLst>
              </a:tr>
              <a:tr h="727525">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Ads campaign</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25%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$10,500.00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$11,025.00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$12,127.50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780055878"/>
                  </a:ext>
                </a:extLst>
              </a:tr>
              <a:tr h="727525">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 </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25%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$7,500.00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$7,875.00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$8,662.50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750157553"/>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Ticketing system</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3X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$2,160.00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$2,160.00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$2,808.00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635320181"/>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CRM</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2X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$4,800.00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$4,800.00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$7,200.00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442232856"/>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Software Licenses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 </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$3,600.00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$3,600.00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25%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$4,500.00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4243216447"/>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AI/NLP *2</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 AI/NLP</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$5,76,000.00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 AI/NLP</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$5,76,000.00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 AI/NLP</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$5,76,000.00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811157496"/>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Full stack developers * 2</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Full stack developers * 2</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$1,59,999.96</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Full stack developers * 2</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$1,59,999.96</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Full stack developers * 4</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$3,19,999.92</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1617466895"/>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Data Engineer</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 Data Engineers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$2,52,000.00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 Data Engineers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$2,52,000.00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 Data Engineers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$4,20,000.00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43888929"/>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QA Engineer</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 QA</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$1,20,000.00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 QA</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$1,20,000.00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4 QA</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$2,40,000.00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829268491"/>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Sales/Marketing specialist</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 Sales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 Sales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5 Sales</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$2,50,000.00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090557734"/>
                  </a:ext>
                </a:extLst>
              </a:tr>
              <a:tr h="203280">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Ad hoc Consultant</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$18,000.00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$18,000.00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Same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$18,000.00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2048826254"/>
                  </a:ext>
                </a:extLst>
              </a:tr>
              <a:tr h="246074">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Contingent Fund</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100% increase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$30,000.00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Approximate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Approximate</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tc>
                  <a:txBody>
                    <a:bodyPr/>
                    <a:lstStyle/>
                    <a:p>
                      <a:pPr algn="ctr" fontAlgn="ctr"/>
                      <a:r>
                        <a:rPr lang="en-IN" sz="1200" b="1" i="0" u="none" strike="noStrike">
                          <a:solidFill>
                            <a:srgbClr val="FFFFFF"/>
                          </a:solidFill>
                          <a:effectLst/>
                          <a:highlight>
                            <a:srgbClr val="20322E"/>
                          </a:highlight>
                          <a:latin typeface="Aptos Narrow" panose="020B0004020202020204" pitchFamily="34" charset="0"/>
                        </a:rPr>
                        <a:t>$1,50,000.00</a:t>
                      </a:r>
                    </a:p>
                  </a:txBody>
                  <a:tcPr marL="0" marR="0" marT="0" marB="0" anchor="ctr">
                    <a:lnL w="6350" cap="flat" cmpd="sng" algn="ctr">
                      <a:solidFill>
                        <a:srgbClr val="9DFFCA"/>
                      </a:solidFill>
                      <a:prstDash val="solid"/>
                      <a:round/>
                      <a:headEnd type="none" w="med" len="med"/>
                      <a:tailEnd type="none" w="med" len="med"/>
                    </a:lnL>
                    <a:lnR w="6350" cap="flat" cmpd="sng" algn="ctr">
                      <a:solidFill>
                        <a:srgbClr val="9DFFCA"/>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9DFFCA"/>
                      </a:solidFill>
                      <a:prstDash val="solid"/>
                      <a:round/>
                      <a:headEnd type="none" w="med" len="med"/>
                      <a:tailEnd type="none" w="med" len="med"/>
                    </a:lnB>
                    <a:solidFill>
                      <a:srgbClr val="20322E"/>
                    </a:solidFill>
                  </a:tcPr>
                </a:tc>
                <a:extLst>
                  <a:ext uri="{0D108BD9-81ED-4DB2-BD59-A6C34878D82A}">
                    <a16:rowId xmlns:a16="http://schemas.microsoft.com/office/drawing/2014/main" val="3851325413"/>
                  </a:ext>
                </a:extLst>
              </a:tr>
              <a:tr h="235376">
                <a:tc>
                  <a:txBody>
                    <a:bodyPr/>
                    <a:lstStyle/>
                    <a:p>
                      <a:pPr algn="ctr" fontAlgn="ctr"/>
                      <a:r>
                        <a:rPr lang="en-IN" sz="1400" b="0" i="0" u="none" strike="noStrike">
                          <a:solidFill>
                            <a:srgbClr val="000000"/>
                          </a:solidFill>
                          <a:effectLst/>
                          <a:highlight>
                            <a:srgbClr val="9DFFCA"/>
                          </a:highlight>
                          <a:latin typeface="Aptos Narrow" panose="020B00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err="1">
                          <a:solidFill>
                            <a:srgbClr val="000000"/>
                          </a:solidFill>
                          <a:effectLst/>
                          <a:highlight>
                            <a:srgbClr val="9DFFCA"/>
                          </a:highlight>
                          <a:latin typeface="Aptos Narrow" panose="020B0004020202020204" pitchFamily="34" charset="0"/>
                        </a:rPr>
                        <a:t>approx</a:t>
                      </a:r>
                      <a:r>
                        <a:rPr lang="en-IN" sz="1400" b="1" i="0" u="none" strike="noStrike">
                          <a:solidFill>
                            <a:srgbClr val="000000"/>
                          </a:solidFill>
                          <a:effectLst/>
                          <a:highlight>
                            <a:srgbClr val="9DFFCA"/>
                          </a:highlight>
                          <a:latin typeface="Aptos Narrow" panose="020B0004020202020204" pitchFamily="34" charset="0"/>
                        </a:rPr>
                        <a:t> 67% cost increase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$19,44,069.96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approx 25% cost increase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$24,97,622.96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a:solidFill>
                            <a:srgbClr val="000000"/>
                          </a:solidFill>
                          <a:effectLst/>
                          <a:highlight>
                            <a:srgbClr val="9DFFCA"/>
                          </a:highlight>
                          <a:latin typeface="Aptos Narrow" panose="020B0004020202020204" pitchFamily="34" charset="0"/>
                        </a:rPr>
                        <a:t>approx 30% cost increase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tc>
                  <a:txBody>
                    <a:bodyPr/>
                    <a:lstStyle/>
                    <a:p>
                      <a:pPr algn="ctr" fontAlgn="ctr"/>
                      <a:r>
                        <a:rPr lang="en-IN" sz="1400" b="1" i="0" u="none" strike="noStrike" dirty="0">
                          <a:solidFill>
                            <a:srgbClr val="000000"/>
                          </a:solidFill>
                          <a:effectLst/>
                          <a:highlight>
                            <a:srgbClr val="9DFFCA"/>
                          </a:highlight>
                          <a:latin typeface="Aptos Narrow" panose="020B0004020202020204" pitchFamily="34" charset="0"/>
                        </a:rPr>
                        <a:t>$33,15,584.12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9DFFCA"/>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FFCA"/>
                    </a:solidFill>
                  </a:tcPr>
                </a:tc>
                <a:extLst>
                  <a:ext uri="{0D108BD9-81ED-4DB2-BD59-A6C34878D82A}">
                    <a16:rowId xmlns:a16="http://schemas.microsoft.com/office/drawing/2014/main" val="3309270154"/>
                  </a:ext>
                </a:extLst>
              </a:tr>
            </a:tbl>
          </a:graphicData>
        </a:graphic>
      </p:graphicFrame>
    </p:spTree>
    <p:extLst>
      <p:ext uri="{BB962C8B-B14F-4D97-AF65-F5344CB8AC3E}">
        <p14:creationId xmlns:p14="http://schemas.microsoft.com/office/powerpoint/2010/main" val="16143636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9BF26F-C674-83AC-91CC-F118F45C1C11}"/>
              </a:ext>
            </a:extLst>
          </p:cNvPr>
          <p:cNvSpPr txBox="1"/>
          <p:nvPr/>
        </p:nvSpPr>
        <p:spPr>
          <a:xfrm>
            <a:off x="469553" y="273550"/>
            <a:ext cx="80069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Competitor Pricing</a:t>
            </a:r>
          </a:p>
        </p:txBody>
      </p:sp>
      <p:sp>
        <p:nvSpPr>
          <p:cNvPr id="12" name="Gleichschenkliges Dreieck 30">
            <a:extLst>
              <a:ext uri="{FF2B5EF4-FFF2-40B4-BE49-F238E27FC236}">
                <a16:creationId xmlns:a16="http://schemas.microsoft.com/office/drawing/2014/main" id="{FF6153C6-BD57-A068-1525-1E4BD44D0D37}"/>
              </a:ext>
            </a:extLst>
          </p:cNvPr>
          <p:cNvSpPr/>
          <p:nvPr/>
        </p:nvSpPr>
        <p:spPr>
          <a:xfrm rot="5400000">
            <a:off x="-209916" y="426545"/>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Picture 1" descr="A logo with a ninja face and lines&#10;&#10;Description automatically generated">
            <a:extLst>
              <a:ext uri="{FF2B5EF4-FFF2-40B4-BE49-F238E27FC236}">
                <a16:creationId xmlns:a16="http://schemas.microsoft.com/office/drawing/2014/main" id="{71B131AC-023F-DA5E-E125-E12B5407E8FA}"/>
              </a:ext>
            </a:extLst>
          </p:cNvPr>
          <p:cNvPicPr>
            <a:picLocks noChangeAspect="1"/>
          </p:cNvPicPr>
          <p:nvPr/>
        </p:nvPicPr>
        <p:blipFill rotWithShape="1">
          <a:blip r:embed="rId3"/>
          <a:srcRect l="17633" t="13704" r="17711" b="19872"/>
          <a:stretch/>
        </p:blipFill>
        <p:spPr>
          <a:xfrm>
            <a:off x="11137392" y="55850"/>
            <a:ext cx="923544" cy="987141"/>
          </a:xfrm>
          <a:prstGeom prst="rect">
            <a:avLst/>
          </a:prstGeom>
        </p:spPr>
      </p:pic>
      <p:graphicFrame>
        <p:nvGraphicFramePr>
          <p:cNvPr id="3" name="Table 2">
            <a:extLst>
              <a:ext uri="{FF2B5EF4-FFF2-40B4-BE49-F238E27FC236}">
                <a16:creationId xmlns:a16="http://schemas.microsoft.com/office/drawing/2014/main" id="{03C53CAE-C9DE-2805-BCEE-2BE1FD0FC8A5}"/>
              </a:ext>
            </a:extLst>
          </p:cNvPr>
          <p:cNvGraphicFramePr>
            <a:graphicFrameLocks noGrp="1"/>
          </p:cNvGraphicFramePr>
          <p:nvPr/>
        </p:nvGraphicFramePr>
        <p:xfrm>
          <a:off x="1115568" y="1170432"/>
          <a:ext cx="10259569" cy="5137894"/>
        </p:xfrm>
        <a:graphic>
          <a:graphicData uri="http://schemas.openxmlformats.org/drawingml/2006/table">
            <a:tbl>
              <a:tblPr>
                <a:tableStyleId>{5C22544A-7EE6-4342-B048-85BDC9FD1C3A}</a:tableStyleId>
              </a:tblPr>
              <a:tblGrid>
                <a:gridCol w="2465977">
                  <a:extLst>
                    <a:ext uri="{9D8B030D-6E8A-4147-A177-3AD203B41FA5}">
                      <a16:colId xmlns:a16="http://schemas.microsoft.com/office/drawing/2014/main" val="2882011343"/>
                    </a:ext>
                  </a:extLst>
                </a:gridCol>
                <a:gridCol w="1729863">
                  <a:extLst>
                    <a:ext uri="{9D8B030D-6E8A-4147-A177-3AD203B41FA5}">
                      <a16:colId xmlns:a16="http://schemas.microsoft.com/office/drawing/2014/main" val="3636835454"/>
                    </a:ext>
                  </a:extLst>
                </a:gridCol>
                <a:gridCol w="2636204">
                  <a:extLst>
                    <a:ext uri="{9D8B030D-6E8A-4147-A177-3AD203B41FA5}">
                      <a16:colId xmlns:a16="http://schemas.microsoft.com/office/drawing/2014/main" val="427686542"/>
                    </a:ext>
                  </a:extLst>
                </a:gridCol>
                <a:gridCol w="1532034">
                  <a:extLst>
                    <a:ext uri="{9D8B030D-6E8A-4147-A177-3AD203B41FA5}">
                      <a16:colId xmlns:a16="http://schemas.microsoft.com/office/drawing/2014/main" val="2133452822"/>
                    </a:ext>
                  </a:extLst>
                </a:gridCol>
                <a:gridCol w="1895491">
                  <a:extLst>
                    <a:ext uri="{9D8B030D-6E8A-4147-A177-3AD203B41FA5}">
                      <a16:colId xmlns:a16="http://schemas.microsoft.com/office/drawing/2014/main" val="4272650884"/>
                    </a:ext>
                  </a:extLst>
                </a:gridCol>
              </a:tblGrid>
              <a:tr h="764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a:effectLst/>
                        </a:rPr>
                        <a:t>ThoughtSpot</a:t>
                      </a:r>
                      <a:endParaRPr lang="en-US" sz="1400" b="1" i="0" u="none" strike="noStrike">
                        <a:solidFill>
                          <a:srgbClr val="000000"/>
                        </a:solidFill>
                        <a:effectLst/>
                        <a:latin typeface="Aptos Narrow" panose="020B0004020202020204" pitchFamily="34" charset="0"/>
                      </a:endParaRPr>
                    </a:p>
                    <a:p>
                      <a:pPr algn="ctr" fontAlgn="ctr"/>
                      <a:r>
                        <a:rPr lang="en-US" sz="1400" u="none" strike="noStrike">
                          <a:effectLst/>
                        </a:rPr>
                        <a:t>params/tiers </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Team</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Essentials</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Pro</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Enterprise</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extLst>
                  <a:ext uri="{0D108BD9-81ED-4DB2-BD59-A6C34878D82A}">
                    <a16:rowId xmlns:a16="http://schemas.microsoft.com/office/drawing/2014/main" val="808304032"/>
                  </a:ext>
                </a:extLst>
              </a:tr>
              <a:tr h="188727">
                <a:tc>
                  <a:txBody>
                    <a:bodyPr/>
                    <a:lstStyle/>
                    <a:p>
                      <a:pPr algn="ctr" fontAlgn="ctr"/>
                      <a:r>
                        <a:rPr lang="en-US" sz="1400" u="none" strike="noStrike">
                          <a:effectLst/>
                        </a:rPr>
                        <a:t>users</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5</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20</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custom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custom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1554096158"/>
                  </a:ext>
                </a:extLst>
              </a:tr>
              <a:tr h="188727">
                <a:tc>
                  <a:txBody>
                    <a:bodyPr/>
                    <a:lstStyle/>
                    <a:p>
                      <a:pPr algn="ctr" fontAlgn="ctr"/>
                      <a:r>
                        <a:rPr lang="en-US" sz="1400" u="none" strike="noStrike">
                          <a:effectLst/>
                        </a:rPr>
                        <a:t>rows</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5M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25M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500M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unlimited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2144659134"/>
                  </a:ext>
                </a:extLst>
              </a:tr>
              <a:tr h="188727">
                <a:tc>
                  <a:txBody>
                    <a:bodyPr/>
                    <a:lstStyle/>
                    <a:p>
                      <a:pPr algn="ctr" fontAlgn="ctr"/>
                      <a:r>
                        <a:rPr lang="en-US" sz="1400" u="none" strike="noStrike">
                          <a:effectLst/>
                        </a:rPr>
                        <a:t>support</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in-app</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in-app</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pro level</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enterprise level</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1595786869"/>
                  </a:ext>
                </a:extLst>
              </a:tr>
              <a:tr h="188727">
                <a:tc>
                  <a:txBody>
                    <a:bodyPr/>
                    <a:lstStyle/>
                    <a:p>
                      <a:pPr algn="ctr" fontAlgn="ctr"/>
                      <a:r>
                        <a:rPr lang="en-US" sz="1400" u="none" strike="noStrike">
                          <a:effectLst/>
                        </a:rPr>
                        <a:t>organization</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1</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1</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1</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400</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2547988025"/>
                  </a:ext>
                </a:extLst>
              </a:tr>
              <a:tr h="283090">
                <a:tc>
                  <a:txBody>
                    <a:bodyPr/>
                    <a:lstStyle/>
                    <a:p>
                      <a:pPr algn="ctr" fontAlgn="ctr"/>
                      <a:r>
                        <a:rPr lang="en-US" sz="1400" u="none" strike="noStrike">
                          <a:effectLst/>
                        </a:rPr>
                        <a:t>security</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None</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row-level</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pro level</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enterprise level</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1690156551"/>
                  </a:ext>
                </a:extLst>
              </a:tr>
              <a:tr h="259910">
                <a:tc>
                  <a:txBody>
                    <a:bodyPr/>
                    <a:lstStyle/>
                    <a:p>
                      <a:pPr algn="ctr" fontAlgn="ctr"/>
                      <a:r>
                        <a:rPr lang="en-US" sz="1400" u="none" strike="noStrike">
                          <a:effectLst/>
                        </a:rPr>
                        <a:t>Insights</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None</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Automated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Automated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Automated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1483628044"/>
                  </a:ext>
                </a:extLst>
              </a:tr>
              <a:tr h="188727">
                <a:tc>
                  <a:txBody>
                    <a:bodyPr/>
                    <a:lstStyle/>
                    <a:p>
                      <a:pPr algn="ctr" fontAlgn="ctr"/>
                      <a:r>
                        <a:rPr lang="en-US" sz="1400" u="none" strike="noStrike">
                          <a:effectLst/>
                        </a:rPr>
                        <a:t>Permission groups</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1</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5</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25</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unlimited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3015412181"/>
                  </a:ext>
                </a:extLst>
              </a:tr>
              <a:tr h="188727">
                <a:tc>
                  <a:txBody>
                    <a:bodyPr/>
                    <a:lstStyle/>
                    <a:p>
                      <a:pPr algn="ctr" fontAlgn="ctr"/>
                      <a:r>
                        <a:rPr lang="en-US" sz="1400" u="none" strike="noStrike">
                          <a:effectLst/>
                        </a:rPr>
                        <a:t>Freemium</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yes</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yes</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yes</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talk to sales</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123352975"/>
                  </a:ext>
                </a:extLst>
              </a:tr>
              <a:tr h="188727">
                <a:tc>
                  <a:txBody>
                    <a:bodyPr/>
                    <a:lstStyle/>
                    <a:p>
                      <a:pPr algn="ctr" fontAlgn="ctr"/>
                      <a:r>
                        <a:rPr lang="en-US" sz="1400" u="none" strike="noStrike">
                          <a:effectLst/>
                        </a:rPr>
                        <a:t>Price</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$95/</a:t>
                      </a:r>
                      <a:r>
                        <a:rPr lang="en-US" sz="1400" u="none" strike="noStrike" err="1">
                          <a:solidFill>
                            <a:schemeClr val="bg1"/>
                          </a:solidFill>
                          <a:effectLst/>
                        </a:rPr>
                        <a:t>mos</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$1250/</a:t>
                      </a:r>
                      <a:r>
                        <a:rPr lang="en-US" sz="1400" u="none" strike="noStrike" err="1">
                          <a:solidFill>
                            <a:schemeClr val="bg1"/>
                          </a:solidFill>
                          <a:effectLst/>
                        </a:rPr>
                        <a:t>mos</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custom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custom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2977329452"/>
                  </a:ext>
                </a:extLst>
              </a:tr>
              <a:tr h="188727">
                <a:tc>
                  <a:txBody>
                    <a:bodyPr/>
                    <a:lstStyle/>
                    <a:p>
                      <a:pPr algn="ctr" fontAlgn="ctr"/>
                      <a:r>
                        <a:rPr lang="en-US" sz="1400" u="none" strike="noStrike" err="1">
                          <a:effectLst/>
                        </a:rPr>
                        <a:t>Kinetica</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gridSpan="2">
                  <a:txBody>
                    <a:bodyPr/>
                    <a:lstStyle/>
                    <a:p>
                      <a:pPr algn="ctr" fontAlgn="ctr"/>
                      <a:r>
                        <a:rPr lang="en-US" sz="1400" u="none" strike="noStrike" err="1">
                          <a:effectLst/>
                        </a:rPr>
                        <a:t>Kinetica</a:t>
                      </a:r>
                      <a:r>
                        <a:rPr lang="en-US" sz="1400" u="none" strike="noStrike">
                          <a:effectLst/>
                        </a:rPr>
                        <a:t> Cloud</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hMerge="1">
                  <a:txBody>
                    <a:bodyPr/>
                    <a:lstStyle/>
                    <a:p>
                      <a:endParaRPr lang="en-US"/>
                    </a:p>
                  </a:txBody>
                  <a:tcPr/>
                </a:tc>
                <a:tc gridSpan="2">
                  <a:txBody>
                    <a:bodyPr/>
                    <a:lstStyle/>
                    <a:p>
                      <a:pPr algn="ctr" fontAlgn="ctr"/>
                      <a:r>
                        <a:rPr lang="en-US" sz="1400" u="none" strike="noStrike">
                          <a:effectLst/>
                        </a:rPr>
                        <a:t>Enterprise</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hMerge="1">
                  <a:txBody>
                    <a:bodyPr/>
                    <a:lstStyle/>
                    <a:p>
                      <a:endParaRPr lang="en-US"/>
                    </a:p>
                  </a:txBody>
                  <a:tcPr/>
                </a:tc>
                <a:extLst>
                  <a:ext uri="{0D108BD9-81ED-4DB2-BD59-A6C34878D82A}">
                    <a16:rowId xmlns:a16="http://schemas.microsoft.com/office/drawing/2014/main" val="458127396"/>
                  </a:ext>
                </a:extLst>
              </a:tr>
              <a:tr h="490690">
                <a:tc>
                  <a:txBody>
                    <a:bodyPr/>
                    <a:lstStyle/>
                    <a:p>
                      <a:pPr algn="ctr" fontAlgn="ctr"/>
                      <a:r>
                        <a:rPr lang="en-US" sz="1400" u="none" strike="noStrike">
                          <a:effectLst/>
                        </a:rPr>
                        <a:t>params/tiers</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 Free</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 Dedicates workloads (Coming soon)</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AWS Managed service</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effectLst/>
                        </a:rPr>
                        <a:t>Specialized needs</a:t>
                      </a:r>
                      <a:endParaRPr lang="en-US" sz="1400" b="1" i="0" u="none" strike="noStrike">
                        <a:solidFill>
                          <a:srgbClr val="000000"/>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extLst>
                  <a:ext uri="{0D108BD9-81ED-4DB2-BD59-A6C34878D82A}">
                    <a16:rowId xmlns:a16="http://schemas.microsoft.com/office/drawing/2014/main" val="1740041775"/>
                  </a:ext>
                </a:extLst>
              </a:tr>
              <a:tr h="188727">
                <a:tc>
                  <a:txBody>
                    <a:bodyPr/>
                    <a:lstStyle/>
                    <a:p>
                      <a:pPr algn="ctr" fontAlgn="ctr"/>
                      <a:r>
                        <a:rPr lang="en-US" sz="1400" u="none" strike="noStrike">
                          <a:effectLst/>
                        </a:rPr>
                        <a:t>data</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10GB</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unlimited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unlimited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rowSpan="3">
                  <a:txBody>
                    <a:bodyPr/>
                    <a:lstStyle/>
                    <a:p>
                      <a:pPr algn="ctr" fontAlgn="ctr"/>
                      <a:r>
                        <a:rPr lang="en-US" sz="1400" u="none" strike="noStrike">
                          <a:solidFill>
                            <a:schemeClr val="bg1"/>
                          </a:solidFill>
                          <a:effectLst/>
                        </a:rPr>
                        <a:t>custom, MFA, multi datacenter resilience</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1429351810"/>
                  </a:ext>
                </a:extLst>
              </a:tr>
              <a:tr h="566181">
                <a:tc>
                  <a:txBody>
                    <a:bodyPr/>
                    <a:lstStyle/>
                    <a:p>
                      <a:pPr algn="ctr" fontAlgn="ctr"/>
                      <a:r>
                        <a:rPr lang="en-US" sz="1400" u="none" strike="noStrike">
                          <a:effectLst/>
                        </a:rPr>
                        <a:t>compute</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shared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dedicated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suspend &amp; resume as needed</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972854680"/>
                  </a:ext>
                </a:extLst>
              </a:tr>
              <a:tr h="188727">
                <a:tc>
                  <a:txBody>
                    <a:bodyPr/>
                    <a:lstStyle/>
                    <a:p>
                      <a:pPr algn="ctr" fontAlgn="ctr"/>
                      <a:r>
                        <a:rPr lang="en-US" sz="1400" u="none" strike="noStrike">
                          <a:effectLst/>
                        </a:rPr>
                        <a:t>dashboarding</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No</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with reveal</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yes</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884284142"/>
                  </a:ext>
                </a:extLst>
              </a:tr>
              <a:tr h="188727">
                <a:tc>
                  <a:txBody>
                    <a:bodyPr/>
                    <a:lstStyle/>
                    <a:p>
                      <a:pPr algn="ctr" fontAlgn="ctr"/>
                      <a:r>
                        <a:rPr lang="en-US" sz="1400" u="none" strike="noStrike">
                          <a:effectLst/>
                        </a:rPr>
                        <a:t>support</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basic</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basic</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basic</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premium</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539320081"/>
                  </a:ext>
                </a:extLst>
              </a:tr>
              <a:tr h="188727">
                <a:tc>
                  <a:txBody>
                    <a:bodyPr/>
                    <a:lstStyle/>
                    <a:p>
                      <a:pPr algn="ctr" fontAlgn="ct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EFFCB"/>
                    </a:solidFill>
                  </a:tcPr>
                </a:tc>
                <a:tc>
                  <a:txBody>
                    <a:bodyPr/>
                    <a:lstStyle/>
                    <a:p>
                      <a:pPr algn="ctr" fontAlgn="ct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No infra cost</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tc>
                  <a:txBody>
                    <a:bodyPr/>
                    <a:lstStyle/>
                    <a:p>
                      <a:pPr algn="ctr" fontAlgn="ct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rgbClr val="9EFFCB"/>
                      </a:solidFill>
                      <a:prstDash val="solid"/>
                      <a:round/>
                      <a:headEnd type="none" w="med" len="med"/>
                      <a:tailEnd type="none" w="med" len="med"/>
                    </a:lnB>
                    <a:noFill/>
                  </a:tcPr>
                </a:tc>
                <a:extLst>
                  <a:ext uri="{0D108BD9-81ED-4DB2-BD59-A6C34878D82A}">
                    <a16:rowId xmlns:a16="http://schemas.microsoft.com/office/drawing/2014/main" val="1568702642"/>
                  </a:ext>
                </a:extLst>
              </a:tr>
              <a:tr h="188727">
                <a:tc>
                  <a:txBody>
                    <a:bodyPr/>
                    <a:lstStyle/>
                    <a:p>
                      <a:pPr algn="ctr" fontAlgn="ctr"/>
                      <a:r>
                        <a:rPr lang="en-US" sz="1400" u="none" strike="noStrike">
                          <a:effectLst/>
                        </a:rPr>
                        <a:t>price</a:t>
                      </a:r>
                      <a:endParaRPr lang="en-US" sz="1400" b="0" i="0" u="none" strike="noStrike">
                        <a:solidFill>
                          <a:srgbClr val="000000"/>
                        </a:solidFill>
                        <a:effectLst/>
                        <a:latin typeface="Aptos Narrow" panose="020B00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EFFCB"/>
                    </a:solidFill>
                  </a:tcPr>
                </a:tc>
                <a:tc>
                  <a:txBody>
                    <a:bodyPr/>
                    <a:lstStyle/>
                    <a:p>
                      <a:pPr algn="ctr" fontAlgn="ctr"/>
                      <a:r>
                        <a:rPr lang="en-US" sz="1400" u="none" strike="noStrike">
                          <a:solidFill>
                            <a:schemeClr val="bg1"/>
                          </a:solidFill>
                          <a:effectLst/>
                        </a:rPr>
                        <a:t>$0.00</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$1.80/</a:t>
                      </a:r>
                      <a:r>
                        <a:rPr lang="en-US" sz="1400" u="none" strike="noStrike" err="1">
                          <a:solidFill>
                            <a:schemeClr val="bg1"/>
                          </a:solidFill>
                          <a:effectLst/>
                        </a:rPr>
                        <a:t>hr</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US" sz="1400" u="none" strike="noStrike">
                          <a:solidFill>
                            <a:schemeClr val="bg1"/>
                          </a:solidFill>
                          <a:effectLst/>
                        </a:rPr>
                        <a:t>$1.50/hr</a:t>
                      </a:r>
                      <a:endParaRPr lang="en-US" sz="1400" b="0" i="0" u="none" strike="noStrike">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rgbClr val="9EFFCB"/>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r>
                        <a:rPr lang="en-US" sz="1400" u="none" strike="noStrike" dirty="0">
                          <a:solidFill>
                            <a:schemeClr val="bg1"/>
                          </a:solidFill>
                          <a:effectLst/>
                        </a:rPr>
                        <a:t>custom</a:t>
                      </a:r>
                      <a:endParaRPr lang="en-US" sz="1400" b="0" i="0" u="none" strike="noStrike" dirty="0">
                        <a:solidFill>
                          <a:schemeClr val="bg1"/>
                        </a:solidFill>
                        <a:effectLst/>
                        <a:latin typeface="Aptos Narrow" panose="020B0004020202020204" pitchFamily="34" charset="0"/>
                      </a:endParaRPr>
                    </a:p>
                  </a:txBody>
                  <a:tcPr marL="0" marR="0" marT="0" marB="0" anchor="ctr">
                    <a:lnL w="12700" cap="flat" cmpd="sng" algn="ctr">
                      <a:solidFill>
                        <a:srgbClr val="9EFFCB"/>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EFFCB"/>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36030168"/>
                  </a:ext>
                </a:extLst>
              </a:tr>
            </a:tbl>
          </a:graphicData>
        </a:graphic>
      </p:graphicFrame>
    </p:spTree>
    <p:extLst>
      <p:ext uri="{BB962C8B-B14F-4D97-AF65-F5344CB8AC3E}">
        <p14:creationId xmlns:p14="http://schemas.microsoft.com/office/powerpoint/2010/main" val="21340335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42000">
              <a:srgbClr val="21322E"/>
            </a:gs>
            <a:gs pos="20000">
              <a:srgbClr val="21322E"/>
            </a:gs>
          </a:gsLst>
          <a:lin ang="5400000" scaled="1"/>
        </a:gradFill>
        <a:effectLst/>
      </p:bgPr>
    </p:bg>
    <p:spTree>
      <p:nvGrpSpPr>
        <p:cNvPr id="1" name=""/>
        <p:cNvGrpSpPr/>
        <p:nvPr/>
      </p:nvGrpSpPr>
      <p:grpSpPr>
        <a:xfrm>
          <a:off x="0" y="0"/>
          <a:ext cx="0" cy="0"/>
          <a:chOff x="0" y="0"/>
          <a:chExt cx="0" cy="0"/>
        </a:xfrm>
      </p:grpSpPr>
      <p:sp>
        <p:nvSpPr>
          <p:cNvPr id="74" name="Rounded Rectangle">
            <a:extLst>
              <a:ext uri="{FF2B5EF4-FFF2-40B4-BE49-F238E27FC236}">
                <a16:creationId xmlns:a16="http://schemas.microsoft.com/office/drawing/2014/main" id="{A23A7DC5-3D11-4B91-8158-8C8EC3B246ED}"/>
              </a:ext>
            </a:extLst>
          </p:cNvPr>
          <p:cNvSpPr/>
          <p:nvPr/>
        </p:nvSpPr>
        <p:spPr>
          <a:xfrm>
            <a:off x="3371096" y="2501442"/>
            <a:ext cx="1739365" cy="3699476"/>
          </a:xfrm>
          <a:prstGeom prst="roundRect">
            <a:avLst>
              <a:gd name="adj" fmla="val 17445"/>
            </a:avLst>
          </a:prstGeom>
          <a:solidFill>
            <a:srgbClr val="9DFFCA"/>
          </a:solidFill>
          <a:ln w="12700">
            <a:miter lim="400000"/>
          </a:ln>
          <a:effectLst>
            <a:outerShdw dist="889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78" name="Rounded Rectangle">
            <a:extLst>
              <a:ext uri="{FF2B5EF4-FFF2-40B4-BE49-F238E27FC236}">
                <a16:creationId xmlns:a16="http://schemas.microsoft.com/office/drawing/2014/main" id="{1E0C0C78-AB51-434E-A45A-B50A384EC0E8}"/>
              </a:ext>
            </a:extLst>
          </p:cNvPr>
          <p:cNvSpPr/>
          <p:nvPr/>
        </p:nvSpPr>
        <p:spPr>
          <a:xfrm>
            <a:off x="7089961" y="2501442"/>
            <a:ext cx="1739365" cy="3699476"/>
          </a:xfrm>
          <a:prstGeom prst="roundRect">
            <a:avLst>
              <a:gd name="adj" fmla="val 17445"/>
            </a:avLst>
          </a:prstGeom>
          <a:solidFill>
            <a:srgbClr val="9DFFCA"/>
          </a:solidFill>
          <a:ln w="12700">
            <a:miter lim="400000"/>
          </a:ln>
          <a:effectLst>
            <a:outerShdw dist="889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79" name="Rounded Rectangle">
            <a:extLst>
              <a:ext uri="{FF2B5EF4-FFF2-40B4-BE49-F238E27FC236}">
                <a16:creationId xmlns:a16="http://schemas.microsoft.com/office/drawing/2014/main" id="{6DE07A31-AF44-47DE-AC50-E4CED685DE9E}"/>
              </a:ext>
            </a:extLst>
          </p:cNvPr>
          <p:cNvSpPr/>
          <p:nvPr/>
        </p:nvSpPr>
        <p:spPr>
          <a:xfrm>
            <a:off x="5230529" y="2501442"/>
            <a:ext cx="1739365" cy="3699476"/>
          </a:xfrm>
          <a:prstGeom prst="roundRect">
            <a:avLst>
              <a:gd name="adj" fmla="val 17445"/>
            </a:avLst>
          </a:prstGeom>
          <a:solidFill>
            <a:srgbClr val="9DFFCA"/>
          </a:solidFill>
          <a:ln w="12700">
            <a:miter lim="400000"/>
          </a:ln>
          <a:effectLst>
            <a:outerShdw dist="889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93" name="TextBox 92">
            <a:extLst>
              <a:ext uri="{FF2B5EF4-FFF2-40B4-BE49-F238E27FC236}">
                <a16:creationId xmlns:a16="http://schemas.microsoft.com/office/drawing/2014/main" id="{A53035F6-206D-441C-A704-E55B3B8D2E3E}"/>
              </a:ext>
            </a:extLst>
          </p:cNvPr>
          <p:cNvSpPr txBox="1"/>
          <p:nvPr/>
        </p:nvSpPr>
        <p:spPr>
          <a:xfrm>
            <a:off x="3801331" y="2745054"/>
            <a:ext cx="128592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Constraints</a:t>
            </a:r>
          </a:p>
        </p:txBody>
      </p:sp>
      <p:sp>
        <p:nvSpPr>
          <p:cNvPr id="96" name="TextBox 95">
            <a:extLst>
              <a:ext uri="{FF2B5EF4-FFF2-40B4-BE49-F238E27FC236}">
                <a16:creationId xmlns:a16="http://schemas.microsoft.com/office/drawing/2014/main" id="{C1115828-3279-434B-8050-8647C9676B1F}"/>
              </a:ext>
            </a:extLst>
          </p:cNvPr>
          <p:cNvSpPr txBox="1"/>
          <p:nvPr/>
        </p:nvSpPr>
        <p:spPr>
          <a:xfrm>
            <a:off x="5671175" y="2669951"/>
            <a:ext cx="116677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Growth &amp; Marketing</a:t>
            </a:r>
          </a:p>
        </p:txBody>
      </p:sp>
      <p:sp>
        <p:nvSpPr>
          <p:cNvPr id="99" name="TextBox 98">
            <a:extLst>
              <a:ext uri="{FF2B5EF4-FFF2-40B4-BE49-F238E27FC236}">
                <a16:creationId xmlns:a16="http://schemas.microsoft.com/office/drawing/2014/main" id="{2F87A778-9430-435C-BEBF-FFE7EEF4F91F}"/>
              </a:ext>
            </a:extLst>
          </p:cNvPr>
          <p:cNvSpPr txBox="1"/>
          <p:nvPr/>
        </p:nvSpPr>
        <p:spPr>
          <a:xfrm>
            <a:off x="7512315" y="2745054"/>
            <a:ext cx="128272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Data Driven</a:t>
            </a:r>
          </a:p>
        </p:txBody>
      </p:sp>
      <p:grpSp>
        <p:nvGrpSpPr>
          <p:cNvPr id="16" name="Group 15">
            <a:extLst>
              <a:ext uri="{FF2B5EF4-FFF2-40B4-BE49-F238E27FC236}">
                <a16:creationId xmlns:a16="http://schemas.microsoft.com/office/drawing/2014/main" id="{E2ECBB81-4998-4945-AB51-629F0146F752}"/>
              </a:ext>
            </a:extLst>
          </p:cNvPr>
          <p:cNvGrpSpPr/>
          <p:nvPr/>
        </p:nvGrpSpPr>
        <p:grpSpPr>
          <a:xfrm>
            <a:off x="7236305" y="2745054"/>
            <a:ext cx="319207" cy="319207"/>
            <a:chOff x="7216793" y="4309563"/>
            <a:chExt cx="319207" cy="319207"/>
          </a:xfrm>
        </p:grpSpPr>
        <p:sp>
          <p:nvSpPr>
            <p:cNvPr id="98" name="Oval 97">
              <a:extLst>
                <a:ext uri="{FF2B5EF4-FFF2-40B4-BE49-F238E27FC236}">
                  <a16:creationId xmlns:a16="http://schemas.microsoft.com/office/drawing/2014/main" id="{2BDE3844-6CCE-4A0C-ACA3-70AD61F27126}"/>
                </a:ext>
              </a:extLst>
            </p:cNvPr>
            <p:cNvSpPr/>
            <p:nvPr/>
          </p:nvSpPr>
          <p:spPr>
            <a:xfrm>
              <a:off x="7216793" y="4309563"/>
              <a:ext cx="319207" cy="319207"/>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104" name="Freeform: Shape 103">
              <a:extLst>
                <a:ext uri="{FF2B5EF4-FFF2-40B4-BE49-F238E27FC236}">
                  <a16:creationId xmlns:a16="http://schemas.microsoft.com/office/drawing/2014/main" id="{CCF4FAC1-88FB-4F7D-A091-16DDFE43CD63}"/>
                </a:ext>
              </a:extLst>
            </p:cNvPr>
            <p:cNvSpPr/>
            <p:nvPr/>
          </p:nvSpPr>
          <p:spPr>
            <a:xfrm>
              <a:off x="7291939" y="4384692"/>
              <a:ext cx="168914" cy="161810"/>
            </a:xfrm>
            <a:custGeom>
              <a:avLst/>
              <a:gdLst>
                <a:gd name="connsiteX0" fmla="*/ 1901956 w 1902129"/>
                <a:gd name="connsiteY0" fmla="*/ 488273 h 1822133"/>
                <a:gd name="connsiteX1" fmla="*/ 1877009 w 1902129"/>
                <a:gd name="connsiteY1" fmla="*/ 352250 h 1822133"/>
                <a:gd name="connsiteX2" fmla="*/ 1838374 w 1902129"/>
                <a:gd name="connsiteY2" fmla="*/ 319955 h 1822133"/>
                <a:gd name="connsiteX3" fmla="*/ 1838166 w 1902129"/>
                <a:gd name="connsiteY3" fmla="*/ 319955 h 1822133"/>
                <a:gd name="connsiteX4" fmla="*/ 1799738 w 1902129"/>
                <a:gd name="connsiteY4" fmla="*/ 352546 h 1822133"/>
                <a:gd name="connsiteX5" fmla="*/ 1575720 w 1902129"/>
                <a:gd name="connsiteY5" fmla="*/ 1642794 h 1822133"/>
                <a:gd name="connsiteX6" fmla="*/ 434471 w 1902129"/>
                <a:gd name="connsiteY6" fmla="*/ 1642794 h 1822133"/>
                <a:gd name="connsiteX7" fmla="*/ 363156 w 1902129"/>
                <a:gd name="connsiteY7" fmla="*/ 1610974 h 1822133"/>
                <a:gd name="connsiteX8" fmla="*/ 332758 w 1902129"/>
                <a:gd name="connsiteY8" fmla="*/ 1522119 h 1822133"/>
                <a:gd name="connsiteX9" fmla="*/ 457493 w 1902129"/>
                <a:gd name="connsiteY9" fmla="*/ 1396762 h 1822133"/>
                <a:gd name="connsiteX10" fmla="*/ 1409921 w 1902129"/>
                <a:gd name="connsiteY10" fmla="*/ 1396762 h 1822133"/>
                <a:gd name="connsiteX11" fmla="*/ 1448644 w 1902129"/>
                <a:gd name="connsiteY11" fmla="*/ 1364082 h 1822133"/>
                <a:gd name="connsiteX12" fmla="*/ 1671597 w 1902129"/>
                <a:gd name="connsiteY12" fmla="*/ 45835 h 1822133"/>
                <a:gd name="connsiteX13" fmla="*/ 1662886 w 1902129"/>
                <a:gd name="connsiteY13" fmla="*/ 13896 h 1822133"/>
                <a:gd name="connsiteX14" fmla="*/ 1632873 w 1902129"/>
                <a:gd name="connsiteY14" fmla="*/ 0 h 1822133"/>
                <a:gd name="connsiteX15" fmla="*/ 681215 w 1902129"/>
                <a:gd name="connsiteY15" fmla="*/ 0 h 1822133"/>
                <a:gd name="connsiteX16" fmla="*/ 208734 w 1902129"/>
                <a:gd name="connsiteY16" fmla="*/ 393492 h 1822133"/>
                <a:gd name="connsiteX17" fmla="*/ 5426 w 1902129"/>
                <a:gd name="connsiteY17" fmla="*/ 1389147 h 1822133"/>
                <a:gd name="connsiteX18" fmla="*/ 85274 w 1902129"/>
                <a:gd name="connsiteY18" fmla="*/ 1697695 h 1822133"/>
                <a:gd name="connsiteX19" fmla="*/ 368519 w 1902129"/>
                <a:gd name="connsiteY19" fmla="*/ 1823260 h 1822133"/>
                <a:gd name="connsiteX20" fmla="*/ 386741 w 1902129"/>
                <a:gd name="connsiteY20" fmla="*/ 1823260 h 1822133"/>
                <a:gd name="connsiteX21" fmla="*/ 387807 w 1902129"/>
                <a:gd name="connsiteY21" fmla="*/ 1823260 h 1822133"/>
                <a:gd name="connsiteX22" fmla="*/ 1622236 w 1902129"/>
                <a:gd name="connsiteY22" fmla="*/ 1823349 h 1822133"/>
                <a:gd name="connsiteX23" fmla="*/ 1711387 w 1902129"/>
                <a:gd name="connsiteY23" fmla="*/ 1747619 h 1822133"/>
                <a:gd name="connsiteX24" fmla="*/ 1902045 w 1902129"/>
                <a:gd name="connsiteY24" fmla="*/ 501191 h 1822133"/>
                <a:gd name="connsiteX25" fmla="*/ 1901956 w 1902129"/>
                <a:gd name="connsiteY25" fmla="*/ 488273 h 1822133"/>
                <a:gd name="connsiteX26" fmla="*/ 1901956 w 1902129"/>
                <a:gd name="connsiteY26" fmla="*/ 488273 h 182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02129" h="1822133">
                  <a:moveTo>
                    <a:pt x="1901956" y="488273"/>
                  </a:moveTo>
                  <a:lnTo>
                    <a:pt x="1877009" y="352250"/>
                  </a:lnTo>
                  <a:cubicBezTo>
                    <a:pt x="1873661" y="333554"/>
                    <a:pt x="1857366" y="319955"/>
                    <a:pt x="1838374" y="319955"/>
                  </a:cubicBezTo>
                  <a:lnTo>
                    <a:pt x="1838166" y="319955"/>
                  </a:lnTo>
                  <a:cubicBezTo>
                    <a:pt x="1819204" y="320044"/>
                    <a:pt x="1802997" y="333732"/>
                    <a:pt x="1799738" y="352546"/>
                  </a:cubicBezTo>
                  <a:lnTo>
                    <a:pt x="1575720" y="1642794"/>
                  </a:lnTo>
                  <a:lnTo>
                    <a:pt x="434471" y="1642794"/>
                  </a:lnTo>
                  <a:cubicBezTo>
                    <a:pt x="407154" y="1642794"/>
                    <a:pt x="381822" y="1631476"/>
                    <a:pt x="363156" y="1610974"/>
                  </a:cubicBezTo>
                  <a:cubicBezTo>
                    <a:pt x="341795" y="1587390"/>
                    <a:pt x="329884" y="1552221"/>
                    <a:pt x="332758" y="1522119"/>
                  </a:cubicBezTo>
                  <a:cubicBezTo>
                    <a:pt x="341113" y="1449470"/>
                    <a:pt x="393644" y="1396762"/>
                    <a:pt x="457493" y="1396762"/>
                  </a:cubicBezTo>
                  <a:lnTo>
                    <a:pt x="1409921" y="1396762"/>
                  </a:lnTo>
                  <a:cubicBezTo>
                    <a:pt x="1429090" y="1396762"/>
                    <a:pt x="1445474" y="1382955"/>
                    <a:pt x="1448644" y="1364082"/>
                  </a:cubicBezTo>
                  <a:lnTo>
                    <a:pt x="1671597" y="45835"/>
                  </a:lnTo>
                  <a:cubicBezTo>
                    <a:pt x="1673522" y="34428"/>
                    <a:pt x="1670352" y="22725"/>
                    <a:pt x="1662886" y="13896"/>
                  </a:cubicBezTo>
                  <a:cubicBezTo>
                    <a:pt x="1655390" y="5096"/>
                    <a:pt x="1644487" y="0"/>
                    <a:pt x="1632873" y="0"/>
                  </a:cubicBezTo>
                  <a:lnTo>
                    <a:pt x="681215" y="0"/>
                  </a:lnTo>
                  <a:cubicBezTo>
                    <a:pt x="464100" y="0"/>
                    <a:pt x="252140" y="176554"/>
                    <a:pt x="208734" y="393492"/>
                  </a:cubicBezTo>
                  <a:lnTo>
                    <a:pt x="5426" y="1389147"/>
                  </a:lnTo>
                  <a:cubicBezTo>
                    <a:pt x="-12885" y="1505705"/>
                    <a:pt x="15499" y="1615270"/>
                    <a:pt x="85274" y="1697695"/>
                  </a:cubicBezTo>
                  <a:cubicBezTo>
                    <a:pt x="153892" y="1778699"/>
                    <a:pt x="254451" y="1823260"/>
                    <a:pt x="368519" y="1823260"/>
                  </a:cubicBezTo>
                  <a:lnTo>
                    <a:pt x="386741" y="1823260"/>
                  </a:lnTo>
                  <a:cubicBezTo>
                    <a:pt x="387007" y="1823260"/>
                    <a:pt x="387392" y="1823260"/>
                    <a:pt x="387807" y="1823260"/>
                  </a:cubicBezTo>
                  <a:cubicBezTo>
                    <a:pt x="448456" y="1823349"/>
                    <a:pt x="1610059" y="1823349"/>
                    <a:pt x="1622236" y="1823349"/>
                  </a:cubicBezTo>
                  <a:cubicBezTo>
                    <a:pt x="1666234" y="1823349"/>
                    <a:pt x="1703625" y="1791913"/>
                    <a:pt x="1711387" y="1747619"/>
                  </a:cubicBezTo>
                  <a:lnTo>
                    <a:pt x="1902045" y="501191"/>
                  </a:lnTo>
                  <a:cubicBezTo>
                    <a:pt x="1902815" y="497013"/>
                    <a:pt x="1902726" y="492598"/>
                    <a:pt x="1901956" y="488273"/>
                  </a:cubicBezTo>
                  <a:lnTo>
                    <a:pt x="1901956" y="488273"/>
                  </a:ln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grpSp>
        <p:nvGrpSpPr>
          <p:cNvPr id="14" name="Group 13">
            <a:extLst>
              <a:ext uri="{FF2B5EF4-FFF2-40B4-BE49-F238E27FC236}">
                <a16:creationId xmlns:a16="http://schemas.microsoft.com/office/drawing/2014/main" id="{7ABE0167-89CF-495D-84F6-535D5C96A2D3}"/>
              </a:ext>
            </a:extLst>
          </p:cNvPr>
          <p:cNvGrpSpPr/>
          <p:nvPr/>
        </p:nvGrpSpPr>
        <p:grpSpPr>
          <a:xfrm>
            <a:off x="3521237" y="2745054"/>
            <a:ext cx="319207" cy="319207"/>
            <a:chOff x="3501725" y="4309563"/>
            <a:chExt cx="319207" cy="319207"/>
          </a:xfrm>
        </p:grpSpPr>
        <p:sp>
          <p:nvSpPr>
            <p:cNvPr id="92" name="Oval 91">
              <a:extLst>
                <a:ext uri="{FF2B5EF4-FFF2-40B4-BE49-F238E27FC236}">
                  <a16:creationId xmlns:a16="http://schemas.microsoft.com/office/drawing/2014/main" id="{FE3BF9FB-D70E-49F6-8AEA-54B4DF5EE922}"/>
                </a:ext>
              </a:extLst>
            </p:cNvPr>
            <p:cNvSpPr/>
            <p:nvPr/>
          </p:nvSpPr>
          <p:spPr>
            <a:xfrm>
              <a:off x="3501725" y="4309563"/>
              <a:ext cx="319207" cy="319207"/>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105" name="Freeform: Shape 104">
              <a:extLst>
                <a:ext uri="{FF2B5EF4-FFF2-40B4-BE49-F238E27FC236}">
                  <a16:creationId xmlns:a16="http://schemas.microsoft.com/office/drawing/2014/main" id="{23AF1FE4-DB32-4E06-96CB-0ECAE1AA17C1}"/>
                </a:ext>
              </a:extLst>
            </p:cNvPr>
            <p:cNvSpPr/>
            <p:nvPr/>
          </p:nvSpPr>
          <p:spPr>
            <a:xfrm>
              <a:off x="3576854" y="4384692"/>
              <a:ext cx="168948" cy="168948"/>
            </a:xfrm>
            <a:custGeom>
              <a:avLst/>
              <a:gdLst>
                <a:gd name="connsiteX0" fmla="*/ 1692807 w 1777691"/>
                <a:gd name="connsiteY0" fmla="*/ 86988 h 1777691"/>
                <a:gd name="connsiteX1" fmla="*/ 1482358 w 1777691"/>
                <a:gd name="connsiteY1" fmla="*/ 0 h 1777691"/>
                <a:gd name="connsiteX2" fmla="*/ 1271909 w 1777691"/>
                <a:gd name="connsiteY2" fmla="*/ 86988 h 1777691"/>
                <a:gd name="connsiteX3" fmla="*/ 863543 w 1777691"/>
                <a:gd name="connsiteY3" fmla="*/ 495532 h 1777691"/>
                <a:gd name="connsiteX4" fmla="*/ 788110 w 1777691"/>
                <a:gd name="connsiteY4" fmla="*/ 788110 h 1777691"/>
                <a:gd name="connsiteX5" fmla="*/ 705832 w 1777691"/>
                <a:gd name="connsiteY5" fmla="*/ 776525 h 1777691"/>
                <a:gd name="connsiteX6" fmla="*/ 495531 w 1777691"/>
                <a:gd name="connsiteY6" fmla="*/ 863543 h 1777691"/>
                <a:gd name="connsiteX7" fmla="*/ 86988 w 1777691"/>
                <a:gd name="connsiteY7" fmla="*/ 1271909 h 1777691"/>
                <a:gd name="connsiteX8" fmla="*/ 0 w 1777691"/>
                <a:gd name="connsiteY8" fmla="*/ 1482210 h 1777691"/>
                <a:gd name="connsiteX9" fmla="*/ 86988 w 1777691"/>
                <a:gd name="connsiteY9" fmla="*/ 1692836 h 1777691"/>
                <a:gd name="connsiteX10" fmla="*/ 297615 w 1777691"/>
                <a:gd name="connsiteY10" fmla="*/ 1779973 h 1777691"/>
                <a:gd name="connsiteX11" fmla="*/ 508035 w 1777691"/>
                <a:gd name="connsiteY11" fmla="*/ 1692836 h 1777691"/>
                <a:gd name="connsiteX12" fmla="*/ 916400 w 1777691"/>
                <a:gd name="connsiteY12" fmla="*/ 1284412 h 1777691"/>
                <a:gd name="connsiteX13" fmla="*/ 991833 w 1777691"/>
                <a:gd name="connsiteY13" fmla="*/ 991685 h 1777691"/>
                <a:gd name="connsiteX14" fmla="*/ 1074259 w 1777691"/>
                <a:gd name="connsiteY14" fmla="*/ 1003270 h 1777691"/>
                <a:gd name="connsiteX15" fmla="*/ 1284412 w 1777691"/>
                <a:gd name="connsiteY15" fmla="*/ 916252 h 1777691"/>
                <a:gd name="connsiteX16" fmla="*/ 1692807 w 1777691"/>
                <a:gd name="connsiteY16" fmla="*/ 508005 h 1777691"/>
                <a:gd name="connsiteX17" fmla="*/ 1779943 w 1777691"/>
                <a:gd name="connsiteY17" fmla="*/ 297437 h 1777691"/>
                <a:gd name="connsiteX18" fmla="*/ 1692807 w 1777691"/>
                <a:gd name="connsiteY18" fmla="*/ 86988 h 1777691"/>
                <a:gd name="connsiteX19" fmla="*/ 1692807 w 1777691"/>
                <a:gd name="connsiteY19" fmla="*/ 86988 h 1777691"/>
                <a:gd name="connsiteX20" fmla="*/ 1234133 w 1777691"/>
                <a:gd name="connsiteY20" fmla="*/ 655079 h 1777691"/>
                <a:gd name="connsiteX21" fmla="*/ 1257154 w 1777691"/>
                <a:gd name="connsiteY21" fmla="*/ 599763 h 1777691"/>
                <a:gd name="connsiteX22" fmla="*/ 1234459 w 1777691"/>
                <a:gd name="connsiteY22" fmla="*/ 545337 h 1777691"/>
                <a:gd name="connsiteX23" fmla="*/ 1125190 w 1777691"/>
                <a:gd name="connsiteY23" fmla="*/ 545337 h 1777691"/>
                <a:gd name="connsiteX24" fmla="*/ 924785 w 1777691"/>
                <a:gd name="connsiteY24" fmla="*/ 745564 h 1777691"/>
                <a:gd name="connsiteX25" fmla="*/ 964842 w 1777691"/>
                <a:gd name="connsiteY25" fmla="*/ 597008 h 1777691"/>
                <a:gd name="connsiteX26" fmla="*/ 1373415 w 1777691"/>
                <a:gd name="connsiteY26" fmla="*/ 188495 h 1777691"/>
                <a:gd name="connsiteX27" fmla="*/ 1591330 w 1777691"/>
                <a:gd name="connsiteY27" fmla="*/ 188495 h 1777691"/>
                <a:gd name="connsiteX28" fmla="*/ 1591330 w 1777691"/>
                <a:gd name="connsiteY28" fmla="*/ 406558 h 1777691"/>
                <a:gd name="connsiteX29" fmla="*/ 1182935 w 1777691"/>
                <a:gd name="connsiteY29" fmla="*/ 814953 h 1777691"/>
                <a:gd name="connsiteX30" fmla="*/ 1034557 w 1777691"/>
                <a:gd name="connsiteY30" fmla="*/ 854714 h 1777691"/>
                <a:gd name="connsiteX31" fmla="*/ 1234133 w 1777691"/>
                <a:gd name="connsiteY31" fmla="*/ 655079 h 1777691"/>
                <a:gd name="connsiteX32" fmla="*/ 297289 w 1777691"/>
                <a:gd name="connsiteY32" fmla="*/ 1636246 h 1777691"/>
                <a:gd name="connsiteX33" fmla="*/ 188643 w 1777691"/>
                <a:gd name="connsiteY33" fmla="*/ 1591301 h 1777691"/>
                <a:gd name="connsiteX34" fmla="*/ 143549 w 1777691"/>
                <a:gd name="connsiteY34" fmla="*/ 1482358 h 1777691"/>
                <a:gd name="connsiteX35" fmla="*/ 188643 w 1777691"/>
                <a:gd name="connsiteY35" fmla="*/ 1373415 h 1777691"/>
                <a:gd name="connsiteX36" fmla="*/ 596890 w 1777691"/>
                <a:gd name="connsiteY36" fmla="*/ 965168 h 1777691"/>
                <a:gd name="connsiteX37" fmla="*/ 705832 w 1777691"/>
                <a:gd name="connsiteY37" fmla="*/ 920074 h 1777691"/>
                <a:gd name="connsiteX38" fmla="*/ 745267 w 1777691"/>
                <a:gd name="connsiteY38" fmla="*/ 925111 h 1777691"/>
                <a:gd name="connsiteX39" fmla="*/ 532715 w 1777691"/>
                <a:gd name="connsiteY39" fmla="*/ 1137841 h 1777691"/>
                <a:gd name="connsiteX40" fmla="*/ 510020 w 1777691"/>
                <a:gd name="connsiteY40" fmla="*/ 1192387 h 1777691"/>
                <a:gd name="connsiteX41" fmla="*/ 532715 w 1777691"/>
                <a:gd name="connsiteY41" fmla="*/ 1247258 h 1777691"/>
                <a:gd name="connsiteX42" fmla="*/ 642132 w 1777691"/>
                <a:gd name="connsiteY42" fmla="*/ 1247258 h 1777691"/>
                <a:gd name="connsiteX43" fmla="*/ 855010 w 1777691"/>
                <a:gd name="connsiteY43" fmla="*/ 1034231 h 1777691"/>
                <a:gd name="connsiteX44" fmla="*/ 814953 w 1777691"/>
                <a:gd name="connsiteY44" fmla="*/ 1182935 h 1777691"/>
                <a:gd name="connsiteX45" fmla="*/ 406558 w 1777691"/>
                <a:gd name="connsiteY45" fmla="*/ 1591301 h 1777691"/>
                <a:gd name="connsiteX46" fmla="*/ 297763 w 1777691"/>
                <a:gd name="connsiteY46" fmla="*/ 1636246 h 1777691"/>
                <a:gd name="connsiteX47" fmla="*/ 297615 w 1777691"/>
                <a:gd name="connsiteY47" fmla="*/ 1682733 h 1777691"/>
                <a:gd name="connsiteX48" fmla="*/ 297615 w 1777691"/>
                <a:gd name="connsiteY48" fmla="*/ 1636246 h 1777691"/>
                <a:gd name="connsiteX49" fmla="*/ 297289 w 1777691"/>
                <a:gd name="connsiteY49" fmla="*/ 1636246 h 177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77691" h="1777691">
                  <a:moveTo>
                    <a:pt x="1692807" y="86988"/>
                  </a:moveTo>
                  <a:cubicBezTo>
                    <a:pt x="1636720" y="30932"/>
                    <a:pt x="1562057" y="0"/>
                    <a:pt x="1482358" y="0"/>
                  </a:cubicBezTo>
                  <a:cubicBezTo>
                    <a:pt x="1402806" y="0"/>
                    <a:pt x="1327995" y="30932"/>
                    <a:pt x="1271909" y="86988"/>
                  </a:cubicBezTo>
                  <a:lnTo>
                    <a:pt x="863543" y="495532"/>
                  </a:lnTo>
                  <a:cubicBezTo>
                    <a:pt x="785058" y="573868"/>
                    <a:pt x="758985" y="686752"/>
                    <a:pt x="788110" y="788110"/>
                  </a:cubicBezTo>
                  <a:cubicBezTo>
                    <a:pt x="761474" y="780495"/>
                    <a:pt x="733742" y="776525"/>
                    <a:pt x="705832" y="776525"/>
                  </a:cubicBezTo>
                  <a:cubicBezTo>
                    <a:pt x="626281" y="776525"/>
                    <a:pt x="551618" y="807309"/>
                    <a:pt x="495531" y="863543"/>
                  </a:cubicBezTo>
                  <a:lnTo>
                    <a:pt x="86988" y="1271909"/>
                  </a:lnTo>
                  <a:cubicBezTo>
                    <a:pt x="30932" y="1327995"/>
                    <a:pt x="0" y="1402658"/>
                    <a:pt x="0" y="1482210"/>
                  </a:cubicBezTo>
                  <a:cubicBezTo>
                    <a:pt x="0" y="1561909"/>
                    <a:pt x="30932" y="1636720"/>
                    <a:pt x="86988" y="1692836"/>
                  </a:cubicBezTo>
                  <a:cubicBezTo>
                    <a:pt x="143252" y="1748893"/>
                    <a:pt x="218063" y="1779973"/>
                    <a:pt x="297615" y="1779973"/>
                  </a:cubicBezTo>
                  <a:cubicBezTo>
                    <a:pt x="377167" y="1779973"/>
                    <a:pt x="451978" y="1748893"/>
                    <a:pt x="508035" y="1692836"/>
                  </a:cubicBezTo>
                  <a:lnTo>
                    <a:pt x="916400" y="1284412"/>
                  </a:lnTo>
                  <a:cubicBezTo>
                    <a:pt x="994737" y="1205927"/>
                    <a:pt x="1020958" y="1093043"/>
                    <a:pt x="991833" y="991685"/>
                  </a:cubicBezTo>
                  <a:cubicBezTo>
                    <a:pt x="1018469" y="999300"/>
                    <a:pt x="1046379" y="1003270"/>
                    <a:pt x="1074259" y="1003270"/>
                  </a:cubicBezTo>
                  <a:cubicBezTo>
                    <a:pt x="1153633" y="1003270"/>
                    <a:pt x="1228474" y="972338"/>
                    <a:pt x="1284412" y="916252"/>
                  </a:cubicBezTo>
                  <a:lnTo>
                    <a:pt x="1692807" y="508005"/>
                  </a:lnTo>
                  <a:cubicBezTo>
                    <a:pt x="1748863" y="451948"/>
                    <a:pt x="1779943" y="377137"/>
                    <a:pt x="1779943" y="297437"/>
                  </a:cubicBezTo>
                  <a:cubicBezTo>
                    <a:pt x="1779943" y="217738"/>
                    <a:pt x="1748863" y="143075"/>
                    <a:pt x="1692807" y="86988"/>
                  </a:cubicBezTo>
                  <a:lnTo>
                    <a:pt x="1692807" y="86988"/>
                  </a:lnTo>
                  <a:close/>
                  <a:moveTo>
                    <a:pt x="1234133" y="655079"/>
                  </a:moveTo>
                  <a:cubicBezTo>
                    <a:pt x="1248769" y="640621"/>
                    <a:pt x="1257006" y="621096"/>
                    <a:pt x="1257154" y="599763"/>
                  </a:cubicBezTo>
                  <a:cubicBezTo>
                    <a:pt x="1257154" y="579468"/>
                    <a:pt x="1249065" y="560121"/>
                    <a:pt x="1234459" y="545337"/>
                  </a:cubicBezTo>
                  <a:cubicBezTo>
                    <a:pt x="1206104" y="517012"/>
                    <a:pt x="1153514" y="517012"/>
                    <a:pt x="1125190" y="545337"/>
                  </a:cubicBezTo>
                  <a:lnTo>
                    <a:pt x="924785" y="745564"/>
                  </a:lnTo>
                  <a:cubicBezTo>
                    <a:pt x="910771" y="693922"/>
                    <a:pt x="924637" y="637243"/>
                    <a:pt x="964842" y="597008"/>
                  </a:cubicBezTo>
                  <a:lnTo>
                    <a:pt x="1373415" y="188495"/>
                  </a:lnTo>
                  <a:cubicBezTo>
                    <a:pt x="1431190" y="130749"/>
                    <a:pt x="1532963" y="130305"/>
                    <a:pt x="1591330" y="188495"/>
                  </a:cubicBezTo>
                  <a:cubicBezTo>
                    <a:pt x="1651357" y="248699"/>
                    <a:pt x="1651357" y="346354"/>
                    <a:pt x="1591330" y="406558"/>
                  </a:cubicBezTo>
                  <a:lnTo>
                    <a:pt x="1182935" y="814953"/>
                  </a:lnTo>
                  <a:cubicBezTo>
                    <a:pt x="1144715" y="853173"/>
                    <a:pt x="1087236" y="868580"/>
                    <a:pt x="1034557" y="854714"/>
                  </a:cubicBezTo>
                  <a:lnTo>
                    <a:pt x="1234133" y="655079"/>
                  </a:lnTo>
                  <a:close/>
                  <a:moveTo>
                    <a:pt x="297289" y="1636246"/>
                  </a:moveTo>
                  <a:cubicBezTo>
                    <a:pt x="256136" y="1636246"/>
                    <a:pt x="217589" y="1620395"/>
                    <a:pt x="188643" y="1591301"/>
                  </a:cubicBezTo>
                  <a:cubicBezTo>
                    <a:pt x="159548" y="1562354"/>
                    <a:pt x="143549" y="1523659"/>
                    <a:pt x="143549" y="1482358"/>
                  </a:cubicBezTo>
                  <a:cubicBezTo>
                    <a:pt x="143549" y="1441204"/>
                    <a:pt x="159548" y="1402510"/>
                    <a:pt x="188643" y="1373415"/>
                  </a:cubicBezTo>
                  <a:lnTo>
                    <a:pt x="596890" y="965168"/>
                  </a:lnTo>
                  <a:cubicBezTo>
                    <a:pt x="625984" y="936073"/>
                    <a:pt x="664679" y="920074"/>
                    <a:pt x="705832" y="920074"/>
                  </a:cubicBezTo>
                  <a:cubicBezTo>
                    <a:pt x="719254" y="920074"/>
                    <a:pt x="732468" y="921763"/>
                    <a:pt x="745267" y="925111"/>
                  </a:cubicBezTo>
                  <a:lnTo>
                    <a:pt x="532715" y="1137841"/>
                  </a:lnTo>
                  <a:cubicBezTo>
                    <a:pt x="518079" y="1152477"/>
                    <a:pt x="510020" y="1171825"/>
                    <a:pt x="510020" y="1192387"/>
                  </a:cubicBezTo>
                  <a:cubicBezTo>
                    <a:pt x="510020" y="1212830"/>
                    <a:pt x="517930" y="1232177"/>
                    <a:pt x="532715" y="1247258"/>
                  </a:cubicBezTo>
                  <a:cubicBezTo>
                    <a:pt x="561395" y="1275731"/>
                    <a:pt x="613926" y="1275434"/>
                    <a:pt x="642132" y="1247258"/>
                  </a:cubicBezTo>
                  <a:lnTo>
                    <a:pt x="855010" y="1034231"/>
                  </a:lnTo>
                  <a:cubicBezTo>
                    <a:pt x="869024" y="1086021"/>
                    <a:pt x="855158" y="1142730"/>
                    <a:pt x="814953" y="1182935"/>
                  </a:cubicBezTo>
                  <a:lnTo>
                    <a:pt x="406558" y="1591301"/>
                  </a:lnTo>
                  <a:cubicBezTo>
                    <a:pt x="377463" y="1620247"/>
                    <a:pt x="338769" y="1636246"/>
                    <a:pt x="297763" y="1636246"/>
                  </a:cubicBezTo>
                  <a:lnTo>
                    <a:pt x="297615" y="1682733"/>
                  </a:lnTo>
                  <a:lnTo>
                    <a:pt x="297615" y="1636246"/>
                  </a:lnTo>
                  <a:lnTo>
                    <a:pt x="297289" y="1636246"/>
                  </a:ln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sp>
        <p:nvSpPr>
          <p:cNvPr id="4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37BADF7-557E-BA4D-9109-BC324BFEABF5}"/>
              </a:ext>
            </a:extLst>
          </p:cNvPr>
          <p:cNvSpPr txBox="1"/>
          <p:nvPr/>
        </p:nvSpPr>
        <p:spPr>
          <a:xfrm>
            <a:off x="3453694" y="3297127"/>
            <a:ext cx="1667879" cy="2670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1"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Technology</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Compatibility</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Performance</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Resource Limitations</a:t>
            </a:r>
          </a:p>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1"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Compliance</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Data Privacy</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Security</a:t>
            </a:r>
          </a:p>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1"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Market</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Competition  from querying tools</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User preferences &amp; Adoption barriers</a:t>
            </a:r>
          </a:p>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1"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Financial</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Budget</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Revenue</a:t>
            </a:r>
          </a:p>
        </p:txBody>
      </p:sp>
      <p:sp>
        <p:nvSpPr>
          <p:cNvPr id="4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9155DB4-25F0-0345-853D-7E2F1F00E342}"/>
              </a:ext>
            </a:extLst>
          </p:cNvPr>
          <p:cNvSpPr txBox="1"/>
          <p:nvPr/>
        </p:nvSpPr>
        <p:spPr>
          <a:xfrm>
            <a:off x="5252958" y="3292788"/>
            <a:ext cx="1688551" cy="2768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Tailored user acquisition strategies for user segments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Implement referral programs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Seamless user onboarding experience</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Providing regular product updates, personalized recommendations</a:t>
            </a:r>
            <a:endParaRPr kumimoji="0"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endParaRPr>
          </a:p>
        </p:txBody>
      </p:sp>
      <p:sp>
        <p:nvSpPr>
          <p:cNvPr id="4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B86221D8-2C2E-A543-B7EC-24DCE34B1A68}"/>
              </a:ext>
            </a:extLst>
          </p:cNvPr>
          <p:cNvSpPr txBox="1"/>
          <p:nvPr/>
        </p:nvSpPr>
        <p:spPr>
          <a:xfrm>
            <a:off x="7236305" y="3221515"/>
            <a:ext cx="1485213" cy="2696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Utilize analytics and user insights to inform product decisions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Prioritize feature development</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User behavior analysis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Identify areas for improvement</a:t>
            </a:r>
          </a:p>
          <a:p>
            <a:pPr marL="0" marR="0" lvl="0" indent="0" algn="l" defTabSz="412750" rtl="0" eaLnBrk="1" fontAlgn="auto" latinLnBrk="0" hangingPunct="0">
              <a:lnSpc>
                <a:spcPts val="1380"/>
              </a:lnSpc>
              <a:spcBef>
                <a:spcPts val="0"/>
              </a:spcBef>
              <a:spcAft>
                <a:spcPts val="0"/>
              </a:spcAft>
              <a:buClrTx/>
              <a:buSzTx/>
              <a:buFontTx/>
              <a:buNone/>
              <a:tabLst/>
              <a:defRPr/>
            </a:pPr>
            <a:endParaRPr kumimoji="0"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p:txBody>
      </p:sp>
      <p:sp>
        <p:nvSpPr>
          <p:cNvPr id="59" name="Rounded Rectangle">
            <a:extLst>
              <a:ext uri="{FF2B5EF4-FFF2-40B4-BE49-F238E27FC236}">
                <a16:creationId xmlns:a16="http://schemas.microsoft.com/office/drawing/2014/main" id="{EF1E19EF-9CE0-40EF-B3E4-79D82BD597F2}"/>
              </a:ext>
            </a:extLst>
          </p:cNvPr>
          <p:cNvSpPr/>
          <p:nvPr/>
        </p:nvSpPr>
        <p:spPr>
          <a:xfrm>
            <a:off x="1021926" y="4204113"/>
            <a:ext cx="2226779" cy="1927739"/>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81" name="TextBox 80">
            <a:extLst>
              <a:ext uri="{FF2B5EF4-FFF2-40B4-BE49-F238E27FC236}">
                <a16:creationId xmlns:a16="http://schemas.microsoft.com/office/drawing/2014/main" id="{82D506EA-9066-4518-8FBF-4C22F09BE617}"/>
              </a:ext>
            </a:extLst>
          </p:cNvPr>
          <p:cNvSpPr txBox="1"/>
          <p:nvPr/>
        </p:nvSpPr>
        <p:spPr>
          <a:xfrm>
            <a:off x="1606593" y="4365777"/>
            <a:ext cx="105990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Personas</a:t>
            </a:r>
          </a:p>
        </p:txBody>
      </p:sp>
      <p:sp>
        <p:nvSpPr>
          <p:cNvPr id="87" name="TextBox 86">
            <a:extLst>
              <a:ext uri="{FF2B5EF4-FFF2-40B4-BE49-F238E27FC236}">
                <a16:creationId xmlns:a16="http://schemas.microsoft.com/office/drawing/2014/main" id="{59D3B8D6-E867-4789-92A3-F85AD20F8B3D}"/>
              </a:ext>
            </a:extLst>
          </p:cNvPr>
          <p:cNvSpPr txBox="1"/>
          <p:nvPr/>
        </p:nvSpPr>
        <p:spPr>
          <a:xfrm>
            <a:off x="9480367" y="1788488"/>
            <a:ext cx="14686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Ready Stories</a:t>
            </a:r>
          </a:p>
        </p:txBody>
      </p:sp>
      <p:grpSp>
        <p:nvGrpSpPr>
          <p:cNvPr id="12" name="Group 11">
            <a:extLst>
              <a:ext uri="{FF2B5EF4-FFF2-40B4-BE49-F238E27FC236}">
                <a16:creationId xmlns:a16="http://schemas.microsoft.com/office/drawing/2014/main" id="{72593A32-54F7-46FA-9D53-9AA70F4CDBAC}"/>
              </a:ext>
            </a:extLst>
          </p:cNvPr>
          <p:cNvGrpSpPr/>
          <p:nvPr/>
        </p:nvGrpSpPr>
        <p:grpSpPr>
          <a:xfrm>
            <a:off x="1207564" y="4338958"/>
            <a:ext cx="376804" cy="376804"/>
            <a:chOff x="1155787" y="2658572"/>
            <a:chExt cx="376804" cy="376804"/>
          </a:xfrm>
        </p:grpSpPr>
        <p:sp>
          <p:nvSpPr>
            <p:cNvPr id="80" name="Oval 79">
              <a:extLst>
                <a:ext uri="{FF2B5EF4-FFF2-40B4-BE49-F238E27FC236}">
                  <a16:creationId xmlns:a16="http://schemas.microsoft.com/office/drawing/2014/main" id="{50B3781B-AB55-4B76-826E-C46DE98D6F80}"/>
                </a:ext>
              </a:extLst>
            </p:cNvPr>
            <p:cNvSpPr/>
            <p:nvPr/>
          </p:nvSpPr>
          <p:spPr>
            <a:xfrm>
              <a:off x="1155787" y="2658572"/>
              <a:ext cx="376804" cy="376804"/>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43" name="Freeform: Shape 42">
              <a:extLst>
                <a:ext uri="{FF2B5EF4-FFF2-40B4-BE49-F238E27FC236}">
                  <a16:creationId xmlns:a16="http://schemas.microsoft.com/office/drawing/2014/main" id="{4CF5578F-5897-42D0-B94B-0862CD0D3AD9}"/>
                </a:ext>
              </a:extLst>
            </p:cNvPr>
            <p:cNvSpPr/>
            <p:nvPr/>
          </p:nvSpPr>
          <p:spPr>
            <a:xfrm>
              <a:off x="1269571" y="2764753"/>
              <a:ext cx="149236" cy="164442"/>
            </a:xfrm>
            <a:custGeom>
              <a:avLst/>
              <a:gdLst>
                <a:gd name="connsiteX0" fmla="*/ 785206 w 1570294"/>
                <a:gd name="connsiteY0" fmla="*/ 929436 h 1730286"/>
                <a:gd name="connsiteX1" fmla="*/ 1249925 w 1570294"/>
                <a:gd name="connsiteY1" fmla="*/ 464718 h 1730286"/>
                <a:gd name="connsiteX2" fmla="*/ 785206 w 1570294"/>
                <a:gd name="connsiteY2" fmla="*/ 0 h 1730286"/>
                <a:gd name="connsiteX3" fmla="*/ 320488 w 1570294"/>
                <a:gd name="connsiteY3" fmla="*/ 464718 h 1730286"/>
                <a:gd name="connsiteX4" fmla="*/ 785206 w 1570294"/>
                <a:gd name="connsiteY4" fmla="*/ 929436 h 1730286"/>
                <a:gd name="connsiteX5" fmla="*/ 785206 w 1570294"/>
                <a:gd name="connsiteY5" fmla="*/ 929436 h 1730286"/>
                <a:gd name="connsiteX6" fmla="*/ 1005433 w 1570294"/>
                <a:gd name="connsiteY6" fmla="*/ 648650 h 1730286"/>
                <a:gd name="connsiteX7" fmla="*/ 785206 w 1570294"/>
                <a:gd name="connsiteY7" fmla="*/ 771074 h 1730286"/>
                <a:gd name="connsiteX8" fmla="*/ 564980 w 1570294"/>
                <a:gd name="connsiteY8" fmla="*/ 648650 h 1730286"/>
                <a:gd name="connsiteX9" fmla="*/ 1005433 w 1570294"/>
                <a:gd name="connsiteY9" fmla="*/ 648650 h 1730286"/>
                <a:gd name="connsiteX10" fmla="*/ 1570413 w 1570294"/>
                <a:gd name="connsiteY10" fmla="*/ 1410183 h 1730286"/>
                <a:gd name="connsiteX11" fmla="*/ 1570413 w 1570294"/>
                <a:gd name="connsiteY11" fmla="*/ 1563361 h 1730286"/>
                <a:gd name="connsiteX12" fmla="*/ 1532962 w 1570294"/>
                <a:gd name="connsiteY12" fmla="*/ 1621669 h 1730286"/>
                <a:gd name="connsiteX13" fmla="*/ 785206 w 1570294"/>
                <a:gd name="connsiteY13" fmla="*/ 1730672 h 1730286"/>
                <a:gd name="connsiteX14" fmla="*/ 37450 w 1570294"/>
                <a:gd name="connsiteY14" fmla="*/ 1621669 h 1730286"/>
                <a:gd name="connsiteX15" fmla="*/ 0 w 1570294"/>
                <a:gd name="connsiteY15" fmla="*/ 1563361 h 1730286"/>
                <a:gd name="connsiteX16" fmla="*/ 0 w 1570294"/>
                <a:gd name="connsiteY16" fmla="*/ 1410183 h 1730286"/>
                <a:gd name="connsiteX17" fmla="*/ 397788 w 1570294"/>
                <a:gd name="connsiteY17" fmla="*/ 964694 h 1730286"/>
                <a:gd name="connsiteX18" fmla="*/ 420128 w 1570294"/>
                <a:gd name="connsiteY18" fmla="*/ 970797 h 1730286"/>
                <a:gd name="connsiteX19" fmla="*/ 785206 w 1570294"/>
                <a:gd name="connsiteY19" fmla="*/ 1089666 h 1730286"/>
                <a:gd name="connsiteX20" fmla="*/ 1150285 w 1570294"/>
                <a:gd name="connsiteY20" fmla="*/ 970797 h 1730286"/>
                <a:gd name="connsiteX21" fmla="*/ 1172625 w 1570294"/>
                <a:gd name="connsiteY21" fmla="*/ 964694 h 1730286"/>
                <a:gd name="connsiteX22" fmla="*/ 1570413 w 1570294"/>
                <a:gd name="connsiteY22" fmla="*/ 1410183 h 1730286"/>
                <a:gd name="connsiteX23" fmla="*/ 1570413 w 1570294"/>
                <a:gd name="connsiteY23" fmla="*/ 1410183 h 173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70294" h="1730286">
                  <a:moveTo>
                    <a:pt x="785206" y="929436"/>
                  </a:moveTo>
                  <a:cubicBezTo>
                    <a:pt x="1041845" y="929436"/>
                    <a:pt x="1249925" y="721387"/>
                    <a:pt x="1249925" y="464718"/>
                  </a:cubicBezTo>
                  <a:cubicBezTo>
                    <a:pt x="1249925" y="208049"/>
                    <a:pt x="1041875" y="0"/>
                    <a:pt x="785206" y="0"/>
                  </a:cubicBezTo>
                  <a:cubicBezTo>
                    <a:pt x="528567" y="0"/>
                    <a:pt x="320488" y="208049"/>
                    <a:pt x="320488" y="464718"/>
                  </a:cubicBezTo>
                  <a:cubicBezTo>
                    <a:pt x="320488" y="721358"/>
                    <a:pt x="528567" y="929436"/>
                    <a:pt x="785206" y="929436"/>
                  </a:cubicBezTo>
                  <a:lnTo>
                    <a:pt x="785206" y="929436"/>
                  </a:lnTo>
                  <a:close/>
                  <a:moveTo>
                    <a:pt x="1005433" y="648650"/>
                  </a:moveTo>
                  <a:cubicBezTo>
                    <a:pt x="984308" y="718543"/>
                    <a:pt x="893734" y="771074"/>
                    <a:pt x="785206" y="771074"/>
                  </a:cubicBezTo>
                  <a:cubicBezTo>
                    <a:pt x="676678" y="771074"/>
                    <a:pt x="586105" y="718543"/>
                    <a:pt x="564980" y="648650"/>
                  </a:cubicBezTo>
                  <a:lnTo>
                    <a:pt x="1005433" y="648650"/>
                  </a:lnTo>
                  <a:close/>
                  <a:moveTo>
                    <a:pt x="1570413" y="1410183"/>
                  </a:moveTo>
                  <a:lnTo>
                    <a:pt x="1570413" y="1563361"/>
                  </a:lnTo>
                  <a:cubicBezTo>
                    <a:pt x="1570413" y="1586056"/>
                    <a:pt x="1553702" y="1612455"/>
                    <a:pt x="1532962" y="1621669"/>
                  </a:cubicBezTo>
                  <a:cubicBezTo>
                    <a:pt x="1452552" y="1657460"/>
                    <a:pt x="1233273" y="1730672"/>
                    <a:pt x="785206" y="1730672"/>
                  </a:cubicBezTo>
                  <a:cubicBezTo>
                    <a:pt x="337110" y="1730672"/>
                    <a:pt x="117861" y="1657460"/>
                    <a:pt x="37450" y="1621669"/>
                  </a:cubicBezTo>
                  <a:cubicBezTo>
                    <a:pt x="16710" y="1612425"/>
                    <a:pt x="0" y="1586056"/>
                    <a:pt x="0" y="1563361"/>
                  </a:cubicBezTo>
                  <a:lnTo>
                    <a:pt x="0" y="1410183"/>
                  </a:lnTo>
                  <a:cubicBezTo>
                    <a:pt x="0" y="1180624"/>
                    <a:pt x="174777" y="990204"/>
                    <a:pt x="397788" y="964694"/>
                  </a:cubicBezTo>
                  <a:cubicBezTo>
                    <a:pt x="404543" y="963924"/>
                    <a:pt x="414617" y="966827"/>
                    <a:pt x="420128" y="970797"/>
                  </a:cubicBezTo>
                  <a:cubicBezTo>
                    <a:pt x="522938" y="1045253"/>
                    <a:pt x="648828" y="1089666"/>
                    <a:pt x="785206" y="1089666"/>
                  </a:cubicBezTo>
                  <a:cubicBezTo>
                    <a:pt x="921555" y="1089666"/>
                    <a:pt x="1047446" y="1045223"/>
                    <a:pt x="1150285" y="970797"/>
                  </a:cubicBezTo>
                  <a:cubicBezTo>
                    <a:pt x="1155796" y="966797"/>
                    <a:pt x="1165869" y="963894"/>
                    <a:pt x="1172625" y="964694"/>
                  </a:cubicBezTo>
                  <a:cubicBezTo>
                    <a:pt x="1395636" y="990204"/>
                    <a:pt x="1570413" y="1180624"/>
                    <a:pt x="1570413" y="1410183"/>
                  </a:cubicBezTo>
                  <a:lnTo>
                    <a:pt x="1570413" y="1410183"/>
                  </a:ln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sp>
        <p:nvSpPr>
          <p:cNvPr id="2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DCD9B9D-9ACA-0045-8F71-F24AD16BF5C1}"/>
              </a:ext>
            </a:extLst>
          </p:cNvPr>
          <p:cNvSpPr txBox="1"/>
          <p:nvPr/>
        </p:nvSpPr>
        <p:spPr>
          <a:xfrm>
            <a:off x="1176541" y="4731514"/>
            <a:ext cx="1917548" cy="12188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0" marR="0" lvl="0" indent="0" algn="l" defTabSz="412750" rtl="0" eaLnBrk="1" fontAlgn="auto" latinLnBrk="0" hangingPunct="0">
              <a:lnSpc>
                <a:spcPts val="1580"/>
              </a:lnSpc>
              <a:spcBef>
                <a:spcPts val="0"/>
              </a:spcBef>
              <a:spcAft>
                <a:spcPts val="0"/>
              </a:spcAft>
              <a:buClrTx/>
              <a:buSzTx/>
              <a:buFontTx/>
              <a:buNone/>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Personas as a priority:</a:t>
            </a:r>
            <a:endParaRPr kumimoji="0" lang="en-US"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Product Managers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Leadership</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BI Executives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Sales Executives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Other Data Users</a:t>
            </a:r>
          </a:p>
        </p:txBody>
      </p:sp>
      <p:sp>
        <p:nvSpPr>
          <p:cNvPr id="3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3F58AD0-A2F9-7949-987E-AD9E90FDA677}"/>
              </a:ext>
            </a:extLst>
          </p:cNvPr>
          <p:cNvSpPr txBox="1"/>
          <p:nvPr/>
        </p:nvSpPr>
        <p:spPr>
          <a:xfrm>
            <a:off x="9081338" y="2257828"/>
            <a:ext cx="1835641" cy="3846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0" marR="0" lvl="0" indent="0" algn="l" defTabSz="412750" rtl="0" eaLnBrk="1" fontAlgn="auto" latinLnBrk="0" hangingPunct="0">
              <a:lnSpc>
                <a:spcPts val="1580"/>
              </a:lnSpc>
              <a:spcBef>
                <a:spcPts val="0"/>
              </a:spcBef>
              <a:spcAft>
                <a:spcPts val="0"/>
              </a:spcAft>
              <a:buClrTx/>
              <a:buSzTx/>
              <a:buFontTx/>
              <a:buNone/>
              <a:tabLst/>
              <a:defRPr/>
            </a:pPr>
            <a:r>
              <a:rPr kumimoji="0" lang="en-US" sz="800" b="0" i="0" u="none" strike="noStrike" kern="0" cap="none" spc="0" normalizeH="0" baseline="0" noProof="0">
                <a:ln>
                  <a:noFill/>
                </a:ln>
                <a:solidFill>
                  <a:srgbClr val="21322E"/>
                </a:solidFill>
                <a:effectLst/>
                <a:uLnTx/>
                <a:uFillTx/>
                <a:latin typeface="Century Gothic" panose="020B0502020202020204" pitchFamily="34" charset="0"/>
                <a:ea typeface="Helvetica Neue Medium"/>
                <a:cs typeface="Helvetica Neue Medium"/>
                <a:sym typeface="Raleway"/>
              </a:rPr>
              <a:t>Create a list of ready user stories that cover at least the first sprint.</a:t>
            </a:r>
            <a:endParaRPr kumimoji="0" sz="800" b="0" i="0" u="none" strike="noStrike" kern="0" cap="none" spc="0" normalizeH="0" baseline="0" noProof="0">
              <a:ln>
                <a:noFill/>
              </a:ln>
              <a:solidFill>
                <a:srgbClr val="21322E"/>
              </a:solidFill>
              <a:effectLst/>
              <a:uLnTx/>
              <a:uFillTx/>
              <a:latin typeface="Century Gothic" panose="020B0502020202020204" pitchFamily="34" charset="0"/>
              <a:ea typeface="Helvetica Neue Medium"/>
              <a:cs typeface="Helvetica Neue Medium"/>
              <a:sym typeface="Raleway"/>
            </a:endParaRPr>
          </a:p>
        </p:txBody>
      </p:sp>
      <p:sp>
        <p:nvSpPr>
          <p:cNvPr id="51" name="Rounded Rectangle 4">
            <a:extLst>
              <a:ext uri="{FF2B5EF4-FFF2-40B4-BE49-F238E27FC236}">
                <a16:creationId xmlns:a16="http://schemas.microsoft.com/office/drawing/2014/main" id="{13A75F12-2A10-47A7-8F00-1FBC9BC4C866}"/>
              </a:ext>
            </a:extLst>
          </p:cNvPr>
          <p:cNvSpPr/>
          <p:nvPr/>
        </p:nvSpPr>
        <p:spPr>
          <a:xfrm>
            <a:off x="3416047" y="1539008"/>
            <a:ext cx="5458230" cy="729204"/>
          </a:xfrm>
          <a:prstGeom prst="roundRect">
            <a:avLst>
              <a:gd name="adj" fmla="val 50000"/>
            </a:avLst>
          </a:prstGeom>
          <a:solidFill>
            <a:srgbClr val="9DFFCA"/>
          </a:solidFill>
          <a:ln w="12700">
            <a:miter lim="400000"/>
          </a:ln>
          <a:effectLst>
            <a:outerShdw dist="50800" dir="5400000" sx="99000" sy="99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5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BFD4AE2A-F27C-4B37-95EC-43E29D853DCC}"/>
              </a:ext>
            </a:extLst>
          </p:cNvPr>
          <p:cNvSpPr txBox="1"/>
          <p:nvPr/>
        </p:nvSpPr>
        <p:spPr>
          <a:xfrm flipH="1">
            <a:off x="4136641" y="1921555"/>
            <a:ext cx="3915977" cy="173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Querying databases is as simple as asking a question</a:t>
            </a:r>
          </a:p>
        </p:txBody>
      </p:sp>
      <p:sp>
        <p:nvSpPr>
          <p:cNvPr id="5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1C3107A0-18CF-497E-A7F5-68FE320C3AFF}"/>
              </a:ext>
            </a:extLst>
          </p:cNvPr>
          <p:cNvSpPr txBox="1"/>
          <p:nvPr/>
        </p:nvSpPr>
        <p:spPr>
          <a:xfrm flipH="1">
            <a:off x="4136647" y="1685490"/>
            <a:ext cx="1422704"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3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Vision</a:t>
            </a:r>
          </a:p>
        </p:txBody>
      </p:sp>
      <p:sp>
        <p:nvSpPr>
          <p:cNvPr id="3" name="TextBox 2">
            <a:extLst>
              <a:ext uri="{FF2B5EF4-FFF2-40B4-BE49-F238E27FC236}">
                <a16:creationId xmlns:a16="http://schemas.microsoft.com/office/drawing/2014/main" id="{8B075F14-37EA-683C-8738-03B8836F5534}"/>
              </a:ext>
            </a:extLst>
          </p:cNvPr>
          <p:cNvSpPr txBox="1"/>
          <p:nvPr/>
        </p:nvSpPr>
        <p:spPr>
          <a:xfrm>
            <a:off x="446915" y="387575"/>
            <a:ext cx="67844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b="1">
                <a:solidFill>
                  <a:srgbClr val="FFFFFF"/>
                </a:solidFill>
                <a:latin typeface="Century Gothic" panose="020B0502020202020204" pitchFamily="34" charset="0"/>
                <a:ea typeface="Arial Unicode MS"/>
                <a:cs typeface="Arial" pitchFamily="34" charset="0"/>
              </a:rPr>
              <a:t>Product Strategy</a:t>
            </a:r>
          </a:p>
        </p:txBody>
      </p:sp>
      <p:sp>
        <p:nvSpPr>
          <p:cNvPr id="4" name="Gleichschenkliges Dreieck 30">
            <a:extLst>
              <a:ext uri="{FF2B5EF4-FFF2-40B4-BE49-F238E27FC236}">
                <a16:creationId xmlns:a16="http://schemas.microsoft.com/office/drawing/2014/main" id="{A2C4C3C2-DEBA-FB60-8D97-DE73AA776F0E}"/>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srgbClr val="FEFFFE"/>
              </a:solidFill>
              <a:effectLst/>
              <a:uLnTx/>
              <a:uFillTx/>
              <a:latin typeface="Century Gothic"/>
              <a:ea typeface="Helvetica Neue Medium"/>
              <a:cs typeface="Helvetica Neue Medium"/>
            </a:endParaRPr>
          </a:p>
        </p:txBody>
      </p:sp>
      <p:pic>
        <p:nvPicPr>
          <p:cNvPr id="6" name="Picture 5" descr="A logo with a ninja face and lines&#10;&#10;Description automatically generated">
            <a:extLst>
              <a:ext uri="{FF2B5EF4-FFF2-40B4-BE49-F238E27FC236}">
                <a16:creationId xmlns:a16="http://schemas.microsoft.com/office/drawing/2014/main" id="{D87CB166-37CA-B0D8-D474-284CB693120E}"/>
              </a:ext>
            </a:extLst>
          </p:cNvPr>
          <p:cNvPicPr>
            <a:picLocks noChangeAspect="1"/>
          </p:cNvPicPr>
          <p:nvPr/>
        </p:nvPicPr>
        <p:blipFill>
          <a:blip r:embed="rId3"/>
          <a:stretch>
            <a:fillRect/>
          </a:stretch>
        </p:blipFill>
        <p:spPr>
          <a:xfrm>
            <a:off x="-244641" y="5700047"/>
            <a:ext cx="1428389" cy="1486114"/>
          </a:xfrm>
          <a:prstGeom prst="rect">
            <a:avLst/>
          </a:prstGeom>
        </p:spPr>
      </p:pic>
      <p:sp>
        <p:nvSpPr>
          <p:cNvPr id="10" name="Rounded Rectangle">
            <a:extLst>
              <a:ext uri="{FF2B5EF4-FFF2-40B4-BE49-F238E27FC236}">
                <a16:creationId xmlns:a16="http://schemas.microsoft.com/office/drawing/2014/main" id="{1E20793F-83EB-95AC-67DA-BDE192996117}"/>
              </a:ext>
            </a:extLst>
          </p:cNvPr>
          <p:cNvSpPr/>
          <p:nvPr/>
        </p:nvSpPr>
        <p:spPr>
          <a:xfrm>
            <a:off x="1021208" y="1557609"/>
            <a:ext cx="2226779" cy="2341363"/>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18" name="TextBox 17">
            <a:extLst>
              <a:ext uri="{FF2B5EF4-FFF2-40B4-BE49-F238E27FC236}">
                <a16:creationId xmlns:a16="http://schemas.microsoft.com/office/drawing/2014/main" id="{28C5E69C-9BDD-9C1E-682A-DA7F6A3E3FDF}"/>
              </a:ext>
            </a:extLst>
          </p:cNvPr>
          <p:cNvSpPr txBox="1"/>
          <p:nvPr/>
        </p:nvSpPr>
        <p:spPr>
          <a:xfrm>
            <a:off x="1596156" y="1675027"/>
            <a:ext cx="1651830" cy="584775"/>
          </a:xfrm>
          <a:prstGeom prst="rect">
            <a:avLst/>
          </a:prstGeom>
          <a:noFill/>
        </p:spPr>
        <p:txBody>
          <a:bodyPr wrap="square" rtlCol="0">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Technology Advancements</a:t>
            </a:r>
          </a:p>
        </p:txBody>
      </p:sp>
      <p:sp>
        <p:nvSpPr>
          <p:cNvPr id="2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08480734-67A3-1E83-5E89-B97E4DB8C95F}"/>
              </a:ext>
            </a:extLst>
          </p:cNvPr>
          <p:cNvSpPr txBox="1"/>
          <p:nvPr/>
        </p:nvSpPr>
        <p:spPr>
          <a:xfrm>
            <a:off x="1152685" y="2343467"/>
            <a:ext cx="1917548" cy="1350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Staying at the forefront of innovation:</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Advancements in AI</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Deliver maximum value</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New feature roll-outs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Unlocking adjacent markets</a:t>
            </a:r>
          </a:p>
        </p:txBody>
      </p:sp>
      <p:grpSp>
        <p:nvGrpSpPr>
          <p:cNvPr id="36" name="Group 35">
            <a:extLst>
              <a:ext uri="{FF2B5EF4-FFF2-40B4-BE49-F238E27FC236}">
                <a16:creationId xmlns:a16="http://schemas.microsoft.com/office/drawing/2014/main" id="{7E2ED0B6-2D6B-C888-D0FF-17683C400B1F}"/>
              </a:ext>
            </a:extLst>
          </p:cNvPr>
          <p:cNvGrpSpPr/>
          <p:nvPr/>
        </p:nvGrpSpPr>
        <p:grpSpPr>
          <a:xfrm>
            <a:off x="1150337" y="1720961"/>
            <a:ext cx="460386" cy="460386"/>
            <a:chOff x="1150337" y="2481361"/>
            <a:chExt cx="460386" cy="460386"/>
          </a:xfrm>
        </p:grpSpPr>
        <p:sp>
          <p:nvSpPr>
            <p:cNvPr id="25" name="Oval 24">
              <a:extLst>
                <a:ext uri="{FF2B5EF4-FFF2-40B4-BE49-F238E27FC236}">
                  <a16:creationId xmlns:a16="http://schemas.microsoft.com/office/drawing/2014/main" id="{95982BF6-DA83-B316-6B93-1309D34E4F11}"/>
                </a:ext>
              </a:extLst>
            </p:cNvPr>
            <p:cNvSpPr/>
            <p:nvPr/>
          </p:nvSpPr>
          <p:spPr>
            <a:xfrm>
              <a:off x="1150337" y="2481361"/>
              <a:ext cx="460386" cy="460386"/>
            </a:xfrm>
            <a:prstGeom prst="ellipse">
              <a:avLst/>
            </a:prstGeom>
            <a:solidFill>
              <a:srgbClr val="21322E"/>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pic>
          <p:nvPicPr>
            <p:cNvPr id="34" name="Graphic 33" descr="Robot with solid fill">
              <a:extLst>
                <a:ext uri="{FF2B5EF4-FFF2-40B4-BE49-F238E27FC236}">
                  <a16:creationId xmlns:a16="http://schemas.microsoft.com/office/drawing/2014/main" id="{6FBBE206-0FC9-1D0C-8B9A-622DC664CE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7645" y="2481361"/>
              <a:ext cx="404415" cy="404415"/>
            </a:xfrm>
            <a:prstGeom prst="rect">
              <a:avLst/>
            </a:prstGeom>
          </p:spPr>
        </p:pic>
      </p:grpSp>
      <p:sp>
        <p:nvSpPr>
          <p:cNvPr id="37" name="Rounded Rectangle">
            <a:extLst>
              <a:ext uri="{FF2B5EF4-FFF2-40B4-BE49-F238E27FC236}">
                <a16:creationId xmlns:a16="http://schemas.microsoft.com/office/drawing/2014/main" id="{B722A47B-5E19-9FDB-E930-3124D6734FFF}"/>
              </a:ext>
            </a:extLst>
          </p:cNvPr>
          <p:cNvSpPr/>
          <p:nvPr/>
        </p:nvSpPr>
        <p:spPr>
          <a:xfrm>
            <a:off x="8943295" y="4204113"/>
            <a:ext cx="2226779" cy="1927739"/>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45" name="TextBox 44">
            <a:extLst>
              <a:ext uri="{FF2B5EF4-FFF2-40B4-BE49-F238E27FC236}">
                <a16:creationId xmlns:a16="http://schemas.microsoft.com/office/drawing/2014/main" id="{8A38A703-C57A-4B92-0498-1B9A21E17C43}"/>
              </a:ext>
            </a:extLst>
          </p:cNvPr>
          <p:cNvSpPr txBox="1"/>
          <p:nvPr/>
        </p:nvSpPr>
        <p:spPr>
          <a:xfrm>
            <a:off x="9480365" y="4378380"/>
            <a:ext cx="153599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User feedback</a:t>
            </a:r>
          </a:p>
        </p:txBody>
      </p:sp>
      <p:grpSp>
        <p:nvGrpSpPr>
          <p:cNvPr id="46" name="Group 45">
            <a:extLst>
              <a:ext uri="{FF2B5EF4-FFF2-40B4-BE49-F238E27FC236}">
                <a16:creationId xmlns:a16="http://schemas.microsoft.com/office/drawing/2014/main" id="{86560981-723C-F99F-2C90-D83C25608CFF}"/>
              </a:ext>
            </a:extLst>
          </p:cNvPr>
          <p:cNvGrpSpPr/>
          <p:nvPr/>
        </p:nvGrpSpPr>
        <p:grpSpPr>
          <a:xfrm>
            <a:off x="9081336" y="4351561"/>
            <a:ext cx="376804" cy="376804"/>
            <a:chOff x="9100589" y="2658572"/>
            <a:chExt cx="376804" cy="376804"/>
          </a:xfrm>
        </p:grpSpPr>
        <p:sp>
          <p:nvSpPr>
            <p:cNvPr id="47" name="Oval 46">
              <a:extLst>
                <a:ext uri="{FF2B5EF4-FFF2-40B4-BE49-F238E27FC236}">
                  <a16:creationId xmlns:a16="http://schemas.microsoft.com/office/drawing/2014/main" id="{8432C064-DA91-D601-9783-A0CE80333059}"/>
                </a:ext>
              </a:extLst>
            </p:cNvPr>
            <p:cNvSpPr/>
            <p:nvPr/>
          </p:nvSpPr>
          <p:spPr>
            <a:xfrm>
              <a:off x="9100589" y="2658572"/>
              <a:ext cx="376804" cy="376804"/>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48" name="Freeform: Shape 99">
              <a:extLst>
                <a:ext uri="{FF2B5EF4-FFF2-40B4-BE49-F238E27FC236}">
                  <a16:creationId xmlns:a16="http://schemas.microsoft.com/office/drawing/2014/main" id="{1B0CB764-82C4-233E-44D9-3A3C549D5B52}"/>
                </a:ext>
              </a:extLst>
            </p:cNvPr>
            <p:cNvSpPr/>
            <p:nvPr/>
          </p:nvSpPr>
          <p:spPr>
            <a:xfrm>
              <a:off x="9204236" y="2762219"/>
              <a:ext cx="169510" cy="169510"/>
            </a:xfrm>
            <a:custGeom>
              <a:avLst/>
              <a:gdLst>
                <a:gd name="connsiteX0" fmla="*/ 1558057 w 1783617"/>
                <a:gd name="connsiteY0" fmla="*/ 1007359 h 1783617"/>
                <a:gd name="connsiteX1" fmla="*/ 1784624 w 1783617"/>
                <a:gd name="connsiteY1" fmla="*/ 780792 h 1783617"/>
                <a:gd name="connsiteX2" fmla="*/ 1558057 w 1783617"/>
                <a:gd name="connsiteY2" fmla="*/ 554225 h 1783617"/>
                <a:gd name="connsiteX3" fmla="*/ 980160 w 1783617"/>
                <a:gd name="connsiteY3" fmla="*/ 554225 h 1783617"/>
                <a:gd name="connsiteX4" fmla="*/ 928755 w 1783617"/>
                <a:gd name="connsiteY4" fmla="*/ 453134 h 1783617"/>
                <a:gd name="connsiteX5" fmla="*/ 1272234 w 1783617"/>
                <a:gd name="connsiteY5" fmla="*/ 453134 h 1783617"/>
                <a:gd name="connsiteX6" fmla="*/ 1498801 w 1783617"/>
                <a:gd name="connsiteY6" fmla="*/ 226567 h 1783617"/>
                <a:gd name="connsiteX7" fmla="*/ 1272234 w 1783617"/>
                <a:gd name="connsiteY7" fmla="*/ 0 h 1783617"/>
                <a:gd name="connsiteX8" fmla="*/ 226567 w 1783617"/>
                <a:gd name="connsiteY8" fmla="*/ 0 h 1783617"/>
                <a:gd name="connsiteX9" fmla="*/ 0 w 1783617"/>
                <a:gd name="connsiteY9" fmla="*/ 226567 h 1783617"/>
                <a:gd name="connsiteX10" fmla="*/ 226567 w 1783617"/>
                <a:gd name="connsiteY10" fmla="*/ 453134 h 1783617"/>
                <a:gd name="connsiteX11" fmla="*/ 588357 w 1783617"/>
                <a:gd name="connsiteY11" fmla="*/ 453134 h 1783617"/>
                <a:gd name="connsiteX12" fmla="*/ 639761 w 1783617"/>
                <a:gd name="connsiteY12" fmla="*/ 554225 h 1783617"/>
                <a:gd name="connsiteX13" fmla="*/ 512390 w 1783617"/>
                <a:gd name="connsiteY13" fmla="*/ 554225 h 1783617"/>
                <a:gd name="connsiteX14" fmla="*/ 285823 w 1783617"/>
                <a:gd name="connsiteY14" fmla="*/ 780792 h 1783617"/>
                <a:gd name="connsiteX15" fmla="*/ 512390 w 1783617"/>
                <a:gd name="connsiteY15" fmla="*/ 1007359 h 1783617"/>
                <a:gd name="connsiteX16" fmla="*/ 1009225 w 1783617"/>
                <a:gd name="connsiteY16" fmla="*/ 1007359 h 1783617"/>
                <a:gd name="connsiteX17" fmla="*/ 957820 w 1783617"/>
                <a:gd name="connsiteY17" fmla="*/ 1108450 h 1783617"/>
                <a:gd name="connsiteX18" fmla="*/ 369463 w 1783617"/>
                <a:gd name="connsiteY18" fmla="*/ 1108450 h 1783617"/>
                <a:gd name="connsiteX19" fmla="*/ 142897 w 1783617"/>
                <a:gd name="connsiteY19" fmla="*/ 1335017 h 1783617"/>
                <a:gd name="connsiteX20" fmla="*/ 369463 w 1783617"/>
                <a:gd name="connsiteY20" fmla="*/ 1561583 h 1783617"/>
                <a:gd name="connsiteX21" fmla="*/ 728468 w 1783617"/>
                <a:gd name="connsiteY21" fmla="*/ 1561583 h 1783617"/>
                <a:gd name="connsiteX22" fmla="*/ 728468 w 1783617"/>
                <a:gd name="connsiteY22" fmla="*/ 1784269 h 1783617"/>
                <a:gd name="connsiteX23" fmla="*/ 1190046 w 1783617"/>
                <a:gd name="connsiteY23" fmla="*/ 1561583 h 1783617"/>
                <a:gd name="connsiteX24" fmla="*/ 1415101 w 1783617"/>
                <a:gd name="connsiteY24" fmla="*/ 1561583 h 1783617"/>
                <a:gd name="connsiteX25" fmla="*/ 1641668 w 1783617"/>
                <a:gd name="connsiteY25" fmla="*/ 1335017 h 1783617"/>
                <a:gd name="connsiteX26" fmla="*/ 1415101 w 1783617"/>
                <a:gd name="connsiteY26" fmla="*/ 1108450 h 1783617"/>
                <a:gd name="connsiteX27" fmla="*/ 1298189 w 1783617"/>
                <a:gd name="connsiteY27" fmla="*/ 1108450 h 1783617"/>
                <a:gd name="connsiteX28" fmla="*/ 1349594 w 1783617"/>
                <a:gd name="connsiteY28" fmla="*/ 1007359 h 1783617"/>
                <a:gd name="connsiteX29" fmla="*/ 1558057 w 1783617"/>
                <a:gd name="connsiteY29" fmla="*/ 1007359 h 1783617"/>
                <a:gd name="connsiteX30" fmla="*/ 1453470 w 1783617"/>
                <a:gd name="connsiteY30" fmla="*/ 728498 h 1783617"/>
                <a:gd name="connsiteX31" fmla="*/ 1505764 w 1783617"/>
                <a:gd name="connsiteY31" fmla="*/ 780792 h 1783617"/>
                <a:gd name="connsiteX32" fmla="*/ 1453470 w 1783617"/>
                <a:gd name="connsiteY32" fmla="*/ 833085 h 1783617"/>
                <a:gd name="connsiteX33" fmla="*/ 1401176 w 1783617"/>
                <a:gd name="connsiteY33" fmla="*/ 780792 h 1783617"/>
                <a:gd name="connsiteX34" fmla="*/ 1453470 w 1783617"/>
                <a:gd name="connsiteY34" fmla="*/ 728498 h 1783617"/>
                <a:gd name="connsiteX35" fmla="*/ 331125 w 1783617"/>
                <a:gd name="connsiteY35" fmla="*/ 278861 h 1783617"/>
                <a:gd name="connsiteX36" fmla="*/ 278831 w 1783617"/>
                <a:gd name="connsiteY36" fmla="*/ 226567 h 1783617"/>
                <a:gd name="connsiteX37" fmla="*/ 331125 w 1783617"/>
                <a:gd name="connsiteY37" fmla="*/ 174273 h 1783617"/>
                <a:gd name="connsiteX38" fmla="*/ 383418 w 1783617"/>
                <a:gd name="connsiteY38" fmla="*/ 226567 h 1783617"/>
                <a:gd name="connsiteX39" fmla="*/ 331125 w 1783617"/>
                <a:gd name="connsiteY39" fmla="*/ 278861 h 1783617"/>
                <a:gd name="connsiteX40" fmla="*/ 540270 w 1783617"/>
                <a:gd name="connsiteY40" fmla="*/ 278861 h 1783617"/>
                <a:gd name="connsiteX41" fmla="*/ 487976 w 1783617"/>
                <a:gd name="connsiteY41" fmla="*/ 226567 h 1783617"/>
                <a:gd name="connsiteX42" fmla="*/ 540270 w 1783617"/>
                <a:gd name="connsiteY42" fmla="*/ 174273 h 1783617"/>
                <a:gd name="connsiteX43" fmla="*/ 592564 w 1783617"/>
                <a:gd name="connsiteY43" fmla="*/ 226567 h 1783617"/>
                <a:gd name="connsiteX44" fmla="*/ 540270 w 1783617"/>
                <a:gd name="connsiteY44" fmla="*/ 278861 h 1783617"/>
                <a:gd name="connsiteX45" fmla="*/ 1167676 w 1783617"/>
                <a:gd name="connsiteY45" fmla="*/ 174303 h 1783617"/>
                <a:gd name="connsiteX46" fmla="*/ 1219970 w 1783617"/>
                <a:gd name="connsiteY46" fmla="*/ 226596 h 1783617"/>
                <a:gd name="connsiteX47" fmla="*/ 1167676 w 1783617"/>
                <a:gd name="connsiteY47" fmla="*/ 278890 h 1783617"/>
                <a:gd name="connsiteX48" fmla="*/ 1115383 w 1783617"/>
                <a:gd name="connsiteY48" fmla="*/ 226596 h 1783617"/>
                <a:gd name="connsiteX49" fmla="*/ 1167676 w 1783617"/>
                <a:gd name="connsiteY49" fmla="*/ 174303 h 1783617"/>
                <a:gd name="connsiteX50" fmla="*/ 616948 w 1783617"/>
                <a:gd name="connsiteY50" fmla="*/ 833085 h 1783617"/>
                <a:gd name="connsiteX51" fmla="*/ 564654 w 1783617"/>
                <a:gd name="connsiteY51" fmla="*/ 780792 h 1783617"/>
                <a:gd name="connsiteX52" fmla="*/ 616948 w 1783617"/>
                <a:gd name="connsiteY52" fmla="*/ 728498 h 1783617"/>
                <a:gd name="connsiteX53" fmla="*/ 669241 w 1783617"/>
                <a:gd name="connsiteY53" fmla="*/ 780792 h 1783617"/>
                <a:gd name="connsiteX54" fmla="*/ 616948 w 1783617"/>
                <a:gd name="connsiteY54" fmla="*/ 833085 h 1783617"/>
                <a:gd name="connsiteX55" fmla="*/ 749386 w 1783617"/>
                <a:gd name="connsiteY55" fmla="*/ 174303 h 1783617"/>
                <a:gd name="connsiteX56" fmla="*/ 801680 w 1783617"/>
                <a:gd name="connsiteY56" fmla="*/ 226596 h 1783617"/>
                <a:gd name="connsiteX57" fmla="*/ 749386 w 1783617"/>
                <a:gd name="connsiteY57" fmla="*/ 278890 h 1783617"/>
                <a:gd name="connsiteX58" fmla="*/ 697092 w 1783617"/>
                <a:gd name="connsiteY58" fmla="*/ 226596 h 1783617"/>
                <a:gd name="connsiteX59" fmla="*/ 749386 w 1783617"/>
                <a:gd name="connsiteY59" fmla="*/ 174303 h 1783617"/>
                <a:gd name="connsiteX60" fmla="*/ 705654 w 1783617"/>
                <a:gd name="connsiteY60" fmla="*/ 453134 h 1783617"/>
                <a:gd name="connsiteX61" fmla="*/ 811427 w 1783617"/>
                <a:gd name="connsiteY61" fmla="*/ 453134 h 1783617"/>
                <a:gd name="connsiteX62" fmla="*/ 862832 w 1783617"/>
                <a:gd name="connsiteY62" fmla="*/ 554225 h 1783617"/>
                <a:gd name="connsiteX63" fmla="*/ 757060 w 1783617"/>
                <a:gd name="connsiteY63" fmla="*/ 554225 h 1783617"/>
                <a:gd name="connsiteX64" fmla="*/ 705654 w 1783617"/>
                <a:gd name="connsiteY64" fmla="*/ 453134 h 1783617"/>
                <a:gd name="connsiteX65" fmla="*/ 826064 w 1783617"/>
                <a:gd name="connsiteY65" fmla="*/ 833085 h 1783617"/>
                <a:gd name="connsiteX66" fmla="*/ 773770 w 1783617"/>
                <a:gd name="connsiteY66" fmla="*/ 780792 h 1783617"/>
                <a:gd name="connsiteX67" fmla="*/ 826064 w 1783617"/>
                <a:gd name="connsiteY67" fmla="*/ 728498 h 1783617"/>
                <a:gd name="connsiteX68" fmla="*/ 878357 w 1783617"/>
                <a:gd name="connsiteY68" fmla="*/ 780792 h 1783617"/>
                <a:gd name="connsiteX69" fmla="*/ 826064 w 1783617"/>
                <a:gd name="connsiteY69" fmla="*/ 833085 h 1783617"/>
                <a:gd name="connsiteX70" fmla="*/ 906237 w 1783617"/>
                <a:gd name="connsiteY70" fmla="*/ 226596 h 1783617"/>
                <a:gd name="connsiteX71" fmla="*/ 958531 w 1783617"/>
                <a:gd name="connsiteY71" fmla="*/ 174303 h 1783617"/>
                <a:gd name="connsiteX72" fmla="*/ 1010825 w 1783617"/>
                <a:gd name="connsiteY72" fmla="*/ 226596 h 1783617"/>
                <a:gd name="connsiteX73" fmla="*/ 958531 w 1783617"/>
                <a:gd name="connsiteY73" fmla="*/ 278890 h 1783617"/>
                <a:gd name="connsiteX74" fmla="*/ 906237 w 1783617"/>
                <a:gd name="connsiteY74" fmla="*/ 226596 h 1783617"/>
                <a:gd name="connsiteX75" fmla="*/ 474021 w 1783617"/>
                <a:gd name="connsiteY75" fmla="*/ 1387281 h 1783617"/>
                <a:gd name="connsiteX76" fmla="*/ 421727 w 1783617"/>
                <a:gd name="connsiteY76" fmla="*/ 1334987 h 1783617"/>
                <a:gd name="connsiteX77" fmla="*/ 474021 w 1783617"/>
                <a:gd name="connsiteY77" fmla="*/ 1282693 h 1783617"/>
                <a:gd name="connsiteX78" fmla="*/ 526315 w 1783617"/>
                <a:gd name="connsiteY78" fmla="*/ 1334987 h 1783617"/>
                <a:gd name="connsiteX79" fmla="*/ 474021 w 1783617"/>
                <a:gd name="connsiteY79" fmla="*/ 1387281 h 1783617"/>
                <a:gd name="connsiteX80" fmla="*/ 683167 w 1783617"/>
                <a:gd name="connsiteY80" fmla="*/ 1387281 h 1783617"/>
                <a:gd name="connsiteX81" fmla="*/ 630873 w 1783617"/>
                <a:gd name="connsiteY81" fmla="*/ 1334987 h 1783617"/>
                <a:gd name="connsiteX82" fmla="*/ 683167 w 1783617"/>
                <a:gd name="connsiteY82" fmla="*/ 1282693 h 1783617"/>
                <a:gd name="connsiteX83" fmla="*/ 735461 w 1783617"/>
                <a:gd name="connsiteY83" fmla="*/ 1334987 h 1783617"/>
                <a:gd name="connsiteX84" fmla="*/ 683167 w 1783617"/>
                <a:gd name="connsiteY84" fmla="*/ 1387281 h 1783617"/>
                <a:gd name="connsiteX85" fmla="*/ 892312 w 1783617"/>
                <a:gd name="connsiteY85" fmla="*/ 1387281 h 1783617"/>
                <a:gd name="connsiteX86" fmla="*/ 840019 w 1783617"/>
                <a:gd name="connsiteY86" fmla="*/ 1334987 h 1783617"/>
                <a:gd name="connsiteX87" fmla="*/ 892312 w 1783617"/>
                <a:gd name="connsiteY87" fmla="*/ 1282693 h 1783617"/>
                <a:gd name="connsiteX88" fmla="*/ 944606 w 1783617"/>
                <a:gd name="connsiteY88" fmla="*/ 1334987 h 1783617"/>
                <a:gd name="connsiteX89" fmla="*/ 892312 w 1783617"/>
                <a:gd name="connsiteY89" fmla="*/ 1387281 h 1783617"/>
                <a:gd name="connsiteX90" fmla="*/ 982915 w 1783617"/>
                <a:gd name="connsiteY90" fmla="*/ 780792 h 1783617"/>
                <a:gd name="connsiteX91" fmla="*/ 1035209 w 1783617"/>
                <a:gd name="connsiteY91" fmla="*/ 728498 h 1783617"/>
                <a:gd name="connsiteX92" fmla="*/ 1087503 w 1783617"/>
                <a:gd name="connsiteY92" fmla="*/ 780792 h 1783617"/>
                <a:gd name="connsiteX93" fmla="*/ 1035209 w 1783617"/>
                <a:gd name="connsiteY93" fmla="*/ 833085 h 1783617"/>
                <a:gd name="connsiteX94" fmla="*/ 982915 w 1783617"/>
                <a:gd name="connsiteY94" fmla="*/ 780792 h 1783617"/>
                <a:gd name="connsiteX95" fmla="*/ 1101428 w 1783617"/>
                <a:gd name="connsiteY95" fmla="*/ 1387281 h 1783617"/>
                <a:gd name="connsiteX96" fmla="*/ 1049134 w 1783617"/>
                <a:gd name="connsiteY96" fmla="*/ 1334987 h 1783617"/>
                <a:gd name="connsiteX97" fmla="*/ 1101428 w 1783617"/>
                <a:gd name="connsiteY97" fmla="*/ 1282693 h 1783617"/>
                <a:gd name="connsiteX98" fmla="*/ 1153721 w 1783617"/>
                <a:gd name="connsiteY98" fmla="*/ 1334987 h 1783617"/>
                <a:gd name="connsiteX99" fmla="*/ 1101428 w 1783617"/>
                <a:gd name="connsiteY99" fmla="*/ 1387281 h 1783617"/>
                <a:gd name="connsiteX100" fmla="*/ 1180921 w 1783617"/>
                <a:gd name="connsiteY100" fmla="*/ 1108420 h 1783617"/>
                <a:gd name="connsiteX101" fmla="*/ 1075147 w 1783617"/>
                <a:gd name="connsiteY101" fmla="*/ 1108420 h 1783617"/>
                <a:gd name="connsiteX102" fmla="*/ 1126553 w 1783617"/>
                <a:gd name="connsiteY102" fmla="*/ 1007329 h 1783617"/>
                <a:gd name="connsiteX103" fmla="*/ 1232325 w 1783617"/>
                <a:gd name="connsiteY103" fmla="*/ 1007329 h 1783617"/>
                <a:gd name="connsiteX104" fmla="*/ 1180921 w 1783617"/>
                <a:gd name="connsiteY104" fmla="*/ 1108420 h 1783617"/>
                <a:gd name="connsiteX105" fmla="*/ 1192060 w 1783617"/>
                <a:gd name="connsiteY105" fmla="*/ 780792 h 1783617"/>
                <a:gd name="connsiteX106" fmla="*/ 1244354 w 1783617"/>
                <a:gd name="connsiteY106" fmla="*/ 728498 h 1783617"/>
                <a:gd name="connsiteX107" fmla="*/ 1296648 w 1783617"/>
                <a:gd name="connsiteY107" fmla="*/ 780792 h 1783617"/>
                <a:gd name="connsiteX108" fmla="*/ 1244354 w 1783617"/>
                <a:gd name="connsiteY108" fmla="*/ 833085 h 1783617"/>
                <a:gd name="connsiteX109" fmla="*/ 1192060 w 1783617"/>
                <a:gd name="connsiteY109" fmla="*/ 780792 h 1783617"/>
                <a:gd name="connsiteX110" fmla="*/ 1310573 w 1783617"/>
                <a:gd name="connsiteY110" fmla="*/ 1282723 h 1783617"/>
                <a:gd name="connsiteX111" fmla="*/ 1362867 w 1783617"/>
                <a:gd name="connsiteY111" fmla="*/ 1335017 h 1783617"/>
                <a:gd name="connsiteX112" fmla="*/ 1310573 w 1783617"/>
                <a:gd name="connsiteY112" fmla="*/ 1387310 h 1783617"/>
                <a:gd name="connsiteX113" fmla="*/ 1258279 w 1783617"/>
                <a:gd name="connsiteY113" fmla="*/ 1335017 h 1783617"/>
                <a:gd name="connsiteX114" fmla="*/ 1310573 w 1783617"/>
                <a:gd name="connsiteY114" fmla="*/ 1282723 h 178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83617" h="1783617">
                  <a:moveTo>
                    <a:pt x="1558057" y="1007359"/>
                  </a:moveTo>
                  <a:cubicBezTo>
                    <a:pt x="1682970" y="1007359"/>
                    <a:pt x="1784624" y="905734"/>
                    <a:pt x="1784624" y="780792"/>
                  </a:cubicBezTo>
                  <a:cubicBezTo>
                    <a:pt x="1784624" y="655850"/>
                    <a:pt x="1683000" y="554225"/>
                    <a:pt x="1558057" y="554225"/>
                  </a:cubicBezTo>
                  <a:lnTo>
                    <a:pt x="980160" y="554225"/>
                  </a:lnTo>
                  <a:lnTo>
                    <a:pt x="928755" y="453134"/>
                  </a:lnTo>
                  <a:lnTo>
                    <a:pt x="1272234" y="453134"/>
                  </a:lnTo>
                  <a:cubicBezTo>
                    <a:pt x="1397147" y="453134"/>
                    <a:pt x="1498801" y="351509"/>
                    <a:pt x="1498801" y="226567"/>
                  </a:cubicBezTo>
                  <a:cubicBezTo>
                    <a:pt x="1498801" y="101625"/>
                    <a:pt x="1397177" y="0"/>
                    <a:pt x="1272234" y="0"/>
                  </a:cubicBezTo>
                  <a:lnTo>
                    <a:pt x="226567" y="0"/>
                  </a:lnTo>
                  <a:cubicBezTo>
                    <a:pt x="101654" y="0"/>
                    <a:pt x="0" y="101625"/>
                    <a:pt x="0" y="226567"/>
                  </a:cubicBezTo>
                  <a:cubicBezTo>
                    <a:pt x="0" y="351509"/>
                    <a:pt x="101625" y="453134"/>
                    <a:pt x="226567" y="453134"/>
                  </a:cubicBezTo>
                  <a:lnTo>
                    <a:pt x="588357" y="453134"/>
                  </a:lnTo>
                  <a:lnTo>
                    <a:pt x="639761" y="554225"/>
                  </a:lnTo>
                  <a:lnTo>
                    <a:pt x="512390" y="554225"/>
                  </a:lnTo>
                  <a:cubicBezTo>
                    <a:pt x="387478" y="554225"/>
                    <a:pt x="285823" y="655850"/>
                    <a:pt x="285823" y="780792"/>
                  </a:cubicBezTo>
                  <a:cubicBezTo>
                    <a:pt x="285823" y="905734"/>
                    <a:pt x="387448" y="1007359"/>
                    <a:pt x="512390" y="1007359"/>
                  </a:cubicBezTo>
                  <a:lnTo>
                    <a:pt x="1009225" y="1007359"/>
                  </a:lnTo>
                  <a:lnTo>
                    <a:pt x="957820" y="1108450"/>
                  </a:lnTo>
                  <a:lnTo>
                    <a:pt x="369463" y="1108450"/>
                  </a:lnTo>
                  <a:cubicBezTo>
                    <a:pt x="244551" y="1108450"/>
                    <a:pt x="142897" y="1210075"/>
                    <a:pt x="142897" y="1335017"/>
                  </a:cubicBezTo>
                  <a:cubicBezTo>
                    <a:pt x="142897" y="1459959"/>
                    <a:pt x="244522" y="1561583"/>
                    <a:pt x="369463" y="1561583"/>
                  </a:cubicBezTo>
                  <a:lnTo>
                    <a:pt x="728468" y="1561583"/>
                  </a:lnTo>
                  <a:lnTo>
                    <a:pt x="728468" y="1784269"/>
                  </a:lnTo>
                  <a:lnTo>
                    <a:pt x="1190046" y="1561583"/>
                  </a:lnTo>
                  <a:lnTo>
                    <a:pt x="1415101" y="1561583"/>
                  </a:lnTo>
                  <a:cubicBezTo>
                    <a:pt x="1540014" y="1561583"/>
                    <a:pt x="1641668" y="1459959"/>
                    <a:pt x="1641668" y="1335017"/>
                  </a:cubicBezTo>
                  <a:cubicBezTo>
                    <a:pt x="1641668" y="1210075"/>
                    <a:pt x="1540044" y="1108450"/>
                    <a:pt x="1415101" y="1108450"/>
                  </a:cubicBezTo>
                  <a:lnTo>
                    <a:pt x="1298189" y="1108450"/>
                  </a:lnTo>
                  <a:lnTo>
                    <a:pt x="1349594" y="1007359"/>
                  </a:lnTo>
                  <a:lnTo>
                    <a:pt x="1558057" y="1007359"/>
                  </a:lnTo>
                  <a:close/>
                  <a:moveTo>
                    <a:pt x="1453470" y="728498"/>
                  </a:moveTo>
                  <a:cubicBezTo>
                    <a:pt x="1482358" y="728498"/>
                    <a:pt x="1505764" y="751904"/>
                    <a:pt x="1505764" y="780792"/>
                  </a:cubicBezTo>
                  <a:cubicBezTo>
                    <a:pt x="1505764" y="809679"/>
                    <a:pt x="1482358" y="833085"/>
                    <a:pt x="1453470" y="833085"/>
                  </a:cubicBezTo>
                  <a:cubicBezTo>
                    <a:pt x="1424583" y="833085"/>
                    <a:pt x="1401176" y="809679"/>
                    <a:pt x="1401176" y="780792"/>
                  </a:cubicBezTo>
                  <a:cubicBezTo>
                    <a:pt x="1401176" y="751904"/>
                    <a:pt x="1424613" y="728498"/>
                    <a:pt x="1453470" y="728498"/>
                  </a:cubicBezTo>
                  <a:close/>
                  <a:moveTo>
                    <a:pt x="331125" y="278861"/>
                  </a:moveTo>
                  <a:cubicBezTo>
                    <a:pt x="302237" y="278861"/>
                    <a:pt x="278831" y="255454"/>
                    <a:pt x="278831" y="226567"/>
                  </a:cubicBezTo>
                  <a:cubicBezTo>
                    <a:pt x="278831" y="197679"/>
                    <a:pt x="302237" y="174273"/>
                    <a:pt x="331125" y="174273"/>
                  </a:cubicBezTo>
                  <a:cubicBezTo>
                    <a:pt x="360012" y="174273"/>
                    <a:pt x="383418" y="197679"/>
                    <a:pt x="383418" y="226567"/>
                  </a:cubicBezTo>
                  <a:cubicBezTo>
                    <a:pt x="383418" y="255454"/>
                    <a:pt x="360012" y="278861"/>
                    <a:pt x="331125" y="278861"/>
                  </a:cubicBezTo>
                  <a:close/>
                  <a:moveTo>
                    <a:pt x="540270" y="278861"/>
                  </a:moveTo>
                  <a:cubicBezTo>
                    <a:pt x="511382" y="278861"/>
                    <a:pt x="487976" y="255454"/>
                    <a:pt x="487976" y="226567"/>
                  </a:cubicBezTo>
                  <a:cubicBezTo>
                    <a:pt x="487976" y="197679"/>
                    <a:pt x="511382" y="174273"/>
                    <a:pt x="540270" y="174273"/>
                  </a:cubicBezTo>
                  <a:cubicBezTo>
                    <a:pt x="569157" y="174273"/>
                    <a:pt x="592564" y="197679"/>
                    <a:pt x="592564" y="226567"/>
                  </a:cubicBezTo>
                  <a:cubicBezTo>
                    <a:pt x="592534" y="255454"/>
                    <a:pt x="569127" y="278861"/>
                    <a:pt x="540270" y="278861"/>
                  </a:cubicBezTo>
                  <a:close/>
                  <a:moveTo>
                    <a:pt x="1167676" y="174303"/>
                  </a:moveTo>
                  <a:cubicBezTo>
                    <a:pt x="1196564" y="174303"/>
                    <a:pt x="1219970" y="197709"/>
                    <a:pt x="1219970" y="226596"/>
                  </a:cubicBezTo>
                  <a:cubicBezTo>
                    <a:pt x="1219970" y="255484"/>
                    <a:pt x="1196564" y="278890"/>
                    <a:pt x="1167676" y="278890"/>
                  </a:cubicBezTo>
                  <a:cubicBezTo>
                    <a:pt x="1138789" y="278890"/>
                    <a:pt x="1115383" y="255484"/>
                    <a:pt x="1115383" y="226596"/>
                  </a:cubicBezTo>
                  <a:cubicBezTo>
                    <a:pt x="1115383" y="197709"/>
                    <a:pt x="1138789" y="174303"/>
                    <a:pt x="1167676" y="174303"/>
                  </a:cubicBezTo>
                  <a:close/>
                  <a:moveTo>
                    <a:pt x="616948" y="833085"/>
                  </a:moveTo>
                  <a:cubicBezTo>
                    <a:pt x="588060" y="833085"/>
                    <a:pt x="564654" y="809679"/>
                    <a:pt x="564654" y="780792"/>
                  </a:cubicBezTo>
                  <a:cubicBezTo>
                    <a:pt x="564654" y="751904"/>
                    <a:pt x="588060" y="728498"/>
                    <a:pt x="616948" y="728498"/>
                  </a:cubicBezTo>
                  <a:cubicBezTo>
                    <a:pt x="645835" y="728498"/>
                    <a:pt x="669241" y="751904"/>
                    <a:pt x="669241" y="780792"/>
                  </a:cubicBezTo>
                  <a:cubicBezTo>
                    <a:pt x="669241" y="809679"/>
                    <a:pt x="645806" y="833085"/>
                    <a:pt x="616948" y="833085"/>
                  </a:cubicBezTo>
                  <a:close/>
                  <a:moveTo>
                    <a:pt x="749386" y="174303"/>
                  </a:moveTo>
                  <a:cubicBezTo>
                    <a:pt x="778273" y="174303"/>
                    <a:pt x="801680" y="197709"/>
                    <a:pt x="801680" y="226596"/>
                  </a:cubicBezTo>
                  <a:cubicBezTo>
                    <a:pt x="801680" y="255484"/>
                    <a:pt x="778273" y="278890"/>
                    <a:pt x="749386" y="278890"/>
                  </a:cubicBezTo>
                  <a:cubicBezTo>
                    <a:pt x="720498" y="278890"/>
                    <a:pt x="697092" y="255484"/>
                    <a:pt x="697092" y="226596"/>
                  </a:cubicBezTo>
                  <a:cubicBezTo>
                    <a:pt x="697122" y="197709"/>
                    <a:pt x="720528" y="174303"/>
                    <a:pt x="749386" y="174303"/>
                  </a:cubicBezTo>
                  <a:close/>
                  <a:moveTo>
                    <a:pt x="705654" y="453134"/>
                  </a:moveTo>
                  <a:lnTo>
                    <a:pt x="811427" y="453134"/>
                  </a:lnTo>
                  <a:lnTo>
                    <a:pt x="862832" y="554225"/>
                  </a:lnTo>
                  <a:lnTo>
                    <a:pt x="757060" y="554225"/>
                  </a:lnTo>
                  <a:lnTo>
                    <a:pt x="705654" y="453134"/>
                  </a:lnTo>
                  <a:close/>
                  <a:moveTo>
                    <a:pt x="826064" y="833085"/>
                  </a:moveTo>
                  <a:cubicBezTo>
                    <a:pt x="797176" y="833085"/>
                    <a:pt x="773770" y="809679"/>
                    <a:pt x="773770" y="780792"/>
                  </a:cubicBezTo>
                  <a:cubicBezTo>
                    <a:pt x="773770" y="751904"/>
                    <a:pt x="797176" y="728498"/>
                    <a:pt x="826064" y="728498"/>
                  </a:cubicBezTo>
                  <a:cubicBezTo>
                    <a:pt x="854951" y="728498"/>
                    <a:pt x="878357" y="751904"/>
                    <a:pt x="878357" y="780792"/>
                  </a:cubicBezTo>
                  <a:cubicBezTo>
                    <a:pt x="878357" y="809679"/>
                    <a:pt x="854951" y="833085"/>
                    <a:pt x="826064" y="833085"/>
                  </a:cubicBezTo>
                  <a:close/>
                  <a:moveTo>
                    <a:pt x="906237" y="226596"/>
                  </a:moveTo>
                  <a:cubicBezTo>
                    <a:pt x="906237" y="197709"/>
                    <a:pt x="929644" y="174303"/>
                    <a:pt x="958531" y="174303"/>
                  </a:cubicBezTo>
                  <a:cubicBezTo>
                    <a:pt x="987419" y="174303"/>
                    <a:pt x="1010825" y="197709"/>
                    <a:pt x="1010825" y="226596"/>
                  </a:cubicBezTo>
                  <a:cubicBezTo>
                    <a:pt x="1010825" y="255484"/>
                    <a:pt x="987419" y="278890"/>
                    <a:pt x="958531" y="278890"/>
                  </a:cubicBezTo>
                  <a:cubicBezTo>
                    <a:pt x="929644" y="278890"/>
                    <a:pt x="906237" y="255454"/>
                    <a:pt x="906237" y="226596"/>
                  </a:cubicBezTo>
                  <a:close/>
                  <a:moveTo>
                    <a:pt x="474021" y="1387281"/>
                  </a:moveTo>
                  <a:cubicBezTo>
                    <a:pt x="445134" y="1387281"/>
                    <a:pt x="421727" y="1363875"/>
                    <a:pt x="421727" y="1334987"/>
                  </a:cubicBezTo>
                  <a:cubicBezTo>
                    <a:pt x="421727" y="1306100"/>
                    <a:pt x="445134" y="1282693"/>
                    <a:pt x="474021" y="1282693"/>
                  </a:cubicBezTo>
                  <a:cubicBezTo>
                    <a:pt x="502909" y="1282693"/>
                    <a:pt x="526315" y="1306100"/>
                    <a:pt x="526315" y="1334987"/>
                  </a:cubicBezTo>
                  <a:cubicBezTo>
                    <a:pt x="526315" y="1363875"/>
                    <a:pt x="502909" y="1387281"/>
                    <a:pt x="474021" y="1387281"/>
                  </a:cubicBezTo>
                  <a:close/>
                  <a:moveTo>
                    <a:pt x="683167" y="1387281"/>
                  </a:moveTo>
                  <a:cubicBezTo>
                    <a:pt x="654280" y="1387281"/>
                    <a:pt x="630873" y="1363875"/>
                    <a:pt x="630873" y="1334987"/>
                  </a:cubicBezTo>
                  <a:cubicBezTo>
                    <a:pt x="630873" y="1306100"/>
                    <a:pt x="654280" y="1282693"/>
                    <a:pt x="683167" y="1282693"/>
                  </a:cubicBezTo>
                  <a:cubicBezTo>
                    <a:pt x="712055" y="1282693"/>
                    <a:pt x="735461" y="1306100"/>
                    <a:pt x="735461" y="1334987"/>
                  </a:cubicBezTo>
                  <a:cubicBezTo>
                    <a:pt x="735461" y="1363875"/>
                    <a:pt x="712055" y="1387281"/>
                    <a:pt x="683167" y="1387281"/>
                  </a:cubicBezTo>
                  <a:close/>
                  <a:moveTo>
                    <a:pt x="892312" y="1387281"/>
                  </a:moveTo>
                  <a:cubicBezTo>
                    <a:pt x="863424" y="1387281"/>
                    <a:pt x="840019" y="1363875"/>
                    <a:pt x="840019" y="1334987"/>
                  </a:cubicBezTo>
                  <a:cubicBezTo>
                    <a:pt x="840019" y="1306100"/>
                    <a:pt x="863424" y="1282693"/>
                    <a:pt x="892312" y="1282693"/>
                  </a:cubicBezTo>
                  <a:cubicBezTo>
                    <a:pt x="921199" y="1282693"/>
                    <a:pt x="944606" y="1306100"/>
                    <a:pt x="944606" y="1334987"/>
                  </a:cubicBezTo>
                  <a:cubicBezTo>
                    <a:pt x="944606" y="1363875"/>
                    <a:pt x="921170" y="1387281"/>
                    <a:pt x="892312" y="1387281"/>
                  </a:cubicBezTo>
                  <a:close/>
                  <a:moveTo>
                    <a:pt x="982915" y="780792"/>
                  </a:moveTo>
                  <a:cubicBezTo>
                    <a:pt x="982915" y="751904"/>
                    <a:pt x="1006321" y="728498"/>
                    <a:pt x="1035209" y="728498"/>
                  </a:cubicBezTo>
                  <a:cubicBezTo>
                    <a:pt x="1064096" y="728498"/>
                    <a:pt x="1087503" y="751904"/>
                    <a:pt x="1087503" y="780792"/>
                  </a:cubicBezTo>
                  <a:cubicBezTo>
                    <a:pt x="1087503" y="809679"/>
                    <a:pt x="1064096" y="833085"/>
                    <a:pt x="1035209" y="833085"/>
                  </a:cubicBezTo>
                  <a:cubicBezTo>
                    <a:pt x="1006351" y="833085"/>
                    <a:pt x="982915" y="809679"/>
                    <a:pt x="982915" y="780792"/>
                  </a:cubicBezTo>
                  <a:close/>
                  <a:moveTo>
                    <a:pt x="1101428" y="1387281"/>
                  </a:moveTo>
                  <a:cubicBezTo>
                    <a:pt x="1072541" y="1387281"/>
                    <a:pt x="1049134" y="1363875"/>
                    <a:pt x="1049134" y="1334987"/>
                  </a:cubicBezTo>
                  <a:cubicBezTo>
                    <a:pt x="1049134" y="1306100"/>
                    <a:pt x="1072541" y="1282693"/>
                    <a:pt x="1101428" y="1282693"/>
                  </a:cubicBezTo>
                  <a:cubicBezTo>
                    <a:pt x="1130315" y="1282693"/>
                    <a:pt x="1153721" y="1306100"/>
                    <a:pt x="1153721" y="1334987"/>
                  </a:cubicBezTo>
                  <a:cubicBezTo>
                    <a:pt x="1153721" y="1363875"/>
                    <a:pt x="1130315" y="1387281"/>
                    <a:pt x="1101428" y="1387281"/>
                  </a:cubicBezTo>
                  <a:close/>
                  <a:moveTo>
                    <a:pt x="1180921" y="1108420"/>
                  </a:moveTo>
                  <a:lnTo>
                    <a:pt x="1075147" y="1108420"/>
                  </a:lnTo>
                  <a:lnTo>
                    <a:pt x="1126553" y="1007329"/>
                  </a:lnTo>
                  <a:lnTo>
                    <a:pt x="1232325" y="1007329"/>
                  </a:lnTo>
                  <a:lnTo>
                    <a:pt x="1180921" y="1108420"/>
                  </a:lnTo>
                  <a:close/>
                  <a:moveTo>
                    <a:pt x="1192060" y="780792"/>
                  </a:moveTo>
                  <a:cubicBezTo>
                    <a:pt x="1192060" y="751904"/>
                    <a:pt x="1215467" y="728498"/>
                    <a:pt x="1244354" y="728498"/>
                  </a:cubicBezTo>
                  <a:cubicBezTo>
                    <a:pt x="1273242" y="728498"/>
                    <a:pt x="1296648" y="751904"/>
                    <a:pt x="1296648" y="780792"/>
                  </a:cubicBezTo>
                  <a:cubicBezTo>
                    <a:pt x="1296648" y="809679"/>
                    <a:pt x="1273242" y="833085"/>
                    <a:pt x="1244354" y="833085"/>
                  </a:cubicBezTo>
                  <a:cubicBezTo>
                    <a:pt x="1215467" y="833085"/>
                    <a:pt x="1192060" y="809679"/>
                    <a:pt x="1192060" y="780792"/>
                  </a:cubicBezTo>
                  <a:close/>
                  <a:moveTo>
                    <a:pt x="1310573" y="1282723"/>
                  </a:moveTo>
                  <a:cubicBezTo>
                    <a:pt x="1339460" y="1282723"/>
                    <a:pt x="1362867" y="1306129"/>
                    <a:pt x="1362867" y="1335017"/>
                  </a:cubicBezTo>
                  <a:cubicBezTo>
                    <a:pt x="1362867" y="1363904"/>
                    <a:pt x="1339460" y="1387310"/>
                    <a:pt x="1310573" y="1387310"/>
                  </a:cubicBezTo>
                  <a:cubicBezTo>
                    <a:pt x="1281685" y="1387310"/>
                    <a:pt x="1258279" y="1363904"/>
                    <a:pt x="1258279" y="1335017"/>
                  </a:cubicBezTo>
                  <a:cubicBezTo>
                    <a:pt x="1258279" y="1306129"/>
                    <a:pt x="1281685" y="1282723"/>
                    <a:pt x="1310573" y="1282723"/>
                  </a:cubicBez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sp>
        <p:nvSpPr>
          <p:cNvPr id="4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592BA68-389F-2DA6-979B-39CE7690DC60}"/>
              </a:ext>
            </a:extLst>
          </p:cNvPr>
          <p:cNvSpPr txBox="1"/>
          <p:nvPr/>
        </p:nvSpPr>
        <p:spPr>
          <a:xfrm>
            <a:off x="9081336" y="4793160"/>
            <a:ext cx="1835641" cy="1407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Understand how they use the product &amp; its features.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Continuous feedback loop</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Customize design needs for large enterprise customers</a:t>
            </a:r>
          </a:p>
          <a:p>
            <a:pPr marL="0" marR="0" lvl="0" indent="0" algn="l" defTabSz="412750" rtl="0" eaLnBrk="1" fontAlgn="auto" latinLnBrk="0" hangingPunct="0">
              <a:lnSpc>
                <a:spcPts val="1580"/>
              </a:lnSpc>
              <a:spcBef>
                <a:spcPts val="0"/>
              </a:spcBef>
              <a:spcAft>
                <a:spcPts val="0"/>
              </a:spcAft>
              <a:buClrTx/>
              <a:buSzTx/>
              <a:buFontTx/>
              <a:buNone/>
              <a:tabLst/>
              <a:defRPr/>
            </a:pPr>
            <a:endParaRPr kumimoji="0"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p:txBody>
      </p:sp>
      <p:grpSp>
        <p:nvGrpSpPr>
          <p:cNvPr id="55" name="Group 54">
            <a:extLst>
              <a:ext uri="{FF2B5EF4-FFF2-40B4-BE49-F238E27FC236}">
                <a16:creationId xmlns:a16="http://schemas.microsoft.com/office/drawing/2014/main" id="{59D3EFFA-9447-4D81-34B4-04A1ECA6DC53}"/>
              </a:ext>
            </a:extLst>
          </p:cNvPr>
          <p:cNvGrpSpPr/>
          <p:nvPr/>
        </p:nvGrpSpPr>
        <p:grpSpPr>
          <a:xfrm>
            <a:off x="3504958" y="1663033"/>
            <a:ext cx="460386" cy="460386"/>
            <a:chOff x="3504958" y="1932540"/>
            <a:chExt cx="460386" cy="460386"/>
          </a:xfrm>
        </p:grpSpPr>
        <p:sp>
          <p:nvSpPr>
            <p:cNvPr id="54" name="Oval 53">
              <a:extLst>
                <a:ext uri="{FF2B5EF4-FFF2-40B4-BE49-F238E27FC236}">
                  <a16:creationId xmlns:a16="http://schemas.microsoft.com/office/drawing/2014/main" id="{1AEE2297-2C8E-4A43-A88E-ADCA94777391}"/>
                </a:ext>
              </a:extLst>
            </p:cNvPr>
            <p:cNvSpPr/>
            <p:nvPr/>
          </p:nvSpPr>
          <p:spPr>
            <a:xfrm>
              <a:off x="3504958" y="1932540"/>
              <a:ext cx="460386" cy="460386"/>
            </a:xfrm>
            <a:prstGeom prst="ellipse">
              <a:avLst/>
            </a:prstGeom>
            <a:solidFill>
              <a:srgbClr val="21322E"/>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53" name="Freeform: Shape 45">
              <a:extLst>
                <a:ext uri="{FF2B5EF4-FFF2-40B4-BE49-F238E27FC236}">
                  <a16:creationId xmlns:a16="http://schemas.microsoft.com/office/drawing/2014/main" id="{4BA1209E-1F10-CE7C-FDA3-725316C69AE0}"/>
                </a:ext>
              </a:extLst>
            </p:cNvPr>
            <p:cNvSpPr/>
            <p:nvPr/>
          </p:nvSpPr>
          <p:spPr>
            <a:xfrm>
              <a:off x="3597148" y="2074349"/>
              <a:ext cx="270756" cy="162572"/>
            </a:xfrm>
            <a:custGeom>
              <a:avLst/>
              <a:gdLst>
                <a:gd name="connsiteX0" fmla="*/ 119794 w 239620"/>
                <a:gd name="connsiteY0" fmla="*/ 41964 h 143877"/>
                <a:gd name="connsiteX1" fmla="*/ 149769 w 239620"/>
                <a:gd name="connsiteY1" fmla="*/ 71939 h 143877"/>
                <a:gd name="connsiteX2" fmla="*/ 119794 w 239620"/>
                <a:gd name="connsiteY2" fmla="*/ 101914 h 143877"/>
                <a:gd name="connsiteX3" fmla="*/ 89819 w 239620"/>
                <a:gd name="connsiteY3" fmla="*/ 71939 h 143877"/>
                <a:gd name="connsiteX4" fmla="*/ 119794 w 239620"/>
                <a:gd name="connsiteY4" fmla="*/ 41964 h 143877"/>
                <a:gd name="connsiteX5" fmla="*/ 75431 w 239620"/>
                <a:gd name="connsiteY5" fmla="*/ 31773 h 143877"/>
                <a:gd name="connsiteX6" fmla="*/ 43658 w 239620"/>
                <a:gd name="connsiteY6" fmla="*/ 53354 h 143877"/>
                <a:gd name="connsiteX7" fmla="*/ 21178 w 239620"/>
                <a:gd name="connsiteY7" fmla="*/ 75236 h 143877"/>
                <a:gd name="connsiteX8" fmla="*/ 78129 w 239620"/>
                <a:gd name="connsiteY8" fmla="*/ 115102 h 143877"/>
                <a:gd name="connsiteX9" fmla="*/ 75431 w 239620"/>
                <a:gd name="connsiteY9" fmla="*/ 31773 h 143877"/>
                <a:gd name="connsiteX10" fmla="*/ 163857 w 239620"/>
                <a:gd name="connsiteY10" fmla="*/ 31473 h 143877"/>
                <a:gd name="connsiteX11" fmla="*/ 161459 w 239620"/>
                <a:gd name="connsiteY11" fmla="*/ 115102 h 143877"/>
                <a:gd name="connsiteX12" fmla="*/ 218410 w 239620"/>
                <a:gd name="connsiteY12" fmla="*/ 75236 h 143877"/>
                <a:gd name="connsiteX13" fmla="*/ 163857 w 239620"/>
                <a:gd name="connsiteY13" fmla="*/ 31473 h 143877"/>
                <a:gd name="connsiteX14" fmla="*/ 119794 w 239620"/>
                <a:gd name="connsiteY14" fmla="*/ 23980 h 143877"/>
                <a:gd name="connsiteX15" fmla="*/ 71834 w 239620"/>
                <a:gd name="connsiteY15" fmla="*/ 71939 h 143877"/>
                <a:gd name="connsiteX16" fmla="*/ 119794 w 239620"/>
                <a:gd name="connsiteY16" fmla="*/ 119898 h 143877"/>
                <a:gd name="connsiteX17" fmla="*/ 167753 w 239620"/>
                <a:gd name="connsiteY17" fmla="*/ 71939 h 143877"/>
                <a:gd name="connsiteX18" fmla="*/ 119794 w 239620"/>
                <a:gd name="connsiteY18" fmla="*/ 23980 h 143877"/>
                <a:gd name="connsiteX19" fmla="*/ 119794 w 239620"/>
                <a:gd name="connsiteY19" fmla="*/ 0 h 143877"/>
                <a:gd name="connsiteX20" fmla="*/ 236395 w 239620"/>
                <a:gd name="connsiteY20" fmla="*/ 66843 h 143877"/>
                <a:gd name="connsiteX21" fmla="*/ 236095 w 239620"/>
                <a:gd name="connsiteY21" fmla="*/ 84827 h 143877"/>
                <a:gd name="connsiteX22" fmla="*/ 119794 w 239620"/>
                <a:gd name="connsiteY22" fmla="*/ 143877 h 143877"/>
                <a:gd name="connsiteX23" fmla="*/ 3792 w 239620"/>
                <a:gd name="connsiteY23" fmla="*/ 84827 h 143877"/>
                <a:gd name="connsiteX24" fmla="*/ 3193 w 239620"/>
                <a:gd name="connsiteY24" fmla="*/ 66843 h 143877"/>
                <a:gd name="connsiteX25" fmla="*/ 119794 w 239620"/>
                <a:gd name="connsiteY25" fmla="*/ 0 h 14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9620" h="143877">
                  <a:moveTo>
                    <a:pt x="119794" y="41964"/>
                  </a:moveTo>
                  <a:cubicBezTo>
                    <a:pt x="136349" y="41964"/>
                    <a:pt x="149769" y="55384"/>
                    <a:pt x="149769" y="71939"/>
                  </a:cubicBezTo>
                  <a:cubicBezTo>
                    <a:pt x="149769" y="88494"/>
                    <a:pt x="136349" y="101914"/>
                    <a:pt x="119794" y="101914"/>
                  </a:cubicBezTo>
                  <a:cubicBezTo>
                    <a:pt x="103239" y="101914"/>
                    <a:pt x="89819" y="88494"/>
                    <a:pt x="89819" y="71939"/>
                  </a:cubicBezTo>
                  <a:cubicBezTo>
                    <a:pt x="89819" y="55384"/>
                    <a:pt x="103239" y="41964"/>
                    <a:pt x="119794" y="41964"/>
                  </a:cubicBezTo>
                  <a:close/>
                  <a:moveTo>
                    <a:pt x="75431" y="31773"/>
                  </a:moveTo>
                  <a:cubicBezTo>
                    <a:pt x="64041" y="37768"/>
                    <a:pt x="53550" y="44962"/>
                    <a:pt x="43658" y="53354"/>
                  </a:cubicBezTo>
                  <a:cubicBezTo>
                    <a:pt x="35565" y="60248"/>
                    <a:pt x="28072" y="67442"/>
                    <a:pt x="21178" y="75236"/>
                  </a:cubicBezTo>
                  <a:cubicBezTo>
                    <a:pt x="32868" y="86926"/>
                    <a:pt x="53550" y="104311"/>
                    <a:pt x="78129" y="115102"/>
                  </a:cubicBezTo>
                  <a:cubicBezTo>
                    <a:pt x="54749" y="92621"/>
                    <a:pt x="53550" y="55752"/>
                    <a:pt x="75431" y="31773"/>
                  </a:cubicBezTo>
                  <a:close/>
                  <a:moveTo>
                    <a:pt x="163857" y="31473"/>
                  </a:moveTo>
                  <a:cubicBezTo>
                    <a:pt x="186038" y="55453"/>
                    <a:pt x="184839" y="92621"/>
                    <a:pt x="161459" y="115102"/>
                  </a:cubicBezTo>
                  <a:cubicBezTo>
                    <a:pt x="186038" y="104311"/>
                    <a:pt x="206420" y="86926"/>
                    <a:pt x="218410" y="75236"/>
                  </a:cubicBezTo>
                  <a:cubicBezTo>
                    <a:pt x="207020" y="62646"/>
                    <a:pt x="187536" y="43763"/>
                    <a:pt x="163857" y="31473"/>
                  </a:cubicBezTo>
                  <a:close/>
                  <a:moveTo>
                    <a:pt x="119794" y="23980"/>
                  </a:moveTo>
                  <a:cubicBezTo>
                    <a:pt x="93416" y="23980"/>
                    <a:pt x="71834" y="45561"/>
                    <a:pt x="71834" y="71939"/>
                  </a:cubicBezTo>
                  <a:cubicBezTo>
                    <a:pt x="71834" y="98316"/>
                    <a:pt x="93416" y="119898"/>
                    <a:pt x="119794" y="119898"/>
                  </a:cubicBezTo>
                  <a:cubicBezTo>
                    <a:pt x="146172" y="119898"/>
                    <a:pt x="167753" y="98316"/>
                    <a:pt x="167753" y="71939"/>
                  </a:cubicBezTo>
                  <a:cubicBezTo>
                    <a:pt x="167753" y="45561"/>
                    <a:pt x="146172" y="23980"/>
                    <a:pt x="119794" y="23980"/>
                  </a:cubicBezTo>
                  <a:close/>
                  <a:moveTo>
                    <a:pt x="119794" y="0"/>
                  </a:moveTo>
                  <a:cubicBezTo>
                    <a:pt x="173448" y="0"/>
                    <a:pt x="219009" y="46460"/>
                    <a:pt x="236395" y="66843"/>
                  </a:cubicBezTo>
                  <a:cubicBezTo>
                    <a:pt x="240891" y="72238"/>
                    <a:pt x="240591" y="80032"/>
                    <a:pt x="236095" y="84827"/>
                  </a:cubicBezTo>
                  <a:cubicBezTo>
                    <a:pt x="218110" y="103412"/>
                    <a:pt x="172849" y="143877"/>
                    <a:pt x="119794" y="143877"/>
                  </a:cubicBezTo>
                  <a:cubicBezTo>
                    <a:pt x="66739" y="143877"/>
                    <a:pt x="21477" y="103412"/>
                    <a:pt x="3792" y="84827"/>
                  </a:cubicBezTo>
                  <a:cubicBezTo>
                    <a:pt x="-1003" y="79732"/>
                    <a:pt x="-1303" y="72238"/>
                    <a:pt x="3193" y="66843"/>
                  </a:cubicBezTo>
                  <a:cubicBezTo>
                    <a:pt x="20578" y="46460"/>
                    <a:pt x="66139" y="0"/>
                    <a:pt x="119794" y="0"/>
                  </a:cubicBezTo>
                  <a:close/>
                </a:path>
              </a:pathLst>
            </a:custGeom>
            <a:solidFill>
              <a:schemeClr val="bg1"/>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grpSp>
      <p:sp>
        <p:nvSpPr>
          <p:cNvPr id="68" name="Rounded Rectangle">
            <a:extLst>
              <a:ext uri="{FF2B5EF4-FFF2-40B4-BE49-F238E27FC236}">
                <a16:creationId xmlns:a16="http://schemas.microsoft.com/office/drawing/2014/main" id="{6CD65123-33B2-49BD-B812-5581678DE18E}"/>
              </a:ext>
            </a:extLst>
          </p:cNvPr>
          <p:cNvSpPr/>
          <p:nvPr/>
        </p:nvSpPr>
        <p:spPr>
          <a:xfrm>
            <a:off x="8943295" y="1460835"/>
            <a:ext cx="2226779" cy="2370347"/>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71" name="TextBox 70">
            <a:extLst>
              <a:ext uri="{FF2B5EF4-FFF2-40B4-BE49-F238E27FC236}">
                <a16:creationId xmlns:a16="http://schemas.microsoft.com/office/drawing/2014/main" id="{E25B4C6F-5EB2-E47D-12F5-11504CB8EEF6}"/>
              </a:ext>
            </a:extLst>
          </p:cNvPr>
          <p:cNvSpPr txBox="1"/>
          <p:nvPr/>
        </p:nvSpPr>
        <p:spPr>
          <a:xfrm>
            <a:off x="9443614" y="1769104"/>
            <a:ext cx="82747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Design</a:t>
            </a:r>
          </a:p>
        </p:txBody>
      </p:sp>
      <p:sp>
        <p:nvSpPr>
          <p:cNvPr id="7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EF6F522-DD45-88F3-979F-1BABA2F303F6}"/>
              </a:ext>
            </a:extLst>
          </p:cNvPr>
          <p:cNvSpPr txBox="1"/>
          <p:nvPr/>
        </p:nvSpPr>
        <p:spPr>
          <a:xfrm>
            <a:off x="9044585" y="2248432"/>
            <a:ext cx="1835641" cy="1700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20" tIns="0" rIns="0" bIns="0" anchor="t">
            <a:spAutoFit/>
          </a:bodyPr>
          <a:lstStyle/>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Intuitive and user-friendly interface</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Focus on simplicity &amp; accessibility</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Gamification of user journey</a:t>
            </a:r>
          </a:p>
          <a:p>
            <a:pPr marL="0" marR="0" lvl="0" indent="0" algn="l" defTabSz="412750" rtl="0" eaLnBrk="1" fontAlgn="auto" latinLnBrk="0" hangingPunct="0">
              <a:lnSpc>
                <a:spcPts val="1580"/>
              </a:lnSpc>
              <a:spcBef>
                <a:spcPts val="0"/>
              </a:spcBef>
              <a:spcAft>
                <a:spcPts val="0"/>
              </a:spcAft>
              <a:buClrTx/>
              <a:buSzTx/>
              <a:buFontTx/>
              <a:buNone/>
              <a:tabLst/>
              <a:defRPr/>
            </a:pPr>
            <a:endParaRPr kumimoji="0"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p:txBody>
      </p:sp>
      <p:grpSp>
        <p:nvGrpSpPr>
          <p:cNvPr id="76" name="Group 75">
            <a:extLst>
              <a:ext uri="{FF2B5EF4-FFF2-40B4-BE49-F238E27FC236}">
                <a16:creationId xmlns:a16="http://schemas.microsoft.com/office/drawing/2014/main" id="{59404DAD-8984-DD34-A904-B42800C14345}"/>
              </a:ext>
            </a:extLst>
          </p:cNvPr>
          <p:cNvGrpSpPr/>
          <p:nvPr/>
        </p:nvGrpSpPr>
        <p:grpSpPr>
          <a:xfrm>
            <a:off x="9081338" y="1761669"/>
            <a:ext cx="376804" cy="376804"/>
            <a:chOff x="9081338" y="2031176"/>
            <a:chExt cx="376804" cy="376804"/>
          </a:xfrm>
        </p:grpSpPr>
        <p:sp>
          <p:nvSpPr>
            <p:cNvPr id="86" name="Oval 85">
              <a:extLst>
                <a:ext uri="{FF2B5EF4-FFF2-40B4-BE49-F238E27FC236}">
                  <a16:creationId xmlns:a16="http://schemas.microsoft.com/office/drawing/2014/main" id="{3AEEC4D2-7FA2-4F07-A7A2-FB6FEB4A273A}"/>
                </a:ext>
              </a:extLst>
            </p:cNvPr>
            <p:cNvSpPr/>
            <p:nvPr/>
          </p:nvSpPr>
          <p:spPr>
            <a:xfrm>
              <a:off x="9081338" y="2031176"/>
              <a:ext cx="376804" cy="376804"/>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73" name="Freeform: Shape 105">
              <a:extLst>
                <a:ext uri="{FF2B5EF4-FFF2-40B4-BE49-F238E27FC236}">
                  <a16:creationId xmlns:a16="http://schemas.microsoft.com/office/drawing/2014/main" id="{F35E6CBE-7671-245B-B259-7F0797FF5EB4}"/>
                </a:ext>
              </a:extLst>
            </p:cNvPr>
            <p:cNvSpPr/>
            <p:nvPr/>
          </p:nvSpPr>
          <p:spPr>
            <a:xfrm>
              <a:off x="9157684" y="2133230"/>
              <a:ext cx="234501" cy="207381"/>
            </a:xfrm>
            <a:custGeom>
              <a:avLst/>
              <a:gdLst>
                <a:gd name="connsiteX0" fmla="*/ 565988 w 1919197"/>
                <a:gd name="connsiteY0" fmla="*/ 1574353 h 1799261"/>
                <a:gd name="connsiteX1" fmla="*/ 1353150 w 1919197"/>
                <a:gd name="connsiteY1" fmla="*/ 1574353 h 1799261"/>
                <a:gd name="connsiteX2" fmla="*/ 1353150 w 1919197"/>
                <a:gd name="connsiteY2" fmla="*/ 1799261 h 1799261"/>
                <a:gd name="connsiteX3" fmla="*/ 565988 w 1919197"/>
                <a:gd name="connsiteY3" fmla="*/ 1799261 h 1799261"/>
                <a:gd name="connsiteX4" fmla="*/ 903364 w 1919197"/>
                <a:gd name="connsiteY4" fmla="*/ 490495 h 1799261"/>
                <a:gd name="connsiteX5" fmla="*/ 903364 w 1919197"/>
                <a:gd name="connsiteY5" fmla="*/ 1124539 h 1799261"/>
                <a:gd name="connsiteX6" fmla="*/ 1015803 w 1919197"/>
                <a:gd name="connsiteY6" fmla="*/ 1124539 h 1799261"/>
                <a:gd name="connsiteX7" fmla="*/ 1015803 w 1919197"/>
                <a:gd name="connsiteY7" fmla="*/ 490495 h 1799261"/>
                <a:gd name="connsiteX8" fmla="*/ 1361001 w 1919197"/>
                <a:gd name="connsiteY8" fmla="*/ 1065846 h 1799261"/>
                <a:gd name="connsiteX9" fmla="*/ 1163025 w 1919197"/>
                <a:gd name="connsiteY9" fmla="*/ 1461916 h 1799261"/>
                <a:gd name="connsiteX10" fmla="*/ 756112 w 1919197"/>
                <a:gd name="connsiteY10" fmla="*/ 1461916 h 1799261"/>
                <a:gd name="connsiteX11" fmla="*/ 558136 w 1919197"/>
                <a:gd name="connsiteY11" fmla="*/ 1065846 h 1799261"/>
                <a:gd name="connsiteX12" fmla="*/ 168673 w 1919197"/>
                <a:gd name="connsiteY12" fmla="*/ 0 h 1799261"/>
                <a:gd name="connsiteX13" fmla="*/ 327006 w 1919197"/>
                <a:gd name="connsiteY13" fmla="*/ 112439 h 1799261"/>
                <a:gd name="connsiteX14" fmla="*/ 790926 w 1919197"/>
                <a:gd name="connsiteY14" fmla="*/ 112439 h 1799261"/>
                <a:gd name="connsiteX15" fmla="*/ 790926 w 1919197"/>
                <a:gd name="connsiteY15" fmla="*/ 0 h 1799261"/>
                <a:gd name="connsiteX16" fmla="*/ 1128272 w 1919197"/>
                <a:gd name="connsiteY16" fmla="*/ 0 h 1799261"/>
                <a:gd name="connsiteX17" fmla="*/ 1128272 w 1919197"/>
                <a:gd name="connsiteY17" fmla="*/ 112439 h 1799261"/>
                <a:gd name="connsiteX18" fmla="*/ 1592190 w 1919197"/>
                <a:gd name="connsiteY18" fmla="*/ 112439 h 1799261"/>
                <a:gd name="connsiteX19" fmla="*/ 1750524 w 1919197"/>
                <a:gd name="connsiteY19" fmla="*/ 0 h 1799261"/>
                <a:gd name="connsiteX20" fmla="*/ 1919197 w 1919197"/>
                <a:gd name="connsiteY20" fmla="*/ 168673 h 1799261"/>
                <a:gd name="connsiteX21" fmla="*/ 1750524 w 1919197"/>
                <a:gd name="connsiteY21" fmla="*/ 337347 h 1799261"/>
                <a:gd name="connsiteX22" fmla="*/ 1592190 w 1919197"/>
                <a:gd name="connsiteY22" fmla="*/ 224908 h 1799261"/>
                <a:gd name="connsiteX23" fmla="*/ 1378631 w 1919197"/>
                <a:gd name="connsiteY23" fmla="*/ 224908 h 1799261"/>
                <a:gd name="connsiteX24" fmla="*/ 1804595 w 1919197"/>
                <a:gd name="connsiteY24" fmla="*/ 909320 h 1799261"/>
                <a:gd name="connsiteX25" fmla="*/ 1919167 w 1919197"/>
                <a:gd name="connsiteY25" fmla="*/ 1068334 h 1799261"/>
                <a:gd name="connsiteX26" fmla="*/ 1750494 w 1919197"/>
                <a:gd name="connsiteY26" fmla="*/ 1237008 h 1799261"/>
                <a:gd name="connsiteX27" fmla="*/ 1581821 w 1919197"/>
                <a:gd name="connsiteY27" fmla="*/ 1068334 h 1799261"/>
                <a:gd name="connsiteX28" fmla="*/ 1690171 w 1919197"/>
                <a:gd name="connsiteY28" fmla="*/ 911275 h 1799261"/>
                <a:gd name="connsiteX29" fmla="*/ 1128272 w 1919197"/>
                <a:gd name="connsiteY29" fmla="*/ 247662 h 1799261"/>
                <a:gd name="connsiteX30" fmla="*/ 1128272 w 1919197"/>
                <a:gd name="connsiteY30" fmla="*/ 337317 h 1799261"/>
                <a:gd name="connsiteX31" fmla="*/ 790926 w 1919197"/>
                <a:gd name="connsiteY31" fmla="*/ 337317 h 1799261"/>
                <a:gd name="connsiteX32" fmla="*/ 790926 w 1919197"/>
                <a:gd name="connsiteY32" fmla="*/ 247603 h 1799261"/>
                <a:gd name="connsiteX33" fmla="*/ 229026 w 1919197"/>
                <a:gd name="connsiteY33" fmla="*/ 911216 h 1799261"/>
                <a:gd name="connsiteX34" fmla="*/ 337347 w 1919197"/>
                <a:gd name="connsiteY34" fmla="*/ 1068275 h 1799261"/>
                <a:gd name="connsiteX35" fmla="*/ 168673 w 1919197"/>
                <a:gd name="connsiteY35" fmla="*/ 1236948 h 1799261"/>
                <a:gd name="connsiteX36" fmla="*/ 0 w 1919197"/>
                <a:gd name="connsiteY36" fmla="*/ 1068275 h 1799261"/>
                <a:gd name="connsiteX37" fmla="*/ 114602 w 1919197"/>
                <a:gd name="connsiteY37" fmla="*/ 909290 h 1799261"/>
                <a:gd name="connsiteX38" fmla="*/ 540567 w 1919197"/>
                <a:gd name="connsiteY38" fmla="*/ 224848 h 1799261"/>
                <a:gd name="connsiteX39" fmla="*/ 327006 w 1919197"/>
                <a:gd name="connsiteY39" fmla="*/ 224848 h 1799261"/>
                <a:gd name="connsiteX40" fmla="*/ 168673 w 1919197"/>
                <a:gd name="connsiteY40" fmla="*/ 337347 h 1799261"/>
                <a:gd name="connsiteX41" fmla="*/ 0 w 1919197"/>
                <a:gd name="connsiteY41" fmla="*/ 168673 h 1799261"/>
                <a:gd name="connsiteX42" fmla="*/ 168673 w 1919197"/>
                <a:gd name="connsiteY42" fmla="*/ 0 h 179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19197" h="1799261">
                  <a:moveTo>
                    <a:pt x="565988" y="1574353"/>
                  </a:moveTo>
                  <a:lnTo>
                    <a:pt x="1353150" y="1574353"/>
                  </a:lnTo>
                  <a:lnTo>
                    <a:pt x="1353150" y="1799261"/>
                  </a:lnTo>
                  <a:lnTo>
                    <a:pt x="565988" y="1799261"/>
                  </a:lnTo>
                  <a:close/>
                  <a:moveTo>
                    <a:pt x="903364" y="490495"/>
                  </a:moveTo>
                  <a:lnTo>
                    <a:pt x="903364" y="1124539"/>
                  </a:lnTo>
                  <a:lnTo>
                    <a:pt x="1015803" y="1124539"/>
                  </a:lnTo>
                  <a:lnTo>
                    <a:pt x="1015803" y="490495"/>
                  </a:lnTo>
                  <a:lnTo>
                    <a:pt x="1361001" y="1065846"/>
                  </a:lnTo>
                  <a:lnTo>
                    <a:pt x="1163025" y="1461916"/>
                  </a:lnTo>
                  <a:lnTo>
                    <a:pt x="756112" y="1461916"/>
                  </a:lnTo>
                  <a:lnTo>
                    <a:pt x="558136" y="1065846"/>
                  </a:lnTo>
                  <a:close/>
                  <a:moveTo>
                    <a:pt x="168673" y="0"/>
                  </a:moveTo>
                  <a:cubicBezTo>
                    <a:pt x="241855" y="0"/>
                    <a:pt x="303719" y="47138"/>
                    <a:pt x="327006" y="112439"/>
                  </a:cubicBezTo>
                  <a:lnTo>
                    <a:pt x="790926" y="112439"/>
                  </a:lnTo>
                  <a:lnTo>
                    <a:pt x="790926" y="0"/>
                  </a:lnTo>
                  <a:lnTo>
                    <a:pt x="1128272" y="0"/>
                  </a:lnTo>
                  <a:lnTo>
                    <a:pt x="1128272" y="112439"/>
                  </a:lnTo>
                  <a:lnTo>
                    <a:pt x="1592190" y="112439"/>
                  </a:lnTo>
                  <a:cubicBezTo>
                    <a:pt x="1615478" y="47138"/>
                    <a:pt x="1677312" y="0"/>
                    <a:pt x="1750524" y="0"/>
                  </a:cubicBezTo>
                  <a:cubicBezTo>
                    <a:pt x="1843526" y="0"/>
                    <a:pt x="1919197" y="75670"/>
                    <a:pt x="1919197" y="168673"/>
                  </a:cubicBezTo>
                  <a:cubicBezTo>
                    <a:pt x="1919197" y="261676"/>
                    <a:pt x="1843526" y="337347"/>
                    <a:pt x="1750524" y="337347"/>
                  </a:cubicBezTo>
                  <a:cubicBezTo>
                    <a:pt x="1677312" y="337347"/>
                    <a:pt x="1615478" y="290208"/>
                    <a:pt x="1592190" y="224908"/>
                  </a:cubicBezTo>
                  <a:lnTo>
                    <a:pt x="1378631" y="224908"/>
                  </a:lnTo>
                  <a:cubicBezTo>
                    <a:pt x="1620278" y="364605"/>
                    <a:pt x="1788418" y="620386"/>
                    <a:pt x="1804595" y="909320"/>
                  </a:cubicBezTo>
                  <a:cubicBezTo>
                    <a:pt x="1870992" y="932015"/>
                    <a:pt x="1919197" y="994323"/>
                    <a:pt x="1919167" y="1068334"/>
                  </a:cubicBezTo>
                  <a:cubicBezTo>
                    <a:pt x="1919167" y="1161337"/>
                    <a:pt x="1843497" y="1237008"/>
                    <a:pt x="1750494" y="1237008"/>
                  </a:cubicBezTo>
                  <a:cubicBezTo>
                    <a:pt x="1657491" y="1237008"/>
                    <a:pt x="1581821" y="1161337"/>
                    <a:pt x="1581821" y="1068334"/>
                  </a:cubicBezTo>
                  <a:cubicBezTo>
                    <a:pt x="1581821" y="996634"/>
                    <a:pt x="1626974" y="935659"/>
                    <a:pt x="1690171" y="911275"/>
                  </a:cubicBezTo>
                  <a:cubicBezTo>
                    <a:pt x="1670201" y="591528"/>
                    <a:pt x="1437887" y="321584"/>
                    <a:pt x="1128272" y="247662"/>
                  </a:cubicBezTo>
                  <a:lnTo>
                    <a:pt x="1128272" y="337317"/>
                  </a:lnTo>
                  <a:lnTo>
                    <a:pt x="790926" y="337317"/>
                  </a:lnTo>
                  <a:lnTo>
                    <a:pt x="790926" y="247603"/>
                  </a:lnTo>
                  <a:cubicBezTo>
                    <a:pt x="481310" y="321525"/>
                    <a:pt x="248995" y="591469"/>
                    <a:pt x="229026" y="911216"/>
                  </a:cubicBezTo>
                  <a:cubicBezTo>
                    <a:pt x="292223" y="935600"/>
                    <a:pt x="337347" y="996575"/>
                    <a:pt x="337347" y="1068275"/>
                  </a:cubicBezTo>
                  <a:cubicBezTo>
                    <a:pt x="337347" y="1161278"/>
                    <a:pt x="261676" y="1236948"/>
                    <a:pt x="168673" y="1236948"/>
                  </a:cubicBezTo>
                  <a:cubicBezTo>
                    <a:pt x="75671" y="1236948"/>
                    <a:pt x="0" y="1161278"/>
                    <a:pt x="0" y="1068275"/>
                  </a:cubicBezTo>
                  <a:cubicBezTo>
                    <a:pt x="0" y="994293"/>
                    <a:pt x="48205" y="931985"/>
                    <a:pt x="114602" y="909290"/>
                  </a:cubicBezTo>
                  <a:cubicBezTo>
                    <a:pt x="130749" y="620238"/>
                    <a:pt x="298919" y="364605"/>
                    <a:pt x="540567" y="224848"/>
                  </a:cubicBezTo>
                  <a:lnTo>
                    <a:pt x="327006" y="224848"/>
                  </a:lnTo>
                  <a:cubicBezTo>
                    <a:pt x="303719" y="290208"/>
                    <a:pt x="241885" y="337347"/>
                    <a:pt x="168673" y="337347"/>
                  </a:cubicBezTo>
                  <a:cubicBezTo>
                    <a:pt x="75671" y="337347"/>
                    <a:pt x="0" y="261676"/>
                    <a:pt x="0" y="168673"/>
                  </a:cubicBezTo>
                  <a:cubicBezTo>
                    <a:pt x="0" y="75670"/>
                    <a:pt x="75671" y="0"/>
                    <a:pt x="168673" y="0"/>
                  </a:cubicBez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grpSp>
        <p:nvGrpSpPr>
          <p:cNvPr id="85" name="Group 84">
            <a:extLst>
              <a:ext uri="{FF2B5EF4-FFF2-40B4-BE49-F238E27FC236}">
                <a16:creationId xmlns:a16="http://schemas.microsoft.com/office/drawing/2014/main" id="{2A0A6AC4-1E0A-3035-F413-DCE1B9E82760}"/>
              </a:ext>
            </a:extLst>
          </p:cNvPr>
          <p:cNvGrpSpPr/>
          <p:nvPr/>
        </p:nvGrpSpPr>
        <p:grpSpPr>
          <a:xfrm>
            <a:off x="5380292" y="2745054"/>
            <a:ext cx="319207" cy="319207"/>
            <a:chOff x="5380292" y="3014561"/>
            <a:chExt cx="319207" cy="319207"/>
          </a:xfrm>
        </p:grpSpPr>
        <p:sp>
          <p:nvSpPr>
            <p:cNvPr id="95" name="Oval 94">
              <a:extLst>
                <a:ext uri="{FF2B5EF4-FFF2-40B4-BE49-F238E27FC236}">
                  <a16:creationId xmlns:a16="http://schemas.microsoft.com/office/drawing/2014/main" id="{AD7FDA2A-BA8A-4D90-8E42-78ECB2D13340}"/>
                </a:ext>
              </a:extLst>
            </p:cNvPr>
            <p:cNvSpPr/>
            <p:nvPr/>
          </p:nvSpPr>
          <p:spPr>
            <a:xfrm>
              <a:off x="5380292" y="3014561"/>
              <a:ext cx="319207" cy="319207"/>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pic>
          <p:nvPicPr>
            <p:cNvPr id="82" name="Graphic 81" descr="Marketing with solid fill">
              <a:extLst>
                <a:ext uri="{FF2B5EF4-FFF2-40B4-BE49-F238E27FC236}">
                  <a16:creationId xmlns:a16="http://schemas.microsoft.com/office/drawing/2014/main" id="{61899FC6-C49D-8C08-D69C-677CE0E73E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49978" y="3071022"/>
              <a:ext cx="202257" cy="202257"/>
            </a:xfrm>
            <a:prstGeom prst="rect">
              <a:avLst/>
            </a:prstGeom>
          </p:spPr>
        </p:pic>
      </p:grpSp>
    </p:spTree>
    <p:extLst>
      <p:ext uri="{BB962C8B-B14F-4D97-AF65-F5344CB8AC3E}">
        <p14:creationId xmlns:p14="http://schemas.microsoft.com/office/powerpoint/2010/main" val="121750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anim calcmode="lin" valueType="num">
                                      <p:cBhvr>
                                        <p:cTn id="13" dur="1000" fill="hold"/>
                                        <p:tgtEl>
                                          <p:spTgt spid="59"/>
                                        </p:tgtEl>
                                        <p:attrNameLst>
                                          <p:attrName>ppt_x</p:attrName>
                                        </p:attrNameLst>
                                      </p:cBhvr>
                                      <p:tavLst>
                                        <p:tav tm="0">
                                          <p:val>
                                            <p:strVal val="#ppt_x"/>
                                          </p:val>
                                        </p:tav>
                                        <p:tav tm="100000">
                                          <p:val>
                                            <p:strVal val="#ppt_x"/>
                                          </p:val>
                                        </p:tav>
                                      </p:tavLst>
                                    </p:anim>
                                    <p:anim calcmode="lin" valueType="num">
                                      <p:cBhvr>
                                        <p:cTn id="14" dur="1000" fill="hold"/>
                                        <p:tgtEl>
                                          <p:spTgt spid="5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55" presetClass="entr" presetSubtype="0" fill="hold" grpId="0" nodeType="withEffect">
                                  <p:stCondLst>
                                    <p:cond delay="100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strVal val="#ppt_w*0.70"/>
                                          </p:val>
                                        </p:tav>
                                        <p:tav tm="100000">
                                          <p:val>
                                            <p:strVal val="#ppt_w"/>
                                          </p:val>
                                        </p:tav>
                                      </p:tavLst>
                                    </p:anim>
                                    <p:anim calcmode="lin" valueType="num">
                                      <p:cBhvr>
                                        <p:cTn id="23" dur="500" fill="hold"/>
                                        <p:tgtEl>
                                          <p:spTgt spid="74"/>
                                        </p:tgtEl>
                                        <p:attrNameLst>
                                          <p:attrName>ppt_h</p:attrName>
                                        </p:attrNameLst>
                                      </p:cBhvr>
                                      <p:tavLst>
                                        <p:tav tm="0">
                                          <p:val>
                                            <p:strVal val="#ppt_h"/>
                                          </p:val>
                                        </p:tav>
                                        <p:tav tm="100000">
                                          <p:val>
                                            <p:strVal val="#ppt_h"/>
                                          </p:val>
                                        </p:tav>
                                      </p:tavLst>
                                    </p:anim>
                                    <p:animEffect transition="in" filter="fade">
                                      <p:cBhvr>
                                        <p:cTn id="24" dur="500"/>
                                        <p:tgtEl>
                                          <p:spTgt spid="74"/>
                                        </p:tgtEl>
                                      </p:cBhvr>
                                    </p:animEffect>
                                  </p:childTnLst>
                                </p:cTn>
                              </p:par>
                              <p:par>
                                <p:cTn id="25" presetID="55" presetClass="entr" presetSubtype="0" fill="hold" grpId="0" nodeType="withEffect">
                                  <p:stCondLst>
                                    <p:cond delay="100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strVal val="#ppt_w*0.70"/>
                                          </p:val>
                                        </p:tav>
                                        <p:tav tm="100000">
                                          <p:val>
                                            <p:strVal val="#ppt_w"/>
                                          </p:val>
                                        </p:tav>
                                      </p:tavLst>
                                    </p:anim>
                                    <p:anim calcmode="lin" valueType="num">
                                      <p:cBhvr>
                                        <p:cTn id="28" dur="500" fill="hold"/>
                                        <p:tgtEl>
                                          <p:spTgt spid="79"/>
                                        </p:tgtEl>
                                        <p:attrNameLst>
                                          <p:attrName>ppt_h</p:attrName>
                                        </p:attrNameLst>
                                      </p:cBhvr>
                                      <p:tavLst>
                                        <p:tav tm="0">
                                          <p:val>
                                            <p:strVal val="#ppt_h"/>
                                          </p:val>
                                        </p:tav>
                                        <p:tav tm="100000">
                                          <p:val>
                                            <p:strVal val="#ppt_h"/>
                                          </p:val>
                                        </p:tav>
                                      </p:tavLst>
                                    </p:anim>
                                    <p:animEffect transition="in" filter="fade">
                                      <p:cBhvr>
                                        <p:cTn id="29" dur="500"/>
                                        <p:tgtEl>
                                          <p:spTgt spid="79"/>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500" fill="hold"/>
                                        <p:tgtEl>
                                          <p:spTgt spid="78"/>
                                        </p:tgtEl>
                                        <p:attrNameLst>
                                          <p:attrName>ppt_w</p:attrName>
                                        </p:attrNameLst>
                                      </p:cBhvr>
                                      <p:tavLst>
                                        <p:tav tm="0">
                                          <p:val>
                                            <p:strVal val="#ppt_w*0.70"/>
                                          </p:val>
                                        </p:tav>
                                        <p:tav tm="100000">
                                          <p:val>
                                            <p:strVal val="#ppt_w"/>
                                          </p:val>
                                        </p:tav>
                                      </p:tavLst>
                                    </p:anim>
                                    <p:anim calcmode="lin" valueType="num">
                                      <p:cBhvr>
                                        <p:cTn id="33" dur="500" fill="hold"/>
                                        <p:tgtEl>
                                          <p:spTgt spid="78"/>
                                        </p:tgtEl>
                                        <p:attrNameLst>
                                          <p:attrName>ppt_h</p:attrName>
                                        </p:attrNameLst>
                                      </p:cBhvr>
                                      <p:tavLst>
                                        <p:tav tm="0">
                                          <p:val>
                                            <p:strVal val="#ppt_h"/>
                                          </p:val>
                                        </p:tav>
                                        <p:tav tm="100000">
                                          <p:val>
                                            <p:strVal val="#ppt_h"/>
                                          </p:val>
                                        </p:tav>
                                      </p:tavLst>
                                    </p:anim>
                                    <p:animEffect transition="in" filter="fade">
                                      <p:cBhvr>
                                        <p:cTn id="34" dur="500"/>
                                        <p:tgtEl>
                                          <p:spTgt spid="78"/>
                                        </p:tgtEl>
                                      </p:cBhvr>
                                    </p:animEffect>
                                  </p:childTnLst>
                                </p:cTn>
                              </p:par>
                              <p:par>
                                <p:cTn id="35" presetID="53" presetClass="entr" presetSubtype="16" fill="hold" nodeType="withEffect">
                                  <p:stCondLst>
                                    <p:cond delay="185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21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53" presetClass="entr" presetSubtype="16" fill="hold" nodeType="withEffect">
                                  <p:stCondLst>
                                    <p:cond delay="21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22" presetClass="entr" presetSubtype="8" fill="hold" grpId="0" nodeType="withEffect">
                                  <p:stCondLst>
                                    <p:cond delay="210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750"/>
                                        <p:tgtEl>
                                          <p:spTgt spid="18"/>
                                        </p:tgtEl>
                                      </p:cBhvr>
                                    </p:animEffect>
                                  </p:childTnLst>
                                </p:cTn>
                              </p:par>
                              <p:par>
                                <p:cTn id="53" presetID="22" presetClass="entr" presetSubtype="8" fill="hold" grpId="0" nodeType="withEffect">
                                  <p:stCondLst>
                                    <p:cond delay="2350"/>
                                  </p:stCondLst>
                                  <p:childTnLst>
                                    <p:set>
                                      <p:cBhvr>
                                        <p:cTn id="54" dur="1" fill="hold">
                                          <p:stCondLst>
                                            <p:cond delay="0"/>
                                          </p:stCondLst>
                                        </p:cTn>
                                        <p:tgtEl>
                                          <p:spTgt spid="81"/>
                                        </p:tgtEl>
                                        <p:attrNameLst>
                                          <p:attrName>style.visibility</p:attrName>
                                        </p:attrNameLst>
                                      </p:cBhvr>
                                      <p:to>
                                        <p:strVal val="visible"/>
                                      </p:to>
                                    </p:set>
                                    <p:animEffect transition="in" filter="wipe(left)">
                                      <p:cBhvr>
                                        <p:cTn id="55" dur="750"/>
                                        <p:tgtEl>
                                          <p:spTgt spid="81"/>
                                        </p:tgtEl>
                                      </p:cBhvr>
                                    </p:animEffect>
                                  </p:childTnLst>
                                </p:cTn>
                              </p:par>
                              <p:par>
                                <p:cTn id="56" presetID="22" presetClass="entr" presetSubtype="8" fill="hold" grpId="0" nodeType="withEffect">
                                  <p:stCondLst>
                                    <p:cond delay="2600"/>
                                  </p:stCondLst>
                                  <p:childTnLst>
                                    <p:set>
                                      <p:cBhvr>
                                        <p:cTn id="57" dur="1" fill="hold">
                                          <p:stCondLst>
                                            <p:cond delay="0"/>
                                          </p:stCondLst>
                                        </p:cTn>
                                        <p:tgtEl>
                                          <p:spTgt spid="93"/>
                                        </p:tgtEl>
                                        <p:attrNameLst>
                                          <p:attrName>style.visibility</p:attrName>
                                        </p:attrNameLst>
                                      </p:cBhvr>
                                      <p:to>
                                        <p:strVal val="visible"/>
                                      </p:to>
                                    </p:set>
                                    <p:animEffect transition="in" filter="wipe(left)">
                                      <p:cBhvr>
                                        <p:cTn id="58" dur="750"/>
                                        <p:tgtEl>
                                          <p:spTgt spid="93"/>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96"/>
                                        </p:tgtEl>
                                        <p:attrNameLst>
                                          <p:attrName>style.visibility</p:attrName>
                                        </p:attrNameLst>
                                      </p:cBhvr>
                                      <p:to>
                                        <p:strVal val="visible"/>
                                      </p:to>
                                    </p:set>
                                    <p:animEffect transition="in" filter="wipe(left)">
                                      <p:cBhvr>
                                        <p:cTn id="61" dur="750"/>
                                        <p:tgtEl>
                                          <p:spTgt spid="96"/>
                                        </p:tgtEl>
                                      </p:cBhvr>
                                    </p:animEffect>
                                  </p:childTnLst>
                                </p:cTn>
                              </p:par>
                              <p:par>
                                <p:cTn id="62" presetID="22" presetClass="entr" presetSubtype="8" fill="hold" grpId="0" nodeType="withEffect">
                                  <p:stCondLst>
                                    <p:cond delay="2600"/>
                                  </p:stCondLst>
                                  <p:childTnLst>
                                    <p:set>
                                      <p:cBhvr>
                                        <p:cTn id="63" dur="1" fill="hold">
                                          <p:stCondLst>
                                            <p:cond delay="0"/>
                                          </p:stCondLst>
                                        </p:cTn>
                                        <p:tgtEl>
                                          <p:spTgt spid="99"/>
                                        </p:tgtEl>
                                        <p:attrNameLst>
                                          <p:attrName>style.visibility</p:attrName>
                                        </p:attrNameLst>
                                      </p:cBhvr>
                                      <p:to>
                                        <p:strVal val="visible"/>
                                      </p:to>
                                    </p:set>
                                    <p:animEffect transition="in" filter="wipe(left)">
                                      <p:cBhvr>
                                        <p:cTn id="64" dur="750"/>
                                        <p:tgtEl>
                                          <p:spTgt spid="99"/>
                                        </p:tgtEl>
                                      </p:cBhvr>
                                    </p:animEffect>
                                  </p:childTnLst>
                                </p:cTn>
                              </p:par>
                              <p:par>
                                <p:cTn id="65" presetID="22" presetClass="entr" presetSubtype="8" fill="hold" grpId="0" nodeType="withEffect">
                                  <p:stCondLst>
                                    <p:cond delay="2350"/>
                                  </p:stCondLst>
                                  <p:childTnLst>
                                    <p:set>
                                      <p:cBhvr>
                                        <p:cTn id="66" dur="1" fill="hold">
                                          <p:stCondLst>
                                            <p:cond delay="0"/>
                                          </p:stCondLst>
                                        </p:cTn>
                                        <p:tgtEl>
                                          <p:spTgt spid="87"/>
                                        </p:tgtEl>
                                        <p:attrNameLst>
                                          <p:attrName>style.visibility</p:attrName>
                                        </p:attrNameLst>
                                      </p:cBhvr>
                                      <p:to>
                                        <p:strVal val="visible"/>
                                      </p:to>
                                    </p:set>
                                    <p:animEffect transition="in" filter="wipe(left)">
                                      <p:cBhvr>
                                        <p:cTn id="67" dur="750"/>
                                        <p:tgtEl>
                                          <p:spTgt spid="87"/>
                                        </p:tgtEl>
                                      </p:cBhvr>
                                    </p:animEffect>
                                  </p:childTnLst>
                                </p:cTn>
                              </p:par>
                              <p:par>
                                <p:cTn id="68" presetID="22" presetClass="entr" presetSubtype="8" fill="hold" grpId="0" nodeType="withEffect">
                                  <p:stCondLst>
                                    <p:cond delay="2100"/>
                                  </p:stCondLst>
                                  <p:childTnLst>
                                    <p:set>
                                      <p:cBhvr>
                                        <p:cTn id="69" dur="1" fill="hold">
                                          <p:stCondLst>
                                            <p:cond delay="0"/>
                                          </p:stCondLst>
                                        </p:cTn>
                                        <p:tgtEl>
                                          <p:spTgt spid="57"/>
                                        </p:tgtEl>
                                        <p:attrNameLst>
                                          <p:attrName>style.visibility</p:attrName>
                                        </p:attrNameLst>
                                      </p:cBhvr>
                                      <p:to>
                                        <p:strVal val="visible"/>
                                      </p:to>
                                    </p:set>
                                    <p:animEffect transition="in" filter="wipe(left)">
                                      <p:cBhvr>
                                        <p:cTn id="70" dur="750"/>
                                        <p:tgtEl>
                                          <p:spTgt spid="57"/>
                                        </p:tgtEl>
                                      </p:cBhvr>
                                    </p:animEffect>
                                  </p:childTnLst>
                                </p:cTn>
                              </p:par>
                              <p:par>
                                <p:cTn id="71" presetID="12" presetClass="entr" presetSubtype="1" fill="hold" grpId="0" nodeType="withEffect">
                                  <p:stCondLst>
                                    <p:cond delay="210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1000"/>
                                        <p:tgtEl>
                                          <p:spTgt spid="22"/>
                                        </p:tgtEl>
                                        <p:attrNameLst>
                                          <p:attrName>ppt_y</p:attrName>
                                        </p:attrNameLst>
                                      </p:cBhvr>
                                      <p:tavLst>
                                        <p:tav tm="0">
                                          <p:val>
                                            <p:strVal val="#ppt_y-#ppt_h*1.125000"/>
                                          </p:val>
                                        </p:tav>
                                        <p:tav tm="100000">
                                          <p:val>
                                            <p:strVal val="#ppt_y"/>
                                          </p:val>
                                        </p:tav>
                                      </p:tavLst>
                                    </p:anim>
                                    <p:animEffect transition="in" filter="wipe(down)">
                                      <p:cBhvr>
                                        <p:cTn id="74" dur="1000"/>
                                        <p:tgtEl>
                                          <p:spTgt spid="22"/>
                                        </p:tgtEl>
                                      </p:cBhvr>
                                    </p:animEffect>
                                  </p:childTnLst>
                                </p:cTn>
                              </p:par>
                              <p:par>
                                <p:cTn id="75" presetID="12" presetClass="entr" presetSubtype="1" fill="hold" grpId="0" nodeType="withEffect">
                                  <p:stCondLst>
                                    <p:cond delay="310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1000"/>
                                        <p:tgtEl>
                                          <p:spTgt spid="23"/>
                                        </p:tgtEl>
                                        <p:attrNameLst>
                                          <p:attrName>ppt_y</p:attrName>
                                        </p:attrNameLst>
                                      </p:cBhvr>
                                      <p:tavLst>
                                        <p:tav tm="0">
                                          <p:val>
                                            <p:strVal val="#ppt_y-#ppt_h*1.125000"/>
                                          </p:val>
                                        </p:tav>
                                        <p:tav tm="100000">
                                          <p:val>
                                            <p:strVal val="#ppt_y"/>
                                          </p:val>
                                        </p:tav>
                                      </p:tavLst>
                                    </p:anim>
                                    <p:animEffect transition="in" filter="wipe(down)">
                                      <p:cBhvr>
                                        <p:cTn id="78" dur="1000"/>
                                        <p:tgtEl>
                                          <p:spTgt spid="23"/>
                                        </p:tgtEl>
                                      </p:cBhvr>
                                    </p:animEffect>
                                  </p:childTnLst>
                                </p:cTn>
                              </p:par>
                              <p:par>
                                <p:cTn id="79" presetID="12" presetClass="entr" presetSubtype="1" fill="hold" grpId="0" nodeType="withEffect">
                                  <p:stCondLst>
                                    <p:cond delay="310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1000"/>
                                        <p:tgtEl>
                                          <p:spTgt spid="56"/>
                                        </p:tgtEl>
                                        <p:attrNameLst>
                                          <p:attrName>ppt_y</p:attrName>
                                        </p:attrNameLst>
                                      </p:cBhvr>
                                      <p:tavLst>
                                        <p:tav tm="0">
                                          <p:val>
                                            <p:strVal val="#ppt_y-#ppt_h*1.125000"/>
                                          </p:val>
                                        </p:tav>
                                        <p:tav tm="100000">
                                          <p:val>
                                            <p:strVal val="#ppt_y"/>
                                          </p:val>
                                        </p:tav>
                                      </p:tavLst>
                                    </p:anim>
                                    <p:animEffect transition="in" filter="wipe(down)">
                                      <p:cBhvr>
                                        <p:cTn id="82" dur="1000"/>
                                        <p:tgtEl>
                                          <p:spTgt spid="56"/>
                                        </p:tgtEl>
                                      </p:cBhvr>
                                    </p:animEffect>
                                  </p:childTnLst>
                                </p:cTn>
                              </p:par>
                              <p:par>
                                <p:cTn id="83" presetID="12" presetClass="entr" presetSubtype="1" fill="hold" grpId="0" nodeType="withEffect">
                                  <p:stCondLst>
                                    <p:cond delay="310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1000"/>
                                        <p:tgtEl>
                                          <p:spTgt spid="39"/>
                                        </p:tgtEl>
                                        <p:attrNameLst>
                                          <p:attrName>ppt_y</p:attrName>
                                        </p:attrNameLst>
                                      </p:cBhvr>
                                      <p:tavLst>
                                        <p:tav tm="0">
                                          <p:val>
                                            <p:strVal val="#ppt_y-#ppt_h*1.125000"/>
                                          </p:val>
                                        </p:tav>
                                        <p:tav tm="100000">
                                          <p:val>
                                            <p:strVal val="#ppt_y"/>
                                          </p:val>
                                        </p:tav>
                                      </p:tavLst>
                                    </p:anim>
                                    <p:animEffect transition="in" filter="wipe(down)">
                                      <p:cBhvr>
                                        <p:cTn id="86" dur="1000"/>
                                        <p:tgtEl>
                                          <p:spTgt spid="39"/>
                                        </p:tgtEl>
                                      </p:cBhvr>
                                    </p:animEffect>
                                  </p:childTnLst>
                                </p:cTn>
                              </p:par>
                              <p:par>
                                <p:cTn id="87" presetID="12" presetClass="entr" presetSubtype="1" fill="hold" grpId="0" nodeType="withEffect">
                                  <p:stCondLst>
                                    <p:cond delay="310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1000"/>
                                        <p:tgtEl>
                                          <p:spTgt spid="42"/>
                                        </p:tgtEl>
                                        <p:attrNameLst>
                                          <p:attrName>ppt_y</p:attrName>
                                        </p:attrNameLst>
                                      </p:cBhvr>
                                      <p:tavLst>
                                        <p:tav tm="0">
                                          <p:val>
                                            <p:strVal val="#ppt_y-#ppt_h*1.125000"/>
                                          </p:val>
                                        </p:tav>
                                        <p:tav tm="100000">
                                          <p:val>
                                            <p:strVal val="#ppt_y"/>
                                          </p:val>
                                        </p:tav>
                                      </p:tavLst>
                                    </p:anim>
                                    <p:animEffect transition="in" filter="wipe(down)">
                                      <p:cBhvr>
                                        <p:cTn id="90" dur="1000"/>
                                        <p:tgtEl>
                                          <p:spTgt spid="42"/>
                                        </p:tgtEl>
                                      </p:cBhvr>
                                    </p:animEffect>
                                  </p:childTnLst>
                                </p:cTn>
                              </p:par>
                              <p:par>
                                <p:cTn id="91" presetID="12" presetClass="entr" presetSubtype="1" fill="hold" grpId="0" nodeType="withEffect">
                                  <p:stCondLst>
                                    <p:cond delay="3100"/>
                                  </p:stCondLst>
                                  <p:childTnLst>
                                    <p:set>
                                      <p:cBhvr>
                                        <p:cTn id="92" dur="1" fill="hold">
                                          <p:stCondLst>
                                            <p:cond delay="0"/>
                                          </p:stCondLst>
                                        </p:cTn>
                                        <p:tgtEl>
                                          <p:spTgt spid="41"/>
                                        </p:tgtEl>
                                        <p:attrNameLst>
                                          <p:attrName>style.visibility</p:attrName>
                                        </p:attrNameLst>
                                      </p:cBhvr>
                                      <p:to>
                                        <p:strVal val="visible"/>
                                      </p:to>
                                    </p:set>
                                    <p:anim calcmode="lin" valueType="num">
                                      <p:cBhvr additive="base">
                                        <p:cTn id="93" dur="1000"/>
                                        <p:tgtEl>
                                          <p:spTgt spid="41"/>
                                        </p:tgtEl>
                                        <p:attrNameLst>
                                          <p:attrName>ppt_y</p:attrName>
                                        </p:attrNameLst>
                                      </p:cBhvr>
                                      <p:tavLst>
                                        <p:tav tm="0">
                                          <p:val>
                                            <p:strVal val="#ppt_y-#ppt_h*1.125000"/>
                                          </p:val>
                                        </p:tav>
                                        <p:tav tm="100000">
                                          <p:val>
                                            <p:strVal val="#ppt_y"/>
                                          </p:val>
                                        </p:tav>
                                      </p:tavLst>
                                    </p:anim>
                                    <p:animEffect transition="in" filter="wipe(down)">
                                      <p:cBhvr>
                                        <p:cTn id="94" dur="1000"/>
                                        <p:tgtEl>
                                          <p:spTgt spid="41"/>
                                        </p:tgtEl>
                                      </p:cBhvr>
                                    </p:animEffect>
                                  </p:childTnLst>
                                </p:cTn>
                              </p:par>
                              <p:par>
                                <p:cTn id="95" presetID="12" presetClass="entr" presetSubtype="1" fill="hold" grpId="0" nodeType="withEffect">
                                  <p:stCondLst>
                                    <p:cond delay="310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1000"/>
                                        <p:tgtEl>
                                          <p:spTgt spid="40"/>
                                        </p:tgtEl>
                                        <p:attrNameLst>
                                          <p:attrName>ppt_y</p:attrName>
                                        </p:attrNameLst>
                                      </p:cBhvr>
                                      <p:tavLst>
                                        <p:tav tm="0">
                                          <p:val>
                                            <p:strVal val="#ppt_y-#ppt_h*1.125000"/>
                                          </p:val>
                                        </p:tav>
                                        <p:tav tm="100000">
                                          <p:val>
                                            <p:strVal val="#ppt_y"/>
                                          </p:val>
                                        </p:tav>
                                      </p:tavLst>
                                    </p:anim>
                                    <p:animEffect transition="in" filter="wipe(down)">
                                      <p:cBhvr>
                                        <p:cTn id="98" dur="1000"/>
                                        <p:tgtEl>
                                          <p:spTgt spid="40"/>
                                        </p:tgtEl>
                                      </p:cBhvr>
                                    </p:animEffect>
                                  </p:childTnLst>
                                </p:cTn>
                              </p:par>
                              <p:par>
                                <p:cTn id="99" presetID="47" presetClass="entr" presetSubtype="0" fill="hold" grpId="0" nodeType="with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fade">
                                      <p:cBhvr>
                                        <p:cTn id="101" dur="1000"/>
                                        <p:tgtEl>
                                          <p:spTgt spid="10"/>
                                        </p:tgtEl>
                                      </p:cBhvr>
                                    </p:animEffect>
                                    <p:anim calcmode="lin" valueType="num">
                                      <p:cBhvr>
                                        <p:cTn id="102" dur="1000" fill="hold"/>
                                        <p:tgtEl>
                                          <p:spTgt spid="10"/>
                                        </p:tgtEl>
                                        <p:attrNameLst>
                                          <p:attrName>ppt_x</p:attrName>
                                        </p:attrNameLst>
                                      </p:cBhvr>
                                      <p:tavLst>
                                        <p:tav tm="0">
                                          <p:val>
                                            <p:strVal val="#ppt_x"/>
                                          </p:val>
                                        </p:tav>
                                        <p:tav tm="100000">
                                          <p:val>
                                            <p:strVal val="#ppt_x"/>
                                          </p:val>
                                        </p:tav>
                                      </p:tavLst>
                                    </p:anim>
                                    <p:anim calcmode="lin" valueType="num">
                                      <p:cBhvr>
                                        <p:cTn id="103" dur="1000" fill="hold"/>
                                        <p:tgtEl>
                                          <p:spTgt spid="10"/>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par>
                                <p:cTn id="109" presetID="53" presetClass="entr" presetSubtype="16" fill="hold" nodeType="withEffect">
                                  <p:stCondLst>
                                    <p:cond delay="1850"/>
                                  </p:stCondLst>
                                  <p:childTnLst>
                                    <p:set>
                                      <p:cBhvr>
                                        <p:cTn id="110" dur="1" fill="hold">
                                          <p:stCondLst>
                                            <p:cond delay="0"/>
                                          </p:stCondLst>
                                        </p:cTn>
                                        <p:tgtEl>
                                          <p:spTgt spid="46"/>
                                        </p:tgtEl>
                                        <p:attrNameLst>
                                          <p:attrName>style.visibility</p:attrName>
                                        </p:attrNameLst>
                                      </p:cBhvr>
                                      <p:to>
                                        <p:strVal val="visible"/>
                                      </p:to>
                                    </p:set>
                                    <p:anim calcmode="lin" valueType="num">
                                      <p:cBhvr>
                                        <p:cTn id="111" dur="500" fill="hold"/>
                                        <p:tgtEl>
                                          <p:spTgt spid="46"/>
                                        </p:tgtEl>
                                        <p:attrNameLst>
                                          <p:attrName>ppt_w</p:attrName>
                                        </p:attrNameLst>
                                      </p:cBhvr>
                                      <p:tavLst>
                                        <p:tav tm="0">
                                          <p:val>
                                            <p:fltVal val="0"/>
                                          </p:val>
                                        </p:tav>
                                        <p:tav tm="100000">
                                          <p:val>
                                            <p:strVal val="#ppt_w"/>
                                          </p:val>
                                        </p:tav>
                                      </p:tavLst>
                                    </p:anim>
                                    <p:anim calcmode="lin" valueType="num">
                                      <p:cBhvr>
                                        <p:cTn id="112" dur="500" fill="hold"/>
                                        <p:tgtEl>
                                          <p:spTgt spid="46"/>
                                        </p:tgtEl>
                                        <p:attrNameLst>
                                          <p:attrName>ppt_h</p:attrName>
                                        </p:attrNameLst>
                                      </p:cBhvr>
                                      <p:tavLst>
                                        <p:tav tm="0">
                                          <p:val>
                                            <p:fltVal val="0"/>
                                          </p:val>
                                        </p:tav>
                                        <p:tav tm="100000">
                                          <p:val>
                                            <p:strVal val="#ppt_h"/>
                                          </p:val>
                                        </p:tav>
                                      </p:tavLst>
                                    </p:anim>
                                    <p:animEffect transition="in" filter="fade">
                                      <p:cBhvr>
                                        <p:cTn id="113" dur="500"/>
                                        <p:tgtEl>
                                          <p:spTgt spid="46"/>
                                        </p:tgtEl>
                                      </p:cBhvr>
                                    </p:animEffect>
                                  </p:childTnLst>
                                </p:cTn>
                              </p:par>
                              <p:par>
                                <p:cTn id="114" presetID="22" presetClass="entr" presetSubtype="8" fill="hold" grpId="0" nodeType="withEffect">
                                  <p:stCondLst>
                                    <p:cond delay="2350"/>
                                  </p:stCondLst>
                                  <p:childTnLst>
                                    <p:set>
                                      <p:cBhvr>
                                        <p:cTn id="115" dur="1" fill="hold">
                                          <p:stCondLst>
                                            <p:cond delay="0"/>
                                          </p:stCondLst>
                                        </p:cTn>
                                        <p:tgtEl>
                                          <p:spTgt spid="45"/>
                                        </p:tgtEl>
                                        <p:attrNameLst>
                                          <p:attrName>style.visibility</p:attrName>
                                        </p:attrNameLst>
                                      </p:cBhvr>
                                      <p:to>
                                        <p:strVal val="visible"/>
                                      </p:to>
                                    </p:set>
                                    <p:animEffect transition="in" filter="wipe(left)">
                                      <p:cBhvr>
                                        <p:cTn id="116" dur="750"/>
                                        <p:tgtEl>
                                          <p:spTgt spid="45"/>
                                        </p:tgtEl>
                                      </p:cBhvr>
                                    </p:animEffect>
                                  </p:childTnLst>
                                </p:cTn>
                              </p:par>
                              <p:par>
                                <p:cTn id="117" presetID="12" presetClass="entr" presetSubtype="1" fill="hold" grpId="0" nodeType="withEffect">
                                  <p:stCondLst>
                                    <p:cond delay="3100"/>
                                  </p:stCondLst>
                                  <p:childTnLst>
                                    <p:set>
                                      <p:cBhvr>
                                        <p:cTn id="118" dur="1" fill="hold">
                                          <p:stCondLst>
                                            <p:cond delay="0"/>
                                          </p:stCondLst>
                                        </p:cTn>
                                        <p:tgtEl>
                                          <p:spTgt spid="49"/>
                                        </p:tgtEl>
                                        <p:attrNameLst>
                                          <p:attrName>style.visibility</p:attrName>
                                        </p:attrNameLst>
                                      </p:cBhvr>
                                      <p:to>
                                        <p:strVal val="visible"/>
                                      </p:to>
                                    </p:set>
                                    <p:anim calcmode="lin" valueType="num">
                                      <p:cBhvr additive="base">
                                        <p:cTn id="119" dur="1000"/>
                                        <p:tgtEl>
                                          <p:spTgt spid="49"/>
                                        </p:tgtEl>
                                        <p:attrNameLst>
                                          <p:attrName>ppt_y</p:attrName>
                                        </p:attrNameLst>
                                      </p:cBhvr>
                                      <p:tavLst>
                                        <p:tav tm="0">
                                          <p:val>
                                            <p:strVal val="#ppt_y-#ppt_h*1.125000"/>
                                          </p:val>
                                        </p:tav>
                                        <p:tav tm="100000">
                                          <p:val>
                                            <p:strVal val="#ppt_y"/>
                                          </p:val>
                                        </p:tav>
                                      </p:tavLst>
                                    </p:anim>
                                    <p:animEffect transition="in" filter="wipe(down)">
                                      <p:cBhvr>
                                        <p:cTn id="120" dur="1000"/>
                                        <p:tgtEl>
                                          <p:spTgt spid="49"/>
                                        </p:tgtEl>
                                      </p:cBhvr>
                                    </p:animEffect>
                                  </p:childTnLst>
                                </p:cTn>
                              </p:par>
                              <p:par>
                                <p:cTn id="121" presetID="53" presetClass="entr" presetSubtype="16" fill="hold" nodeType="withEffect">
                                  <p:stCondLst>
                                    <p:cond delay="1850"/>
                                  </p:stCondLst>
                                  <p:childTnLst>
                                    <p:set>
                                      <p:cBhvr>
                                        <p:cTn id="122" dur="1" fill="hold">
                                          <p:stCondLst>
                                            <p:cond delay="0"/>
                                          </p:stCondLst>
                                        </p:cTn>
                                        <p:tgtEl>
                                          <p:spTgt spid="36"/>
                                        </p:tgtEl>
                                        <p:attrNameLst>
                                          <p:attrName>style.visibility</p:attrName>
                                        </p:attrNameLst>
                                      </p:cBhvr>
                                      <p:to>
                                        <p:strVal val="visible"/>
                                      </p:to>
                                    </p:set>
                                    <p:anim calcmode="lin" valueType="num">
                                      <p:cBhvr>
                                        <p:cTn id="123" dur="500" fill="hold"/>
                                        <p:tgtEl>
                                          <p:spTgt spid="36"/>
                                        </p:tgtEl>
                                        <p:attrNameLst>
                                          <p:attrName>ppt_w</p:attrName>
                                        </p:attrNameLst>
                                      </p:cBhvr>
                                      <p:tavLst>
                                        <p:tav tm="0">
                                          <p:val>
                                            <p:fltVal val="0"/>
                                          </p:val>
                                        </p:tav>
                                        <p:tav tm="100000">
                                          <p:val>
                                            <p:strVal val="#ppt_w"/>
                                          </p:val>
                                        </p:tav>
                                      </p:tavLst>
                                    </p:anim>
                                    <p:anim calcmode="lin" valueType="num">
                                      <p:cBhvr>
                                        <p:cTn id="124" dur="500" fill="hold"/>
                                        <p:tgtEl>
                                          <p:spTgt spid="36"/>
                                        </p:tgtEl>
                                        <p:attrNameLst>
                                          <p:attrName>ppt_h</p:attrName>
                                        </p:attrNameLst>
                                      </p:cBhvr>
                                      <p:tavLst>
                                        <p:tav tm="0">
                                          <p:val>
                                            <p:fltVal val="0"/>
                                          </p:val>
                                        </p:tav>
                                        <p:tav tm="100000">
                                          <p:val>
                                            <p:strVal val="#ppt_h"/>
                                          </p:val>
                                        </p:tav>
                                      </p:tavLst>
                                    </p:anim>
                                    <p:animEffect transition="in" filter="fade">
                                      <p:cBhvr>
                                        <p:cTn id="125" dur="500"/>
                                        <p:tgtEl>
                                          <p:spTgt spid="36"/>
                                        </p:tgtEl>
                                      </p:cBhvr>
                                    </p:animEffect>
                                  </p:childTnLst>
                                </p:cTn>
                              </p:par>
                              <p:par>
                                <p:cTn id="126" presetID="53" presetClass="entr" presetSubtype="16" fill="hold" nodeType="withEffect">
                                  <p:stCondLst>
                                    <p:cond delay="1850"/>
                                  </p:stCondLst>
                                  <p:childTnLst>
                                    <p:set>
                                      <p:cBhvr>
                                        <p:cTn id="127" dur="1" fill="hold">
                                          <p:stCondLst>
                                            <p:cond delay="0"/>
                                          </p:stCondLst>
                                        </p:cTn>
                                        <p:tgtEl>
                                          <p:spTgt spid="55"/>
                                        </p:tgtEl>
                                        <p:attrNameLst>
                                          <p:attrName>style.visibility</p:attrName>
                                        </p:attrNameLst>
                                      </p:cBhvr>
                                      <p:to>
                                        <p:strVal val="visible"/>
                                      </p:to>
                                    </p:set>
                                    <p:anim calcmode="lin" valueType="num">
                                      <p:cBhvr>
                                        <p:cTn id="128" dur="500" fill="hold"/>
                                        <p:tgtEl>
                                          <p:spTgt spid="55"/>
                                        </p:tgtEl>
                                        <p:attrNameLst>
                                          <p:attrName>ppt_w</p:attrName>
                                        </p:attrNameLst>
                                      </p:cBhvr>
                                      <p:tavLst>
                                        <p:tav tm="0">
                                          <p:val>
                                            <p:fltVal val="0"/>
                                          </p:val>
                                        </p:tav>
                                        <p:tav tm="100000">
                                          <p:val>
                                            <p:strVal val="#ppt_w"/>
                                          </p:val>
                                        </p:tav>
                                      </p:tavLst>
                                    </p:anim>
                                    <p:anim calcmode="lin" valueType="num">
                                      <p:cBhvr>
                                        <p:cTn id="129" dur="500" fill="hold"/>
                                        <p:tgtEl>
                                          <p:spTgt spid="55"/>
                                        </p:tgtEl>
                                        <p:attrNameLst>
                                          <p:attrName>ppt_h</p:attrName>
                                        </p:attrNameLst>
                                      </p:cBhvr>
                                      <p:tavLst>
                                        <p:tav tm="0">
                                          <p:val>
                                            <p:fltVal val="0"/>
                                          </p:val>
                                        </p:tav>
                                        <p:tav tm="100000">
                                          <p:val>
                                            <p:strVal val="#ppt_h"/>
                                          </p:val>
                                        </p:tav>
                                      </p:tavLst>
                                    </p:anim>
                                    <p:animEffect transition="in" filter="fade">
                                      <p:cBhvr>
                                        <p:cTn id="130" dur="500"/>
                                        <p:tgtEl>
                                          <p:spTgt spid="55"/>
                                        </p:tgtEl>
                                      </p:cBhvr>
                                    </p:animEffect>
                                  </p:childTnLst>
                                </p:cTn>
                              </p:par>
                              <p:par>
                                <p:cTn id="131" presetID="22" presetClass="entr" presetSubtype="8" fill="hold" grpId="0" nodeType="withEffect">
                                  <p:stCondLst>
                                    <p:cond delay="2350"/>
                                  </p:stCondLst>
                                  <p:childTnLst>
                                    <p:set>
                                      <p:cBhvr>
                                        <p:cTn id="132" dur="1" fill="hold">
                                          <p:stCondLst>
                                            <p:cond delay="0"/>
                                          </p:stCondLst>
                                        </p:cTn>
                                        <p:tgtEl>
                                          <p:spTgt spid="71"/>
                                        </p:tgtEl>
                                        <p:attrNameLst>
                                          <p:attrName>style.visibility</p:attrName>
                                        </p:attrNameLst>
                                      </p:cBhvr>
                                      <p:to>
                                        <p:strVal val="visible"/>
                                      </p:to>
                                    </p:set>
                                    <p:animEffect transition="in" filter="wipe(left)">
                                      <p:cBhvr>
                                        <p:cTn id="133" dur="750"/>
                                        <p:tgtEl>
                                          <p:spTgt spid="71"/>
                                        </p:tgtEl>
                                      </p:cBhvr>
                                    </p:animEffect>
                                  </p:childTnLst>
                                </p:cTn>
                              </p:par>
                              <p:par>
                                <p:cTn id="134" presetID="12" presetClass="entr" presetSubtype="1" fill="hold" grpId="0" nodeType="withEffect">
                                  <p:stCondLst>
                                    <p:cond delay="3100"/>
                                  </p:stCondLst>
                                  <p:childTnLst>
                                    <p:set>
                                      <p:cBhvr>
                                        <p:cTn id="135" dur="1" fill="hold">
                                          <p:stCondLst>
                                            <p:cond delay="0"/>
                                          </p:stCondLst>
                                        </p:cTn>
                                        <p:tgtEl>
                                          <p:spTgt spid="72"/>
                                        </p:tgtEl>
                                        <p:attrNameLst>
                                          <p:attrName>style.visibility</p:attrName>
                                        </p:attrNameLst>
                                      </p:cBhvr>
                                      <p:to>
                                        <p:strVal val="visible"/>
                                      </p:to>
                                    </p:set>
                                    <p:anim calcmode="lin" valueType="num">
                                      <p:cBhvr additive="base">
                                        <p:cTn id="136" dur="1000"/>
                                        <p:tgtEl>
                                          <p:spTgt spid="72"/>
                                        </p:tgtEl>
                                        <p:attrNameLst>
                                          <p:attrName>ppt_y</p:attrName>
                                        </p:attrNameLst>
                                      </p:cBhvr>
                                      <p:tavLst>
                                        <p:tav tm="0">
                                          <p:val>
                                            <p:strVal val="#ppt_y-#ppt_h*1.125000"/>
                                          </p:val>
                                        </p:tav>
                                        <p:tav tm="100000">
                                          <p:val>
                                            <p:strVal val="#ppt_y"/>
                                          </p:val>
                                        </p:tav>
                                      </p:tavLst>
                                    </p:anim>
                                    <p:animEffect transition="in" filter="wipe(down)">
                                      <p:cBhvr>
                                        <p:cTn id="137" dur="1000"/>
                                        <p:tgtEl>
                                          <p:spTgt spid="72"/>
                                        </p:tgtEl>
                                      </p:cBhvr>
                                    </p:animEffect>
                                  </p:childTnLst>
                                </p:cTn>
                              </p:par>
                              <p:par>
                                <p:cTn id="138" presetID="53" presetClass="entr" presetSubtype="16" fill="hold" nodeType="withEffect">
                                  <p:stCondLst>
                                    <p:cond delay="2100"/>
                                  </p:stCondLst>
                                  <p:childTnLst>
                                    <p:set>
                                      <p:cBhvr>
                                        <p:cTn id="139" dur="1" fill="hold">
                                          <p:stCondLst>
                                            <p:cond delay="0"/>
                                          </p:stCondLst>
                                        </p:cTn>
                                        <p:tgtEl>
                                          <p:spTgt spid="76"/>
                                        </p:tgtEl>
                                        <p:attrNameLst>
                                          <p:attrName>style.visibility</p:attrName>
                                        </p:attrNameLst>
                                      </p:cBhvr>
                                      <p:to>
                                        <p:strVal val="visible"/>
                                      </p:to>
                                    </p:set>
                                    <p:anim calcmode="lin" valueType="num">
                                      <p:cBhvr>
                                        <p:cTn id="140" dur="500" fill="hold"/>
                                        <p:tgtEl>
                                          <p:spTgt spid="76"/>
                                        </p:tgtEl>
                                        <p:attrNameLst>
                                          <p:attrName>ppt_w</p:attrName>
                                        </p:attrNameLst>
                                      </p:cBhvr>
                                      <p:tavLst>
                                        <p:tav tm="0">
                                          <p:val>
                                            <p:fltVal val="0"/>
                                          </p:val>
                                        </p:tav>
                                        <p:tav tm="100000">
                                          <p:val>
                                            <p:strVal val="#ppt_w"/>
                                          </p:val>
                                        </p:tav>
                                      </p:tavLst>
                                    </p:anim>
                                    <p:anim calcmode="lin" valueType="num">
                                      <p:cBhvr>
                                        <p:cTn id="141" dur="500" fill="hold"/>
                                        <p:tgtEl>
                                          <p:spTgt spid="76"/>
                                        </p:tgtEl>
                                        <p:attrNameLst>
                                          <p:attrName>ppt_h</p:attrName>
                                        </p:attrNameLst>
                                      </p:cBhvr>
                                      <p:tavLst>
                                        <p:tav tm="0">
                                          <p:val>
                                            <p:fltVal val="0"/>
                                          </p:val>
                                        </p:tav>
                                        <p:tav tm="100000">
                                          <p:val>
                                            <p:strVal val="#ppt_h"/>
                                          </p:val>
                                        </p:tav>
                                      </p:tavLst>
                                    </p:anim>
                                    <p:animEffect transition="in" filter="fade">
                                      <p:cBhvr>
                                        <p:cTn id="142" dur="500"/>
                                        <p:tgtEl>
                                          <p:spTgt spid="76"/>
                                        </p:tgtEl>
                                      </p:cBhvr>
                                    </p:animEffect>
                                  </p:childTnLst>
                                </p:cTn>
                              </p:par>
                              <p:par>
                                <p:cTn id="143" presetID="53" presetClass="entr" presetSubtype="16" fill="hold" nodeType="withEffect">
                                  <p:stCondLst>
                                    <p:cond delay="2100"/>
                                  </p:stCondLst>
                                  <p:childTnLst>
                                    <p:set>
                                      <p:cBhvr>
                                        <p:cTn id="144" dur="1" fill="hold">
                                          <p:stCondLst>
                                            <p:cond delay="0"/>
                                          </p:stCondLst>
                                        </p:cTn>
                                        <p:tgtEl>
                                          <p:spTgt spid="85"/>
                                        </p:tgtEl>
                                        <p:attrNameLst>
                                          <p:attrName>style.visibility</p:attrName>
                                        </p:attrNameLst>
                                      </p:cBhvr>
                                      <p:to>
                                        <p:strVal val="visible"/>
                                      </p:to>
                                    </p:set>
                                    <p:anim calcmode="lin" valueType="num">
                                      <p:cBhvr>
                                        <p:cTn id="145" dur="500" fill="hold"/>
                                        <p:tgtEl>
                                          <p:spTgt spid="85"/>
                                        </p:tgtEl>
                                        <p:attrNameLst>
                                          <p:attrName>ppt_w</p:attrName>
                                        </p:attrNameLst>
                                      </p:cBhvr>
                                      <p:tavLst>
                                        <p:tav tm="0">
                                          <p:val>
                                            <p:fltVal val="0"/>
                                          </p:val>
                                        </p:tav>
                                        <p:tav tm="100000">
                                          <p:val>
                                            <p:strVal val="#ppt_w"/>
                                          </p:val>
                                        </p:tav>
                                      </p:tavLst>
                                    </p:anim>
                                    <p:anim calcmode="lin" valueType="num">
                                      <p:cBhvr>
                                        <p:cTn id="146" dur="500" fill="hold"/>
                                        <p:tgtEl>
                                          <p:spTgt spid="85"/>
                                        </p:tgtEl>
                                        <p:attrNameLst>
                                          <p:attrName>ppt_h</p:attrName>
                                        </p:attrNameLst>
                                      </p:cBhvr>
                                      <p:tavLst>
                                        <p:tav tm="0">
                                          <p:val>
                                            <p:fltVal val="0"/>
                                          </p:val>
                                        </p:tav>
                                        <p:tav tm="100000">
                                          <p:val>
                                            <p:strVal val="#ppt_h"/>
                                          </p:val>
                                        </p:tav>
                                      </p:tavLst>
                                    </p:anim>
                                    <p:animEffect transition="in" filter="fade">
                                      <p:cBhvr>
                                        <p:cTn id="14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79" grpId="0" animBg="1"/>
      <p:bldP spid="93" grpId="0"/>
      <p:bldP spid="96" grpId="0"/>
      <p:bldP spid="99" grpId="0"/>
      <p:bldP spid="40" grpId="0" animBg="1"/>
      <p:bldP spid="41" grpId="0" animBg="1"/>
      <p:bldP spid="42" grpId="0" animBg="1"/>
      <p:bldP spid="59" grpId="0" animBg="1"/>
      <p:bldP spid="81" grpId="0"/>
      <p:bldP spid="87" grpId="0"/>
      <p:bldP spid="23" grpId="0" animBg="1"/>
      <p:bldP spid="39" grpId="0" animBg="1"/>
      <p:bldP spid="51" grpId="0" animBg="1"/>
      <p:bldP spid="56" grpId="0" animBg="1"/>
      <p:bldP spid="57" grpId="0" animBg="1"/>
      <p:bldP spid="10" grpId="0" animBg="1"/>
      <p:bldP spid="18" grpId="0"/>
      <p:bldP spid="22" grpId="0" animBg="1"/>
      <p:bldP spid="37" grpId="0" animBg="1"/>
      <p:bldP spid="45" grpId="0"/>
      <p:bldP spid="49" grpId="0" animBg="1"/>
      <p:bldP spid="68" grpId="0" animBg="1"/>
      <p:bldP spid="71" grpId="0"/>
      <p:bldP spid="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EEA72D2B-4266-4CF4-9DF3-E26282D0F31E}"/>
              </a:ext>
            </a:extLst>
          </p:cNvPr>
          <p:cNvSpPr/>
          <p:nvPr/>
        </p:nvSpPr>
        <p:spPr>
          <a:xfrm>
            <a:off x="0" y="3267439"/>
            <a:ext cx="3907328" cy="323123"/>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3" name="Circle: Hollow 2">
            <a:extLst>
              <a:ext uri="{FF2B5EF4-FFF2-40B4-BE49-F238E27FC236}">
                <a16:creationId xmlns:a16="http://schemas.microsoft.com/office/drawing/2014/main" id="{CE66EDAC-F7CC-45F1-9E51-423D9ADD9DB1}"/>
              </a:ext>
            </a:extLst>
          </p:cNvPr>
          <p:cNvSpPr/>
          <p:nvPr/>
        </p:nvSpPr>
        <p:spPr>
          <a:xfrm>
            <a:off x="3664153" y="939195"/>
            <a:ext cx="4655595" cy="4655595"/>
          </a:xfrm>
          <a:prstGeom prst="donut">
            <a:avLst>
              <a:gd name="adj" fmla="val 7078"/>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grpSp>
        <p:nvGrpSpPr>
          <p:cNvPr id="43" name="Group 42">
            <a:extLst>
              <a:ext uri="{FF2B5EF4-FFF2-40B4-BE49-F238E27FC236}">
                <a16:creationId xmlns:a16="http://schemas.microsoft.com/office/drawing/2014/main" id="{FAF06062-A752-4A1B-8CE2-34008115FD6E}"/>
              </a:ext>
            </a:extLst>
          </p:cNvPr>
          <p:cNvGrpSpPr/>
          <p:nvPr/>
        </p:nvGrpSpPr>
        <p:grpSpPr>
          <a:xfrm>
            <a:off x="5133074" y="332359"/>
            <a:ext cx="1454813" cy="1451022"/>
            <a:chOff x="1260256" y="4945824"/>
            <a:chExt cx="4686593" cy="4674379"/>
          </a:xfrm>
        </p:grpSpPr>
        <p:sp>
          <p:nvSpPr>
            <p:cNvPr id="28" name="Oval 27">
              <a:extLst>
                <a:ext uri="{FF2B5EF4-FFF2-40B4-BE49-F238E27FC236}">
                  <a16:creationId xmlns:a16="http://schemas.microsoft.com/office/drawing/2014/main" id="{FCBFC414-29E9-4F5B-8A3D-8FF7893AA2FA}"/>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7" name="Oval 26">
              <a:extLst>
                <a:ext uri="{FF2B5EF4-FFF2-40B4-BE49-F238E27FC236}">
                  <a16:creationId xmlns:a16="http://schemas.microsoft.com/office/drawing/2014/main" id="{0F095CCE-461C-4C4C-869E-6EB9D73E7729}"/>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 name="Oval 1">
              <a:extLst>
                <a:ext uri="{FF2B5EF4-FFF2-40B4-BE49-F238E27FC236}">
                  <a16:creationId xmlns:a16="http://schemas.microsoft.com/office/drawing/2014/main" id="{50F574A6-9180-4CA9-9CFB-65155B3F2488}"/>
                </a:ext>
              </a:extLst>
            </p:cNvPr>
            <p:cNvSpPr/>
            <p:nvPr/>
          </p:nvSpPr>
          <p:spPr>
            <a:xfrm>
              <a:off x="2149803" y="4959477"/>
              <a:ext cx="3797046" cy="3797046"/>
            </a:xfrm>
            <a:prstGeom prst="ellipse">
              <a:avLst/>
            </a:prstGeom>
            <a:solidFill>
              <a:srgbClr val="9DFFCA"/>
            </a:solidFill>
            <a:ln>
              <a:noFill/>
            </a:ln>
            <a:effectLst>
              <a:innerShdw blurRad="1181100">
                <a:schemeClr val="accent1">
                  <a:lumMod val="75000"/>
                  <a:alpha val="5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 name="Rectangle: Rounded Corners 4">
              <a:extLst>
                <a:ext uri="{FF2B5EF4-FFF2-40B4-BE49-F238E27FC236}">
                  <a16:creationId xmlns:a16="http://schemas.microsoft.com/office/drawing/2014/main" id="{C67A6F41-712A-433D-8DCD-C2CF8209B24D}"/>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1" name="TextBox 40">
              <a:extLst>
                <a:ext uri="{FF2B5EF4-FFF2-40B4-BE49-F238E27FC236}">
                  <a16:creationId xmlns:a16="http://schemas.microsoft.com/office/drawing/2014/main" id="{9C303AC4-0E2E-4216-94AB-10DCE224682D}"/>
                </a:ext>
              </a:extLst>
            </p:cNvPr>
            <p:cNvSpPr txBox="1"/>
            <p:nvPr/>
          </p:nvSpPr>
          <p:spPr>
            <a:xfrm>
              <a:off x="2878166" y="5781114"/>
              <a:ext cx="2340318" cy="2081704"/>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3599" b="0" i="0" u="none" strike="noStrike" kern="1200" cap="none" spc="0" normalizeH="0" baseline="0" noProof="0">
                  <a:ln>
                    <a:noFill/>
                  </a:ln>
                  <a:solidFill>
                    <a:srgbClr val="56CADC">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grpSp>
      <p:grpSp>
        <p:nvGrpSpPr>
          <p:cNvPr id="44" name="Group 43">
            <a:extLst>
              <a:ext uri="{FF2B5EF4-FFF2-40B4-BE49-F238E27FC236}">
                <a16:creationId xmlns:a16="http://schemas.microsoft.com/office/drawing/2014/main" id="{3FC2C7F5-8606-4FBB-AAB1-523B871346C0}"/>
              </a:ext>
            </a:extLst>
          </p:cNvPr>
          <p:cNvGrpSpPr/>
          <p:nvPr/>
        </p:nvGrpSpPr>
        <p:grpSpPr>
          <a:xfrm>
            <a:off x="6913459" y="1726079"/>
            <a:ext cx="1600294" cy="1596124"/>
            <a:chOff x="1260256" y="4945824"/>
            <a:chExt cx="4686593" cy="4674379"/>
          </a:xfrm>
        </p:grpSpPr>
        <p:sp>
          <p:nvSpPr>
            <p:cNvPr id="45" name="Oval 44">
              <a:extLst>
                <a:ext uri="{FF2B5EF4-FFF2-40B4-BE49-F238E27FC236}">
                  <a16:creationId xmlns:a16="http://schemas.microsoft.com/office/drawing/2014/main" id="{00C0994B-430F-489B-A1AC-6F27BED5CF03}"/>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6" name="Oval 45">
              <a:extLst>
                <a:ext uri="{FF2B5EF4-FFF2-40B4-BE49-F238E27FC236}">
                  <a16:creationId xmlns:a16="http://schemas.microsoft.com/office/drawing/2014/main" id="{D2B9443D-0E75-407D-A35F-10E6AFA71764}"/>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7" name="Oval 46">
              <a:extLst>
                <a:ext uri="{FF2B5EF4-FFF2-40B4-BE49-F238E27FC236}">
                  <a16:creationId xmlns:a16="http://schemas.microsoft.com/office/drawing/2014/main" id="{163DEC7D-36FB-4499-825F-2D89CAD3BC7D}"/>
                </a:ext>
              </a:extLst>
            </p:cNvPr>
            <p:cNvSpPr/>
            <p:nvPr/>
          </p:nvSpPr>
          <p:spPr>
            <a:xfrm>
              <a:off x="2149803" y="4959477"/>
              <a:ext cx="3797046" cy="3797046"/>
            </a:xfrm>
            <a:prstGeom prst="ellipse">
              <a:avLst/>
            </a:prstGeom>
            <a:solidFill>
              <a:srgbClr val="9DFFCA"/>
            </a:solidFill>
            <a:ln>
              <a:noFill/>
            </a:ln>
            <a:effectLst>
              <a:innerShdw blurRad="1181100">
                <a:schemeClr val="accent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8" name="Rectangle: Rounded Corners 47">
              <a:extLst>
                <a:ext uri="{FF2B5EF4-FFF2-40B4-BE49-F238E27FC236}">
                  <a16:creationId xmlns:a16="http://schemas.microsoft.com/office/drawing/2014/main" id="{36054DB1-7A77-40D8-B99E-6DD78920BA3A}"/>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9" name="TextBox 48">
              <a:extLst>
                <a:ext uri="{FF2B5EF4-FFF2-40B4-BE49-F238E27FC236}">
                  <a16:creationId xmlns:a16="http://schemas.microsoft.com/office/drawing/2014/main" id="{AB4DBB87-C673-402E-8E6E-67BDC7D478AE}"/>
                </a:ext>
              </a:extLst>
            </p:cNvPr>
            <p:cNvSpPr txBox="1"/>
            <p:nvPr/>
          </p:nvSpPr>
          <p:spPr>
            <a:xfrm>
              <a:off x="2984547" y="5875739"/>
              <a:ext cx="2127560" cy="1892458"/>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3599" b="0" i="0" u="none" strike="noStrike" kern="1200" cap="none" spc="0" normalizeH="0" baseline="0" noProof="0">
                  <a:ln>
                    <a:noFill/>
                  </a:ln>
                  <a:solidFill>
                    <a:srgbClr val="3DBEDB">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grpSp>
      <p:grpSp>
        <p:nvGrpSpPr>
          <p:cNvPr id="50" name="Group 49">
            <a:extLst>
              <a:ext uri="{FF2B5EF4-FFF2-40B4-BE49-F238E27FC236}">
                <a16:creationId xmlns:a16="http://schemas.microsoft.com/office/drawing/2014/main" id="{6D0B12C4-DB42-4DAE-BD9B-7D9EC25C76FF}"/>
              </a:ext>
            </a:extLst>
          </p:cNvPr>
          <p:cNvGrpSpPr/>
          <p:nvPr/>
        </p:nvGrpSpPr>
        <p:grpSpPr>
          <a:xfrm>
            <a:off x="6833444" y="3723364"/>
            <a:ext cx="1760324" cy="1755736"/>
            <a:chOff x="1260256" y="4945824"/>
            <a:chExt cx="4686593" cy="4674379"/>
          </a:xfrm>
        </p:grpSpPr>
        <p:sp>
          <p:nvSpPr>
            <p:cNvPr id="51" name="Oval 50">
              <a:extLst>
                <a:ext uri="{FF2B5EF4-FFF2-40B4-BE49-F238E27FC236}">
                  <a16:creationId xmlns:a16="http://schemas.microsoft.com/office/drawing/2014/main" id="{C0BF9235-7F2A-4410-9E31-CE3C092ACB26}"/>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2" name="Oval 51">
              <a:extLst>
                <a:ext uri="{FF2B5EF4-FFF2-40B4-BE49-F238E27FC236}">
                  <a16:creationId xmlns:a16="http://schemas.microsoft.com/office/drawing/2014/main" id="{2C1B899A-3B88-46B5-812C-FA31EB9EC269}"/>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3" name="Oval 52">
              <a:extLst>
                <a:ext uri="{FF2B5EF4-FFF2-40B4-BE49-F238E27FC236}">
                  <a16:creationId xmlns:a16="http://schemas.microsoft.com/office/drawing/2014/main" id="{435DCBA1-FB70-450D-9168-1DF0C6217F92}"/>
                </a:ext>
              </a:extLst>
            </p:cNvPr>
            <p:cNvSpPr/>
            <p:nvPr/>
          </p:nvSpPr>
          <p:spPr>
            <a:xfrm>
              <a:off x="2149803" y="4959477"/>
              <a:ext cx="3797046" cy="3797046"/>
            </a:xfrm>
            <a:prstGeom prst="ellipse">
              <a:avLst/>
            </a:prstGeom>
            <a:solidFill>
              <a:srgbClr val="9DFFCA"/>
            </a:solidFill>
            <a:ln>
              <a:noFill/>
            </a:ln>
            <a:effectLst>
              <a:innerShdw blurRad="1181100">
                <a:schemeClr val="accent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4" name="Rectangle: Rounded Corners 53">
              <a:extLst>
                <a:ext uri="{FF2B5EF4-FFF2-40B4-BE49-F238E27FC236}">
                  <a16:creationId xmlns:a16="http://schemas.microsoft.com/office/drawing/2014/main" id="{1E5A86AA-EB9C-42DF-8F8F-3EA1D126D795}"/>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5" name="TextBox 54">
              <a:extLst>
                <a:ext uri="{FF2B5EF4-FFF2-40B4-BE49-F238E27FC236}">
                  <a16:creationId xmlns:a16="http://schemas.microsoft.com/office/drawing/2014/main" id="{26B544A9-5FCB-428C-87FC-9C0C29542AFD}"/>
                </a:ext>
              </a:extLst>
            </p:cNvPr>
            <p:cNvSpPr txBox="1"/>
            <p:nvPr/>
          </p:nvSpPr>
          <p:spPr>
            <a:xfrm>
              <a:off x="3081251" y="5961760"/>
              <a:ext cx="1934147" cy="1720417"/>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3599" b="0" i="0" u="none" strike="noStrike" kern="1200" cap="none" spc="0" normalizeH="0" baseline="0" noProof="0">
                  <a:ln>
                    <a:noFill/>
                  </a:ln>
                  <a:solidFill>
                    <a:srgbClr val="24B3DA">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grpSp>
      <p:grpSp>
        <p:nvGrpSpPr>
          <p:cNvPr id="56" name="Group 55">
            <a:extLst>
              <a:ext uri="{FF2B5EF4-FFF2-40B4-BE49-F238E27FC236}">
                <a16:creationId xmlns:a16="http://schemas.microsoft.com/office/drawing/2014/main" id="{64AF5B27-8210-4C07-AF91-8205BA115B8C}"/>
              </a:ext>
            </a:extLst>
          </p:cNvPr>
          <p:cNvGrpSpPr/>
          <p:nvPr/>
        </p:nvGrpSpPr>
        <p:grpSpPr>
          <a:xfrm>
            <a:off x="4892303" y="5006114"/>
            <a:ext cx="1936356" cy="1931310"/>
            <a:chOff x="1260256" y="4945824"/>
            <a:chExt cx="4686593" cy="4674379"/>
          </a:xfrm>
        </p:grpSpPr>
        <p:sp>
          <p:nvSpPr>
            <p:cNvPr id="57" name="Oval 56">
              <a:extLst>
                <a:ext uri="{FF2B5EF4-FFF2-40B4-BE49-F238E27FC236}">
                  <a16:creationId xmlns:a16="http://schemas.microsoft.com/office/drawing/2014/main" id="{A17FD698-8095-4340-A12A-EE7533A77DF6}"/>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8" name="Oval 57">
              <a:extLst>
                <a:ext uri="{FF2B5EF4-FFF2-40B4-BE49-F238E27FC236}">
                  <a16:creationId xmlns:a16="http://schemas.microsoft.com/office/drawing/2014/main" id="{0F63C551-AA75-4F86-AC40-3A063C0E863C}"/>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9" name="Oval 58">
              <a:extLst>
                <a:ext uri="{FF2B5EF4-FFF2-40B4-BE49-F238E27FC236}">
                  <a16:creationId xmlns:a16="http://schemas.microsoft.com/office/drawing/2014/main" id="{1D16DE50-E6AF-4BEA-971A-9B867F7C43E7}"/>
                </a:ext>
              </a:extLst>
            </p:cNvPr>
            <p:cNvSpPr/>
            <p:nvPr/>
          </p:nvSpPr>
          <p:spPr>
            <a:xfrm>
              <a:off x="2149803" y="4959477"/>
              <a:ext cx="3797046" cy="3797046"/>
            </a:xfrm>
            <a:prstGeom prst="ellipse">
              <a:avLst/>
            </a:prstGeom>
            <a:solidFill>
              <a:srgbClr val="9DFFCA"/>
            </a:solidFill>
            <a:ln>
              <a:noFill/>
            </a:ln>
            <a:effectLst>
              <a:innerShdw blurRad="1181100">
                <a:schemeClr val="accent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60" name="Rectangle: Rounded Corners 59">
              <a:extLst>
                <a:ext uri="{FF2B5EF4-FFF2-40B4-BE49-F238E27FC236}">
                  <a16:creationId xmlns:a16="http://schemas.microsoft.com/office/drawing/2014/main" id="{54620C61-2AFD-4F13-B2CE-89342BFB894E}"/>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61" name="TextBox 60">
              <a:extLst>
                <a:ext uri="{FF2B5EF4-FFF2-40B4-BE49-F238E27FC236}">
                  <a16:creationId xmlns:a16="http://schemas.microsoft.com/office/drawing/2014/main" id="{36D905B2-749F-4603-A854-2CF57F7161A0}"/>
                </a:ext>
              </a:extLst>
            </p:cNvPr>
            <p:cNvSpPr txBox="1"/>
            <p:nvPr/>
          </p:nvSpPr>
          <p:spPr>
            <a:xfrm>
              <a:off x="3169169" y="6039961"/>
              <a:ext cx="1758316" cy="1564015"/>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3599" b="0" i="0" u="none" strike="noStrike" kern="1200" cap="none" spc="0" normalizeH="0" baseline="0" noProof="0">
                  <a:ln>
                    <a:noFill/>
                  </a:ln>
                  <a:solidFill>
                    <a:srgbClr val="56CADC">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grpSp>
      <p:grpSp>
        <p:nvGrpSpPr>
          <p:cNvPr id="8" name="Group 7">
            <a:extLst>
              <a:ext uri="{FF2B5EF4-FFF2-40B4-BE49-F238E27FC236}">
                <a16:creationId xmlns:a16="http://schemas.microsoft.com/office/drawing/2014/main" id="{FEC37198-5DC7-43AE-9253-1588749D92F5}"/>
              </a:ext>
            </a:extLst>
          </p:cNvPr>
          <p:cNvGrpSpPr/>
          <p:nvPr/>
        </p:nvGrpSpPr>
        <p:grpSpPr>
          <a:xfrm>
            <a:off x="6760541" y="134991"/>
            <a:ext cx="2816459" cy="1167171"/>
            <a:chOff x="14869865" y="1000673"/>
            <a:chExt cx="5633650" cy="2334647"/>
          </a:xfrm>
        </p:grpSpPr>
        <p:sp>
          <p:nvSpPr>
            <p:cNvPr id="40" name="TextBox 39">
              <a:extLst>
                <a:ext uri="{FF2B5EF4-FFF2-40B4-BE49-F238E27FC236}">
                  <a16:creationId xmlns:a16="http://schemas.microsoft.com/office/drawing/2014/main" id="{FC793AD8-F82A-48BA-B455-F315B5230F35}"/>
                </a:ext>
              </a:extLst>
            </p:cNvPr>
            <p:cNvSpPr txBox="1"/>
            <p:nvPr/>
          </p:nvSpPr>
          <p:spPr>
            <a:xfrm>
              <a:off x="14869865" y="1000673"/>
              <a:ext cx="4797833" cy="738761"/>
            </a:xfrm>
            <a:prstGeom prst="rect">
              <a:avLst/>
            </a:prstGeom>
            <a:noFill/>
          </p:spPr>
          <p:txBody>
            <a:bodyPr wrap="non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Pricing  &amp; Revenue</a:t>
              </a:r>
            </a:p>
          </p:txBody>
        </p:sp>
        <p:sp>
          <p:nvSpPr>
            <p:cNvPr id="67" name="TextBox 66">
              <a:extLst>
                <a:ext uri="{FF2B5EF4-FFF2-40B4-BE49-F238E27FC236}">
                  <a16:creationId xmlns:a16="http://schemas.microsoft.com/office/drawing/2014/main" id="{6AF371CC-35FC-4BDA-9D57-AF5AA8B7601C}"/>
                </a:ext>
              </a:extLst>
            </p:cNvPr>
            <p:cNvSpPr txBox="1"/>
            <p:nvPr/>
          </p:nvSpPr>
          <p:spPr>
            <a:xfrm>
              <a:off x="14869865" y="1673109"/>
              <a:ext cx="5633650" cy="1662211"/>
            </a:xfrm>
            <a:prstGeom prst="rect">
              <a:avLst/>
            </a:prstGeom>
            <a:noFill/>
          </p:spPr>
          <p:txBody>
            <a:bodyPr wrap="squar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ptos" panose="020B0004020202020204" pitchFamily="34" charset="0"/>
                  <a:ea typeface="+mn-ea"/>
                  <a:cs typeface="+mn-cs"/>
                </a:rPr>
                <a:t>Tailoring a tier-based pricing strategies.</a:t>
              </a:r>
            </a:p>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ptos" panose="020B0004020202020204" pitchFamily="34" charset="0"/>
                  <a:ea typeface="+mn-ea"/>
                  <a:cs typeface="+mn-cs"/>
                </a:rPr>
                <a:t>To begin revenue realization implementing a steady revenue model.</a:t>
              </a:r>
            </a:p>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grpSp>
        <p:nvGrpSpPr>
          <p:cNvPr id="9" name="Group 8">
            <a:extLst>
              <a:ext uri="{FF2B5EF4-FFF2-40B4-BE49-F238E27FC236}">
                <a16:creationId xmlns:a16="http://schemas.microsoft.com/office/drawing/2014/main" id="{BBDF41A3-63A6-46EE-A3B7-D55E49F653C5}"/>
              </a:ext>
            </a:extLst>
          </p:cNvPr>
          <p:cNvGrpSpPr/>
          <p:nvPr/>
        </p:nvGrpSpPr>
        <p:grpSpPr>
          <a:xfrm>
            <a:off x="8502414" y="1709464"/>
            <a:ext cx="3277051" cy="1206017"/>
            <a:chOff x="17532892" y="3365879"/>
            <a:chExt cx="6554953" cy="2412349"/>
          </a:xfrm>
        </p:grpSpPr>
        <p:sp>
          <p:nvSpPr>
            <p:cNvPr id="42" name="TextBox 41">
              <a:extLst>
                <a:ext uri="{FF2B5EF4-FFF2-40B4-BE49-F238E27FC236}">
                  <a16:creationId xmlns:a16="http://schemas.microsoft.com/office/drawing/2014/main" id="{BAF8109B-7EE5-4BEF-86B0-750E12440D80}"/>
                </a:ext>
              </a:extLst>
            </p:cNvPr>
            <p:cNvSpPr txBox="1"/>
            <p:nvPr/>
          </p:nvSpPr>
          <p:spPr>
            <a:xfrm>
              <a:off x="17532892" y="3365879"/>
              <a:ext cx="6554953" cy="738760"/>
            </a:xfrm>
            <a:prstGeom prst="rect">
              <a:avLst/>
            </a:prstGeom>
            <a:noFill/>
          </p:spPr>
          <p:txBody>
            <a:bodyPr wrap="non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Reach new user segments</a:t>
              </a:r>
            </a:p>
          </p:txBody>
        </p:sp>
        <p:sp>
          <p:nvSpPr>
            <p:cNvPr id="73" name="TextBox 72">
              <a:extLst>
                <a:ext uri="{FF2B5EF4-FFF2-40B4-BE49-F238E27FC236}">
                  <a16:creationId xmlns:a16="http://schemas.microsoft.com/office/drawing/2014/main" id="{300B3069-8CA2-45DC-B0DC-55DAB8AAED97}"/>
                </a:ext>
              </a:extLst>
            </p:cNvPr>
            <p:cNvSpPr txBox="1"/>
            <p:nvPr/>
          </p:nvSpPr>
          <p:spPr>
            <a:xfrm>
              <a:off x="17626978" y="4116017"/>
              <a:ext cx="4657523" cy="1662211"/>
            </a:xfrm>
            <a:prstGeom prst="rect">
              <a:avLst/>
            </a:prstGeom>
            <a:noFill/>
          </p:spPr>
          <p:txBody>
            <a:bodyPr wrap="square" rtlCol="0" anchor="ctr">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ptos" panose="020B0004020202020204" pitchFamily="34" charset="0"/>
                  <a:ea typeface="+mn-ea"/>
                  <a:cs typeface="+mn-cs"/>
                </a:rPr>
                <a:t>Expand marketing efforts to reach new user segments and increase product adoption in the expanding markets.</a:t>
              </a:r>
            </a:p>
          </p:txBody>
        </p:sp>
      </p:grpSp>
      <p:grpSp>
        <p:nvGrpSpPr>
          <p:cNvPr id="10" name="Group 9">
            <a:extLst>
              <a:ext uri="{FF2B5EF4-FFF2-40B4-BE49-F238E27FC236}">
                <a16:creationId xmlns:a16="http://schemas.microsoft.com/office/drawing/2014/main" id="{693D108F-E49A-4BF9-BF00-854617A24737}"/>
              </a:ext>
            </a:extLst>
          </p:cNvPr>
          <p:cNvGrpSpPr/>
          <p:nvPr/>
        </p:nvGrpSpPr>
        <p:grpSpPr>
          <a:xfrm>
            <a:off x="8793394" y="3861134"/>
            <a:ext cx="2695089" cy="1176822"/>
            <a:chOff x="17945885" y="7543278"/>
            <a:chExt cx="5390880" cy="2353949"/>
          </a:xfrm>
        </p:grpSpPr>
        <p:sp>
          <p:nvSpPr>
            <p:cNvPr id="62" name="TextBox 61">
              <a:extLst>
                <a:ext uri="{FF2B5EF4-FFF2-40B4-BE49-F238E27FC236}">
                  <a16:creationId xmlns:a16="http://schemas.microsoft.com/office/drawing/2014/main" id="{CF12E18B-07B5-4EDA-9FA5-1D01D459C4B3}"/>
                </a:ext>
              </a:extLst>
            </p:cNvPr>
            <p:cNvSpPr txBox="1"/>
            <p:nvPr/>
          </p:nvSpPr>
          <p:spPr>
            <a:xfrm>
              <a:off x="17945885" y="7543278"/>
              <a:ext cx="1389023" cy="738760"/>
            </a:xfrm>
            <a:prstGeom prst="rect">
              <a:avLst/>
            </a:prstGeom>
            <a:noFill/>
          </p:spPr>
          <p:txBody>
            <a:bodyPr wrap="non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R&amp;D</a:t>
              </a:r>
            </a:p>
          </p:txBody>
        </p:sp>
        <p:sp>
          <p:nvSpPr>
            <p:cNvPr id="74" name="TextBox 73">
              <a:extLst>
                <a:ext uri="{FF2B5EF4-FFF2-40B4-BE49-F238E27FC236}">
                  <a16:creationId xmlns:a16="http://schemas.microsoft.com/office/drawing/2014/main" id="{127EB44C-B635-4FC3-9FA5-E9ACA81A4D6D}"/>
                </a:ext>
              </a:extLst>
            </p:cNvPr>
            <p:cNvSpPr txBox="1"/>
            <p:nvPr/>
          </p:nvSpPr>
          <p:spPr>
            <a:xfrm>
              <a:off x="17945885" y="8235018"/>
              <a:ext cx="5390880" cy="1662209"/>
            </a:xfrm>
            <a:prstGeom prst="rect">
              <a:avLst/>
            </a:prstGeom>
            <a:noFill/>
          </p:spPr>
          <p:txBody>
            <a:bodyPr wrap="square" rtlCol="0" anchor="ctr">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ptos" panose="020B0004020202020204" pitchFamily="34" charset="0"/>
                  <a:ea typeface="+mn-ea"/>
                  <a:cs typeface="+mn-cs"/>
                </a:rPr>
                <a:t>Stay updated, Invest in R&amp;D  to explore new features and functionalities that can further differentiate DataNinja in the market.</a:t>
              </a:r>
            </a:p>
          </p:txBody>
        </p:sp>
      </p:grpSp>
      <p:grpSp>
        <p:nvGrpSpPr>
          <p:cNvPr id="11" name="Group 10">
            <a:extLst>
              <a:ext uri="{FF2B5EF4-FFF2-40B4-BE49-F238E27FC236}">
                <a16:creationId xmlns:a16="http://schemas.microsoft.com/office/drawing/2014/main" id="{BAAC1430-6951-437F-BDD6-1EB5F77F2BB6}"/>
              </a:ext>
            </a:extLst>
          </p:cNvPr>
          <p:cNvGrpSpPr/>
          <p:nvPr/>
        </p:nvGrpSpPr>
        <p:grpSpPr>
          <a:xfrm>
            <a:off x="7052428" y="5648474"/>
            <a:ext cx="2521513" cy="810479"/>
            <a:chOff x="14362409" y="10892145"/>
            <a:chExt cx="5043683" cy="1621167"/>
          </a:xfrm>
        </p:grpSpPr>
        <p:sp>
          <p:nvSpPr>
            <p:cNvPr id="64" name="TextBox 63">
              <a:extLst>
                <a:ext uri="{FF2B5EF4-FFF2-40B4-BE49-F238E27FC236}">
                  <a16:creationId xmlns:a16="http://schemas.microsoft.com/office/drawing/2014/main" id="{726E7EC4-E7CF-41E8-BB08-C22DAD01E923}"/>
                </a:ext>
              </a:extLst>
            </p:cNvPr>
            <p:cNvSpPr txBox="1"/>
            <p:nvPr/>
          </p:nvSpPr>
          <p:spPr>
            <a:xfrm>
              <a:off x="14362411" y="10892145"/>
              <a:ext cx="3441134" cy="738759"/>
            </a:xfrm>
            <a:prstGeom prst="rect">
              <a:avLst/>
            </a:prstGeom>
            <a:noFill/>
          </p:spPr>
          <p:txBody>
            <a:bodyPr wrap="non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Partnerships</a:t>
              </a:r>
            </a:p>
          </p:txBody>
        </p:sp>
        <p:sp>
          <p:nvSpPr>
            <p:cNvPr id="75" name="TextBox 74">
              <a:extLst>
                <a:ext uri="{FF2B5EF4-FFF2-40B4-BE49-F238E27FC236}">
                  <a16:creationId xmlns:a16="http://schemas.microsoft.com/office/drawing/2014/main" id="{DDC94B65-70DF-403D-B934-8E056EA55A7C}"/>
                </a:ext>
              </a:extLst>
            </p:cNvPr>
            <p:cNvSpPr txBox="1"/>
            <p:nvPr/>
          </p:nvSpPr>
          <p:spPr>
            <a:xfrm>
              <a:off x="14362409" y="11589863"/>
              <a:ext cx="5043683" cy="923449"/>
            </a:xfrm>
            <a:prstGeom prst="rect">
              <a:avLst/>
            </a:prstGeom>
            <a:noFill/>
          </p:spPr>
          <p:txBody>
            <a:bodyPr wrap="squar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ptos" panose="020B0004020202020204" pitchFamily="34" charset="0"/>
                  <a:ea typeface="+mn-ea"/>
                  <a:cs typeface="+mn-cs"/>
                </a:rPr>
                <a:t>Forge partnerships with database vendors, technology providers</a:t>
              </a:r>
            </a:p>
          </p:txBody>
        </p:sp>
      </p:grpSp>
      <p:sp>
        <p:nvSpPr>
          <p:cNvPr id="85" name="TextBox 84">
            <a:extLst>
              <a:ext uri="{FF2B5EF4-FFF2-40B4-BE49-F238E27FC236}">
                <a16:creationId xmlns:a16="http://schemas.microsoft.com/office/drawing/2014/main" id="{975C3E67-1F84-41B5-A449-302593F9F92E}"/>
              </a:ext>
            </a:extLst>
          </p:cNvPr>
          <p:cNvSpPr txBox="1"/>
          <p:nvPr/>
        </p:nvSpPr>
        <p:spPr>
          <a:xfrm>
            <a:off x="63719" y="3630302"/>
            <a:ext cx="3266690" cy="230832"/>
          </a:xfrm>
          <a:prstGeom prst="rect">
            <a:avLst/>
          </a:prstGeom>
          <a:noFill/>
        </p:spPr>
        <p:txBody>
          <a:bodyPr wrap="squar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srgbClr val="FFFFFF"/>
                </a:solidFill>
                <a:effectLst/>
                <a:uLnTx/>
                <a:uFillTx/>
                <a:latin typeface="Open Sans Light"/>
                <a:ea typeface="+mn-ea"/>
                <a:cs typeface="+mn-cs"/>
              </a:rPr>
              <a:t>Continued…</a:t>
            </a:r>
          </a:p>
        </p:txBody>
      </p:sp>
      <p:pic>
        <p:nvPicPr>
          <p:cNvPr id="4" name="Picture 3" descr="A logo with a ninja face and lines&#10;&#10;Description automatically generated">
            <a:extLst>
              <a:ext uri="{FF2B5EF4-FFF2-40B4-BE49-F238E27FC236}">
                <a16:creationId xmlns:a16="http://schemas.microsoft.com/office/drawing/2014/main" id="{F66629B8-A2EA-201A-9233-D0553E7A56D8}"/>
              </a:ext>
            </a:extLst>
          </p:cNvPr>
          <p:cNvPicPr>
            <a:picLocks noChangeAspect="1"/>
          </p:cNvPicPr>
          <p:nvPr/>
        </p:nvPicPr>
        <p:blipFill>
          <a:blip r:embed="rId3"/>
          <a:stretch>
            <a:fillRect/>
          </a:stretch>
        </p:blipFill>
        <p:spPr>
          <a:xfrm>
            <a:off x="-244641" y="5700047"/>
            <a:ext cx="1428389" cy="1486114"/>
          </a:xfrm>
          <a:prstGeom prst="rect">
            <a:avLst/>
          </a:prstGeom>
        </p:spPr>
      </p:pic>
      <p:sp>
        <p:nvSpPr>
          <p:cNvPr id="6" name="TextBox 5">
            <a:extLst>
              <a:ext uri="{FF2B5EF4-FFF2-40B4-BE49-F238E27FC236}">
                <a16:creationId xmlns:a16="http://schemas.microsoft.com/office/drawing/2014/main" id="{93943449-A6BF-38E4-842D-2DDFD32D21B9}"/>
              </a:ext>
            </a:extLst>
          </p:cNvPr>
          <p:cNvSpPr txBox="1"/>
          <p:nvPr/>
        </p:nvSpPr>
        <p:spPr>
          <a:xfrm>
            <a:off x="456289" y="385567"/>
            <a:ext cx="522471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Strategic Plans</a:t>
            </a:r>
          </a:p>
        </p:txBody>
      </p:sp>
      <p:sp>
        <p:nvSpPr>
          <p:cNvPr id="7" name="Gleichschenkliges Dreieck 30">
            <a:extLst>
              <a:ext uri="{FF2B5EF4-FFF2-40B4-BE49-F238E27FC236}">
                <a16:creationId xmlns:a16="http://schemas.microsoft.com/office/drawing/2014/main" id="{D701FAB5-259A-5CE1-B462-65299A6B4DCD}"/>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srgbClr val="FFFFFF"/>
              </a:solidFill>
              <a:effectLst/>
              <a:uLnTx/>
              <a:uFillTx/>
              <a:latin typeface="Open Sans Light"/>
              <a:ea typeface="+mn-ea"/>
              <a:cs typeface="+mn-cs"/>
            </a:endParaRPr>
          </a:p>
        </p:txBody>
      </p:sp>
    </p:spTree>
    <p:extLst>
      <p:ext uri="{BB962C8B-B14F-4D97-AF65-F5344CB8AC3E}">
        <p14:creationId xmlns:p14="http://schemas.microsoft.com/office/powerpoint/2010/main" val="63838677"/>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fill="hold" nodeType="withEffect" p14:presetBounceEnd="60000">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14:bounceEnd="60000">
                                          <p:cBhvr additive="base">
                                            <p:cTn id="7" dur="1500" fill="hold"/>
                                            <p:tgtEl>
                                              <p:spTgt spid="43"/>
                                            </p:tgtEl>
                                            <p:attrNameLst>
                                              <p:attrName>ppt_x</p:attrName>
                                            </p:attrNameLst>
                                          </p:cBhvr>
                                          <p:tavLst>
                                            <p:tav tm="0">
                                              <p:val>
                                                <p:strVal val="1+#ppt_w/2"/>
                                              </p:val>
                                            </p:tav>
                                            <p:tav tm="100000">
                                              <p:val>
                                                <p:strVal val="#ppt_x"/>
                                              </p:val>
                                            </p:tav>
                                          </p:tavLst>
                                        </p:anim>
                                        <p:anim calcmode="lin" valueType="num" p14:bounceEnd="60000">
                                          <p:cBhvr additive="base">
                                            <p:cTn id="8" dur="1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2" accel="20000" fill="hold" nodeType="withEffect" p14:presetBounceEnd="60000">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14:bounceEnd="60000">
                                          <p:cBhvr additive="base">
                                            <p:cTn id="11" dur="1500" fill="hold"/>
                                            <p:tgtEl>
                                              <p:spTgt spid="44"/>
                                            </p:tgtEl>
                                            <p:attrNameLst>
                                              <p:attrName>ppt_x</p:attrName>
                                            </p:attrNameLst>
                                          </p:cBhvr>
                                          <p:tavLst>
                                            <p:tav tm="0">
                                              <p:val>
                                                <p:strVal val="1+#ppt_w/2"/>
                                              </p:val>
                                            </p:tav>
                                            <p:tav tm="100000">
                                              <p:val>
                                                <p:strVal val="#ppt_x"/>
                                              </p:val>
                                            </p:tav>
                                          </p:tavLst>
                                        </p:anim>
                                        <p:anim calcmode="lin" valueType="num" p14:bounceEnd="60000">
                                          <p:cBhvr additive="base">
                                            <p:cTn id="12" dur="1500" fill="hold"/>
                                            <p:tgtEl>
                                              <p:spTgt spid="44"/>
                                            </p:tgtEl>
                                            <p:attrNameLst>
                                              <p:attrName>ppt_y</p:attrName>
                                            </p:attrNameLst>
                                          </p:cBhvr>
                                          <p:tavLst>
                                            <p:tav tm="0">
                                              <p:val>
                                                <p:strVal val="#ppt_y"/>
                                              </p:val>
                                            </p:tav>
                                            <p:tav tm="100000">
                                              <p:val>
                                                <p:strVal val="#ppt_y"/>
                                              </p:val>
                                            </p:tav>
                                          </p:tavLst>
                                        </p:anim>
                                      </p:childTnLst>
                                    </p:cTn>
                                  </p:par>
                                  <p:par>
                                    <p:cTn id="13" presetID="2" presetClass="entr" presetSubtype="2" accel="20000" fill="hold" nodeType="withEffect" p14:presetBounceEnd="60000">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14:bounceEnd="60000">
                                          <p:cBhvr additive="base">
                                            <p:cTn id="15" dur="1500" fill="hold"/>
                                            <p:tgtEl>
                                              <p:spTgt spid="50"/>
                                            </p:tgtEl>
                                            <p:attrNameLst>
                                              <p:attrName>ppt_x</p:attrName>
                                            </p:attrNameLst>
                                          </p:cBhvr>
                                          <p:tavLst>
                                            <p:tav tm="0">
                                              <p:val>
                                                <p:strVal val="1+#ppt_w/2"/>
                                              </p:val>
                                            </p:tav>
                                            <p:tav tm="100000">
                                              <p:val>
                                                <p:strVal val="#ppt_x"/>
                                              </p:val>
                                            </p:tav>
                                          </p:tavLst>
                                        </p:anim>
                                        <p:anim calcmode="lin" valueType="num" p14:bounceEnd="60000">
                                          <p:cBhvr additive="base">
                                            <p:cTn id="16" dur="1500" fill="hold"/>
                                            <p:tgtEl>
                                              <p:spTgt spid="50"/>
                                            </p:tgtEl>
                                            <p:attrNameLst>
                                              <p:attrName>ppt_y</p:attrName>
                                            </p:attrNameLst>
                                          </p:cBhvr>
                                          <p:tavLst>
                                            <p:tav tm="0">
                                              <p:val>
                                                <p:strVal val="#ppt_y"/>
                                              </p:val>
                                            </p:tav>
                                            <p:tav tm="100000">
                                              <p:val>
                                                <p:strVal val="#ppt_y"/>
                                              </p:val>
                                            </p:tav>
                                          </p:tavLst>
                                        </p:anim>
                                      </p:childTnLst>
                                    </p:cTn>
                                  </p:par>
                                  <p:par>
                                    <p:cTn id="17" presetID="2" presetClass="entr" presetSubtype="2" accel="20000" fill="hold" nodeType="withEffect" p14:presetBounceEnd="60000">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14:bounceEnd="60000">
                                          <p:cBhvr additive="base">
                                            <p:cTn id="19" dur="15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20" dur="1500" fill="hold"/>
                                            <p:tgtEl>
                                              <p:spTgt spid="56"/>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8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300"/>
                                            <p:tgtEl>
                                              <p:spTgt spid="8"/>
                                            </p:tgtEl>
                                          </p:cBhvr>
                                        </p:animEffect>
                                      </p:childTnLst>
                                    </p:cTn>
                                  </p:par>
                                  <p:par>
                                    <p:cTn id="24" presetID="10" presetClass="entr" presetSubtype="0" fill="hold" nodeType="withEffect">
                                      <p:stCondLst>
                                        <p:cond delay="9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300"/>
                                            <p:tgtEl>
                                              <p:spTgt spid="9"/>
                                            </p:tgtEl>
                                          </p:cBhvr>
                                        </p:animEffect>
                                      </p:childTnLst>
                                    </p:cTn>
                                  </p:par>
                                  <p:par>
                                    <p:cTn id="27" presetID="10" presetClass="entr" presetSubtype="0" fill="hold" nodeType="with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300"/>
                                            <p:tgtEl>
                                              <p:spTgt spid="10"/>
                                            </p:tgtEl>
                                          </p:cBhvr>
                                        </p:animEffect>
                                      </p:childTnLst>
                                    </p:cTn>
                                  </p:par>
                                  <p:par>
                                    <p:cTn id="30" presetID="10" presetClass="entr" presetSubtype="0" fill="hold" nodeType="withEffect">
                                      <p:stCondLst>
                                        <p:cond delay="11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300"/>
                                            <p:tgtEl>
                                              <p:spTgt spid="11"/>
                                            </p:tgtEl>
                                          </p:cBhvr>
                                        </p:animEffect>
                                      </p:childTnLst>
                                    </p:cTn>
                                  </p:par>
                                  <p:par>
                                    <p:cTn id="33" presetID="2" presetClass="entr" presetSubtype="8" decel="10000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1000" fill="hold"/>
                                            <p:tgtEl>
                                              <p:spTgt spid="63"/>
                                            </p:tgtEl>
                                            <p:attrNameLst>
                                              <p:attrName>ppt_x</p:attrName>
                                            </p:attrNameLst>
                                          </p:cBhvr>
                                          <p:tavLst>
                                            <p:tav tm="0">
                                              <p:val>
                                                <p:strVal val="0-#ppt_w/2"/>
                                              </p:val>
                                            </p:tav>
                                            <p:tav tm="100000">
                                              <p:val>
                                                <p:strVal val="#ppt_x"/>
                                              </p:val>
                                            </p:tav>
                                          </p:tavLst>
                                        </p:anim>
                                        <p:anim calcmode="lin" valueType="num">
                                          <p:cBhvr additive="base">
                                            <p:cTn id="36" dur="1000" fill="hold"/>
                                            <p:tgtEl>
                                              <p:spTgt spid="63"/>
                                            </p:tgtEl>
                                            <p:attrNameLst>
                                              <p:attrName>ppt_y</p:attrName>
                                            </p:attrNameLst>
                                          </p:cBhvr>
                                          <p:tavLst>
                                            <p:tav tm="0">
                                              <p:val>
                                                <p:strVal val="#ppt_y"/>
                                              </p:val>
                                            </p:tav>
                                            <p:tav tm="100000">
                                              <p:val>
                                                <p:strVal val="#ppt_y"/>
                                              </p:val>
                                            </p:tav>
                                          </p:tavLst>
                                        </p:anim>
                                      </p:childTnLst>
                                    </p:cTn>
                                  </p:par>
                                  <p:par>
                                    <p:cTn id="37" presetID="49" presetClass="entr" presetSubtype="0" decel="100000" fill="hold" grpId="0" nodeType="withEffect">
                                      <p:stCondLst>
                                        <p:cond delay="70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 calcmode="lin" valueType="num">
                                          <p:cBhvr>
                                            <p:cTn id="41" dur="500" fill="hold"/>
                                            <p:tgtEl>
                                              <p:spTgt spid="3"/>
                                            </p:tgtEl>
                                            <p:attrNameLst>
                                              <p:attrName>style.rotation</p:attrName>
                                            </p:attrNameLst>
                                          </p:cBhvr>
                                          <p:tavLst>
                                            <p:tav tm="0">
                                              <p:val>
                                                <p:fltVal val="360"/>
                                              </p:val>
                                            </p:tav>
                                            <p:tav tm="100000">
                                              <p:val>
                                                <p:fltVal val="0"/>
                                              </p:val>
                                            </p:tav>
                                          </p:tavLst>
                                        </p:anim>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500" fill="hold"/>
                                            <p:tgtEl>
                                              <p:spTgt spid="43"/>
                                            </p:tgtEl>
                                            <p:attrNameLst>
                                              <p:attrName>ppt_x</p:attrName>
                                            </p:attrNameLst>
                                          </p:cBhvr>
                                          <p:tavLst>
                                            <p:tav tm="0">
                                              <p:val>
                                                <p:strVal val="1+#ppt_w/2"/>
                                              </p:val>
                                            </p:tav>
                                            <p:tav tm="100000">
                                              <p:val>
                                                <p:strVal val="#ppt_x"/>
                                              </p:val>
                                            </p:tav>
                                          </p:tavLst>
                                        </p:anim>
                                        <p:anim calcmode="lin" valueType="num">
                                          <p:cBhvr additive="base">
                                            <p:cTn id="8" dur="1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2" accel="20000" fill="hold" nodeType="withEffect">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1500" fill="hold"/>
                                            <p:tgtEl>
                                              <p:spTgt spid="44"/>
                                            </p:tgtEl>
                                            <p:attrNameLst>
                                              <p:attrName>ppt_x</p:attrName>
                                            </p:attrNameLst>
                                          </p:cBhvr>
                                          <p:tavLst>
                                            <p:tav tm="0">
                                              <p:val>
                                                <p:strVal val="1+#ppt_w/2"/>
                                              </p:val>
                                            </p:tav>
                                            <p:tav tm="100000">
                                              <p:val>
                                                <p:strVal val="#ppt_x"/>
                                              </p:val>
                                            </p:tav>
                                          </p:tavLst>
                                        </p:anim>
                                        <p:anim calcmode="lin" valueType="num">
                                          <p:cBhvr additive="base">
                                            <p:cTn id="12" dur="1500" fill="hold"/>
                                            <p:tgtEl>
                                              <p:spTgt spid="44"/>
                                            </p:tgtEl>
                                            <p:attrNameLst>
                                              <p:attrName>ppt_y</p:attrName>
                                            </p:attrNameLst>
                                          </p:cBhvr>
                                          <p:tavLst>
                                            <p:tav tm="0">
                                              <p:val>
                                                <p:strVal val="#ppt_y"/>
                                              </p:val>
                                            </p:tav>
                                            <p:tav tm="100000">
                                              <p:val>
                                                <p:strVal val="#ppt_y"/>
                                              </p:val>
                                            </p:tav>
                                          </p:tavLst>
                                        </p:anim>
                                      </p:childTnLst>
                                    </p:cTn>
                                  </p:par>
                                  <p:par>
                                    <p:cTn id="13" presetID="2" presetClass="entr" presetSubtype="2" accel="20000" fill="hold" nodeType="withEffect">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1500" fill="hold"/>
                                            <p:tgtEl>
                                              <p:spTgt spid="50"/>
                                            </p:tgtEl>
                                            <p:attrNameLst>
                                              <p:attrName>ppt_x</p:attrName>
                                            </p:attrNameLst>
                                          </p:cBhvr>
                                          <p:tavLst>
                                            <p:tav tm="0">
                                              <p:val>
                                                <p:strVal val="1+#ppt_w/2"/>
                                              </p:val>
                                            </p:tav>
                                            <p:tav tm="100000">
                                              <p:val>
                                                <p:strVal val="#ppt_x"/>
                                              </p:val>
                                            </p:tav>
                                          </p:tavLst>
                                        </p:anim>
                                        <p:anim calcmode="lin" valueType="num">
                                          <p:cBhvr additive="base">
                                            <p:cTn id="16" dur="1500" fill="hold"/>
                                            <p:tgtEl>
                                              <p:spTgt spid="50"/>
                                            </p:tgtEl>
                                            <p:attrNameLst>
                                              <p:attrName>ppt_y</p:attrName>
                                            </p:attrNameLst>
                                          </p:cBhvr>
                                          <p:tavLst>
                                            <p:tav tm="0">
                                              <p:val>
                                                <p:strVal val="#ppt_y"/>
                                              </p:val>
                                            </p:tav>
                                            <p:tav tm="100000">
                                              <p:val>
                                                <p:strVal val="#ppt_y"/>
                                              </p:val>
                                            </p:tav>
                                          </p:tavLst>
                                        </p:anim>
                                      </p:childTnLst>
                                    </p:cTn>
                                  </p:par>
                                  <p:par>
                                    <p:cTn id="17" presetID="2" presetClass="entr" presetSubtype="2" accel="20000" fill="hold" nodeType="withEffect">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1500" fill="hold"/>
                                            <p:tgtEl>
                                              <p:spTgt spid="56"/>
                                            </p:tgtEl>
                                            <p:attrNameLst>
                                              <p:attrName>ppt_x</p:attrName>
                                            </p:attrNameLst>
                                          </p:cBhvr>
                                          <p:tavLst>
                                            <p:tav tm="0">
                                              <p:val>
                                                <p:strVal val="1+#ppt_w/2"/>
                                              </p:val>
                                            </p:tav>
                                            <p:tav tm="100000">
                                              <p:val>
                                                <p:strVal val="#ppt_x"/>
                                              </p:val>
                                            </p:tav>
                                          </p:tavLst>
                                        </p:anim>
                                        <p:anim calcmode="lin" valueType="num">
                                          <p:cBhvr additive="base">
                                            <p:cTn id="20" dur="1500" fill="hold"/>
                                            <p:tgtEl>
                                              <p:spTgt spid="56"/>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8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300"/>
                                            <p:tgtEl>
                                              <p:spTgt spid="8"/>
                                            </p:tgtEl>
                                          </p:cBhvr>
                                        </p:animEffect>
                                      </p:childTnLst>
                                    </p:cTn>
                                  </p:par>
                                  <p:par>
                                    <p:cTn id="24" presetID="10" presetClass="entr" presetSubtype="0" fill="hold" nodeType="withEffect">
                                      <p:stCondLst>
                                        <p:cond delay="9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300"/>
                                            <p:tgtEl>
                                              <p:spTgt spid="9"/>
                                            </p:tgtEl>
                                          </p:cBhvr>
                                        </p:animEffect>
                                      </p:childTnLst>
                                    </p:cTn>
                                  </p:par>
                                  <p:par>
                                    <p:cTn id="27" presetID="10" presetClass="entr" presetSubtype="0" fill="hold" nodeType="with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300"/>
                                            <p:tgtEl>
                                              <p:spTgt spid="10"/>
                                            </p:tgtEl>
                                          </p:cBhvr>
                                        </p:animEffect>
                                      </p:childTnLst>
                                    </p:cTn>
                                  </p:par>
                                  <p:par>
                                    <p:cTn id="30" presetID="10" presetClass="entr" presetSubtype="0" fill="hold" nodeType="withEffect">
                                      <p:stCondLst>
                                        <p:cond delay="11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300"/>
                                            <p:tgtEl>
                                              <p:spTgt spid="11"/>
                                            </p:tgtEl>
                                          </p:cBhvr>
                                        </p:animEffect>
                                      </p:childTnLst>
                                    </p:cTn>
                                  </p:par>
                                  <p:par>
                                    <p:cTn id="33" presetID="2" presetClass="entr" presetSubtype="8" decel="10000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1000" fill="hold"/>
                                            <p:tgtEl>
                                              <p:spTgt spid="63"/>
                                            </p:tgtEl>
                                            <p:attrNameLst>
                                              <p:attrName>ppt_x</p:attrName>
                                            </p:attrNameLst>
                                          </p:cBhvr>
                                          <p:tavLst>
                                            <p:tav tm="0">
                                              <p:val>
                                                <p:strVal val="0-#ppt_w/2"/>
                                              </p:val>
                                            </p:tav>
                                            <p:tav tm="100000">
                                              <p:val>
                                                <p:strVal val="#ppt_x"/>
                                              </p:val>
                                            </p:tav>
                                          </p:tavLst>
                                        </p:anim>
                                        <p:anim calcmode="lin" valueType="num">
                                          <p:cBhvr additive="base">
                                            <p:cTn id="36" dur="1000" fill="hold"/>
                                            <p:tgtEl>
                                              <p:spTgt spid="63"/>
                                            </p:tgtEl>
                                            <p:attrNameLst>
                                              <p:attrName>ppt_y</p:attrName>
                                            </p:attrNameLst>
                                          </p:cBhvr>
                                          <p:tavLst>
                                            <p:tav tm="0">
                                              <p:val>
                                                <p:strVal val="#ppt_y"/>
                                              </p:val>
                                            </p:tav>
                                            <p:tav tm="100000">
                                              <p:val>
                                                <p:strVal val="#ppt_y"/>
                                              </p:val>
                                            </p:tav>
                                          </p:tavLst>
                                        </p:anim>
                                      </p:childTnLst>
                                    </p:cTn>
                                  </p:par>
                                  <p:par>
                                    <p:cTn id="37" presetID="49" presetClass="entr" presetSubtype="0" decel="100000" fill="hold" grpId="0" nodeType="withEffect">
                                      <p:stCondLst>
                                        <p:cond delay="70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 calcmode="lin" valueType="num">
                                          <p:cBhvr>
                                            <p:cTn id="41" dur="500" fill="hold"/>
                                            <p:tgtEl>
                                              <p:spTgt spid="3"/>
                                            </p:tgtEl>
                                            <p:attrNameLst>
                                              <p:attrName>style.rotation</p:attrName>
                                            </p:attrNameLst>
                                          </p:cBhvr>
                                          <p:tavLst>
                                            <p:tav tm="0">
                                              <p:val>
                                                <p:fltVal val="360"/>
                                              </p:val>
                                            </p:tav>
                                            <p:tav tm="100000">
                                              <p:val>
                                                <p:fltVal val="0"/>
                                              </p:val>
                                            </p:tav>
                                          </p:tavLst>
                                        </p:anim>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0322E"/>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E2CCFF5C-2ABD-48AC-B6E8-EE31D526FE33}"/>
              </a:ext>
            </a:extLst>
          </p:cNvPr>
          <p:cNvGrpSpPr/>
          <p:nvPr/>
        </p:nvGrpSpPr>
        <p:grpSpPr>
          <a:xfrm>
            <a:off x="701484" y="3887759"/>
            <a:ext cx="1044439" cy="2124594"/>
            <a:chOff x="5564188" y="2390776"/>
            <a:chExt cx="1044575" cy="2832100"/>
          </a:xfrm>
          <a:solidFill>
            <a:srgbClr val="9DFFCA">
              <a:alpha val="8000"/>
            </a:srgbClr>
          </a:solidFill>
        </p:grpSpPr>
        <p:sp>
          <p:nvSpPr>
            <p:cNvPr id="117" name="Freeform 3">
              <a:extLst>
                <a:ext uri="{FF2B5EF4-FFF2-40B4-BE49-F238E27FC236}">
                  <a16:creationId xmlns:a16="http://schemas.microsoft.com/office/drawing/2014/main" id="{B96F1694-B186-45D5-AE3F-64147B25226C}"/>
                </a:ext>
              </a:extLst>
            </p:cNvPr>
            <p:cNvSpPr>
              <a:spLocks/>
            </p:cNvSpPr>
            <p:nvPr/>
          </p:nvSpPr>
          <p:spPr bwMode="auto">
            <a:xfrm>
              <a:off x="5927725" y="2390776"/>
              <a:ext cx="681038" cy="2722563"/>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28" name="Freeform 4">
              <a:extLst>
                <a:ext uri="{FF2B5EF4-FFF2-40B4-BE49-F238E27FC236}">
                  <a16:creationId xmlns:a16="http://schemas.microsoft.com/office/drawing/2014/main" id="{465C1CFB-5D04-4652-BEC8-5E50BC98E7BE}"/>
                </a:ext>
              </a:extLst>
            </p:cNvPr>
            <p:cNvSpPr>
              <a:spLocks/>
            </p:cNvSpPr>
            <p:nvPr/>
          </p:nvSpPr>
          <p:spPr bwMode="auto">
            <a:xfrm>
              <a:off x="5927725" y="2390776"/>
              <a:ext cx="681038" cy="2722563"/>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29" name="Freeform 8">
              <a:extLst>
                <a:ext uri="{FF2B5EF4-FFF2-40B4-BE49-F238E27FC236}">
                  <a16:creationId xmlns:a16="http://schemas.microsoft.com/office/drawing/2014/main" id="{474D4DF5-2982-41EF-B0CC-E7A07654BD8A}"/>
                </a:ext>
              </a:extLst>
            </p:cNvPr>
            <p:cNvSpPr>
              <a:spLocks/>
            </p:cNvSpPr>
            <p:nvPr/>
          </p:nvSpPr>
          <p:spPr bwMode="auto">
            <a:xfrm>
              <a:off x="5564188" y="2390776"/>
              <a:ext cx="363538" cy="2832100"/>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30" name="Freeform 9">
              <a:extLst>
                <a:ext uri="{FF2B5EF4-FFF2-40B4-BE49-F238E27FC236}">
                  <a16:creationId xmlns:a16="http://schemas.microsoft.com/office/drawing/2014/main" id="{F34B8A29-C0FF-455A-B219-B9C0B67E9202}"/>
                </a:ext>
              </a:extLst>
            </p:cNvPr>
            <p:cNvSpPr>
              <a:spLocks/>
            </p:cNvSpPr>
            <p:nvPr/>
          </p:nvSpPr>
          <p:spPr bwMode="auto">
            <a:xfrm>
              <a:off x="5564188" y="2390776"/>
              <a:ext cx="363538" cy="2832100"/>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31" name="Group 130">
            <a:extLst>
              <a:ext uri="{FF2B5EF4-FFF2-40B4-BE49-F238E27FC236}">
                <a16:creationId xmlns:a16="http://schemas.microsoft.com/office/drawing/2014/main" id="{69D3DA73-E72F-45B0-8DA5-23F5332703B3}"/>
              </a:ext>
            </a:extLst>
          </p:cNvPr>
          <p:cNvGrpSpPr/>
          <p:nvPr/>
        </p:nvGrpSpPr>
        <p:grpSpPr>
          <a:xfrm>
            <a:off x="663386" y="5752035"/>
            <a:ext cx="1120630" cy="944440"/>
            <a:chOff x="5534025" y="4962526"/>
            <a:chExt cx="1120776" cy="944562"/>
          </a:xfrm>
          <a:solidFill>
            <a:srgbClr val="9DFFCA"/>
          </a:solidFill>
        </p:grpSpPr>
        <p:sp>
          <p:nvSpPr>
            <p:cNvPr id="132" name="Freeform 12">
              <a:extLst>
                <a:ext uri="{FF2B5EF4-FFF2-40B4-BE49-F238E27FC236}">
                  <a16:creationId xmlns:a16="http://schemas.microsoft.com/office/drawing/2014/main" id="{954DCB0A-1729-4345-9D31-C7E9E6B96DFE}"/>
                </a:ext>
              </a:extLst>
            </p:cNvPr>
            <p:cNvSpPr>
              <a:spLocks/>
            </p:cNvSpPr>
            <p:nvPr/>
          </p:nvSpPr>
          <p:spPr bwMode="auto">
            <a:xfrm>
              <a:off x="5922963" y="5014913"/>
              <a:ext cx="731838" cy="892175"/>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33" name="Freeform 13">
              <a:extLst>
                <a:ext uri="{FF2B5EF4-FFF2-40B4-BE49-F238E27FC236}">
                  <a16:creationId xmlns:a16="http://schemas.microsoft.com/office/drawing/2014/main" id="{589F6400-5F52-436A-8434-A2D230E51C2F}"/>
                </a:ext>
              </a:extLst>
            </p:cNvPr>
            <p:cNvSpPr>
              <a:spLocks/>
            </p:cNvSpPr>
            <p:nvPr/>
          </p:nvSpPr>
          <p:spPr bwMode="auto">
            <a:xfrm>
              <a:off x="5922963" y="5014913"/>
              <a:ext cx="731838" cy="892175"/>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34" name="Freeform 15">
              <a:extLst>
                <a:ext uri="{FF2B5EF4-FFF2-40B4-BE49-F238E27FC236}">
                  <a16:creationId xmlns:a16="http://schemas.microsoft.com/office/drawing/2014/main" id="{8417DAED-C3E1-4FF4-B3D2-8819DD3BB535}"/>
                </a:ext>
              </a:extLst>
            </p:cNvPr>
            <p:cNvSpPr>
              <a:spLocks/>
            </p:cNvSpPr>
            <p:nvPr/>
          </p:nvSpPr>
          <p:spPr bwMode="auto">
            <a:xfrm>
              <a:off x="5534025" y="4967288"/>
              <a:ext cx="388938" cy="939800"/>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35" name="Freeform 16">
              <a:extLst>
                <a:ext uri="{FF2B5EF4-FFF2-40B4-BE49-F238E27FC236}">
                  <a16:creationId xmlns:a16="http://schemas.microsoft.com/office/drawing/2014/main" id="{80B77575-0DFC-4BEB-B035-C7B48C44F3FF}"/>
                </a:ext>
              </a:extLst>
            </p:cNvPr>
            <p:cNvSpPr>
              <a:spLocks/>
            </p:cNvSpPr>
            <p:nvPr/>
          </p:nvSpPr>
          <p:spPr bwMode="auto">
            <a:xfrm>
              <a:off x="5534025" y="4967288"/>
              <a:ext cx="388938" cy="939800"/>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36" name="Freeform 17">
              <a:extLst>
                <a:ext uri="{FF2B5EF4-FFF2-40B4-BE49-F238E27FC236}">
                  <a16:creationId xmlns:a16="http://schemas.microsoft.com/office/drawing/2014/main" id="{6D0802D5-5D05-4F4B-9136-57CFBB5C2D1B}"/>
                </a:ext>
              </a:extLst>
            </p:cNvPr>
            <p:cNvSpPr>
              <a:spLocks/>
            </p:cNvSpPr>
            <p:nvPr/>
          </p:nvSpPr>
          <p:spPr bwMode="auto">
            <a:xfrm>
              <a:off x="5534025" y="4962526"/>
              <a:ext cx="388938" cy="82550"/>
            </a:xfrm>
            <a:custGeom>
              <a:avLst/>
              <a:gdLst>
                <a:gd name="T0" fmla="*/ 0 w 245"/>
                <a:gd name="T1" fmla="*/ 3 h 52"/>
                <a:gd name="T2" fmla="*/ 9 w 245"/>
                <a:gd name="T3" fmla="*/ 0 h 52"/>
                <a:gd name="T4" fmla="*/ 245 w 245"/>
                <a:gd name="T5" fmla="*/ 48 h 52"/>
                <a:gd name="T6" fmla="*/ 245 w 245"/>
                <a:gd name="T7" fmla="*/ 52 h 52"/>
                <a:gd name="T8" fmla="*/ 0 w 245"/>
                <a:gd name="T9" fmla="*/ 3 h 52"/>
              </a:gdLst>
              <a:ahLst/>
              <a:cxnLst>
                <a:cxn ang="0">
                  <a:pos x="T0" y="T1"/>
                </a:cxn>
                <a:cxn ang="0">
                  <a:pos x="T2" y="T3"/>
                </a:cxn>
                <a:cxn ang="0">
                  <a:pos x="T4" y="T5"/>
                </a:cxn>
                <a:cxn ang="0">
                  <a:pos x="T6" y="T7"/>
                </a:cxn>
                <a:cxn ang="0">
                  <a:pos x="T8" y="T9"/>
                </a:cxn>
              </a:cxnLst>
              <a:rect l="0" t="0" r="r" b="b"/>
              <a:pathLst>
                <a:path w="245" h="52">
                  <a:moveTo>
                    <a:pt x="0" y="3"/>
                  </a:moveTo>
                  <a:lnTo>
                    <a:pt x="9" y="0"/>
                  </a:lnTo>
                  <a:lnTo>
                    <a:pt x="245" y="48"/>
                  </a:lnTo>
                  <a:lnTo>
                    <a:pt x="245" y="52"/>
                  </a:ln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37" name="Freeform 20">
              <a:extLst>
                <a:ext uri="{FF2B5EF4-FFF2-40B4-BE49-F238E27FC236}">
                  <a16:creationId xmlns:a16="http://schemas.microsoft.com/office/drawing/2014/main" id="{5CE486FD-3473-4B83-AF22-A49B3A753F9F}"/>
                </a:ext>
              </a:extLst>
            </p:cNvPr>
            <p:cNvSpPr>
              <a:spLocks/>
            </p:cNvSpPr>
            <p:nvPr/>
          </p:nvSpPr>
          <p:spPr bwMode="auto">
            <a:xfrm>
              <a:off x="5922963" y="5011738"/>
              <a:ext cx="731838" cy="33338"/>
            </a:xfrm>
            <a:custGeom>
              <a:avLst/>
              <a:gdLst>
                <a:gd name="T0" fmla="*/ 461 w 461"/>
                <a:gd name="T1" fmla="*/ 2 h 21"/>
                <a:gd name="T2" fmla="*/ 451 w 461"/>
                <a:gd name="T3" fmla="*/ 0 h 21"/>
                <a:gd name="T4" fmla="*/ 0 w 461"/>
                <a:gd name="T5" fmla="*/ 17 h 21"/>
                <a:gd name="T6" fmla="*/ 0 w 461"/>
                <a:gd name="T7" fmla="*/ 21 h 21"/>
                <a:gd name="T8" fmla="*/ 461 w 461"/>
                <a:gd name="T9" fmla="*/ 2 h 21"/>
              </a:gdLst>
              <a:ahLst/>
              <a:cxnLst>
                <a:cxn ang="0">
                  <a:pos x="T0" y="T1"/>
                </a:cxn>
                <a:cxn ang="0">
                  <a:pos x="T2" y="T3"/>
                </a:cxn>
                <a:cxn ang="0">
                  <a:pos x="T4" y="T5"/>
                </a:cxn>
                <a:cxn ang="0">
                  <a:pos x="T6" y="T7"/>
                </a:cxn>
                <a:cxn ang="0">
                  <a:pos x="T8" y="T9"/>
                </a:cxn>
              </a:cxnLst>
              <a:rect l="0" t="0" r="r" b="b"/>
              <a:pathLst>
                <a:path w="461" h="21">
                  <a:moveTo>
                    <a:pt x="461" y="2"/>
                  </a:moveTo>
                  <a:lnTo>
                    <a:pt x="451" y="0"/>
                  </a:lnTo>
                  <a:lnTo>
                    <a:pt x="0" y="17"/>
                  </a:lnTo>
                  <a:lnTo>
                    <a:pt x="0" y="21"/>
                  </a:lnTo>
                  <a:lnTo>
                    <a:pt x="46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38" name="Group 137">
            <a:extLst>
              <a:ext uri="{FF2B5EF4-FFF2-40B4-BE49-F238E27FC236}">
                <a16:creationId xmlns:a16="http://schemas.microsoft.com/office/drawing/2014/main" id="{015ED257-B10C-471E-8BE6-F911D3449479}"/>
              </a:ext>
            </a:extLst>
          </p:cNvPr>
          <p:cNvGrpSpPr/>
          <p:nvPr/>
        </p:nvGrpSpPr>
        <p:grpSpPr>
          <a:xfrm>
            <a:off x="3564888" y="4328209"/>
            <a:ext cx="724137" cy="1473035"/>
            <a:chOff x="5564188" y="2390776"/>
            <a:chExt cx="1044575" cy="2832100"/>
          </a:xfrm>
          <a:solidFill>
            <a:srgbClr val="9DFFCA">
              <a:alpha val="8000"/>
            </a:srgbClr>
          </a:solidFill>
        </p:grpSpPr>
        <p:sp>
          <p:nvSpPr>
            <p:cNvPr id="139" name="Freeform 40">
              <a:extLst>
                <a:ext uri="{FF2B5EF4-FFF2-40B4-BE49-F238E27FC236}">
                  <a16:creationId xmlns:a16="http://schemas.microsoft.com/office/drawing/2014/main" id="{A717C49B-CFC2-482B-970E-0989844C518D}"/>
                </a:ext>
              </a:extLst>
            </p:cNvPr>
            <p:cNvSpPr>
              <a:spLocks/>
            </p:cNvSpPr>
            <p:nvPr/>
          </p:nvSpPr>
          <p:spPr bwMode="auto">
            <a:xfrm>
              <a:off x="5927725" y="2390776"/>
              <a:ext cx="681038" cy="2722563"/>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0" name="Freeform 41">
              <a:extLst>
                <a:ext uri="{FF2B5EF4-FFF2-40B4-BE49-F238E27FC236}">
                  <a16:creationId xmlns:a16="http://schemas.microsoft.com/office/drawing/2014/main" id="{7E57B279-DA38-4FC6-922A-4205FE55E348}"/>
                </a:ext>
              </a:extLst>
            </p:cNvPr>
            <p:cNvSpPr>
              <a:spLocks/>
            </p:cNvSpPr>
            <p:nvPr/>
          </p:nvSpPr>
          <p:spPr bwMode="auto">
            <a:xfrm>
              <a:off x="5927725" y="2390776"/>
              <a:ext cx="681038" cy="2722563"/>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1" name="Freeform 8">
              <a:extLst>
                <a:ext uri="{FF2B5EF4-FFF2-40B4-BE49-F238E27FC236}">
                  <a16:creationId xmlns:a16="http://schemas.microsoft.com/office/drawing/2014/main" id="{C71F173F-B8A9-4CE2-A9D2-A6AF211AD8D6}"/>
                </a:ext>
              </a:extLst>
            </p:cNvPr>
            <p:cNvSpPr>
              <a:spLocks/>
            </p:cNvSpPr>
            <p:nvPr/>
          </p:nvSpPr>
          <p:spPr bwMode="auto">
            <a:xfrm>
              <a:off x="5564188" y="2390776"/>
              <a:ext cx="363538" cy="2832100"/>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2" name="Freeform 9">
              <a:extLst>
                <a:ext uri="{FF2B5EF4-FFF2-40B4-BE49-F238E27FC236}">
                  <a16:creationId xmlns:a16="http://schemas.microsoft.com/office/drawing/2014/main" id="{F012F0D7-F50C-4E55-97EC-0C88108FFBF9}"/>
                </a:ext>
              </a:extLst>
            </p:cNvPr>
            <p:cNvSpPr>
              <a:spLocks/>
            </p:cNvSpPr>
            <p:nvPr/>
          </p:nvSpPr>
          <p:spPr bwMode="auto">
            <a:xfrm>
              <a:off x="5564188" y="2390776"/>
              <a:ext cx="363538" cy="2832100"/>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43" name="Group 142">
            <a:extLst>
              <a:ext uri="{FF2B5EF4-FFF2-40B4-BE49-F238E27FC236}">
                <a16:creationId xmlns:a16="http://schemas.microsoft.com/office/drawing/2014/main" id="{55E44D51-E858-4457-B016-F285304C1830}"/>
              </a:ext>
            </a:extLst>
          </p:cNvPr>
          <p:cNvGrpSpPr/>
          <p:nvPr/>
        </p:nvGrpSpPr>
        <p:grpSpPr>
          <a:xfrm>
            <a:off x="3538480" y="5620773"/>
            <a:ext cx="776962" cy="654792"/>
            <a:chOff x="5534027" y="4962537"/>
            <a:chExt cx="1120778" cy="944545"/>
          </a:xfrm>
          <a:solidFill>
            <a:srgbClr val="9DFFCA"/>
          </a:solidFill>
        </p:grpSpPr>
        <p:sp>
          <p:nvSpPr>
            <p:cNvPr id="144" name="Freeform 12">
              <a:extLst>
                <a:ext uri="{FF2B5EF4-FFF2-40B4-BE49-F238E27FC236}">
                  <a16:creationId xmlns:a16="http://schemas.microsoft.com/office/drawing/2014/main" id="{94AAE3C9-297A-4D81-8E98-F2A43CD7937D}"/>
                </a:ext>
              </a:extLst>
            </p:cNvPr>
            <p:cNvSpPr>
              <a:spLocks/>
            </p:cNvSpPr>
            <p:nvPr/>
          </p:nvSpPr>
          <p:spPr bwMode="auto">
            <a:xfrm>
              <a:off x="5922965" y="5014908"/>
              <a:ext cx="731839" cy="892174"/>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5" name="Freeform 13">
              <a:extLst>
                <a:ext uri="{FF2B5EF4-FFF2-40B4-BE49-F238E27FC236}">
                  <a16:creationId xmlns:a16="http://schemas.microsoft.com/office/drawing/2014/main" id="{0DA33568-2479-46B2-9C36-98BFBC529B2B}"/>
                </a:ext>
              </a:extLst>
            </p:cNvPr>
            <p:cNvSpPr>
              <a:spLocks/>
            </p:cNvSpPr>
            <p:nvPr/>
          </p:nvSpPr>
          <p:spPr bwMode="auto">
            <a:xfrm>
              <a:off x="5922966" y="5014908"/>
              <a:ext cx="731839" cy="892174"/>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6" name="Freeform 52">
              <a:extLst>
                <a:ext uri="{FF2B5EF4-FFF2-40B4-BE49-F238E27FC236}">
                  <a16:creationId xmlns:a16="http://schemas.microsoft.com/office/drawing/2014/main" id="{C2201F7D-27BF-4469-BEEC-6AA7777CEC7A}"/>
                </a:ext>
              </a:extLst>
            </p:cNvPr>
            <p:cNvSpPr>
              <a:spLocks/>
            </p:cNvSpPr>
            <p:nvPr/>
          </p:nvSpPr>
          <p:spPr bwMode="auto">
            <a:xfrm>
              <a:off x="5534028" y="4967284"/>
              <a:ext cx="388938" cy="939798"/>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7" name="Freeform 53">
              <a:extLst>
                <a:ext uri="{FF2B5EF4-FFF2-40B4-BE49-F238E27FC236}">
                  <a16:creationId xmlns:a16="http://schemas.microsoft.com/office/drawing/2014/main" id="{4AE2481A-4DA3-4B52-B606-498BA9C611D4}"/>
                </a:ext>
              </a:extLst>
            </p:cNvPr>
            <p:cNvSpPr>
              <a:spLocks/>
            </p:cNvSpPr>
            <p:nvPr/>
          </p:nvSpPr>
          <p:spPr bwMode="auto">
            <a:xfrm>
              <a:off x="5534028" y="4967284"/>
              <a:ext cx="388938" cy="939798"/>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8" name="Freeform 54">
              <a:extLst>
                <a:ext uri="{FF2B5EF4-FFF2-40B4-BE49-F238E27FC236}">
                  <a16:creationId xmlns:a16="http://schemas.microsoft.com/office/drawing/2014/main" id="{C37C5549-819C-45EE-B06F-4D76B962709D}"/>
                </a:ext>
              </a:extLst>
            </p:cNvPr>
            <p:cNvSpPr>
              <a:spLocks/>
            </p:cNvSpPr>
            <p:nvPr/>
          </p:nvSpPr>
          <p:spPr bwMode="auto">
            <a:xfrm>
              <a:off x="5534027" y="4962537"/>
              <a:ext cx="388938" cy="82550"/>
            </a:xfrm>
            <a:custGeom>
              <a:avLst/>
              <a:gdLst>
                <a:gd name="T0" fmla="*/ 0 w 245"/>
                <a:gd name="T1" fmla="*/ 3 h 52"/>
                <a:gd name="T2" fmla="*/ 9 w 245"/>
                <a:gd name="T3" fmla="*/ 0 h 52"/>
                <a:gd name="T4" fmla="*/ 245 w 245"/>
                <a:gd name="T5" fmla="*/ 48 h 52"/>
                <a:gd name="T6" fmla="*/ 245 w 245"/>
                <a:gd name="T7" fmla="*/ 52 h 52"/>
                <a:gd name="T8" fmla="*/ 0 w 245"/>
                <a:gd name="T9" fmla="*/ 3 h 52"/>
              </a:gdLst>
              <a:ahLst/>
              <a:cxnLst>
                <a:cxn ang="0">
                  <a:pos x="T0" y="T1"/>
                </a:cxn>
                <a:cxn ang="0">
                  <a:pos x="T2" y="T3"/>
                </a:cxn>
                <a:cxn ang="0">
                  <a:pos x="T4" y="T5"/>
                </a:cxn>
                <a:cxn ang="0">
                  <a:pos x="T6" y="T7"/>
                </a:cxn>
                <a:cxn ang="0">
                  <a:pos x="T8" y="T9"/>
                </a:cxn>
              </a:cxnLst>
              <a:rect l="0" t="0" r="r" b="b"/>
              <a:pathLst>
                <a:path w="245" h="52">
                  <a:moveTo>
                    <a:pt x="0" y="3"/>
                  </a:moveTo>
                  <a:lnTo>
                    <a:pt x="9" y="0"/>
                  </a:lnTo>
                  <a:lnTo>
                    <a:pt x="245" y="48"/>
                  </a:lnTo>
                  <a:lnTo>
                    <a:pt x="245" y="52"/>
                  </a:ln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49" name="Freeform 20">
              <a:extLst>
                <a:ext uri="{FF2B5EF4-FFF2-40B4-BE49-F238E27FC236}">
                  <a16:creationId xmlns:a16="http://schemas.microsoft.com/office/drawing/2014/main" id="{787DEC99-EA63-482C-A7DC-BCE4299FA5C5}"/>
                </a:ext>
              </a:extLst>
            </p:cNvPr>
            <p:cNvSpPr>
              <a:spLocks/>
            </p:cNvSpPr>
            <p:nvPr/>
          </p:nvSpPr>
          <p:spPr bwMode="auto">
            <a:xfrm>
              <a:off x="5922962" y="5011738"/>
              <a:ext cx="731839" cy="33338"/>
            </a:xfrm>
            <a:custGeom>
              <a:avLst/>
              <a:gdLst>
                <a:gd name="T0" fmla="*/ 461 w 461"/>
                <a:gd name="T1" fmla="*/ 2 h 21"/>
                <a:gd name="T2" fmla="*/ 451 w 461"/>
                <a:gd name="T3" fmla="*/ 0 h 21"/>
                <a:gd name="T4" fmla="*/ 0 w 461"/>
                <a:gd name="T5" fmla="*/ 17 h 21"/>
                <a:gd name="T6" fmla="*/ 0 w 461"/>
                <a:gd name="T7" fmla="*/ 21 h 21"/>
                <a:gd name="T8" fmla="*/ 461 w 461"/>
                <a:gd name="T9" fmla="*/ 2 h 21"/>
              </a:gdLst>
              <a:ahLst/>
              <a:cxnLst>
                <a:cxn ang="0">
                  <a:pos x="T0" y="T1"/>
                </a:cxn>
                <a:cxn ang="0">
                  <a:pos x="T2" y="T3"/>
                </a:cxn>
                <a:cxn ang="0">
                  <a:pos x="T4" y="T5"/>
                </a:cxn>
                <a:cxn ang="0">
                  <a:pos x="T6" y="T7"/>
                </a:cxn>
                <a:cxn ang="0">
                  <a:pos x="T8" y="T9"/>
                </a:cxn>
              </a:cxnLst>
              <a:rect l="0" t="0" r="r" b="b"/>
              <a:pathLst>
                <a:path w="461" h="21">
                  <a:moveTo>
                    <a:pt x="461" y="2"/>
                  </a:moveTo>
                  <a:lnTo>
                    <a:pt x="451" y="0"/>
                  </a:lnTo>
                  <a:lnTo>
                    <a:pt x="0" y="17"/>
                  </a:lnTo>
                  <a:lnTo>
                    <a:pt x="0" y="21"/>
                  </a:lnTo>
                  <a:lnTo>
                    <a:pt x="46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sp>
        <p:nvSpPr>
          <p:cNvPr id="150" name="Freeform 90">
            <a:extLst>
              <a:ext uri="{FF2B5EF4-FFF2-40B4-BE49-F238E27FC236}">
                <a16:creationId xmlns:a16="http://schemas.microsoft.com/office/drawing/2014/main" id="{57B4B341-A67F-44E9-A96D-7B77947322CD}"/>
              </a:ext>
            </a:extLst>
          </p:cNvPr>
          <p:cNvSpPr>
            <a:spLocks/>
          </p:cNvSpPr>
          <p:nvPr/>
        </p:nvSpPr>
        <p:spPr bwMode="auto">
          <a:xfrm>
            <a:off x="6880389" y="3887765"/>
            <a:ext cx="680950" cy="2042421"/>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nvGrpSpPr>
          <p:cNvPr id="151" name="Group 150">
            <a:extLst>
              <a:ext uri="{FF2B5EF4-FFF2-40B4-BE49-F238E27FC236}">
                <a16:creationId xmlns:a16="http://schemas.microsoft.com/office/drawing/2014/main" id="{6C61F81E-71E2-4968-92AD-E6430ECC850D}"/>
              </a:ext>
            </a:extLst>
          </p:cNvPr>
          <p:cNvGrpSpPr/>
          <p:nvPr/>
        </p:nvGrpSpPr>
        <p:grpSpPr>
          <a:xfrm>
            <a:off x="6516901" y="3887761"/>
            <a:ext cx="1044439" cy="2124594"/>
            <a:chOff x="6753226" y="3098006"/>
            <a:chExt cx="1044575" cy="2124870"/>
          </a:xfrm>
          <a:solidFill>
            <a:srgbClr val="9DFFCA">
              <a:alpha val="8000"/>
            </a:srgbClr>
          </a:solidFill>
        </p:grpSpPr>
        <p:sp>
          <p:nvSpPr>
            <p:cNvPr id="152" name="Freeform 91">
              <a:extLst>
                <a:ext uri="{FF2B5EF4-FFF2-40B4-BE49-F238E27FC236}">
                  <a16:creationId xmlns:a16="http://schemas.microsoft.com/office/drawing/2014/main" id="{FD95A578-306A-41A0-A109-D0B0EE8C3A17}"/>
                </a:ext>
              </a:extLst>
            </p:cNvPr>
            <p:cNvSpPr>
              <a:spLocks/>
            </p:cNvSpPr>
            <p:nvPr/>
          </p:nvSpPr>
          <p:spPr bwMode="auto">
            <a:xfrm>
              <a:off x="7116763" y="3098006"/>
              <a:ext cx="681038" cy="2042687"/>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53" name="Freeform 8">
              <a:extLst>
                <a:ext uri="{FF2B5EF4-FFF2-40B4-BE49-F238E27FC236}">
                  <a16:creationId xmlns:a16="http://schemas.microsoft.com/office/drawing/2014/main" id="{9B27E612-A460-43CF-B013-21815EEB57F3}"/>
                </a:ext>
              </a:extLst>
            </p:cNvPr>
            <p:cNvSpPr>
              <a:spLocks/>
            </p:cNvSpPr>
            <p:nvPr/>
          </p:nvSpPr>
          <p:spPr bwMode="auto">
            <a:xfrm>
              <a:off x="6753226" y="3098006"/>
              <a:ext cx="363538" cy="2124870"/>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sp>
        <p:nvSpPr>
          <p:cNvPr id="154" name="Freeform 9">
            <a:extLst>
              <a:ext uri="{FF2B5EF4-FFF2-40B4-BE49-F238E27FC236}">
                <a16:creationId xmlns:a16="http://schemas.microsoft.com/office/drawing/2014/main" id="{7776D193-35A3-4487-A718-62B6787A5C41}"/>
              </a:ext>
            </a:extLst>
          </p:cNvPr>
          <p:cNvSpPr>
            <a:spLocks/>
          </p:cNvSpPr>
          <p:nvPr/>
        </p:nvSpPr>
        <p:spPr bwMode="auto">
          <a:xfrm>
            <a:off x="6516898" y="3887761"/>
            <a:ext cx="363492" cy="2124594"/>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nvGrpSpPr>
          <p:cNvPr id="155" name="Group 154">
            <a:extLst>
              <a:ext uri="{FF2B5EF4-FFF2-40B4-BE49-F238E27FC236}">
                <a16:creationId xmlns:a16="http://schemas.microsoft.com/office/drawing/2014/main" id="{E12D98D0-5B8B-41C3-B328-F111D40B7C63}"/>
              </a:ext>
            </a:extLst>
          </p:cNvPr>
          <p:cNvGrpSpPr/>
          <p:nvPr/>
        </p:nvGrpSpPr>
        <p:grpSpPr>
          <a:xfrm>
            <a:off x="6478800" y="5752037"/>
            <a:ext cx="1120630" cy="944440"/>
            <a:chOff x="6715125" y="4962526"/>
            <a:chExt cx="1120776" cy="944562"/>
          </a:xfrm>
          <a:solidFill>
            <a:srgbClr val="9DFFCA"/>
          </a:solidFill>
        </p:grpSpPr>
        <p:sp>
          <p:nvSpPr>
            <p:cNvPr id="156" name="Freeform 12">
              <a:extLst>
                <a:ext uri="{FF2B5EF4-FFF2-40B4-BE49-F238E27FC236}">
                  <a16:creationId xmlns:a16="http://schemas.microsoft.com/office/drawing/2014/main" id="{B0C763D7-6174-465D-88A7-865FA7DF952D}"/>
                </a:ext>
              </a:extLst>
            </p:cNvPr>
            <p:cNvSpPr>
              <a:spLocks/>
            </p:cNvSpPr>
            <p:nvPr/>
          </p:nvSpPr>
          <p:spPr bwMode="auto">
            <a:xfrm>
              <a:off x="7104063" y="5014913"/>
              <a:ext cx="731838" cy="892175"/>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57" name="Freeform 13">
              <a:extLst>
                <a:ext uri="{FF2B5EF4-FFF2-40B4-BE49-F238E27FC236}">
                  <a16:creationId xmlns:a16="http://schemas.microsoft.com/office/drawing/2014/main" id="{50B58936-57EA-47B6-AABA-A9823F281DB1}"/>
                </a:ext>
              </a:extLst>
            </p:cNvPr>
            <p:cNvSpPr>
              <a:spLocks/>
            </p:cNvSpPr>
            <p:nvPr/>
          </p:nvSpPr>
          <p:spPr bwMode="auto">
            <a:xfrm>
              <a:off x="7104063" y="5014913"/>
              <a:ext cx="731838" cy="892175"/>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58" name="Freeform 82">
              <a:extLst>
                <a:ext uri="{FF2B5EF4-FFF2-40B4-BE49-F238E27FC236}">
                  <a16:creationId xmlns:a16="http://schemas.microsoft.com/office/drawing/2014/main" id="{4E0BB099-545E-4E36-83FD-BA6CF029A644}"/>
                </a:ext>
              </a:extLst>
            </p:cNvPr>
            <p:cNvSpPr>
              <a:spLocks/>
            </p:cNvSpPr>
            <p:nvPr/>
          </p:nvSpPr>
          <p:spPr bwMode="auto">
            <a:xfrm>
              <a:off x="6715125" y="4967288"/>
              <a:ext cx="388938" cy="939800"/>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59" name="Freeform 83">
              <a:extLst>
                <a:ext uri="{FF2B5EF4-FFF2-40B4-BE49-F238E27FC236}">
                  <a16:creationId xmlns:a16="http://schemas.microsoft.com/office/drawing/2014/main" id="{5819B66C-0A33-46D9-974B-5B0BD015AEA7}"/>
                </a:ext>
              </a:extLst>
            </p:cNvPr>
            <p:cNvSpPr>
              <a:spLocks/>
            </p:cNvSpPr>
            <p:nvPr/>
          </p:nvSpPr>
          <p:spPr bwMode="auto">
            <a:xfrm>
              <a:off x="6715125" y="4967288"/>
              <a:ext cx="388938" cy="939800"/>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60" name="Freeform 84">
              <a:extLst>
                <a:ext uri="{FF2B5EF4-FFF2-40B4-BE49-F238E27FC236}">
                  <a16:creationId xmlns:a16="http://schemas.microsoft.com/office/drawing/2014/main" id="{21F3E907-843F-4960-A04D-961F3233E7FC}"/>
                </a:ext>
              </a:extLst>
            </p:cNvPr>
            <p:cNvSpPr>
              <a:spLocks/>
            </p:cNvSpPr>
            <p:nvPr/>
          </p:nvSpPr>
          <p:spPr bwMode="auto">
            <a:xfrm>
              <a:off x="6715125" y="4962526"/>
              <a:ext cx="388938" cy="82550"/>
            </a:xfrm>
            <a:custGeom>
              <a:avLst/>
              <a:gdLst>
                <a:gd name="T0" fmla="*/ 0 w 245"/>
                <a:gd name="T1" fmla="*/ 3 h 52"/>
                <a:gd name="T2" fmla="*/ 9 w 245"/>
                <a:gd name="T3" fmla="*/ 0 h 52"/>
                <a:gd name="T4" fmla="*/ 245 w 245"/>
                <a:gd name="T5" fmla="*/ 48 h 52"/>
                <a:gd name="T6" fmla="*/ 245 w 245"/>
                <a:gd name="T7" fmla="*/ 52 h 52"/>
                <a:gd name="T8" fmla="*/ 0 w 245"/>
                <a:gd name="T9" fmla="*/ 3 h 52"/>
              </a:gdLst>
              <a:ahLst/>
              <a:cxnLst>
                <a:cxn ang="0">
                  <a:pos x="T0" y="T1"/>
                </a:cxn>
                <a:cxn ang="0">
                  <a:pos x="T2" y="T3"/>
                </a:cxn>
                <a:cxn ang="0">
                  <a:pos x="T4" y="T5"/>
                </a:cxn>
                <a:cxn ang="0">
                  <a:pos x="T6" y="T7"/>
                </a:cxn>
                <a:cxn ang="0">
                  <a:pos x="T8" y="T9"/>
                </a:cxn>
              </a:cxnLst>
              <a:rect l="0" t="0" r="r" b="b"/>
              <a:pathLst>
                <a:path w="245" h="52">
                  <a:moveTo>
                    <a:pt x="0" y="3"/>
                  </a:moveTo>
                  <a:lnTo>
                    <a:pt x="9" y="0"/>
                  </a:lnTo>
                  <a:lnTo>
                    <a:pt x="245" y="48"/>
                  </a:lnTo>
                  <a:lnTo>
                    <a:pt x="245" y="52"/>
                  </a:ln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61" name="Freeform 20">
              <a:extLst>
                <a:ext uri="{FF2B5EF4-FFF2-40B4-BE49-F238E27FC236}">
                  <a16:creationId xmlns:a16="http://schemas.microsoft.com/office/drawing/2014/main" id="{D8537C2C-2103-4190-99FD-3483CC22D2F9}"/>
                </a:ext>
              </a:extLst>
            </p:cNvPr>
            <p:cNvSpPr>
              <a:spLocks/>
            </p:cNvSpPr>
            <p:nvPr/>
          </p:nvSpPr>
          <p:spPr bwMode="auto">
            <a:xfrm>
              <a:off x="7104063" y="5011738"/>
              <a:ext cx="731838" cy="33338"/>
            </a:xfrm>
            <a:custGeom>
              <a:avLst/>
              <a:gdLst>
                <a:gd name="T0" fmla="*/ 461 w 461"/>
                <a:gd name="T1" fmla="*/ 2 h 21"/>
                <a:gd name="T2" fmla="*/ 451 w 461"/>
                <a:gd name="T3" fmla="*/ 0 h 21"/>
                <a:gd name="T4" fmla="*/ 0 w 461"/>
                <a:gd name="T5" fmla="*/ 17 h 21"/>
                <a:gd name="T6" fmla="*/ 0 w 461"/>
                <a:gd name="T7" fmla="*/ 21 h 21"/>
                <a:gd name="T8" fmla="*/ 461 w 461"/>
                <a:gd name="T9" fmla="*/ 2 h 21"/>
              </a:gdLst>
              <a:ahLst/>
              <a:cxnLst>
                <a:cxn ang="0">
                  <a:pos x="T0" y="T1"/>
                </a:cxn>
                <a:cxn ang="0">
                  <a:pos x="T2" y="T3"/>
                </a:cxn>
                <a:cxn ang="0">
                  <a:pos x="T4" y="T5"/>
                </a:cxn>
                <a:cxn ang="0">
                  <a:pos x="T6" y="T7"/>
                </a:cxn>
                <a:cxn ang="0">
                  <a:pos x="T8" y="T9"/>
                </a:cxn>
              </a:cxnLst>
              <a:rect l="0" t="0" r="r" b="b"/>
              <a:pathLst>
                <a:path w="461" h="21">
                  <a:moveTo>
                    <a:pt x="461" y="2"/>
                  </a:moveTo>
                  <a:lnTo>
                    <a:pt x="451" y="0"/>
                  </a:lnTo>
                  <a:lnTo>
                    <a:pt x="0" y="17"/>
                  </a:lnTo>
                  <a:lnTo>
                    <a:pt x="0" y="21"/>
                  </a:lnTo>
                  <a:lnTo>
                    <a:pt x="46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62" name="Group 161">
            <a:extLst>
              <a:ext uri="{FF2B5EF4-FFF2-40B4-BE49-F238E27FC236}">
                <a16:creationId xmlns:a16="http://schemas.microsoft.com/office/drawing/2014/main" id="{1051C0EA-C580-4A89-8744-D02E3AEB83A7}"/>
              </a:ext>
            </a:extLst>
          </p:cNvPr>
          <p:cNvGrpSpPr/>
          <p:nvPr/>
        </p:nvGrpSpPr>
        <p:grpSpPr>
          <a:xfrm>
            <a:off x="9548606" y="4328209"/>
            <a:ext cx="724137" cy="1473035"/>
            <a:chOff x="5564188" y="2390776"/>
            <a:chExt cx="1044575" cy="2832100"/>
          </a:xfrm>
          <a:solidFill>
            <a:srgbClr val="9DFFCA">
              <a:alpha val="8000"/>
            </a:srgbClr>
          </a:solidFill>
        </p:grpSpPr>
        <p:sp>
          <p:nvSpPr>
            <p:cNvPr id="163" name="Freeform 76">
              <a:extLst>
                <a:ext uri="{FF2B5EF4-FFF2-40B4-BE49-F238E27FC236}">
                  <a16:creationId xmlns:a16="http://schemas.microsoft.com/office/drawing/2014/main" id="{4465CA48-D03E-480D-BE0A-54A9B0B00E76}"/>
                </a:ext>
              </a:extLst>
            </p:cNvPr>
            <p:cNvSpPr>
              <a:spLocks/>
            </p:cNvSpPr>
            <p:nvPr/>
          </p:nvSpPr>
          <p:spPr bwMode="auto">
            <a:xfrm>
              <a:off x="5927725" y="2390776"/>
              <a:ext cx="681038" cy="2722563"/>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64" name="Freeform 77">
              <a:extLst>
                <a:ext uri="{FF2B5EF4-FFF2-40B4-BE49-F238E27FC236}">
                  <a16:creationId xmlns:a16="http://schemas.microsoft.com/office/drawing/2014/main" id="{8CFE66DF-9B68-4095-A530-EEBF847A9CEF}"/>
                </a:ext>
              </a:extLst>
            </p:cNvPr>
            <p:cNvSpPr>
              <a:spLocks/>
            </p:cNvSpPr>
            <p:nvPr/>
          </p:nvSpPr>
          <p:spPr bwMode="auto">
            <a:xfrm>
              <a:off x="5927725" y="2390776"/>
              <a:ext cx="681038" cy="2722563"/>
            </a:xfrm>
            <a:custGeom>
              <a:avLst/>
              <a:gdLst>
                <a:gd name="T0" fmla="*/ 429 w 429"/>
                <a:gd name="T1" fmla="*/ 1715 h 1715"/>
                <a:gd name="T2" fmla="*/ 429 w 429"/>
                <a:gd name="T3" fmla="*/ 74 h 1715"/>
                <a:gd name="T4" fmla="*/ 0 w 429"/>
                <a:gd name="T5" fmla="*/ 0 h 1715"/>
                <a:gd name="T6" fmla="*/ 0 w 429"/>
                <a:gd name="T7" fmla="*/ 1701 h 1715"/>
                <a:gd name="T8" fmla="*/ 429 w 429"/>
                <a:gd name="T9" fmla="*/ 1715 h 1715"/>
              </a:gdLst>
              <a:ahLst/>
              <a:cxnLst>
                <a:cxn ang="0">
                  <a:pos x="T0" y="T1"/>
                </a:cxn>
                <a:cxn ang="0">
                  <a:pos x="T2" y="T3"/>
                </a:cxn>
                <a:cxn ang="0">
                  <a:pos x="T4" y="T5"/>
                </a:cxn>
                <a:cxn ang="0">
                  <a:pos x="T6" y="T7"/>
                </a:cxn>
                <a:cxn ang="0">
                  <a:pos x="T8" y="T9"/>
                </a:cxn>
              </a:cxnLst>
              <a:rect l="0" t="0" r="r" b="b"/>
              <a:pathLst>
                <a:path w="429" h="1715">
                  <a:moveTo>
                    <a:pt x="429" y="1715"/>
                  </a:moveTo>
                  <a:lnTo>
                    <a:pt x="429" y="74"/>
                  </a:lnTo>
                  <a:lnTo>
                    <a:pt x="0" y="0"/>
                  </a:lnTo>
                  <a:lnTo>
                    <a:pt x="0" y="1701"/>
                  </a:lnTo>
                  <a:lnTo>
                    <a:pt x="429" y="171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65" name="Freeform 8">
              <a:extLst>
                <a:ext uri="{FF2B5EF4-FFF2-40B4-BE49-F238E27FC236}">
                  <a16:creationId xmlns:a16="http://schemas.microsoft.com/office/drawing/2014/main" id="{D45D2D55-155C-4733-9CCE-06502159EB23}"/>
                </a:ext>
              </a:extLst>
            </p:cNvPr>
            <p:cNvSpPr>
              <a:spLocks/>
            </p:cNvSpPr>
            <p:nvPr/>
          </p:nvSpPr>
          <p:spPr bwMode="auto">
            <a:xfrm>
              <a:off x="5564188" y="2390776"/>
              <a:ext cx="363538" cy="2832100"/>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66" name="Freeform 9">
              <a:extLst>
                <a:ext uri="{FF2B5EF4-FFF2-40B4-BE49-F238E27FC236}">
                  <a16:creationId xmlns:a16="http://schemas.microsoft.com/office/drawing/2014/main" id="{71985DDE-05E5-4306-9C8C-0FCBC8554722}"/>
                </a:ext>
              </a:extLst>
            </p:cNvPr>
            <p:cNvSpPr>
              <a:spLocks/>
            </p:cNvSpPr>
            <p:nvPr/>
          </p:nvSpPr>
          <p:spPr bwMode="auto">
            <a:xfrm>
              <a:off x="5564188" y="2390776"/>
              <a:ext cx="363538" cy="2832100"/>
            </a:xfrm>
            <a:custGeom>
              <a:avLst/>
              <a:gdLst>
                <a:gd name="T0" fmla="*/ 229 w 229"/>
                <a:gd name="T1" fmla="*/ 1784 h 1784"/>
                <a:gd name="T2" fmla="*/ 229 w 229"/>
                <a:gd name="T3" fmla="*/ 0 h 1784"/>
                <a:gd name="T4" fmla="*/ 0 w 229"/>
                <a:gd name="T5" fmla="*/ 48 h 1784"/>
                <a:gd name="T6" fmla="*/ 0 w 229"/>
                <a:gd name="T7" fmla="*/ 1777 h 1784"/>
                <a:gd name="T8" fmla="*/ 229 w 229"/>
                <a:gd name="T9" fmla="*/ 1784 h 1784"/>
              </a:gdLst>
              <a:ahLst/>
              <a:cxnLst>
                <a:cxn ang="0">
                  <a:pos x="T0" y="T1"/>
                </a:cxn>
                <a:cxn ang="0">
                  <a:pos x="T2" y="T3"/>
                </a:cxn>
                <a:cxn ang="0">
                  <a:pos x="T4" y="T5"/>
                </a:cxn>
                <a:cxn ang="0">
                  <a:pos x="T6" y="T7"/>
                </a:cxn>
                <a:cxn ang="0">
                  <a:pos x="T8" y="T9"/>
                </a:cxn>
              </a:cxnLst>
              <a:rect l="0" t="0" r="r" b="b"/>
              <a:pathLst>
                <a:path w="229" h="1784">
                  <a:moveTo>
                    <a:pt x="229" y="1784"/>
                  </a:moveTo>
                  <a:lnTo>
                    <a:pt x="229" y="0"/>
                  </a:lnTo>
                  <a:lnTo>
                    <a:pt x="0" y="48"/>
                  </a:lnTo>
                  <a:lnTo>
                    <a:pt x="0" y="1777"/>
                  </a:lnTo>
                  <a:lnTo>
                    <a:pt x="229" y="1784"/>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67" name="Group 166">
            <a:extLst>
              <a:ext uri="{FF2B5EF4-FFF2-40B4-BE49-F238E27FC236}">
                <a16:creationId xmlns:a16="http://schemas.microsoft.com/office/drawing/2014/main" id="{02B43456-E89D-4B74-A880-A33118CADEB1}"/>
              </a:ext>
            </a:extLst>
          </p:cNvPr>
          <p:cNvGrpSpPr/>
          <p:nvPr/>
        </p:nvGrpSpPr>
        <p:grpSpPr>
          <a:xfrm>
            <a:off x="9522197" y="5620773"/>
            <a:ext cx="776962" cy="654792"/>
            <a:chOff x="5534027" y="4962537"/>
            <a:chExt cx="1120778" cy="944545"/>
          </a:xfrm>
          <a:solidFill>
            <a:srgbClr val="9DFFCA"/>
          </a:solidFill>
        </p:grpSpPr>
        <p:sp>
          <p:nvSpPr>
            <p:cNvPr id="168" name="Freeform 12">
              <a:extLst>
                <a:ext uri="{FF2B5EF4-FFF2-40B4-BE49-F238E27FC236}">
                  <a16:creationId xmlns:a16="http://schemas.microsoft.com/office/drawing/2014/main" id="{9EDFAD7B-6F8A-42D7-8D7E-622675482C77}"/>
                </a:ext>
              </a:extLst>
            </p:cNvPr>
            <p:cNvSpPr>
              <a:spLocks/>
            </p:cNvSpPr>
            <p:nvPr/>
          </p:nvSpPr>
          <p:spPr bwMode="auto">
            <a:xfrm>
              <a:off x="5922965" y="5014908"/>
              <a:ext cx="731839" cy="892174"/>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69" name="Freeform 13">
              <a:extLst>
                <a:ext uri="{FF2B5EF4-FFF2-40B4-BE49-F238E27FC236}">
                  <a16:creationId xmlns:a16="http://schemas.microsoft.com/office/drawing/2014/main" id="{7CCC74EA-CF1E-436C-9EB5-3138FEB1C4A6}"/>
                </a:ext>
              </a:extLst>
            </p:cNvPr>
            <p:cNvSpPr>
              <a:spLocks/>
            </p:cNvSpPr>
            <p:nvPr/>
          </p:nvSpPr>
          <p:spPr bwMode="auto">
            <a:xfrm>
              <a:off x="5922966" y="5014908"/>
              <a:ext cx="731839" cy="892174"/>
            </a:xfrm>
            <a:custGeom>
              <a:avLst/>
              <a:gdLst>
                <a:gd name="T0" fmla="*/ 0 w 461"/>
                <a:gd name="T1" fmla="*/ 19 h 562"/>
                <a:gd name="T2" fmla="*/ 0 w 461"/>
                <a:gd name="T3" fmla="*/ 562 h 562"/>
                <a:gd name="T4" fmla="*/ 461 w 461"/>
                <a:gd name="T5" fmla="*/ 514 h 562"/>
                <a:gd name="T6" fmla="*/ 461 w 461"/>
                <a:gd name="T7" fmla="*/ 0 h 562"/>
                <a:gd name="T8" fmla="*/ 0 w 461"/>
                <a:gd name="T9" fmla="*/ 19 h 562"/>
              </a:gdLst>
              <a:ahLst/>
              <a:cxnLst>
                <a:cxn ang="0">
                  <a:pos x="T0" y="T1"/>
                </a:cxn>
                <a:cxn ang="0">
                  <a:pos x="T2" y="T3"/>
                </a:cxn>
                <a:cxn ang="0">
                  <a:pos x="T4" y="T5"/>
                </a:cxn>
                <a:cxn ang="0">
                  <a:pos x="T6" y="T7"/>
                </a:cxn>
                <a:cxn ang="0">
                  <a:pos x="T8" y="T9"/>
                </a:cxn>
              </a:cxnLst>
              <a:rect l="0" t="0" r="r" b="b"/>
              <a:pathLst>
                <a:path w="461" h="562">
                  <a:moveTo>
                    <a:pt x="0" y="19"/>
                  </a:moveTo>
                  <a:lnTo>
                    <a:pt x="0" y="562"/>
                  </a:lnTo>
                  <a:lnTo>
                    <a:pt x="461" y="514"/>
                  </a:lnTo>
                  <a:lnTo>
                    <a:pt x="461" y="0"/>
                  </a:lnTo>
                  <a:lnTo>
                    <a:pt x="0" y="19"/>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70" name="Freeform 68">
              <a:extLst>
                <a:ext uri="{FF2B5EF4-FFF2-40B4-BE49-F238E27FC236}">
                  <a16:creationId xmlns:a16="http://schemas.microsoft.com/office/drawing/2014/main" id="{3C89FD6F-F3D5-4032-9331-3234F48A8CDE}"/>
                </a:ext>
              </a:extLst>
            </p:cNvPr>
            <p:cNvSpPr>
              <a:spLocks/>
            </p:cNvSpPr>
            <p:nvPr/>
          </p:nvSpPr>
          <p:spPr bwMode="auto">
            <a:xfrm>
              <a:off x="5534028" y="4967284"/>
              <a:ext cx="388938" cy="939798"/>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71" name="Freeform 69">
              <a:extLst>
                <a:ext uri="{FF2B5EF4-FFF2-40B4-BE49-F238E27FC236}">
                  <a16:creationId xmlns:a16="http://schemas.microsoft.com/office/drawing/2014/main" id="{3CA8CB35-8575-4F41-86E1-87A6DD8A6070}"/>
                </a:ext>
              </a:extLst>
            </p:cNvPr>
            <p:cNvSpPr>
              <a:spLocks/>
            </p:cNvSpPr>
            <p:nvPr/>
          </p:nvSpPr>
          <p:spPr bwMode="auto">
            <a:xfrm>
              <a:off x="5534028" y="4967284"/>
              <a:ext cx="388938" cy="939798"/>
            </a:xfrm>
            <a:custGeom>
              <a:avLst/>
              <a:gdLst>
                <a:gd name="T0" fmla="*/ 0 w 245"/>
                <a:gd name="T1" fmla="*/ 0 h 592"/>
                <a:gd name="T2" fmla="*/ 0 w 245"/>
                <a:gd name="T3" fmla="*/ 513 h 592"/>
                <a:gd name="T4" fmla="*/ 245 w 245"/>
                <a:gd name="T5" fmla="*/ 592 h 592"/>
                <a:gd name="T6" fmla="*/ 245 w 245"/>
                <a:gd name="T7" fmla="*/ 49 h 592"/>
                <a:gd name="T8" fmla="*/ 0 w 245"/>
                <a:gd name="T9" fmla="*/ 0 h 592"/>
              </a:gdLst>
              <a:ahLst/>
              <a:cxnLst>
                <a:cxn ang="0">
                  <a:pos x="T0" y="T1"/>
                </a:cxn>
                <a:cxn ang="0">
                  <a:pos x="T2" y="T3"/>
                </a:cxn>
                <a:cxn ang="0">
                  <a:pos x="T4" y="T5"/>
                </a:cxn>
                <a:cxn ang="0">
                  <a:pos x="T6" y="T7"/>
                </a:cxn>
                <a:cxn ang="0">
                  <a:pos x="T8" y="T9"/>
                </a:cxn>
              </a:cxnLst>
              <a:rect l="0" t="0" r="r" b="b"/>
              <a:pathLst>
                <a:path w="245" h="592">
                  <a:moveTo>
                    <a:pt x="0" y="0"/>
                  </a:moveTo>
                  <a:lnTo>
                    <a:pt x="0" y="513"/>
                  </a:lnTo>
                  <a:lnTo>
                    <a:pt x="245" y="592"/>
                  </a:lnTo>
                  <a:lnTo>
                    <a:pt x="245" y="49"/>
                  </a:lnTo>
                  <a:lnTo>
                    <a:pt x="0" y="0"/>
                  </a:lnTo>
                </a:path>
              </a:pathLst>
            </a:cu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72" name="Freeform 70">
              <a:extLst>
                <a:ext uri="{FF2B5EF4-FFF2-40B4-BE49-F238E27FC236}">
                  <a16:creationId xmlns:a16="http://schemas.microsoft.com/office/drawing/2014/main" id="{371499F5-128A-4565-A514-82BFC8430210}"/>
                </a:ext>
              </a:extLst>
            </p:cNvPr>
            <p:cNvSpPr>
              <a:spLocks/>
            </p:cNvSpPr>
            <p:nvPr/>
          </p:nvSpPr>
          <p:spPr bwMode="auto">
            <a:xfrm>
              <a:off x="5534027" y="4962537"/>
              <a:ext cx="388938" cy="82550"/>
            </a:xfrm>
            <a:custGeom>
              <a:avLst/>
              <a:gdLst>
                <a:gd name="T0" fmla="*/ 0 w 245"/>
                <a:gd name="T1" fmla="*/ 3 h 52"/>
                <a:gd name="T2" fmla="*/ 9 w 245"/>
                <a:gd name="T3" fmla="*/ 0 h 52"/>
                <a:gd name="T4" fmla="*/ 245 w 245"/>
                <a:gd name="T5" fmla="*/ 48 h 52"/>
                <a:gd name="T6" fmla="*/ 245 w 245"/>
                <a:gd name="T7" fmla="*/ 52 h 52"/>
                <a:gd name="T8" fmla="*/ 0 w 245"/>
                <a:gd name="T9" fmla="*/ 3 h 52"/>
              </a:gdLst>
              <a:ahLst/>
              <a:cxnLst>
                <a:cxn ang="0">
                  <a:pos x="T0" y="T1"/>
                </a:cxn>
                <a:cxn ang="0">
                  <a:pos x="T2" y="T3"/>
                </a:cxn>
                <a:cxn ang="0">
                  <a:pos x="T4" y="T5"/>
                </a:cxn>
                <a:cxn ang="0">
                  <a:pos x="T6" y="T7"/>
                </a:cxn>
                <a:cxn ang="0">
                  <a:pos x="T8" y="T9"/>
                </a:cxn>
              </a:cxnLst>
              <a:rect l="0" t="0" r="r" b="b"/>
              <a:pathLst>
                <a:path w="245" h="52">
                  <a:moveTo>
                    <a:pt x="0" y="3"/>
                  </a:moveTo>
                  <a:lnTo>
                    <a:pt x="9" y="0"/>
                  </a:lnTo>
                  <a:lnTo>
                    <a:pt x="245" y="48"/>
                  </a:lnTo>
                  <a:lnTo>
                    <a:pt x="245" y="52"/>
                  </a:ln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73" name="Freeform 20">
              <a:extLst>
                <a:ext uri="{FF2B5EF4-FFF2-40B4-BE49-F238E27FC236}">
                  <a16:creationId xmlns:a16="http://schemas.microsoft.com/office/drawing/2014/main" id="{5F066824-EDC2-45E7-BF26-BB9299C00F0E}"/>
                </a:ext>
              </a:extLst>
            </p:cNvPr>
            <p:cNvSpPr>
              <a:spLocks/>
            </p:cNvSpPr>
            <p:nvPr/>
          </p:nvSpPr>
          <p:spPr bwMode="auto">
            <a:xfrm>
              <a:off x="5922962" y="5011738"/>
              <a:ext cx="731839" cy="33338"/>
            </a:xfrm>
            <a:custGeom>
              <a:avLst/>
              <a:gdLst>
                <a:gd name="T0" fmla="*/ 461 w 461"/>
                <a:gd name="T1" fmla="*/ 2 h 21"/>
                <a:gd name="T2" fmla="*/ 451 w 461"/>
                <a:gd name="T3" fmla="*/ 0 h 21"/>
                <a:gd name="T4" fmla="*/ 0 w 461"/>
                <a:gd name="T5" fmla="*/ 17 h 21"/>
                <a:gd name="T6" fmla="*/ 0 w 461"/>
                <a:gd name="T7" fmla="*/ 21 h 21"/>
                <a:gd name="T8" fmla="*/ 461 w 461"/>
                <a:gd name="T9" fmla="*/ 2 h 21"/>
              </a:gdLst>
              <a:ahLst/>
              <a:cxnLst>
                <a:cxn ang="0">
                  <a:pos x="T0" y="T1"/>
                </a:cxn>
                <a:cxn ang="0">
                  <a:pos x="T2" y="T3"/>
                </a:cxn>
                <a:cxn ang="0">
                  <a:pos x="T4" y="T5"/>
                </a:cxn>
                <a:cxn ang="0">
                  <a:pos x="T6" y="T7"/>
                </a:cxn>
                <a:cxn ang="0">
                  <a:pos x="T8" y="T9"/>
                </a:cxn>
              </a:cxnLst>
              <a:rect l="0" t="0" r="r" b="b"/>
              <a:pathLst>
                <a:path w="461" h="21">
                  <a:moveTo>
                    <a:pt x="461" y="2"/>
                  </a:moveTo>
                  <a:lnTo>
                    <a:pt x="451" y="0"/>
                  </a:lnTo>
                  <a:lnTo>
                    <a:pt x="0" y="17"/>
                  </a:lnTo>
                  <a:lnTo>
                    <a:pt x="0" y="21"/>
                  </a:lnTo>
                  <a:lnTo>
                    <a:pt x="46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78" name="Group 177">
            <a:extLst>
              <a:ext uri="{FF2B5EF4-FFF2-40B4-BE49-F238E27FC236}">
                <a16:creationId xmlns:a16="http://schemas.microsoft.com/office/drawing/2014/main" id="{B52CFF43-B629-4161-9B45-75DC46DF4D18}"/>
              </a:ext>
            </a:extLst>
          </p:cNvPr>
          <p:cNvGrpSpPr/>
          <p:nvPr/>
        </p:nvGrpSpPr>
        <p:grpSpPr>
          <a:xfrm>
            <a:off x="663386" y="1625469"/>
            <a:ext cx="1120630" cy="2458719"/>
            <a:chOff x="5534025" y="488157"/>
            <a:chExt cx="1120776" cy="2459038"/>
          </a:xfrm>
          <a:solidFill>
            <a:srgbClr val="9DFFCA"/>
          </a:solidFill>
        </p:grpSpPr>
        <p:sp>
          <p:nvSpPr>
            <p:cNvPr id="179" name="Freeform 11">
              <a:extLst>
                <a:ext uri="{FF2B5EF4-FFF2-40B4-BE49-F238E27FC236}">
                  <a16:creationId xmlns:a16="http://schemas.microsoft.com/office/drawing/2014/main" id="{820456C7-3A0C-493E-B8D0-76F522D7A032}"/>
                </a:ext>
              </a:extLst>
            </p:cNvPr>
            <p:cNvSpPr>
              <a:spLocks/>
            </p:cNvSpPr>
            <p:nvPr/>
          </p:nvSpPr>
          <p:spPr bwMode="auto">
            <a:xfrm>
              <a:off x="5922963" y="488157"/>
              <a:ext cx="731838" cy="2436813"/>
            </a:xfrm>
            <a:custGeom>
              <a:avLst/>
              <a:gdLst>
                <a:gd name="T0" fmla="*/ 461 w 461"/>
                <a:gd name="T1" fmla="*/ 1535 h 1535"/>
                <a:gd name="T2" fmla="*/ 461 w 461"/>
                <a:gd name="T3" fmla="*/ 64 h 1535"/>
                <a:gd name="T4" fmla="*/ 0 w 461"/>
                <a:gd name="T5" fmla="*/ 0 h 1535"/>
                <a:gd name="T6" fmla="*/ 0 w 461"/>
                <a:gd name="T7" fmla="*/ 1513 h 1535"/>
                <a:gd name="T8" fmla="*/ 461 w 461"/>
                <a:gd name="T9" fmla="*/ 1535 h 1535"/>
              </a:gdLst>
              <a:ahLst/>
              <a:cxnLst>
                <a:cxn ang="0">
                  <a:pos x="T0" y="T1"/>
                </a:cxn>
                <a:cxn ang="0">
                  <a:pos x="T2" y="T3"/>
                </a:cxn>
                <a:cxn ang="0">
                  <a:pos x="T4" y="T5"/>
                </a:cxn>
                <a:cxn ang="0">
                  <a:pos x="T6" y="T7"/>
                </a:cxn>
                <a:cxn ang="0">
                  <a:pos x="T8" y="T9"/>
                </a:cxn>
              </a:cxnLst>
              <a:rect l="0" t="0" r="r" b="b"/>
              <a:pathLst>
                <a:path w="461" h="1535">
                  <a:moveTo>
                    <a:pt x="461" y="1535"/>
                  </a:moveTo>
                  <a:lnTo>
                    <a:pt x="461" y="64"/>
                  </a:lnTo>
                  <a:lnTo>
                    <a:pt x="0" y="0"/>
                  </a:lnTo>
                  <a:lnTo>
                    <a:pt x="0" y="1513"/>
                  </a:lnTo>
                  <a:lnTo>
                    <a:pt x="461" y="153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80" name="Freeform 14">
              <a:extLst>
                <a:ext uri="{FF2B5EF4-FFF2-40B4-BE49-F238E27FC236}">
                  <a16:creationId xmlns:a16="http://schemas.microsoft.com/office/drawing/2014/main" id="{2A6D85C5-3D78-4E43-8F8B-997E1D796C52}"/>
                </a:ext>
              </a:extLst>
            </p:cNvPr>
            <p:cNvSpPr>
              <a:spLocks/>
            </p:cNvSpPr>
            <p:nvPr/>
          </p:nvSpPr>
          <p:spPr bwMode="auto">
            <a:xfrm>
              <a:off x="5534025" y="488157"/>
              <a:ext cx="388938" cy="2451100"/>
            </a:xfrm>
            <a:custGeom>
              <a:avLst/>
              <a:gdLst>
                <a:gd name="T0" fmla="*/ 245 w 245"/>
                <a:gd name="T1" fmla="*/ 1513 h 1544"/>
                <a:gd name="T2" fmla="*/ 245 w 245"/>
                <a:gd name="T3" fmla="*/ 0 h 1544"/>
                <a:gd name="T4" fmla="*/ 0 w 245"/>
                <a:gd name="T5" fmla="*/ 64 h 1544"/>
                <a:gd name="T6" fmla="*/ 0 w 245"/>
                <a:gd name="T7" fmla="*/ 1544 h 1544"/>
                <a:gd name="T8" fmla="*/ 245 w 245"/>
                <a:gd name="T9" fmla="*/ 1513 h 1544"/>
              </a:gdLst>
              <a:ahLst/>
              <a:cxnLst>
                <a:cxn ang="0">
                  <a:pos x="T0" y="T1"/>
                </a:cxn>
                <a:cxn ang="0">
                  <a:pos x="T2" y="T3"/>
                </a:cxn>
                <a:cxn ang="0">
                  <a:pos x="T4" y="T5"/>
                </a:cxn>
                <a:cxn ang="0">
                  <a:pos x="T6" y="T7"/>
                </a:cxn>
                <a:cxn ang="0">
                  <a:pos x="T8" y="T9"/>
                </a:cxn>
              </a:cxnLst>
              <a:rect l="0" t="0" r="r" b="b"/>
              <a:pathLst>
                <a:path w="245" h="1544">
                  <a:moveTo>
                    <a:pt x="245" y="1513"/>
                  </a:moveTo>
                  <a:lnTo>
                    <a:pt x="245" y="0"/>
                  </a:lnTo>
                  <a:lnTo>
                    <a:pt x="0" y="64"/>
                  </a:lnTo>
                  <a:lnTo>
                    <a:pt x="0" y="1544"/>
                  </a:lnTo>
                  <a:lnTo>
                    <a:pt x="245" y="1513"/>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81" name="Freeform 18">
              <a:extLst>
                <a:ext uri="{FF2B5EF4-FFF2-40B4-BE49-F238E27FC236}">
                  <a16:creationId xmlns:a16="http://schemas.microsoft.com/office/drawing/2014/main" id="{17D74C0E-428D-4207-B725-1ED96D528127}"/>
                </a:ext>
              </a:extLst>
            </p:cNvPr>
            <p:cNvSpPr>
              <a:spLocks/>
            </p:cNvSpPr>
            <p:nvPr/>
          </p:nvSpPr>
          <p:spPr bwMode="auto">
            <a:xfrm>
              <a:off x="5534025" y="2890045"/>
              <a:ext cx="388938" cy="57150"/>
            </a:xfrm>
            <a:custGeom>
              <a:avLst/>
              <a:gdLst>
                <a:gd name="T0" fmla="*/ 0 w 245"/>
                <a:gd name="T1" fmla="*/ 31 h 36"/>
                <a:gd name="T2" fmla="*/ 9 w 245"/>
                <a:gd name="T3" fmla="*/ 36 h 36"/>
                <a:gd name="T4" fmla="*/ 245 w 245"/>
                <a:gd name="T5" fmla="*/ 5 h 36"/>
                <a:gd name="T6" fmla="*/ 245 w 245"/>
                <a:gd name="T7" fmla="*/ 0 h 36"/>
                <a:gd name="T8" fmla="*/ 0 w 245"/>
                <a:gd name="T9" fmla="*/ 31 h 36"/>
              </a:gdLst>
              <a:ahLst/>
              <a:cxnLst>
                <a:cxn ang="0">
                  <a:pos x="T0" y="T1"/>
                </a:cxn>
                <a:cxn ang="0">
                  <a:pos x="T2" y="T3"/>
                </a:cxn>
                <a:cxn ang="0">
                  <a:pos x="T4" y="T5"/>
                </a:cxn>
                <a:cxn ang="0">
                  <a:pos x="T6" y="T7"/>
                </a:cxn>
                <a:cxn ang="0">
                  <a:pos x="T8" y="T9"/>
                </a:cxn>
              </a:cxnLst>
              <a:rect l="0" t="0" r="r" b="b"/>
              <a:pathLst>
                <a:path w="245" h="36">
                  <a:moveTo>
                    <a:pt x="0" y="31"/>
                  </a:moveTo>
                  <a:lnTo>
                    <a:pt x="9" y="36"/>
                  </a:lnTo>
                  <a:lnTo>
                    <a:pt x="245" y="5"/>
                  </a:lnTo>
                  <a:lnTo>
                    <a:pt x="245" y="0"/>
                  </a:lnTo>
                  <a:lnTo>
                    <a:pt x="0"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82" name="Freeform 19">
              <a:extLst>
                <a:ext uri="{FF2B5EF4-FFF2-40B4-BE49-F238E27FC236}">
                  <a16:creationId xmlns:a16="http://schemas.microsoft.com/office/drawing/2014/main" id="{55766C45-B31A-4064-966C-EBD7047444D1}"/>
                </a:ext>
              </a:extLst>
            </p:cNvPr>
            <p:cNvSpPr>
              <a:spLocks/>
            </p:cNvSpPr>
            <p:nvPr/>
          </p:nvSpPr>
          <p:spPr bwMode="auto">
            <a:xfrm>
              <a:off x="5922963" y="2890045"/>
              <a:ext cx="731838" cy="41275"/>
            </a:xfrm>
            <a:custGeom>
              <a:avLst/>
              <a:gdLst>
                <a:gd name="T0" fmla="*/ 461 w 461"/>
                <a:gd name="T1" fmla="*/ 22 h 26"/>
                <a:gd name="T2" fmla="*/ 451 w 461"/>
                <a:gd name="T3" fmla="*/ 26 h 26"/>
                <a:gd name="T4" fmla="*/ 0 w 461"/>
                <a:gd name="T5" fmla="*/ 5 h 26"/>
                <a:gd name="T6" fmla="*/ 0 w 461"/>
                <a:gd name="T7" fmla="*/ 0 h 26"/>
                <a:gd name="T8" fmla="*/ 461 w 461"/>
                <a:gd name="T9" fmla="*/ 22 h 26"/>
              </a:gdLst>
              <a:ahLst/>
              <a:cxnLst>
                <a:cxn ang="0">
                  <a:pos x="T0" y="T1"/>
                </a:cxn>
                <a:cxn ang="0">
                  <a:pos x="T2" y="T3"/>
                </a:cxn>
                <a:cxn ang="0">
                  <a:pos x="T4" y="T5"/>
                </a:cxn>
                <a:cxn ang="0">
                  <a:pos x="T6" y="T7"/>
                </a:cxn>
                <a:cxn ang="0">
                  <a:pos x="T8" y="T9"/>
                </a:cxn>
              </a:cxnLst>
              <a:rect l="0" t="0" r="r" b="b"/>
              <a:pathLst>
                <a:path w="461" h="26">
                  <a:moveTo>
                    <a:pt x="461" y="22"/>
                  </a:moveTo>
                  <a:lnTo>
                    <a:pt x="451" y="26"/>
                  </a:lnTo>
                  <a:lnTo>
                    <a:pt x="0" y="5"/>
                  </a:lnTo>
                  <a:lnTo>
                    <a:pt x="0" y="0"/>
                  </a:lnTo>
                  <a:lnTo>
                    <a:pt x="461"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85" name="Group 184">
            <a:extLst>
              <a:ext uri="{FF2B5EF4-FFF2-40B4-BE49-F238E27FC236}">
                <a16:creationId xmlns:a16="http://schemas.microsoft.com/office/drawing/2014/main" id="{3BB71CE3-1043-48C8-B363-FFCBDE8A271F}"/>
              </a:ext>
            </a:extLst>
          </p:cNvPr>
          <p:cNvGrpSpPr/>
          <p:nvPr/>
        </p:nvGrpSpPr>
        <p:grpSpPr>
          <a:xfrm>
            <a:off x="3538480" y="3368470"/>
            <a:ext cx="776962" cy="1704679"/>
            <a:chOff x="5534027" y="488160"/>
            <a:chExt cx="1120778" cy="2459035"/>
          </a:xfrm>
          <a:solidFill>
            <a:srgbClr val="9DFFCA"/>
          </a:solidFill>
        </p:grpSpPr>
        <p:sp>
          <p:nvSpPr>
            <p:cNvPr id="186" name="Freeform 11">
              <a:extLst>
                <a:ext uri="{FF2B5EF4-FFF2-40B4-BE49-F238E27FC236}">
                  <a16:creationId xmlns:a16="http://schemas.microsoft.com/office/drawing/2014/main" id="{48BEFCD4-9179-4FB5-92B4-5279DBD95926}"/>
                </a:ext>
              </a:extLst>
            </p:cNvPr>
            <p:cNvSpPr>
              <a:spLocks/>
            </p:cNvSpPr>
            <p:nvPr/>
          </p:nvSpPr>
          <p:spPr bwMode="auto">
            <a:xfrm>
              <a:off x="5922966" y="488160"/>
              <a:ext cx="731839" cy="2436827"/>
            </a:xfrm>
            <a:custGeom>
              <a:avLst/>
              <a:gdLst>
                <a:gd name="T0" fmla="*/ 461 w 461"/>
                <a:gd name="T1" fmla="*/ 1535 h 1535"/>
                <a:gd name="T2" fmla="*/ 461 w 461"/>
                <a:gd name="T3" fmla="*/ 64 h 1535"/>
                <a:gd name="T4" fmla="*/ 0 w 461"/>
                <a:gd name="T5" fmla="*/ 0 h 1535"/>
                <a:gd name="T6" fmla="*/ 0 w 461"/>
                <a:gd name="T7" fmla="*/ 1513 h 1535"/>
                <a:gd name="T8" fmla="*/ 461 w 461"/>
                <a:gd name="T9" fmla="*/ 1535 h 1535"/>
              </a:gdLst>
              <a:ahLst/>
              <a:cxnLst>
                <a:cxn ang="0">
                  <a:pos x="T0" y="T1"/>
                </a:cxn>
                <a:cxn ang="0">
                  <a:pos x="T2" y="T3"/>
                </a:cxn>
                <a:cxn ang="0">
                  <a:pos x="T4" y="T5"/>
                </a:cxn>
                <a:cxn ang="0">
                  <a:pos x="T6" y="T7"/>
                </a:cxn>
                <a:cxn ang="0">
                  <a:pos x="T8" y="T9"/>
                </a:cxn>
              </a:cxnLst>
              <a:rect l="0" t="0" r="r" b="b"/>
              <a:pathLst>
                <a:path w="461" h="1535">
                  <a:moveTo>
                    <a:pt x="461" y="1535"/>
                  </a:moveTo>
                  <a:lnTo>
                    <a:pt x="461" y="64"/>
                  </a:lnTo>
                  <a:lnTo>
                    <a:pt x="0" y="0"/>
                  </a:lnTo>
                  <a:lnTo>
                    <a:pt x="0" y="1513"/>
                  </a:lnTo>
                  <a:lnTo>
                    <a:pt x="461" y="153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87" name="Freeform 14">
              <a:extLst>
                <a:ext uri="{FF2B5EF4-FFF2-40B4-BE49-F238E27FC236}">
                  <a16:creationId xmlns:a16="http://schemas.microsoft.com/office/drawing/2014/main" id="{5C08D448-4B9E-482D-83CA-E4FEC6F277BC}"/>
                </a:ext>
              </a:extLst>
            </p:cNvPr>
            <p:cNvSpPr>
              <a:spLocks/>
            </p:cNvSpPr>
            <p:nvPr/>
          </p:nvSpPr>
          <p:spPr bwMode="auto">
            <a:xfrm>
              <a:off x="5534028" y="488160"/>
              <a:ext cx="388938" cy="2451114"/>
            </a:xfrm>
            <a:custGeom>
              <a:avLst/>
              <a:gdLst>
                <a:gd name="T0" fmla="*/ 245 w 245"/>
                <a:gd name="T1" fmla="*/ 1513 h 1544"/>
                <a:gd name="T2" fmla="*/ 245 w 245"/>
                <a:gd name="T3" fmla="*/ 0 h 1544"/>
                <a:gd name="T4" fmla="*/ 0 w 245"/>
                <a:gd name="T5" fmla="*/ 64 h 1544"/>
                <a:gd name="T6" fmla="*/ 0 w 245"/>
                <a:gd name="T7" fmla="*/ 1544 h 1544"/>
                <a:gd name="T8" fmla="*/ 245 w 245"/>
                <a:gd name="T9" fmla="*/ 1513 h 1544"/>
              </a:gdLst>
              <a:ahLst/>
              <a:cxnLst>
                <a:cxn ang="0">
                  <a:pos x="T0" y="T1"/>
                </a:cxn>
                <a:cxn ang="0">
                  <a:pos x="T2" y="T3"/>
                </a:cxn>
                <a:cxn ang="0">
                  <a:pos x="T4" y="T5"/>
                </a:cxn>
                <a:cxn ang="0">
                  <a:pos x="T6" y="T7"/>
                </a:cxn>
                <a:cxn ang="0">
                  <a:pos x="T8" y="T9"/>
                </a:cxn>
              </a:cxnLst>
              <a:rect l="0" t="0" r="r" b="b"/>
              <a:pathLst>
                <a:path w="245" h="1544">
                  <a:moveTo>
                    <a:pt x="245" y="1513"/>
                  </a:moveTo>
                  <a:lnTo>
                    <a:pt x="245" y="0"/>
                  </a:lnTo>
                  <a:lnTo>
                    <a:pt x="0" y="64"/>
                  </a:lnTo>
                  <a:lnTo>
                    <a:pt x="0" y="1544"/>
                  </a:lnTo>
                  <a:lnTo>
                    <a:pt x="245" y="1513"/>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88" name="Freeform 18">
              <a:extLst>
                <a:ext uri="{FF2B5EF4-FFF2-40B4-BE49-F238E27FC236}">
                  <a16:creationId xmlns:a16="http://schemas.microsoft.com/office/drawing/2014/main" id="{71191F72-16AD-427F-8F21-5361DBF7CAE7}"/>
                </a:ext>
              </a:extLst>
            </p:cNvPr>
            <p:cNvSpPr>
              <a:spLocks/>
            </p:cNvSpPr>
            <p:nvPr/>
          </p:nvSpPr>
          <p:spPr bwMode="auto">
            <a:xfrm>
              <a:off x="5534027" y="2890044"/>
              <a:ext cx="388938" cy="57151"/>
            </a:xfrm>
            <a:custGeom>
              <a:avLst/>
              <a:gdLst>
                <a:gd name="T0" fmla="*/ 0 w 245"/>
                <a:gd name="T1" fmla="*/ 31 h 36"/>
                <a:gd name="T2" fmla="*/ 9 w 245"/>
                <a:gd name="T3" fmla="*/ 36 h 36"/>
                <a:gd name="T4" fmla="*/ 245 w 245"/>
                <a:gd name="T5" fmla="*/ 5 h 36"/>
                <a:gd name="T6" fmla="*/ 245 w 245"/>
                <a:gd name="T7" fmla="*/ 0 h 36"/>
                <a:gd name="T8" fmla="*/ 0 w 245"/>
                <a:gd name="T9" fmla="*/ 31 h 36"/>
              </a:gdLst>
              <a:ahLst/>
              <a:cxnLst>
                <a:cxn ang="0">
                  <a:pos x="T0" y="T1"/>
                </a:cxn>
                <a:cxn ang="0">
                  <a:pos x="T2" y="T3"/>
                </a:cxn>
                <a:cxn ang="0">
                  <a:pos x="T4" y="T5"/>
                </a:cxn>
                <a:cxn ang="0">
                  <a:pos x="T6" y="T7"/>
                </a:cxn>
                <a:cxn ang="0">
                  <a:pos x="T8" y="T9"/>
                </a:cxn>
              </a:cxnLst>
              <a:rect l="0" t="0" r="r" b="b"/>
              <a:pathLst>
                <a:path w="245" h="36">
                  <a:moveTo>
                    <a:pt x="0" y="31"/>
                  </a:moveTo>
                  <a:lnTo>
                    <a:pt x="9" y="36"/>
                  </a:lnTo>
                  <a:lnTo>
                    <a:pt x="245" y="5"/>
                  </a:lnTo>
                  <a:lnTo>
                    <a:pt x="245" y="0"/>
                  </a:lnTo>
                  <a:lnTo>
                    <a:pt x="0"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89" name="Freeform 19">
              <a:extLst>
                <a:ext uri="{FF2B5EF4-FFF2-40B4-BE49-F238E27FC236}">
                  <a16:creationId xmlns:a16="http://schemas.microsoft.com/office/drawing/2014/main" id="{8EF8A9EB-340A-4ADD-AF54-021E6878901F}"/>
                </a:ext>
              </a:extLst>
            </p:cNvPr>
            <p:cNvSpPr>
              <a:spLocks/>
            </p:cNvSpPr>
            <p:nvPr/>
          </p:nvSpPr>
          <p:spPr bwMode="auto">
            <a:xfrm>
              <a:off x="5922962" y="2890044"/>
              <a:ext cx="731839" cy="41275"/>
            </a:xfrm>
            <a:custGeom>
              <a:avLst/>
              <a:gdLst>
                <a:gd name="T0" fmla="*/ 461 w 461"/>
                <a:gd name="T1" fmla="*/ 22 h 26"/>
                <a:gd name="T2" fmla="*/ 451 w 461"/>
                <a:gd name="T3" fmla="*/ 26 h 26"/>
                <a:gd name="T4" fmla="*/ 0 w 461"/>
                <a:gd name="T5" fmla="*/ 5 h 26"/>
                <a:gd name="T6" fmla="*/ 0 w 461"/>
                <a:gd name="T7" fmla="*/ 0 h 26"/>
                <a:gd name="T8" fmla="*/ 461 w 461"/>
                <a:gd name="T9" fmla="*/ 22 h 26"/>
              </a:gdLst>
              <a:ahLst/>
              <a:cxnLst>
                <a:cxn ang="0">
                  <a:pos x="T0" y="T1"/>
                </a:cxn>
                <a:cxn ang="0">
                  <a:pos x="T2" y="T3"/>
                </a:cxn>
                <a:cxn ang="0">
                  <a:pos x="T4" y="T5"/>
                </a:cxn>
                <a:cxn ang="0">
                  <a:pos x="T6" y="T7"/>
                </a:cxn>
                <a:cxn ang="0">
                  <a:pos x="T8" y="T9"/>
                </a:cxn>
              </a:cxnLst>
              <a:rect l="0" t="0" r="r" b="b"/>
              <a:pathLst>
                <a:path w="461" h="26">
                  <a:moveTo>
                    <a:pt x="461" y="22"/>
                  </a:moveTo>
                  <a:lnTo>
                    <a:pt x="451" y="26"/>
                  </a:lnTo>
                  <a:lnTo>
                    <a:pt x="0" y="5"/>
                  </a:lnTo>
                  <a:lnTo>
                    <a:pt x="0" y="0"/>
                  </a:lnTo>
                  <a:lnTo>
                    <a:pt x="461"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92" name="Group 191">
            <a:extLst>
              <a:ext uri="{FF2B5EF4-FFF2-40B4-BE49-F238E27FC236}">
                <a16:creationId xmlns:a16="http://schemas.microsoft.com/office/drawing/2014/main" id="{6BAD8A10-B641-47CF-ADFE-EB690F6409AB}"/>
              </a:ext>
            </a:extLst>
          </p:cNvPr>
          <p:cNvGrpSpPr/>
          <p:nvPr/>
        </p:nvGrpSpPr>
        <p:grpSpPr>
          <a:xfrm>
            <a:off x="6478800" y="2194304"/>
            <a:ext cx="1120630" cy="2458719"/>
            <a:chOff x="6715125" y="835422"/>
            <a:chExt cx="1120776" cy="2459038"/>
          </a:xfrm>
          <a:solidFill>
            <a:srgbClr val="9DFFCA"/>
          </a:solidFill>
        </p:grpSpPr>
        <p:sp>
          <p:nvSpPr>
            <p:cNvPr id="193" name="Freeform 11">
              <a:extLst>
                <a:ext uri="{FF2B5EF4-FFF2-40B4-BE49-F238E27FC236}">
                  <a16:creationId xmlns:a16="http://schemas.microsoft.com/office/drawing/2014/main" id="{DAC4E663-C899-4749-8B8B-8E24FD1A9047}"/>
                </a:ext>
              </a:extLst>
            </p:cNvPr>
            <p:cNvSpPr>
              <a:spLocks/>
            </p:cNvSpPr>
            <p:nvPr/>
          </p:nvSpPr>
          <p:spPr bwMode="auto">
            <a:xfrm>
              <a:off x="7104063" y="835422"/>
              <a:ext cx="731838" cy="2436813"/>
            </a:xfrm>
            <a:custGeom>
              <a:avLst/>
              <a:gdLst>
                <a:gd name="T0" fmla="*/ 461 w 461"/>
                <a:gd name="T1" fmla="*/ 1535 h 1535"/>
                <a:gd name="T2" fmla="*/ 461 w 461"/>
                <a:gd name="T3" fmla="*/ 64 h 1535"/>
                <a:gd name="T4" fmla="*/ 0 w 461"/>
                <a:gd name="T5" fmla="*/ 0 h 1535"/>
                <a:gd name="T6" fmla="*/ 0 w 461"/>
                <a:gd name="T7" fmla="*/ 1513 h 1535"/>
                <a:gd name="T8" fmla="*/ 461 w 461"/>
                <a:gd name="T9" fmla="*/ 1535 h 1535"/>
              </a:gdLst>
              <a:ahLst/>
              <a:cxnLst>
                <a:cxn ang="0">
                  <a:pos x="T0" y="T1"/>
                </a:cxn>
                <a:cxn ang="0">
                  <a:pos x="T2" y="T3"/>
                </a:cxn>
                <a:cxn ang="0">
                  <a:pos x="T4" y="T5"/>
                </a:cxn>
                <a:cxn ang="0">
                  <a:pos x="T6" y="T7"/>
                </a:cxn>
                <a:cxn ang="0">
                  <a:pos x="T8" y="T9"/>
                </a:cxn>
              </a:cxnLst>
              <a:rect l="0" t="0" r="r" b="b"/>
              <a:pathLst>
                <a:path w="461" h="1535">
                  <a:moveTo>
                    <a:pt x="461" y="1535"/>
                  </a:moveTo>
                  <a:lnTo>
                    <a:pt x="461" y="64"/>
                  </a:lnTo>
                  <a:lnTo>
                    <a:pt x="0" y="0"/>
                  </a:lnTo>
                  <a:lnTo>
                    <a:pt x="0" y="1513"/>
                  </a:lnTo>
                  <a:lnTo>
                    <a:pt x="461" y="153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94" name="Freeform 14">
              <a:extLst>
                <a:ext uri="{FF2B5EF4-FFF2-40B4-BE49-F238E27FC236}">
                  <a16:creationId xmlns:a16="http://schemas.microsoft.com/office/drawing/2014/main" id="{A20D4765-DC3C-45E3-822B-8468DC78A987}"/>
                </a:ext>
              </a:extLst>
            </p:cNvPr>
            <p:cNvSpPr>
              <a:spLocks/>
            </p:cNvSpPr>
            <p:nvPr/>
          </p:nvSpPr>
          <p:spPr bwMode="auto">
            <a:xfrm>
              <a:off x="6715125" y="835422"/>
              <a:ext cx="388938" cy="2451100"/>
            </a:xfrm>
            <a:custGeom>
              <a:avLst/>
              <a:gdLst>
                <a:gd name="T0" fmla="*/ 245 w 245"/>
                <a:gd name="T1" fmla="*/ 1513 h 1544"/>
                <a:gd name="T2" fmla="*/ 245 w 245"/>
                <a:gd name="T3" fmla="*/ 0 h 1544"/>
                <a:gd name="T4" fmla="*/ 0 w 245"/>
                <a:gd name="T5" fmla="*/ 64 h 1544"/>
                <a:gd name="T6" fmla="*/ 0 w 245"/>
                <a:gd name="T7" fmla="*/ 1544 h 1544"/>
                <a:gd name="T8" fmla="*/ 245 w 245"/>
                <a:gd name="T9" fmla="*/ 1513 h 1544"/>
              </a:gdLst>
              <a:ahLst/>
              <a:cxnLst>
                <a:cxn ang="0">
                  <a:pos x="T0" y="T1"/>
                </a:cxn>
                <a:cxn ang="0">
                  <a:pos x="T2" y="T3"/>
                </a:cxn>
                <a:cxn ang="0">
                  <a:pos x="T4" y="T5"/>
                </a:cxn>
                <a:cxn ang="0">
                  <a:pos x="T6" y="T7"/>
                </a:cxn>
                <a:cxn ang="0">
                  <a:pos x="T8" y="T9"/>
                </a:cxn>
              </a:cxnLst>
              <a:rect l="0" t="0" r="r" b="b"/>
              <a:pathLst>
                <a:path w="245" h="1544">
                  <a:moveTo>
                    <a:pt x="245" y="1513"/>
                  </a:moveTo>
                  <a:lnTo>
                    <a:pt x="245" y="0"/>
                  </a:lnTo>
                  <a:lnTo>
                    <a:pt x="0" y="64"/>
                  </a:lnTo>
                  <a:lnTo>
                    <a:pt x="0" y="1544"/>
                  </a:lnTo>
                  <a:lnTo>
                    <a:pt x="245" y="1513"/>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95" name="Freeform 18">
              <a:extLst>
                <a:ext uri="{FF2B5EF4-FFF2-40B4-BE49-F238E27FC236}">
                  <a16:creationId xmlns:a16="http://schemas.microsoft.com/office/drawing/2014/main" id="{7C934BDD-3771-40A5-9DC7-9279BDEEF46F}"/>
                </a:ext>
              </a:extLst>
            </p:cNvPr>
            <p:cNvSpPr>
              <a:spLocks/>
            </p:cNvSpPr>
            <p:nvPr/>
          </p:nvSpPr>
          <p:spPr bwMode="auto">
            <a:xfrm>
              <a:off x="6715125" y="3237310"/>
              <a:ext cx="388938" cy="57150"/>
            </a:xfrm>
            <a:custGeom>
              <a:avLst/>
              <a:gdLst>
                <a:gd name="T0" fmla="*/ 0 w 245"/>
                <a:gd name="T1" fmla="*/ 31 h 36"/>
                <a:gd name="T2" fmla="*/ 9 w 245"/>
                <a:gd name="T3" fmla="*/ 36 h 36"/>
                <a:gd name="T4" fmla="*/ 245 w 245"/>
                <a:gd name="T5" fmla="*/ 5 h 36"/>
                <a:gd name="T6" fmla="*/ 245 w 245"/>
                <a:gd name="T7" fmla="*/ 0 h 36"/>
                <a:gd name="T8" fmla="*/ 0 w 245"/>
                <a:gd name="T9" fmla="*/ 31 h 36"/>
              </a:gdLst>
              <a:ahLst/>
              <a:cxnLst>
                <a:cxn ang="0">
                  <a:pos x="T0" y="T1"/>
                </a:cxn>
                <a:cxn ang="0">
                  <a:pos x="T2" y="T3"/>
                </a:cxn>
                <a:cxn ang="0">
                  <a:pos x="T4" y="T5"/>
                </a:cxn>
                <a:cxn ang="0">
                  <a:pos x="T6" y="T7"/>
                </a:cxn>
                <a:cxn ang="0">
                  <a:pos x="T8" y="T9"/>
                </a:cxn>
              </a:cxnLst>
              <a:rect l="0" t="0" r="r" b="b"/>
              <a:pathLst>
                <a:path w="245" h="36">
                  <a:moveTo>
                    <a:pt x="0" y="31"/>
                  </a:moveTo>
                  <a:lnTo>
                    <a:pt x="9" y="36"/>
                  </a:lnTo>
                  <a:lnTo>
                    <a:pt x="245" y="5"/>
                  </a:lnTo>
                  <a:lnTo>
                    <a:pt x="245" y="0"/>
                  </a:lnTo>
                  <a:lnTo>
                    <a:pt x="0"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96" name="Freeform 19">
              <a:extLst>
                <a:ext uri="{FF2B5EF4-FFF2-40B4-BE49-F238E27FC236}">
                  <a16:creationId xmlns:a16="http://schemas.microsoft.com/office/drawing/2014/main" id="{A97D8B20-1323-4F38-828F-C682C50C5334}"/>
                </a:ext>
              </a:extLst>
            </p:cNvPr>
            <p:cNvSpPr>
              <a:spLocks/>
            </p:cNvSpPr>
            <p:nvPr/>
          </p:nvSpPr>
          <p:spPr bwMode="auto">
            <a:xfrm>
              <a:off x="7104063" y="3237310"/>
              <a:ext cx="731838" cy="41275"/>
            </a:xfrm>
            <a:custGeom>
              <a:avLst/>
              <a:gdLst>
                <a:gd name="T0" fmla="*/ 461 w 461"/>
                <a:gd name="T1" fmla="*/ 22 h 26"/>
                <a:gd name="T2" fmla="*/ 451 w 461"/>
                <a:gd name="T3" fmla="*/ 26 h 26"/>
                <a:gd name="T4" fmla="*/ 0 w 461"/>
                <a:gd name="T5" fmla="*/ 5 h 26"/>
                <a:gd name="T6" fmla="*/ 0 w 461"/>
                <a:gd name="T7" fmla="*/ 0 h 26"/>
                <a:gd name="T8" fmla="*/ 461 w 461"/>
                <a:gd name="T9" fmla="*/ 22 h 26"/>
              </a:gdLst>
              <a:ahLst/>
              <a:cxnLst>
                <a:cxn ang="0">
                  <a:pos x="T0" y="T1"/>
                </a:cxn>
                <a:cxn ang="0">
                  <a:pos x="T2" y="T3"/>
                </a:cxn>
                <a:cxn ang="0">
                  <a:pos x="T4" y="T5"/>
                </a:cxn>
                <a:cxn ang="0">
                  <a:pos x="T6" y="T7"/>
                </a:cxn>
                <a:cxn ang="0">
                  <a:pos x="T8" y="T9"/>
                </a:cxn>
              </a:cxnLst>
              <a:rect l="0" t="0" r="r" b="b"/>
              <a:pathLst>
                <a:path w="461" h="26">
                  <a:moveTo>
                    <a:pt x="461" y="22"/>
                  </a:moveTo>
                  <a:lnTo>
                    <a:pt x="451" y="26"/>
                  </a:lnTo>
                  <a:lnTo>
                    <a:pt x="0" y="5"/>
                  </a:lnTo>
                  <a:lnTo>
                    <a:pt x="0" y="0"/>
                  </a:lnTo>
                  <a:lnTo>
                    <a:pt x="461"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grpSp>
        <p:nvGrpSpPr>
          <p:cNvPr id="199" name="Group 198">
            <a:extLst>
              <a:ext uri="{FF2B5EF4-FFF2-40B4-BE49-F238E27FC236}">
                <a16:creationId xmlns:a16="http://schemas.microsoft.com/office/drawing/2014/main" id="{32926347-2BE0-4E6D-86D7-A3AEC1E83C94}"/>
              </a:ext>
            </a:extLst>
          </p:cNvPr>
          <p:cNvGrpSpPr/>
          <p:nvPr/>
        </p:nvGrpSpPr>
        <p:grpSpPr>
          <a:xfrm>
            <a:off x="9522197" y="2891202"/>
            <a:ext cx="776962" cy="1704679"/>
            <a:chOff x="5534027" y="488160"/>
            <a:chExt cx="1120778" cy="2459035"/>
          </a:xfrm>
          <a:solidFill>
            <a:srgbClr val="9DFFCA"/>
          </a:solidFill>
        </p:grpSpPr>
        <p:sp>
          <p:nvSpPr>
            <p:cNvPr id="200" name="Freeform 11">
              <a:extLst>
                <a:ext uri="{FF2B5EF4-FFF2-40B4-BE49-F238E27FC236}">
                  <a16:creationId xmlns:a16="http://schemas.microsoft.com/office/drawing/2014/main" id="{CB9B3444-03C3-4DCF-9655-ED5EDC39EAA2}"/>
                </a:ext>
              </a:extLst>
            </p:cNvPr>
            <p:cNvSpPr>
              <a:spLocks/>
            </p:cNvSpPr>
            <p:nvPr/>
          </p:nvSpPr>
          <p:spPr bwMode="auto">
            <a:xfrm>
              <a:off x="5922966" y="488160"/>
              <a:ext cx="731839" cy="2436827"/>
            </a:xfrm>
            <a:custGeom>
              <a:avLst/>
              <a:gdLst>
                <a:gd name="T0" fmla="*/ 461 w 461"/>
                <a:gd name="T1" fmla="*/ 1535 h 1535"/>
                <a:gd name="T2" fmla="*/ 461 w 461"/>
                <a:gd name="T3" fmla="*/ 64 h 1535"/>
                <a:gd name="T4" fmla="*/ 0 w 461"/>
                <a:gd name="T5" fmla="*/ 0 h 1535"/>
                <a:gd name="T6" fmla="*/ 0 w 461"/>
                <a:gd name="T7" fmla="*/ 1513 h 1535"/>
                <a:gd name="T8" fmla="*/ 461 w 461"/>
                <a:gd name="T9" fmla="*/ 1535 h 1535"/>
              </a:gdLst>
              <a:ahLst/>
              <a:cxnLst>
                <a:cxn ang="0">
                  <a:pos x="T0" y="T1"/>
                </a:cxn>
                <a:cxn ang="0">
                  <a:pos x="T2" y="T3"/>
                </a:cxn>
                <a:cxn ang="0">
                  <a:pos x="T4" y="T5"/>
                </a:cxn>
                <a:cxn ang="0">
                  <a:pos x="T6" y="T7"/>
                </a:cxn>
                <a:cxn ang="0">
                  <a:pos x="T8" y="T9"/>
                </a:cxn>
              </a:cxnLst>
              <a:rect l="0" t="0" r="r" b="b"/>
              <a:pathLst>
                <a:path w="461" h="1535">
                  <a:moveTo>
                    <a:pt x="461" y="1535"/>
                  </a:moveTo>
                  <a:lnTo>
                    <a:pt x="461" y="64"/>
                  </a:lnTo>
                  <a:lnTo>
                    <a:pt x="0" y="0"/>
                  </a:lnTo>
                  <a:lnTo>
                    <a:pt x="0" y="1513"/>
                  </a:lnTo>
                  <a:lnTo>
                    <a:pt x="461" y="1535"/>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201" name="Freeform 14">
              <a:extLst>
                <a:ext uri="{FF2B5EF4-FFF2-40B4-BE49-F238E27FC236}">
                  <a16:creationId xmlns:a16="http://schemas.microsoft.com/office/drawing/2014/main" id="{1D60B355-44EE-4489-A788-32092EE29B60}"/>
                </a:ext>
              </a:extLst>
            </p:cNvPr>
            <p:cNvSpPr>
              <a:spLocks/>
            </p:cNvSpPr>
            <p:nvPr/>
          </p:nvSpPr>
          <p:spPr bwMode="auto">
            <a:xfrm>
              <a:off x="5534028" y="488160"/>
              <a:ext cx="388938" cy="2451114"/>
            </a:xfrm>
            <a:custGeom>
              <a:avLst/>
              <a:gdLst>
                <a:gd name="T0" fmla="*/ 245 w 245"/>
                <a:gd name="T1" fmla="*/ 1513 h 1544"/>
                <a:gd name="T2" fmla="*/ 245 w 245"/>
                <a:gd name="T3" fmla="*/ 0 h 1544"/>
                <a:gd name="T4" fmla="*/ 0 w 245"/>
                <a:gd name="T5" fmla="*/ 64 h 1544"/>
                <a:gd name="T6" fmla="*/ 0 w 245"/>
                <a:gd name="T7" fmla="*/ 1544 h 1544"/>
                <a:gd name="T8" fmla="*/ 245 w 245"/>
                <a:gd name="T9" fmla="*/ 1513 h 1544"/>
              </a:gdLst>
              <a:ahLst/>
              <a:cxnLst>
                <a:cxn ang="0">
                  <a:pos x="T0" y="T1"/>
                </a:cxn>
                <a:cxn ang="0">
                  <a:pos x="T2" y="T3"/>
                </a:cxn>
                <a:cxn ang="0">
                  <a:pos x="T4" y="T5"/>
                </a:cxn>
                <a:cxn ang="0">
                  <a:pos x="T6" y="T7"/>
                </a:cxn>
                <a:cxn ang="0">
                  <a:pos x="T8" y="T9"/>
                </a:cxn>
              </a:cxnLst>
              <a:rect l="0" t="0" r="r" b="b"/>
              <a:pathLst>
                <a:path w="245" h="1544">
                  <a:moveTo>
                    <a:pt x="245" y="1513"/>
                  </a:moveTo>
                  <a:lnTo>
                    <a:pt x="245" y="0"/>
                  </a:lnTo>
                  <a:lnTo>
                    <a:pt x="0" y="64"/>
                  </a:lnTo>
                  <a:lnTo>
                    <a:pt x="0" y="1544"/>
                  </a:lnTo>
                  <a:lnTo>
                    <a:pt x="245" y="1513"/>
                  </a:lnTo>
                  <a:close/>
                </a:path>
              </a:pathLst>
            </a:custGeom>
            <a:grpFill/>
            <a:ln>
              <a:noFill/>
            </a:ln>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202" name="Freeform 18">
              <a:extLst>
                <a:ext uri="{FF2B5EF4-FFF2-40B4-BE49-F238E27FC236}">
                  <a16:creationId xmlns:a16="http://schemas.microsoft.com/office/drawing/2014/main" id="{A9E76112-EB53-4B53-A0E3-14501738FE9B}"/>
                </a:ext>
              </a:extLst>
            </p:cNvPr>
            <p:cNvSpPr>
              <a:spLocks/>
            </p:cNvSpPr>
            <p:nvPr/>
          </p:nvSpPr>
          <p:spPr bwMode="auto">
            <a:xfrm>
              <a:off x="5534027" y="2890044"/>
              <a:ext cx="388938" cy="57151"/>
            </a:xfrm>
            <a:custGeom>
              <a:avLst/>
              <a:gdLst>
                <a:gd name="T0" fmla="*/ 0 w 245"/>
                <a:gd name="T1" fmla="*/ 31 h 36"/>
                <a:gd name="T2" fmla="*/ 9 w 245"/>
                <a:gd name="T3" fmla="*/ 36 h 36"/>
                <a:gd name="T4" fmla="*/ 245 w 245"/>
                <a:gd name="T5" fmla="*/ 5 h 36"/>
                <a:gd name="T6" fmla="*/ 245 w 245"/>
                <a:gd name="T7" fmla="*/ 0 h 36"/>
                <a:gd name="T8" fmla="*/ 0 w 245"/>
                <a:gd name="T9" fmla="*/ 31 h 36"/>
              </a:gdLst>
              <a:ahLst/>
              <a:cxnLst>
                <a:cxn ang="0">
                  <a:pos x="T0" y="T1"/>
                </a:cxn>
                <a:cxn ang="0">
                  <a:pos x="T2" y="T3"/>
                </a:cxn>
                <a:cxn ang="0">
                  <a:pos x="T4" y="T5"/>
                </a:cxn>
                <a:cxn ang="0">
                  <a:pos x="T6" y="T7"/>
                </a:cxn>
                <a:cxn ang="0">
                  <a:pos x="T8" y="T9"/>
                </a:cxn>
              </a:cxnLst>
              <a:rect l="0" t="0" r="r" b="b"/>
              <a:pathLst>
                <a:path w="245" h="36">
                  <a:moveTo>
                    <a:pt x="0" y="31"/>
                  </a:moveTo>
                  <a:lnTo>
                    <a:pt x="9" y="36"/>
                  </a:lnTo>
                  <a:lnTo>
                    <a:pt x="245" y="5"/>
                  </a:lnTo>
                  <a:lnTo>
                    <a:pt x="245" y="0"/>
                  </a:lnTo>
                  <a:lnTo>
                    <a:pt x="0"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203" name="Freeform 19">
              <a:extLst>
                <a:ext uri="{FF2B5EF4-FFF2-40B4-BE49-F238E27FC236}">
                  <a16:creationId xmlns:a16="http://schemas.microsoft.com/office/drawing/2014/main" id="{DE2B7923-3501-4E9C-A855-5BA207FF670D}"/>
                </a:ext>
              </a:extLst>
            </p:cNvPr>
            <p:cNvSpPr>
              <a:spLocks/>
            </p:cNvSpPr>
            <p:nvPr/>
          </p:nvSpPr>
          <p:spPr bwMode="auto">
            <a:xfrm>
              <a:off x="5922962" y="2890044"/>
              <a:ext cx="731839" cy="41275"/>
            </a:xfrm>
            <a:custGeom>
              <a:avLst/>
              <a:gdLst>
                <a:gd name="T0" fmla="*/ 461 w 461"/>
                <a:gd name="T1" fmla="*/ 22 h 26"/>
                <a:gd name="T2" fmla="*/ 451 w 461"/>
                <a:gd name="T3" fmla="*/ 26 h 26"/>
                <a:gd name="T4" fmla="*/ 0 w 461"/>
                <a:gd name="T5" fmla="*/ 5 h 26"/>
                <a:gd name="T6" fmla="*/ 0 w 461"/>
                <a:gd name="T7" fmla="*/ 0 h 26"/>
                <a:gd name="T8" fmla="*/ 461 w 461"/>
                <a:gd name="T9" fmla="*/ 22 h 26"/>
              </a:gdLst>
              <a:ahLst/>
              <a:cxnLst>
                <a:cxn ang="0">
                  <a:pos x="T0" y="T1"/>
                </a:cxn>
                <a:cxn ang="0">
                  <a:pos x="T2" y="T3"/>
                </a:cxn>
                <a:cxn ang="0">
                  <a:pos x="T4" y="T5"/>
                </a:cxn>
                <a:cxn ang="0">
                  <a:pos x="T6" y="T7"/>
                </a:cxn>
                <a:cxn ang="0">
                  <a:pos x="T8" y="T9"/>
                </a:cxn>
              </a:cxnLst>
              <a:rect l="0" t="0" r="r" b="b"/>
              <a:pathLst>
                <a:path w="461" h="26">
                  <a:moveTo>
                    <a:pt x="461" y="22"/>
                  </a:moveTo>
                  <a:lnTo>
                    <a:pt x="451" y="26"/>
                  </a:lnTo>
                  <a:lnTo>
                    <a:pt x="0" y="5"/>
                  </a:lnTo>
                  <a:lnTo>
                    <a:pt x="0" y="0"/>
                  </a:lnTo>
                  <a:lnTo>
                    <a:pt x="461"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72E3A"/>
                </a:solidFill>
                <a:effectLst/>
                <a:uLnTx/>
                <a:uFillTx/>
                <a:latin typeface="Open Sans Light"/>
                <a:ea typeface="+mn-ea"/>
                <a:cs typeface="+mn-cs"/>
              </a:endParaRPr>
            </a:p>
          </p:txBody>
        </p:sp>
      </p:grpSp>
      <p:sp>
        <p:nvSpPr>
          <p:cNvPr id="208" name="TextBox 207">
            <a:extLst>
              <a:ext uri="{FF2B5EF4-FFF2-40B4-BE49-F238E27FC236}">
                <a16:creationId xmlns:a16="http://schemas.microsoft.com/office/drawing/2014/main" id="{4AD2C387-0295-46C0-8CED-568082D638F8}"/>
              </a:ext>
            </a:extLst>
          </p:cNvPr>
          <p:cNvSpPr txBox="1"/>
          <p:nvPr/>
        </p:nvSpPr>
        <p:spPr>
          <a:xfrm>
            <a:off x="10354975" y="3368470"/>
            <a:ext cx="1613492" cy="1138773"/>
          </a:xfrm>
          <a:prstGeom prst="rect">
            <a:avLst/>
          </a:prstGeom>
          <a:noFill/>
        </p:spPr>
        <p:txBody>
          <a:bodyPr wrap="squar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Aptos" panose="020B0004020202020204" pitchFamily="34" charset="0"/>
                <a:ea typeface="+mn-ea"/>
                <a:cs typeface="+mn-cs"/>
              </a:rPr>
              <a:t>Upgrades &amp; Upselling</a:t>
            </a:r>
          </a:p>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panose="020B0004020202020204" pitchFamily="34" charset="0"/>
                <a:ea typeface="+mn-ea"/>
                <a:cs typeface="+mn-cs"/>
              </a:rPr>
              <a:t>On top of Tech &amp; feature bundling</a:t>
            </a:r>
          </a:p>
        </p:txBody>
      </p:sp>
      <p:sp>
        <p:nvSpPr>
          <p:cNvPr id="209" name="TextBox 208">
            <a:extLst>
              <a:ext uri="{FF2B5EF4-FFF2-40B4-BE49-F238E27FC236}">
                <a16:creationId xmlns:a16="http://schemas.microsoft.com/office/drawing/2014/main" id="{3B6498B9-018A-470F-82C7-632A22F2B018}"/>
              </a:ext>
            </a:extLst>
          </p:cNvPr>
          <p:cNvSpPr txBox="1"/>
          <p:nvPr/>
        </p:nvSpPr>
        <p:spPr>
          <a:xfrm>
            <a:off x="4358752" y="3841449"/>
            <a:ext cx="1917539" cy="1138773"/>
          </a:xfrm>
          <a:prstGeom prst="rect">
            <a:avLst/>
          </a:prstGeom>
          <a:noFill/>
        </p:spPr>
        <p:txBody>
          <a:bodyPr wrap="squar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Aptos" panose="020B0004020202020204" pitchFamily="34" charset="0"/>
                <a:ea typeface="+mn-ea"/>
                <a:cs typeface="+mn-cs"/>
              </a:rPr>
              <a:t>Workshops &amp; Documentation</a:t>
            </a:r>
          </a:p>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srgbClr val="FFFFFF"/>
                </a:solidFill>
                <a:effectLst/>
                <a:uLnTx/>
                <a:uFillTx/>
                <a:latin typeface="Aptos" panose="020B0004020202020204" pitchFamily="34" charset="0"/>
                <a:ea typeface="+mn-ea"/>
                <a:cs typeface="+mn-cs"/>
              </a:rPr>
              <a:t>Improve user adoption &amp; stickiness</a:t>
            </a:r>
          </a:p>
        </p:txBody>
      </p:sp>
      <p:sp>
        <p:nvSpPr>
          <p:cNvPr id="210" name="TextBox 209">
            <a:extLst>
              <a:ext uri="{FF2B5EF4-FFF2-40B4-BE49-F238E27FC236}">
                <a16:creationId xmlns:a16="http://schemas.microsoft.com/office/drawing/2014/main" id="{5A72E42E-7DAF-4D42-A84B-2AD26D5832E4}"/>
              </a:ext>
            </a:extLst>
          </p:cNvPr>
          <p:cNvSpPr txBox="1"/>
          <p:nvPr/>
        </p:nvSpPr>
        <p:spPr>
          <a:xfrm>
            <a:off x="1796213" y="2020382"/>
            <a:ext cx="2323723" cy="1138773"/>
          </a:xfrm>
          <a:prstGeom prst="rect">
            <a:avLst/>
          </a:prstGeom>
          <a:noFill/>
        </p:spPr>
        <p:txBody>
          <a:bodyPr wrap="square" lIns="91440" tIns="45720" rIns="91440" bIns="45720" rtlCol="0" anchor="t">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Aptos"/>
              </a:rPr>
              <a:t>Customer Success &amp; Support</a:t>
            </a:r>
          </a:p>
          <a:p>
            <a:pPr defTabSz="228554">
              <a:defRPr/>
            </a:pPr>
            <a:r>
              <a:rPr lang="en-US" sz="1400" i="1">
                <a:solidFill>
                  <a:srgbClr val="FFFFFF"/>
                </a:solidFill>
                <a:latin typeface="Aptos"/>
              </a:rPr>
              <a:t>Ensure value</a:t>
            </a:r>
            <a:r>
              <a:rPr kumimoji="0" lang="en-US" sz="1400" b="0" i="1" u="none" strike="noStrike" kern="1200" cap="none" spc="0" normalizeH="0" baseline="0" noProof="0">
                <a:ln>
                  <a:noFill/>
                </a:ln>
                <a:solidFill>
                  <a:srgbClr val="FFFFFF"/>
                </a:solidFill>
                <a:effectLst/>
                <a:uLnTx/>
                <a:uFillTx/>
                <a:latin typeface="Aptos"/>
              </a:rPr>
              <a:t> realization for customers</a:t>
            </a:r>
            <a:endParaRPr lang="en-US" sz="1400" b="0" i="1" u="none" strike="noStrike" kern="1200" cap="none" spc="0" normalizeH="0" baseline="0" noProof="0">
              <a:ln>
                <a:noFill/>
              </a:ln>
              <a:solidFill>
                <a:srgbClr val="FFFFFF"/>
              </a:solidFill>
              <a:effectLst/>
              <a:uLnTx/>
              <a:uFillTx/>
              <a:latin typeface="Aptos"/>
            </a:endParaRPr>
          </a:p>
        </p:txBody>
      </p:sp>
      <p:sp>
        <p:nvSpPr>
          <p:cNvPr id="211" name="TextBox 210">
            <a:extLst>
              <a:ext uri="{FF2B5EF4-FFF2-40B4-BE49-F238E27FC236}">
                <a16:creationId xmlns:a16="http://schemas.microsoft.com/office/drawing/2014/main" id="{D22B9C25-9208-46F3-BF6E-58F1A1CF8F3D}"/>
              </a:ext>
            </a:extLst>
          </p:cNvPr>
          <p:cNvSpPr txBox="1"/>
          <p:nvPr/>
        </p:nvSpPr>
        <p:spPr>
          <a:xfrm>
            <a:off x="7733481" y="1980149"/>
            <a:ext cx="1815125" cy="1661993"/>
          </a:xfrm>
          <a:prstGeom prst="rect">
            <a:avLst/>
          </a:prstGeom>
          <a:noFill/>
        </p:spPr>
        <p:txBody>
          <a:bodyPr wrap="square" lIns="91440" tIns="45720" rIns="91440" bIns="45720" rtlCol="0" anchor="t">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Aptos"/>
              </a:rPr>
              <a:t>Community Engagement &amp; Feedback loop</a:t>
            </a:r>
          </a:p>
          <a:p>
            <a:pPr marL="0" marR="0" lvl="0" indent="0" algn="l" defTabSz="228554" rtl="0" eaLnBrk="1" fontAlgn="auto" latinLnBrk="0" hangingPunct="1">
              <a:lnSpc>
                <a:spcPct val="100000"/>
              </a:lnSpc>
              <a:spcBef>
                <a:spcPts val="0"/>
              </a:spcBef>
              <a:spcAft>
                <a:spcPts val="0"/>
              </a:spcAft>
              <a:buClrTx/>
              <a:buSzTx/>
              <a:buFontTx/>
              <a:buNone/>
              <a:tabLst/>
              <a:defRPr/>
            </a:pPr>
            <a:r>
              <a:rPr lang="en-US" sz="1400" i="1">
                <a:solidFill>
                  <a:srgbClr val="FFFFFF"/>
                </a:solidFill>
                <a:latin typeface="Aptos"/>
              </a:rPr>
              <a:t>Ensure</a:t>
            </a:r>
            <a:r>
              <a:rPr kumimoji="0" lang="en-US" sz="1400" b="0" i="1" u="none" strike="noStrike" kern="1200" cap="none" spc="0" normalizeH="0" baseline="0" noProof="0">
                <a:ln>
                  <a:noFill/>
                </a:ln>
                <a:solidFill>
                  <a:srgbClr val="FFFFFF"/>
                </a:solidFill>
                <a:effectLst/>
                <a:uLnTx/>
                <a:uFillTx/>
                <a:latin typeface="Aptos"/>
              </a:rPr>
              <a:t> Customer satisfaction &amp; staying competitive</a:t>
            </a:r>
            <a:endParaRPr lang="en-US" sz="1400" b="0" i="1" u="none" strike="noStrike" kern="1200" cap="none" spc="0" normalizeH="0" baseline="0" noProof="0">
              <a:ln>
                <a:noFill/>
              </a:ln>
              <a:solidFill>
                <a:srgbClr val="FFFFFF"/>
              </a:solidFill>
              <a:effectLst/>
              <a:uLnTx/>
              <a:uFillTx/>
              <a:latin typeface="Aptos"/>
            </a:endParaRPr>
          </a:p>
        </p:txBody>
      </p:sp>
      <p:sp>
        <p:nvSpPr>
          <p:cNvPr id="2" name="TextBox 1">
            <a:extLst>
              <a:ext uri="{FF2B5EF4-FFF2-40B4-BE49-F238E27FC236}">
                <a16:creationId xmlns:a16="http://schemas.microsoft.com/office/drawing/2014/main" id="{46CAF29F-5236-C43D-4276-D129AE81FB86}"/>
              </a:ext>
            </a:extLst>
          </p:cNvPr>
          <p:cNvSpPr txBox="1"/>
          <p:nvPr/>
        </p:nvSpPr>
        <p:spPr>
          <a:xfrm>
            <a:off x="570231" y="388630"/>
            <a:ext cx="53639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After Market</a:t>
            </a:r>
          </a:p>
        </p:txBody>
      </p:sp>
      <p:sp>
        <p:nvSpPr>
          <p:cNvPr id="3" name="Gleichschenkliges Dreieck 30">
            <a:extLst>
              <a:ext uri="{FF2B5EF4-FFF2-40B4-BE49-F238E27FC236}">
                <a16:creationId xmlns:a16="http://schemas.microsoft.com/office/drawing/2014/main" id="{0345FDA8-0D8E-90C4-2FFD-DB61010106E5}"/>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Picture 3" descr="A logo with a ninja face and lines&#10;&#10;Description automatically generated">
            <a:extLst>
              <a:ext uri="{FF2B5EF4-FFF2-40B4-BE49-F238E27FC236}">
                <a16:creationId xmlns:a16="http://schemas.microsoft.com/office/drawing/2014/main" id="{80B75F09-5259-2544-6DBC-BF94A17C00CD}"/>
              </a:ext>
            </a:extLst>
          </p:cNvPr>
          <p:cNvPicPr>
            <a:picLocks noChangeAspect="1"/>
          </p:cNvPicPr>
          <p:nvPr/>
        </p:nvPicPr>
        <p:blipFill>
          <a:blip r:embed="rId3"/>
          <a:stretch>
            <a:fillRect/>
          </a:stretch>
        </p:blipFill>
        <p:spPr>
          <a:xfrm>
            <a:off x="11023262" y="-68457"/>
            <a:ext cx="1328059" cy="1381729"/>
          </a:xfrm>
          <a:prstGeom prst="rect">
            <a:avLst/>
          </a:prstGeom>
        </p:spPr>
      </p:pic>
    </p:spTree>
    <p:extLst>
      <p:ext uri="{BB962C8B-B14F-4D97-AF65-F5344CB8AC3E}">
        <p14:creationId xmlns:p14="http://schemas.microsoft.com/office/powerpoint/2010/main" val="248233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1000" fill="hold"/>
                                        <p:tgtEl>
                                          <p:spTgt spid="131"/>
                                        </p:tgtEl>
                                        <p:attrNameLst>
                                          <p:attrName>ppt_x</p:attrName>
                                        </p:attrNameLst>
                                      </p:cBhvr>
                                      <p:tavLst>
                                        <p:tav tm="0">
                                          <p:val>
                                            <p:strVal val="#ppt_x"/>
                                          </p:val>
                                        </p:tav>
                                        <p:tav tm="100000">
                                          <p:val>
                                            <p:strVal val="#ppt_x"/>
                                          </p:val>
                                        </p:tav>
                                      </p:tavLst>
                                    </p:anim>
                                    <p:anim calcmode="lin" valueType="num">
                                      <p:cBhvr additive="base">
                                        <p:cTn id="8" dur="1000" fill="hold"/>
                                        <p:tgtEl>
                                          <p:spTgt spid="131"/>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1100" fill="hold"/>
                                        <p:tgtEl>
                                          <p:spTgt spid="115"/>
                                        </p:tgtEl>
                                        <p:attrNameLst>
                                          <p:attrName>ppt_x</p:attrName>
                                        </p:attrNameLst>
                                      </p:cBhvr>
                                      <p:tavLst>
                                        <p:tav tm="0">
                                          <p:val>
                                            <p:strVal val="#ppt_x"/>
                                          </p:val>
                                        </p:tav>
                                        <p:tav tm="100000">
                                          <p:val>
                                            <p:strVal val="#ppt_x"/>
                                          </p:val>
                                        </p:tav>
                                      </p:tavLst>
                                    </p:anim>
                                    <p:anim calcmode="lin" valueType="num">
                                      <p:cBhvr additive="base">
                                        <p:cTn id="12" dur="1100" fill="hold"/>
                                        <p:tgtEl>
                                          <p:spTgt spid="1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178"/>
                                        </p:tgtEl>
                                        <p:attrNameLst>
                                          <p:attrName>style.visibility</p:attrName>
                                        </p:attrNameLst>
                                      </p:cBhvr>
                                      <p:to>
                                        <p:strVal val="visible"/>
                                      </p:to>
                                    </p:set>
                                    <p:anim calcmode="lin" valueType="num">
                                      <p:cBhvr additive="base">
                                        <p:cTn id="15" dur="1200" fill="hold"/>
                                        <p:tgtEl>
                                          <p:spTgt spid="178"/>
                                        </p:tgtEl>
                                        <p:attrNameLst>
                                          <p:attrName>ppt_x</p:attrName>
                                        </p:attrNameLst>
                                      </p:cBhvr>
                                      <p:tavLst>
                                        <p:tav tm="0">
                                          <p:val>
                                            <p:strVal val="#ppt_x"/>
                                          </p:val>
                                        </p:tav>
                                        <p:tav tm="100000">
                                          <p:val>
                                            <p:strVal val="#ppt_x"/>
                                          </p:val>
                                        </p:tav>
                                      </p:tavLst>
                                    </p:anim>
                                    <p:anim calcmode="lin" valueType="num">
                                      <p:cBhvr additive="base">
                                        <p:cTn id="16" dur="1200" fill="hold"/>
                                        <p:tgtEl>
                                          <p:spTgt spid="178"/>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143"/>
                                        </p:tgtEl>
                                        <p:attrNameLst>
                                          <p:attrName>style.visibility</p:attrName>
                                        </p:attrNameLst>
                                      </p:cBhvr>
                                      <p:to>
                                        <p:strVal val="visible"/>
                                      </p:to>
                                    </p:set>
                                    <p:anim calcmode="lin" valueType="num">
                                      <p:cBhvr additive="base">
                                        <p:cTn id="19" dur="1300" fill="hold"/>
                                        <p:tgtEl>
                                          <p:spTgt spid="143"/>
                                        </p:tgtEl>
                                        <p:attrNameLst>
                                          <p:attrName>ppt_x</p:attrName>
                                        </p:attrNameLst>
                                      </p:cBhvr>
                                      <p:tavLst>
                                        <p:tav tm="0">
                                          <p:val>
                                            <p:strVal val="#ppt_x"/>
                                          </p:val>
                                        </p:tav>
                                        <p:tav tm="100000">
                                          <p:val>
                                            <p:strVal val="#ppt_x"/>
                                          </p:val>
                                        </p:tav>
                                      </p:tavLst>
                                    </p:anim>
                                    <p:anim calcmode="lin" valueType="num">
                                      <p:cBhvr additive="base">
                                        <p:cTn id="20" dur="1300" fill="hold"/>
                                        <p:tgtEl>
                                          <p:spTgt spid="143"/>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38"/>
                                        </p:tgtEl>
                                        <p:attrNameLst>
                                          <p:attrName>style.visibility</p:attrName>
                                        </p:attrNameLst>
                                      </p:cBhvr>
                                      <p:to>
                                        <p:strVal val="visible"/>
                                      </p:to>
                                    </p:set>
                                    <p:anim calcmode="lin" valueType="num">
                                      <p:cBhvr additive="base">
                                        <p:cTn id="23" dur="1400" fill="hold"/>
                                        <p:tgtEl>
                                          <p:spTgt spid="138"/>
                                        </p:tgtEl>
                                        <p:attrNameLst>
                                          <p:attrName>ppt_x</p:attrName>
                                        </p:attrNameLst>
                                      </p:cBhvr>
                                      <p:tavLst>
                                        <p:tav tm="0">
                                          <p:val>
                                            <p:strVal val="#ppt_x"/>
                                          </p:val>
                                        </p:tav>
                                        <p:tav tm="100000">
                                          <p:val>
                                            <p:strVal val="#ppt_x"/>
                                          </p:val>
                                        </p:tav>
                                      </p:tavLst>
                                    </p:anim>
                                    <p:anim calcmode="lin" valueType="num">
                                      <p:cBhvr additive="base">
                                        <p:cTn id="24" dur="1400" fill="hold"/>
                                        <p:tgtEl>
                                          <p:spTgt spid="138"/>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185"/>
                                        </p:tgtEl>
                                        <p:attrNameLst>
                                          <p:attrName>style.visibility</p:attrName>
                                        </p:attrNameLst>
                                      </p:cBhvr>
                                      <p:to>
                                        <p:strVal val="visible"/>
                                      </p:to>
                                    </p:set>
                                    <p:anim calcmode="lin" valueType="num">
                                      <p:cBhvr additive="base">
                                        <p:cTn id="27" dur="1500" fill="hold"/>
                                        <p:tgtEl>
                                          <p:spTgt spid="185"/>
                                        </p:tgtEl>
                                        <p:attrNameLst>
                                          <p:attrName>ppt_x</p:attrName>
                                        </p:attrNameLst>
                                      </p:cBhvr>
                                      <p:tavLst>
                                        <p:tav tm="0">
                                          <p:val>
                                            <p:strVal val="#ppt_x"/>
                                          </p:val>
                                        </p:tav>
                                        <p:tav tm="100000">
                                          <p:val>
                                            <p:strVal val="#ppt_x"/>
                                          </p:val>
                                        </p:tav>
                                      </p:tavLst>
                                    </p:anim>
                                    <p:anim calcmode="lin" valueType="num">
                                      <p:cBhvr additive="base">
                                        <p:cTn id="28" dur="1500" fill="hold"/>
                                        <p:tgtEl>
                                          <p:spTgt spid="185"/>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anim calcmode="lin" valueType="num">
                                      <p:cBhvr additive="base">
                                        <p:cTn id="31" dur="1600" fill="hold"/>
                                        <p:tgtEl>
                                          <p:spTgt spid="155"/>
                                        </p:tgtEl>
                                        <p:attrNameLst>
                                          <p:attrName>ppt_x</p:attrName>
                                        </p:attrNameLst>
                                      </p:cBhvr>
                                      <p:tavLst>
                                        <p:tav tm="0">
                                          <p:val>
                                            <p:strVal val="#ppt_x"/>
                                          </p:val>
                                        </p:tav>
                                        <p:tav tm="100000">
                                          <p:val>
                                            <p:strVal val="#ppt_x"/>
                                          </p:val>
                                        </p:tav>
                                      </p:tavLst>
                                    </p:anim>
                                    <p:anim calcmode="lin" valueType="num">
                                      <p:cBhvr additive="base">
                                        <p:cTn id="32" dur="1600" fill="hold"/>
                                        <p:tgtEl>
                                          <p:spTgt spid="155"/>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0"/>
                                  </p:stCondLst>
                                  <p:childTnLst>
                                    <p:set>
                                      <p:cBhvr>
                                        <p:cTn id="34" dur="1" fill="hold">
                                          <p:stCondLst>
                                            <p:cond delay="0"/>
                                          </p:stCondLst>
                                        </p:cTn>
                                        <p:tgtEl>
                                          <p:spTgt spid="151"/>
                                        </p:tgtEl>
                                        <p:attrNameLst>
                                          <p:attrName>style.visibility</p:attrName>
                                        </p:attrNameLst>
                                      </p:cBhvr>
                                      <p:to>
                                        <p:strVal val="visible"/>
                                      </p:to>
                                    </p:set>
                                    <p:anim calcmode="lin" valueType="num">
                                      <p:cBhvr additive="base">
                                        <p:cTn id="35" dur="1700" fill="hold"/>
                                        <p:tgtEl>
                                          <p:spTgt spid="151"/>
                                        </p:tgtEl>
                                        <p:attrNameLst>
                                          <p:attrName>ppt_x</p:attrName>
                                        </p:attrNameLst>
                                      </p:cBhvr>
                                      <p:tavLst>
                                        <p:tav tm="0">
                                          <p:val>
                                            <p:strVal val="#ppt_x"/>
                                          </p:val>
                                        </p:tav>
                                        <p:tav tm="100000">
                                          <p:val>
                                            <p:strVal val="#ppt_x"/>
                                          </p:val>
                                        </p:tav>
                                      </p:tavLst>
                                    </p:anim>
                                    <p:anim calcmode="lin" valueType="num">
                                      <p:cBhvr additive="base">
                                        <p:cTn id="36" dur="1700" fill="hold"/>
                                        <p:tgtEl>
                                          <p:spTgt spid="151"/>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0"/>
                                  </p:stCondLst>
                                  <p:childTnLst>
                                    <p:set>
                                      <p:cBhvr>
                                        <p:cTn id="38" dur="1" fill="hold">
                                          <p:stCondLst>
                                            <p:cond delay="0"/>
                                          </p:stCondLst>
                                        </p:cTn>
                                        <p:tgtEl>
                                          <p:spTgt spid="192"/>
                                        </p:tgtEl>
                                        <p:attrNameLst>
                                          <p:attrName>style.visibility</p:attrName>
                                        </p:attrNameLst>
                                      </p:cBhvr>
                                      <p:to>
                                        <p:strVal val="visible"/>
                                      </p:to>
                                    </p:set>
                                    <p:anim calcmode="lin" valueType="num">
                                      <p:cBhvr additive="base">
                                        <p:cTn id="39" dur="1800" fill="hold"/>
                                        <p:tgtEl>
                                          <p:spTgt spid="192"/>
                                        </p:tgtEl>
                                        <p:attrNameLst>
                                          <p:attrName>ppt_x</p:attrName>
                                        </p:attrNameLst>
                                      </p:cBhvr>
                                      <p:tavLst>
                                        <p:tav tm="0">
                                          <p:val>
                                            <p:strVal val="#ppt_x"/>
                                          </p:val>
                                        </p:tav>
                                        <p:tav tm="100000">
                                          <p:val>
                                            <p:strVal val="#ppt_x"/>
                                          </p:val>
                                        </p:tav>
                                      </p:tavLst>
                                    </p:anim>
                                    <p:anim calcmode="lin" valueType="num">
                                      <p:cBhvr additive="base">
                                        <p:cTn id="40" dur="1800" fill="hold"/>
                                        <p:tgtEl>
                                          <p:spTgt spid="192"/>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0"/>
                                  </p:stCondLst>
                                  <p:childTnLst>
                                    <p:set>
                                      <p:cBhvr>
                                        <p:cTn id="42" dur="1" fill="hold">
                                          <p:stCondLst>
                                            <p:cond delay="0"/>
                                          </p:stCondLst>
                                        </p:cTn>
                                        <p:tgtEl>
                                          <p:spTgt spid="167"/>
                                        </p:tgtEl>
                                        <p:attrNameLst>
                                          <p:attrName>style.visibility</p:attrName>
                                        </p:attrNameLst>
                                      </p:cBhvr>
                                      <p:to>
                                        <p:strVal val="visible"/>
                                      </p:to>
                                    </p:set>
                                    <p:anim calcmode="lin" valueType="num">
                                      <p:cBhvr additive="base">
                                        <p:cTn id="43" dur="1900" fill="hold"/>
                                        <p:tgtEl>
                                          <p:spTgt spid="167"/>
                                        </p:tgtEl>
                                        <p:attrNameLst>
                                          <p:attrName>ppt_x</p:attrName>
                                        </p:attrNameLst>
                                      </p:cBhvr>
                                      <p:tavLst>
                                        <p:tav tm="0">
                                          <p:val>
                                            <p:strVal val="#ppt_x"/>
                                          </p:val>
                                        </p:tav>
                                        <p:tav tm="100000">
                                          <p:val>
                                            <p:strVal val="#ppt_x"/>
                                          </p:val>
                                        </p:tav>
                                      </p:tavLst>
                                    </p:anim>
                                    <p:anim calcmode="lin" valueType="num">
                                      <p:cBhvr additive="base">
                                        <p:cTn id="44" dur="1900" fill="hold"/>
                                        <p:tgtEl>
                                          <p:spTgt spid="16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anim calcmode="lin" valueType="num">
                                      <p:cBhvr additive="base">
                                        <p:cTn id="47" dur="2000" fill="hold"/>
                                        <p:tgtEl>
                                          <p:spTgt spid="162"/>
                                        </p:tgtEl>
                                        <p:attrNameLst>
                                          <p:attrName>ppt_x</p:attrName>
                                        </p:attrNameLst>
                                      </p:cBhvr>
                                      <p:tavLst>
                                        <p:tav tm="0">
                                          <p:val>
                                            <p:strVal val="#ppt_x"/>
                                          </p:val>
                                        </p:tav>
                                        <p:tav tm="100000">
                                          <p:val>
                                            <p:strVal val="#ppt_x"/>
                                          </p:val>
                                        </p:tav>
                                      </p:tavLst>
                                    </p:anim>
                                    <p:anim calcmode="lin" valueType="num">
                                      <p:cBhvr additive="base">
                                        <p:cTn id="48" dur="2000" fill="hold"/>
                                        <p:tgtEl>
                                          <p:spTgt spid="162"/>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0"/>
                                  </p:stCondLst>
                                  <p:childTnLst>
                                    <p:set>
                                      <p:cBhvr>
                                        <p:cTn id="50" dur="1" fill="hold">
                                          <p:stCondLst>
                                            <p:cond delay="0"/>
                                          </p:stCondLst>
                                        </p:cTn>
                                        <p:tgtEl>
                                          <p:spTgt spid="199"/>
                                        </p:tgtEl>
                                        <p:attrNameLst>
                                          <p:attrName>style.visibility</p:attrName>
                                        </p:attrNameLst>
                                      </p:cBhvr>
                                      <p:to>
                                        <p:strVal val="visible"/>
                                      </p:to>
                                    </p:set>
                                    <p:anim calcmode="lin" valueType="num">
                                      <p:cBhvr additive="base">
                                        <p:cTn id="51" dur="2100" fill="hold"/>
                                        <p:tgtEl>
                                          <p:spTgt spid="199"/>
                                        </p:tgtEl>
                                        <p:attrNameLst>
                                          <p:attrName>ppt_x</p:attrName>
                                        </p:attrNameLst>
                                      </p:cBhvr>
                                      <p:tavLst>
                                        <p:tav tm="0">
                                          <p:val>
                                            <p:strVal val="#ppt_x"/>
                                          </p:val>
                                        </p:tav>
                                        <p:tav tm="100000">
                                          <p:val>
                                            <p:strVal val="#ppt_x"/>
                                          </p:val>
                                        </p:tav>
                                      </p:tavLst>
                                    </p:anim>
                                    <p:anim calcmode="lin" valueType="num">
                                      <p:cBhvr additive="base">
                                        <p:cTn id="52" dur="2100" fill="hold"/>
                                        <p:tgtEl>
                                          <p:spTgt spid="199"/>
                                        </p:tgtEl>
                                        <p:attrNameLst>
                                          <p:attrName>ppt_y</p:attrName>
                                        </p:attrNameLst>
                                      </p:cBhvr>
                                      <p:tavLst>
                                        <p:tav tm="0">
                                          <p:val>
                                            <p:strVal val="1+#ppt_h/2"/>
                                          </p:val>
                                        </p:tav>
                                        <p:tav tm="100000">
                                          <p:val>
                                            <p:strVal val="#ppt_y"/>
                                          </p:val>
                                        </p:tav>
                                      </p:tavLst>
                                    </p:anim>
                                  </p:childTnLst>
                                </p:cTn>
                              </p:par>
                              <p:par>
                                <p:cTn id="53" presetID="10" presetClass="entr" presetSubtype="0" fill="hold" grpId="0" nodeType="withEffect">
                                  <p:stCondLst>
                                    <p:cond delay="500"/>
                                  </p:stCondLst>
                                  <p:childTnLst>
                                    <p:set>
                                      <p:cBhvr>
                                        <p:cTn id="54" dur="1" fill="hold">
                                          <p:stCondLst>
                                            <p:cond delay="0"/>
                                          </p:stCondLst>
                                        </p:cTn>
                                        <p:tgtEl>
                                          <p:spTgt spid="210"/>
                                        </p:tgtEl>
                                        <p:attrNameLst>
                                          <p:attrName>style.visibility</p:attrName>
                                        </p:attrNameLst>
                                      </p:cBhvr>
                                      <p:to>
                                        <p:strVal val="visible"/>
                                      </p:to>
                                    </p:set>
                                    <p:animEffect transition="in" filter="fade">
                                      <p:cBhvr>
                                        <p:cTn id="55" dur="300"/>
                                        <p:tgtEl>
                                          <p:spTgt spid="210"/>
                                        </p:tgtEl>
                                      </p:cBhvr>
                                    </p:animEffect>
                                  </p:childTnLst>
                                </p:cTn>
                              </p:par>
                              <p:par>
                                <p:cTn id="56" presetID="10" presetClass="entr" presetSubtype="0" fill="hold" grpId="0" nodeType="withEffect">
                                  <p:stCondLst>
                                    <p:cond delay="600"/>
                                  </p:stCondLst>
                                  <p:childTnLst>
                                    <p:set>
                                      <p:cBhvr>
                                        <p:cTn id="57" dur="1" fill="hold">
                                          <p:stCondLst>
                                            <p:cond delay="0"/>
                                          </p:stCondLst>
                                        </p:cTn>
                                        <p:tgtEl>
                                          <p:spTgt spid="209"/>
                                        </p:tgtEl>
                                        <p:attrNameLst>
                                          <p:attrName>style.visibility</p:attrName>
                                        </p:attrNameLst>
                                      </p:cBhvr>
                                      <p:to>
                                        <p:strVal val="visible"/>
                                      </p:to>
                                    </p:set>
                                    <p:animEffect transition="in" filter="fade">
                                      <p:cBhvr>
                                        <p:cTn id="58" dur="300"/>
                                        <p:tgtEl>
                                          <p:spTgt spid="209"/>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211"/>
                                        </p:tgtEl>
                                        <p:attrNameLst>
                                          <p:attrName>style.visibility</p:attrName>
                                        </p:attrNameLst>
                                      </p:cBhvr>
                                      <p:to>
                                        <p:strVal val="visible"/>
                                      </p:to>
                                    </p:set>
                                    <p:animEffect transition="in" filter="fade">
                                      <p:cBhvr>
                                        <p:cTn id="61" dur="300"/>
                                        <p:tgtEl>
                                          <p:spTgt spid="211"/>
                                        </p:tgtEl>
                                      </p:cBhvr>
                                    </p:animEffect>
                                  </p:childTnLst>
                                </p:cTn>
                              </p:par>
                              <p:par>
                                <p:cTn id="62" presetID="10" presetClass="entr" presetSubtype="0" fill="hold" grpId="0" nodeType="withEffect">
                                  <p:stCondLst>
                                    <p:cond delay="800"/>
                                  </p:stCondLst>
                                  <p:childTnLst>
                                    <p:set>
                                      <p:cBhvr>
                                        <p:cTn id="63" dur="1" fill="hold">
                                          <p:stCondLst>
                                            <p:cond delay="0"/>
                                          </p:stCondLst>
                                        </p:cTn>
                                        <p:tgtEl>
                                          <p:spTgt spid="208"/>
                                        </p:tgtEl>
                                        <p:attrNameLst>
                                          <p:attrName>style.visibility</p:attrName>
                                        </p:attrNameLst>
                                      </p:cBhvr>
                                      <p:to>
                                        <p:strVal val="visible"/>
                                      </p:to>
                                    </p:set>
                                    <p:animEffect transition="in" filter="fade">
                                      <p:cBhvr>
                                        <p:cTn id="64" dur="3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9" grpId="0"/>
      <p:bldP spid="210" grpId="0"/>
      <p:bldP spid="2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D04DD2-9EB2-D7C6-9131-2E18CD866161}"/>
              </a:ext>
            </a:extLst>
          </p:cNvPr>
          <p:cNvSpPr txBox="1"/>
          <p:nvPr/>
        </p:nvSpPr>
        <p:spPr>
          <a:xfrm>
            <a:off x="469553" y="384423"/>
            <a:ext cx="590898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Product Concept</a:t>
            </a:r>
          </a:p>
        </p:txBody>
      </p:sp>
      <p:sp>
        <p:nvSpPr>
          <p:cNvPr id="6" name="Right Triangle 5">
            <a:extLst>
              <a:ext uri="{FF2B5EF4-FFF2-40B4-BE49-F238E27FC236}">
                <a16:creationId xmlns:a16="http://schemas.microsoft.com/office/drawing/2014/main" id="{D8C77E94-39E1-8556-2AB7-25D1F4196241}"/>
              </a:ext>
            </a:extLst>
          </p:cNvPr>
          <p:cNvSpPr/>
          <p:nvPr/>
        </p:nvSpPr>
        <p:spPr>
          <a:xfrm rot="18906222" flipH="1">
            <a:off x="1107178" y="2128464"/>
            <a:ext cx="1289174" cy="1289174"/>
          </a:xfrm>
          <a:prstGeom prst="rtTriangle">
            <a:avLst/>
          </a:prstGeom>
          <a:solidFill>
            <a:srgbClr val="21322E"/>
          </a:solidFill>
          <a:ln>
            <a:noFill/>
          </a:ln>
          <a:effectLst>
            <a:outerShdw blurRad="76200" dist="101600" dir="13500000" sx="95000" sy="95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112" name="TextBox 111">
            <a:extLst>
              <a:ext uri="{FF2B5EF4-FFF2-40B4-BE49-F238E27FC236}">
                <a16:creationId xmlns:a16="http://schemas.microsoft.com/office/drawing/2014/main" id="{E884983B-1244-3640-99FC-0C4FD99AA362}"/>
              </a:ext>
            </a:extLst>
          </p:cNvPr>
          <p:cNvSpPr txBox="1"/>
          <p:nvPr/>
        </p:nvSpPr>
        <p:spPr>
          <a:xfrm>
            <a:off x="1860133" y="1872290"/>
            <a:ext cx="3897111" cy="1522789"/>
          </a:xfrm>
          <a:prstGeom prst="rect">
            <a:avLst/>
          </a:prstGeom>
          <a:noFill/>
        </p:spPr>
        <p:txBody>
          <a:bodyPr wrap="square" rtlCol="0" anchor="ctr" anchorCtr="0">
            <a:spAutoFit/>
          </a:bodyPr>
          <a:lstStyle/>
          <a:p>
            <a:pPr marL="0" marR="0" lvl="0" indent="0" defTabSz="228600" rtl="0" eaLnBrk="1" fontAlgn="auto" latinLnBrk="0" hangingPunct="1">
              <a:lnSpc>
                <a:spcPct val="150000"/>
              </a:lnSpc>
              <a:spcBef>
                <a:spcPts val="0"/>
              </a:spcBef>
              <a:spcAft>
                <a:spcPts val="0"/>
              </a:spcAft>
              <a:buClrTx/>
              <a:buSzTx/>
              <a:buFontTx/>
              <a:buNone/>
              <a:tabLst/>
              <a:defRPr/>
            </a:pPr>
            <a:r>
              <a:rPr kumimoji="0" lang="en-IN" sz="1600" b="0" i="0" u="none" strike="noStrike" kern="1200" cap="none" spc="0" normalizeH="0" baseline="0" noProof="0">
                <a:ln>
                  <a:noFill/>
                </a:ln>
                <a:solidFill>
                  <a:prstClr val="white"/>
                </a:solidFill>
                <a:effectLst/>
                <a:uLnTx/>
                <a:uFillTx/>
                <a:latin typeface="Century Gothic" panose="020B0502020202020204" pitchFamily="34" charset="0"/>
              </a:rPr>
              <a:t>Revolutionizes the way users interact with databases by offering a seamless natural language querying experience</a:t>
            </a:r>
            <a:endParaRPr kumimoji="0" lang="en-SG" sz="900" b="0" i="0" u="none" strike="noStrike" kern="1200" cap="none" spc="0" normalizeH="0" baseline="0" noProof="0">
              <a:ln>
                <a:noFill/>
              </a:ln>
              <a:solidFill>
                <a:prstClr val="white"/>
              </a:solidFill>
              <a:effectLst/>
              <a:uLnTx/>
              <a:uFillTx/>
              <a:latin typeface="Century Gothic" panose="020B0502020202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37F6883-C6FC-5263-2755-2B11F6B0DA61}"/>
              </a:ext>
            </a:extLst>
          </p:cNvPr>
          <p:cNvSpPr txBox="1"/>
          <p:nvPr/>
        </p:nvSpPr>
        <p:spPr>
          <a:xfrm>
            <a:off x="304795" y="2489877"/>
            <a:ext cx="1335942" cy="400110"/>
          </a:xfrm>
          <a:prstGeom prst="rect">
            <a:avLst/>
          </a:prstGeom>
          <a:noFill/>
        </p:spPr>
        <p:txBody>
          <a:bodyPr wrap="square" rtlCol="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a:ln>
                  <a:noFill/>
                </a:ln>
                <a:solidFill>
                  <a:prstClr val="white"/>
                </a:solidFill>
                <a:effectLst/>
                <a:uLnTx/>
                <a:uFillTx/>
                <a:latin typeface="Century Gothic" panose="020B0502020202020204" pitchFamily="34" charset="0"/>
                <a:ea typeface="Open Sans" panose="020B0606030504020204" pitchFamily="34" charset="0"/>
                <a:cs typeface="Open Sans" panose="020B0606030504020204" pitchFamily="34" charset="0"/>
              </a:rPr>
              <a:t>What</a:t>
            </a:r>
          </a:p>
        </p:txBody>
      </p:sp>
      <p:sp>
        <p:nvSpPr>
          <p:cNvPr id="13" name="Right Triangle 12">
            <a:extLst>
              <a:ext uri="{FF2B5EF4-FFF2-40B4-BE49-F238E27FC236}">
                <a16:creationId xmlns:a16="http://schemas.microsoft.com/office/drawing/2014/main" id="{816B520B-F113-9FAE-0EAE-E9F5F05C2B8C}"/>
              </a:ext>
            </a:extLst>
          </p:cNvPr>
          <p:cNvSpPr/>
          <p:nvPr/>
        </p:nvSpPr>
        <p:spPr>
          <a:xfrm rot="18905549" flipH="1">
            <a:off x="1136205" y="4482529"/>
            <a:ext cx="1289174" cy="1289174"/>
          </a:xfrm>
          <a:prstGeom prst="rtTriangle">
            <a:avLst/>
          </a:prstGeom>
          <a:solidFill>
            <a:srgbClr val="21322E"/>
          </a:solidFill>
          <a:ln>
            <a:noFill/>
          </a:ln>
          <a:effectLst>
            <a:outerShdw blurRad="76200" dist="101600" dir="13500000" sx="95000" sy="95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14" name="TextBox 13">
            <a:extLst>
              <a:ext uri="{FF2B5EF4-FFF2-40B4-BE49-F238E27FC236}">
                <a16:creationId xmlns:a16="http://schemas.microsoft.com/office/drawing/2014/main" id="{45230F19-70E8-3D5E-2183-112C2EB42E0A}"/>
              </a:ext>
            </a:extLst>
          </p:cNvPr>
          <p:cNvSpPr txBox="1"/>
          <p:nvPr/>
        </p:nvSpPr>
        <p:spPr>
          <a:xfrm>
            <a:off x="1864761" y="4357937"/>
            <a:ext cx="4230209" cy="1522789"/>
          </a:xfrm>
          <a:prstGeom prst="rect">
            <a:avLst/>
          </a:prstGeom>
          <a:noFill/>
        </p:spPr>
        <p:txBody>
          <a:bodyPr wrap="square" rtlCol="0" anchor="ctr" anchorCtr="0">
            <a:spAutoFit/>
          </a:bodyPr>
          <a:lstStyle/>
          <a:p>
            <a:pPr marL="0" marR="0" lvl="0" indent="0" defTabSz="228600" rtl="0" eaLnBrk="1" fontAlgn="auto" latinLnBrk="0" hangingPunct="1">
              <a:lnSpc>
                <a:spcPct val="150000"/>
              </a:lnSpc>
              <a:spcBef>
                <a:spcPts val="0"/>
              </a:spcBef>
              <a:spcAft>
                <a:spcPts val="0"/>
              </a:spcAft>
              <a:buClrTx/>
              <a:buSzTx/>
              <a:buFontTx/>
              <a:buNone/>
              <a:tabLst/>
              <a:defRPr/>
            </a:pPr>
            <a:r>
              <a:rPr kumimoji="0" lang="en-IN" sz="1600" b="0" i="0" u="none" strike="noStrike" kern="1200" cap="none" spc="0" normalizeH="0" baseline="0" noProof="0">
                <a:ln>
                  <a:noFill/>
                </a:ln>
                <a:solidFill>
                  <a:prstClr val="white"/>
                </a:solidFill>
                <a:effectLst/>
                <a:uLnTx/>
                <a:uFillTx/>
                <a:latin typeface="Century Gothic" panose="020B0502020202020204" pitchFamily="34" charset="0"/>
              </a:rPr>
              <a:t>DataNinja is a GPT that understands the structure of the database, allowing it to interpret queries accurately and generate efficient code.</a:t>
            </a:r>
            <a:endParaRPr kumimoji="0" lang="en-US" sz="16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15" name="TextBox 14">
            <a:extLst>
              <a:ext uri="{FF2B5EF4-FFF2-40B4-BE49-F238E27FC236}">
                <a16:creationId xmlns:a16="http://schemas.microsoft.com/office/drawing/2014/main" id="{3AE7E0A7-BF23-0709-D66D-2AB97FF4D2C5}"/>
              </a:ext>
            </a:extLst>
          </p:cNvPr>
          <p:cNvSpPr txBox="1"/>
          <p:nvPr/>
        </p:nvSpPr>
        <p:spPr>
          <a:xfrm>
            <a:off x="354640" y="4829780"/>
            <a:ext cx="1315123" cy="400110"/>
          </a:xfrm>
          <a:prstGeom prst="rect">
            <a:avLst/>
          </a:prstGeom>
          <a:noFill/>
        </p:spPr>
        <p:txBody>
          <a:bodyPr wrap="square" rtlCol="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a:ln>
                  <a:noFill/>
                </a:ln>
                <a:solidFill>
                  <a:prstClr val="white"/>
                </a:solidFill>
                <a:effectLst/>
                <a:uLnTx/>
                <a:uFillTx/>
                <a:latin typeface="Century Gothic" panose="020B0502020202020204" pitchFamily="34" charset="0"/>
                <a:ea typeface="Open Sans" panose="020B0606030504020204" pitchFamily="34" charset="0"/>
                <a:cs typeface="Open Sans" panose="020B0606030504020204" pitchFamily="34" charset="0"/>
              </a:rPr>
              <a:t>Means</a:t>
            </a:r>
          </a:p>
        </p:txBody>
      </p:sp>
      <p:sp>
        <p:nvSpPr>
          <p:cNvPr id="23" name="Right Triangle 22">
            <a:extLst>
              <a:ext uri="{FF2B5EF4-FFF2-40B4-BE49-F238E27FC236}">
                <a16:creationId xmlns:a16="http://schemas.microsoft.com/office/drawing/2014/main" id="{240C7971-0617-1A34-6ED5-80BA83BB0637}"/>
              </a:ext>
            </a:extLst>
          </p:cNvPr>
          <p:cNvSpPr/>
          <p:nvPr/>
        </p:nvSpPr>
        <p:spPr>
          <a:xfrm rot="18849628" flipH="1">
            <a:off x="6411989" y="1953902"/>
            <a:ext cx="1289174" cy="1289174"/>
          </a:xfrm>
          <a:prstGeom prst="rtTriangle">
            <a:avLst/>
          </a:prstGeom>
          <a:solidFill>
            <a:srgbClr val="21322E"/>
          </a:solidFill>
          <a:ln>
            <a:noFill/>
          </a:ln>
          <a:effectLst>
            <a:outerShdw blurRad="76200" dist="101600" dir="13500000" sx="95000" sy="95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36" name="TextBox 35">
            <a:extLst>
              <a:ext uri="{FF2B5EF4-FFF2-40B4-BE49-F238E27FC236}">
                <a16:creationId xmlns:a16="http://schemas.microsoft.com/office/drawing/2014/main" id="{A2805868-E9AF-CF09-263F-0CB93D864127}"/>
              </a:ext>
            </a:extLst>
          </p:cNvPr>
          <p:cNvSpPr txBox="1"/>
          <p:nvPr/>
        </p:nvSpPr>
        <p:spPr>
          <a:xfrm>
            <a:off x="7200884" y="1837095"/>
            <a:ext cx="4454304" cy="1522789"/>
          </a:xfrm>
          <a:prstGeom prst="rect">
            <a:avLst/>
          </a:prstGeom>
          <a:noFill/>
        </p:spPr>
        <p:txBody>
          <a:bodyPr wrap="square" rtlCol="0" anchor="ctr" anchorCtr="0">
            <a:spAutoFit/>
          </a:bodyPr>
          <a:lstStyle/>
          <a:p>
            <a:pPr marL="0" marR="0" lvl="0" indent="0" defTabSz="228600" rtl="0" eaLnBrk="1" fontAlgn="auto" latinLnBrk="0" hangingPunct="1">
              <a:lnSpc>
                <a:spcPct val="150000"/>
              </a:lnSpc>
              <a:spcBef>
                <a:spcPts val="0"/>
              </a:spcBef>
              <a:spcAft>
                <a:spcPts val="0"/>
              </a:spcAft>
              <a:buClrTx/>
              <a:buSzTx/>
              <a:buFontTx/>
              <a:buNone/>
              <a:tabLst/>
              <a:defRPr/>
            </a:pPr>
            <a:r>
              <a:rPr kumimoji="0" lang="en-IN" sz="1600" b="0" i="0" u="none" strike="noStrike" kern="1200" cap="none" spc="0" normalizeH="0" baseline="0" noProof="0">
                <a:ln>
                  <a:noFill/>
                </a:ln>
                <a:solidFill>
                  <a:prstClr val="white"/>
                </a:solidFill>
                <a:effectLst/>
                <a:uLnTx/>
                <a:uFillTx/>
                <a:latin typeface="Century Gothic" panose="020B0502020202020204" pitchFamily="34" charset="0"/>
              </a:rPr>
              <a:t>Offering an</a:t>
            </a:r>
            <a:r>
              <a:rPr kumimoji="0" lang="en-IN" sz="1600" b="0" i="0" u="none" strike="noStrike" kern="1200" cap="none" spc="0" normalizeH="0" noProof="0">
                <a:ln>
                  <a:noFill/>
                </a:ln>
                <a:solidFill>
                  <a:prstClr val="white"/>
                </a:solidFill>
                <a:effectLst/>
                <a:uLnTx/>
                <a:uFillTx/>
                <a:latin typeface="Century Gothic" panose="020B0502020202020204" pitchFamily="34" charset="0"/>
              </a:rPr>
              <a:t> interactive </a:t>
            </a:r>
            <a:r>
              <a:rPr kumimoji="0" lang="en-IN" sz="1600" b="0" i="0" u="none" strike="noStrike" kern="1200" cap="none" spc="0" normalizeH="0" baseline="0" noProof="0">
                <a:ln>
                  <a:noFill/>
                </a:ln>
                <a:solidFill>
                  <a:prstClr val="white"/>
                </a:solidFill>
                <a:effectLst/>
                <a:uLnTx/>
                <a:uFillTx/>
                <a:latin typeface="Century Gothic" panose="020B0502020202020204" pitchFamily="34" charset="0"/>
              </a:rPr>
              <a:t>natural language interface that generates executable queries in various programming</a:t>
            </a:r>
            <a:r>
              <a:rPr kumimoji="0" lang="en-IN" sz="1600" b="0" i="0" u="none" strike="noStrike" kern="1200" cap="none" spc="0" normalizeH="0" noProof="0">
                <a:ln>
                  <a:noFill/>
                </a:ln>
                <a:solidFill>
                  <a:prstClr val="white"/>
                </a:solidFill>
                <a:effectLst/>
                <a:uLnTx/>
                <a:uFillTx/>
                <a:latin typeface="Century Gothic" panose="020B0502020202020204" pitchFamily="34" charset="0"/>
              </a:rPr>
              <a:t> </a:t>
            </a:r>
            <a:r>
              <a:rPr kumimoji="0" lang="en-IN" sz="1600" b="0" i="0" u="none" strike="noStrike" kern="1200" cap="none" spc="0" normalizeH="0" baseline="0" noProof="0">
                <a:ln>
                  <a:noFill/>
                </a:ln>
                <a:solidFill>
                  <a:prstClr val="white"/>
                </a:solidFill>
                <a:effectLst/>
                <a:uLnTx/>
                <a:uFillTx/>
                <a:latin typeface="Century Gothic" panose="020B0502020202020204" pitchFamily="34" charset="0"/>
              </a:rPr>
              <a:t>languages, leveraging schema awareness</a:t>
            </a:r>
            <a:endParaRPr kumimoji="0" lang="en-SG" sz="16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37" name="TextBox 36">
            <a:extLst>
              <a:ext uri="{FF2B5EF4-FFF2-40B4-BE49-F238E27FC236}">
                <a16:creationId xmlns:a16="http://schemas.microsoft.com/office/drawing/2014/main" id="{0A7A45EC-A867-1E47-4514-8B6E4D07C104}"/>
              </a:ext>
            </a:extLst>
          </p:cNvPr>
          <p:cNvSpPr txBox="1"/>
          <p:nvPr/>
        </p:nvSpPr>
        <p:spPr>
          <a:xfrm>
            <a:off x="6006383" y="2372941"/>
            <a:ext cx="945362" cy="400110"/>
          </a:xfrm>
          <a:prstGeom prst="rect">
            <a:avLst/>
          </a:prstGeom>
          <a:noFill/>
        </p:spPr>
        <p:txBody>
          <a:bodyPr wrap="square" rtlCol="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a:ln>
                  <a:noFill/>
                </a:ln>
                <a:solidFill>
                  <a:prstClr val="white"/>
                </a:solidFill>
                <a:effectLst/>
                <a:uLnTx/>
                <a:uFillTx/>
                <a:latin typeface="Century Gothic" panose="020B0502020202020204" pitchFamily="34" charset="0"/>
                <a:ea typeface="Open Sans" panose="020B0606030504020204" pitchFamily="34" charset="0"/>
                <a:cs typeface="Open Sans" panose="020B0606030504020204" pitchFamily="34" charset="0"/>
              </a:rPr>
              <a:t>How</a:t>
            </a:r>
          </a:p>
        </p:txBody>
      </p:sp>
      <p:sp>
        <p:nvSpPr>
          <p:cNvPr id="40" name="Right Triangle 39">
            <a:extLst>
              <a:ext uri="{FF2B5EF4-FFF2-40B4-BE49-F238E27FC236}">
                <a16:creationId xmlns:a16="http://schemas.microsoft.com/office/drawing/2014/main" id="{2AB0F018-F1C3-6D88-E9C8-8F288AF699E0}"/>
              </a:ext>
            </a:extLst>
          </p:cNvPr>
          <p:cNvSpPr/>
          <p:nvPr/>
        </p:nvSpPr>
        <p:spPr>
          <a:xfrm rot="18937803" flipH="1">
            <a:off x="6412032" y="4434539"/>
            <a:ext cx="1289174" cy="1289174"/>
          </a:xfrm>
          <a:prstGeom prst="rtTriangle">
            <a:avLst/>
          </a:prstGeom>
          <a:solidFill>
            <a:srgbClr val="21322E"/>
          </a:solidFill>
          <a:ln>
            <a:noFill/>
          </a:ln>
          <a:effectLst>
            <a:outerShdw blurRad="76200" dist="101600" dir="13500000" sx="95000" sy="95000" algn="b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41" name="TextBox 40">
            <a:extLst>
              <a:ext uri="{FF2B5EF4-FFF2-40B4-BE49-F238E27FC236}">
                <a16:creationId xmlns:a16="http://schemas.microsoft.com/office/drawing/2014/main" id="{62928BE3-57D0-8F4D-DE43-6215BEA116E7}"/>
              </a:ext>
            </a:extLst>
          </p:cNvPr>
          <p:cNvSpPr txBox="1"/>
          <p:nvPr/>
        </p:nvSpPr>
        <p:spPr>
          <a:xfrm>
            <a:off x="7200884" y="4365721"/>
            <a:ext cx="4150934" cy="1522789"/>
          </a:xfrm>
          <a:prstGeom prst="rect">
            <a:avLst/>
          </a:prstGeom>
          <a:noFill/>
        </p:spPr>
        <p:txBody>
          <a:bodyPr wrap="square" rtlCol="0" anchor="ctr" anchorCtr="0">
            <a:spAutoFit/>
          </a:bodyPr>
          <a:lstStyle/>
          <a:p>
            <a:pPr marL="0" marR="0" lvl="0" indent="0" defTabSz="228600" rtl="0" eaLnBrk="1" fontAlgn="auto" latinLnBrk="0" hangingPunct="1">
              <a:lnSpc>
                <a:spcPct val="150000"/>
              </a:lnSpc>
              <a:spcBef>
                <a:spcPts val="0"/>
              </a:spcBef>
              <a:spcAft>
                <a:spcPts val="0"/>
              </a:spcAft>
              <a:buClrTx/>
              <a:buSzTx/>
              <a:buFontTx/>
              <a:buNone/>
              <a:tabLst/>
              <a:defRPr/>
            </a:pPr>
            <a:r>
              <a:rPr kumimoji="0" lang="en-IN" sz="1600" b="0" i="0" u="none" strike="noStrike" kern="1200" cap="none" spc="0" normalizeH="0" baseline="0" noProof="0">
                <a:ln>
                  <a:noFill/>
                </a:ln>
                <a:solidFill>
                  <a:prstClr val="white"/>
                </a:solidFill>
                <a:effectLst/>
                <a:uLnTx/>
                <a:uFillTx/>
                <a:latin typeface="Century Gothic" panose="020B0502020202020204" pitchFamily="34" charset="0"/>
              </a:rPr>
              <a:t>Regardless of technical expertise or database type, DataNinja  strives to improve productivity and decision-making processes across organizations.</a:t>
            </a:r>
            <a:endParaRPr kumimoji="0" lang="en-US" sz="16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42" name="TextBox 41">
            <a:extLst>
              <a:ext uri="{FF2B5EF4-FFF2-40B4-BE49-F238E27FC236}">
                <a16:creationId xmlns:a16="http://schemas.microsoft.com/office/drawing/2014/main" id="{54D852A1-7CDD-D1DD-EB72-94461E38B89F}"/>
              </a:ext>
            </a:extLst>
          </p:cNvPr>
          <p:cNvSpPr txBox="1"/>
          <p:nvPr/>
        </p:nvSpPr>
        <p:spPr>
          <a:xfrm>
            <a:off x="6006384" y="4829780"/>
            <a:ext cx="945361" cy="400110"/>
          </a:xfrm>
          <a:prstGeom prst="rect">
            <a:avLst/>
          </a:prstGeom>
          <a:noFill/>
        </p:spPr>
        <p:txBody>
          <a:bodyPr wrap="square" rtlCol="0">
            <a:spAutoFit/>
          </a:bodyPr>
          <a:lstStyle/>
          <a:p>
            <a:pPr marL="0" marR="0" lvl="0" indent="0" algn="r" defTabSz="2286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a:ln>
                  <a:noFill/>
                </a:ln>
                <a:solidFill>
                  <a:prstClr val="white"/>
                </a:solidFill>
                <a:effectLst/>
                <a:uLnTx/>
                <a:uFillTx/>
                <a:latin typeface="Century Gothic" panose="020B0502020202020204" pitchFamily="34" charset="0"/>
                <a:ea typeface="Open Sans" panose="020B0606030504020204" pitchFamily="34" charset="0"/>
                <a:cs typeface="Open Sans" panose="020B0606030504020204" pitchFamily="34" charset="0"/>
              </a:rPr>
              <a:t>Value</a:t>
            </a:r>
            <a:r>
              <a:rPr kumimoji="0" lang="en-SG" sz="2000" b="1" i="0" u="none" strike="noStrike" kern="1200" cap="none" spc="0" normalizeH="0" baseline="0" noProof="0">
                <a:ln>
                  <a:noFill/>
                </a:ln>
                <a:gradFill>
                  <a:gsLst>
                    <a:gs pos="0">
                      <a:srgbClr val="1359A7"/>
                    </a:gs>
                    <a:gs pos="100000">
                      <a:srgbClr val="56C09F"/>
                    </a:gs>
                  </a:gsLst>
                  <a:lin ang="5400000" scaled="1"/>
                </a:gradFill>
                <a:effectLst/>
                <a:uLnTx/>
                <a:uFillTx/>
                <a:latin typeface="Century Gothic" panose="020B0502020202020204" pitchFamily="34" charset="0"/>
                <a:ea typeface="Open Sans" panose="020B0606030504020204" pitchFamily="34" charset="0"/>
                <a:cs typeface="Open Sans" panose="020B0606030504020204" pitchFamily="34" charset="0"/>
              </a:rPr>
              <a:t> </a:t>
            </a:r>
          </a:p>
        </p:txBody>
      </p:sp>
      <p:sp>
        <p:nvSpPr>
          <p:cNvPr id="19" name="Gleichschenkliges Dreieck 30">
            <a:extLst>
              <a:ext uri="{FF2B5EF4-FFF2-40B4-BE49-F238E27FC236}">
                <a16:creationId xmlns:a16="http://schemas.microsoft.com/office/drawing/2014/main" id="{25677302-80FE-90D2-F5FE-095748070A0C}"/>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 name="Picture 19" descr="A logo with a ninja face and lines&#10;&#10;Description automatically generated">
            <a:extLst>
              <a:ext uri="{FF2B5EF4-FFF2-40B4-BE49-F238E27FC236}">
                <a16:creationId xmlns:a16="http://schemas.microsoft.com/office/drawing/2014/main" id="{129F411A-28B9-7F76-BFB0-2EBB8595C8AA}"/>
              </a:ext>
            </a:extLst>
          </p:cNvPr>
          <p:cNvPicPr>
            <a:picLocks noChangeAspect="1"/>
          </p:cNvPicPr>
          <p:nvPr/>
        </p:nvPicPr>
        <p:blipFill>
          <a:blip r:embed="rId3"/>
          <a:stretch>
            <a:fillRect/>
          </a:stretch>
        </p:blipFill>
        <p:spPr>
          <a:xfrm>
            <a:off x="-244641" y="5700047"/>
            <a:ext cx="1428389" cy="1486114"/>
          </a:xfrm>
          <a:prstGeom prst="rect">
            <a:avLst/>
          </a:prstGeom>
        </p:spPr>
      </p:pic>
    </p:spTree>
    <p:extLst>
      <p:ext uri="{BB962C8B-B14F-4D97-AF65-F5344CB8AC3E}">
        <p14:creationId xmlns:p14="http://schemas.microsoft.com/office/powerpoint/2010/main" val="3996348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1000"/>
                                  </p:stCondLst>
                                  <p:childTnLst>
                                    <p:set>
                                      <p:cBhvr>
                                        <p:cTn id="34" dur="1" fill="hold">
                                          <p:stCondLst>
                                            <p:cond delay="0"/>
                                          </p:stCondLst>
                                        </p:cTn>
                                        <p:tgtEl>
                                          <p:spTgt spid="42"/>
                                        </p:tgtEl>
                                        <p:attrNameLst>
                                          <p:attrName>style.visibility</p:attrName>
                                        </p:attrNameLst>
                                      </p:cBhvr>
                                      <p:to>
                                        <p:strVal val="visible"/>
                                      </p:to>
                                    </p:set>
                                    <p:anim calcmode="lin" valueType="num">
                                      <p:cBhvr>
                                        <p:cTn id="35" dur="500" fill="hold"/>
                                        <p:tgtEl>
                                          <p:spTgt spid="42"/>
                                        </p:tgtEl>
                                        <p:attrNameLst>
                                          <p:attrName>ppt_w</p:attrName>
                                        </p:attrNameLst>
                                      </p:cBhvr>
                                      <p:tavLst>
                                        <p:tav tm="0">
                                          <p:val>
                                            <p:fltVal val="0"/>
                                          </p:val>
                                        </p:tav>
                                        <p:tav tm="100000">
                                          <p:val>
                                            <p:strVal val="#ppt_w"/>
                                          </p:val>
                                        </p:tav>
                                      </p:tavLst>
                                    </p:anim>
                                    <p:anim calcmode="lin" valueType="num">
                                      <p:cBhvr>
                                        <p:cTn id="36" dur="500" fill="hold"/>
                                        <p:tgtEl>
                                          <p:spTgt spid="42"/>
                                        </p:tgtEl>
                                        <p:attrNameLst>
                                          <p:attrName>ppt_h</p:attrName>
                                        </p:attrNameLst>
                                      </p:cBhvr>
                                      <p:tavLst>
                                        <p:tav tm="0">
                                          <p:val>
                                            <p:fltVal val="0"/>
                                          </p:val>
                                        </p:tav>
                                        <p:tav tm="100000">
                                          <p:val>
                                            <p:strVal val="#ppt_h"/>
                                          </p:val>
                                        </p:tav>
                                      </p:tavLst>
                                    </p:anim>
                                  </p:childTnLst>
                                </p:cTn>
                              </p:par>
                              <p:par>
                                <p:cTn id="37" presetID="12" presetClass="entr" presetSubtype="1" fill="hold" grpId="0" nodeType="withEffect">
                                  <p:stCondLst>
                                    <p:cond delay="2500"/>
                                  </p:stCondLst>
                                  <p:childTnLst>
                                    <p:set>
                                      <p:cBhvr>
                                        <p:cTn id="38" dur="1" fill="hold">
                                          <p:stCondLst>
                                            <p:cond delay="0"/>
                                          </p:stCondLst>
                                        </p:cTn>
                                        <p:tgtEl>
                                          <p:spTgt spid="112"/>
                                        </p:tgtEl>
                                        <p:attrNameLst>
                                          <p:attrName>style.visibility</p:attrName>
                                        </p:attrNameLst>
                                      </p:cBhvr>
                                      <p:to>
                                        <p:strVal val="visible"/>
                                      </p:to>
                                    </p:set>
                                    <p:anim calcmode="lin" valueType="num">
                                      <p:cBhvr additive="base">
                                        <p:cTn id="39" dur="1000"/>
                                        <p:tgtEl>
                                          <p:spTgt spid="112"/>
                                        </p:tgtEl>
                                        <p:attrNameLst>
                                          <p:attrName>ppt_y</p:attrName>
                                        </p:attrNameLst>
                                      </p:cBhvr>
                                      <p:tavLst>
                                        <p:tav tm="0">
                                          <p:val>
                                            <p:strVal val="#ppt_y-#ppt_h*1.125000"/>
                                          </p:val>
                                        </p:tav>
                                        <p:tav tm="100000">
                                          <p:val>
                                            <p:strVal val="#ppt_y"/>
                                          </p:val>
                                        </p:tav>
                                      </p:tavLst>
                                    </p:anim>
                                    <p:animEffect transition="in" filter="wipe(down)">
                                      <p:cBhvr>
                                        <p:cTn id="40" dur="1000"/>
                                        <p:tgtEl>
                                          <p:spTgt spid="112"/>
                                        </p:tgtEl>
                                      </p:cBhvr>
                                    </p:animEffect>
                                  </p:childTnLst>
                                </p:cTn>
                              </p:par>
                              <p:par>
                                <p:cTn id="41" presetID="12" presetClass="entr" presetSubtype="1" fill="hold" grpId="0" nodeType="withEffect">
                                  <p:stCondLst>
                                    <p:cond delay="250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1000"/>
                                        <p:tgtEl>
                                          <p:spTgt spid="36"/>
                                        </p:tgtEl>
                                        <p:attrNameLst>
                                          <p:attrName>ppt_y</p:attrName>
                                        </p:attrNameLst>
                                      </p:cBhvr>
                                      <p:tavLst>
                                        <p:tav tm="0">
                                          <p:val>
                                            <p:strVal val="#ppt_y-#ppt_h*1.125000"/>
                                          </p:val>
                                        </p:tav>
                                        <p:tav tm="100000">
                                          <p:val>
                                            <p:strVal val="#ppt_y"/>
                                          </p:val>
                                        </p:tav>
                                      </p:tavLst>
                                    </p:anim>
                                    <p:animEffect transition="in" filter="wipe(down)">
                                      <p:cBhvr>
                                        <p:cTn id="44" dur="1000"/>
                                        <p:tgtEl>
                                          <p:spTgt spid="36"/>
                                        </p:tgtEl>
                                      </p:cBhvr>
                                    </p:animEffect>
                                  </p:childTnLst>
                                </p:cTn>
                              </p:par>
                              <p:par>
                                <p:cTn id="45" presetID="12" presetClass="entr" presetSubtype="1" fill="hold" grpId="0" nodeType="withEffect">
                                  <p:stCondLst>
                                    <p:cond delay="250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p:tgtEl>
                                          <p:spTgt spid="14"/>
                                        </p:tgtEl>
                                        <p:attrNameLst>
                                          <p:attrName>ppt_y</p:attrName>
                                        </p:attrNameLst>
                                      </p:cBhvr>
                                      <p:tavLst>
                                        <p:tav tm="0">
                                          <p:val>
                                            <p:strVal val="#ppt_y-#ppt_h*1.125000"/>
                                          </p:val>
                                        </p:tav>
                                        <p:tav tm="100000">
                                          <p:val>
                                            <p:strVal val="#ppt_y"/>
                                          </p:val>
                                        </p:tav>
                                      </p:tavLst>
                                    </p:anim>
                                    <p:animEffect transition="in" filter="wipe(down)">
                                      <p:cBhvr>
                                        <p:cTn id="48" dur="1000"/>
                                        <p:tgtEl>
                                          <p:spTgt spid="14"/>
                                        </p:tgtEl>
                                      </p:cBhvr>
                                    </p:animEffect>
                                  </p:childTnLst>
                                </p:cTn>
                              </p:par>
                              <p:par>
                                <p:cTn id="49" presetID="12" presetClass="entr" presetSubtype="1" fill="hold" grpId="0" nodeType="withEffect">
                                  <p:stCondLst>
                                    <p:cond delay="250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1000"/>
                                        <p:tgtEl>
                                          <p:spTgt spid="41"/>
                                        </p:tgtEl>
                                        <p:attrNameLst>
                                          <p:attrName>ppt_y</p:attrName>
                                        </p:attrNameLst>
                                      </p:cBhvr>
                                      <p:tavLst>
                                        <p:tav tm="0">
                                          <p:val>
                                            <p:strVal val="#ppt_y-#ppt_h*1.125000"/>
                                          </p:val>
                                        </p:tav>
                                        <p:tav tm="100000">
                                          <p:val>
                                            <p:strVal val="#ppt_y"/>
                                          </p:val>
                                        </p:tav>
                                      </p:tavLst>
                                    </p:anim>
                                    <p:animEffect transition="in" filter="wipe(down)">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2" grpId="0"/>
      <p:bldP spid="8" grpId="0"/>
      <p:bldP spid="13" grpId="0" animBg="1"/>
      <p:bldP spid="14" grpId="0"/>
      <p:bldP spid="15" grpId="0"/>
      <p:bldP spid="23" grpId="0" animBg="1"/>
      <p:bldP spid="36" grpId="0"/>
      <p:bldP spid="37" grpId="0"/>
      <p:bldP spid="40" grpId="0" animBg="1"/>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9BF26F-C674-83AC-91CC-F118F45C1C11}"/>
              </a:ext>
            </a:extLst>
          </p:cNvPr>
          <p:cNvSpPr txBox="1"/>
          <p:nvPr/>
        </p:nvSpPr>
        <p:spPr>
          <a:xfrm>
            <a:off x="469553" y="274960"/>
            <a:ext cx="95126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End-user Interface</a:t>
            </a:r>
          </a:p>
        </p:txBody>
      </p:sp>
      <p:sp>
        <p:nvSpPr>
          <p:cNvPr id="12" name="Gleichschenkliges Dreieck 30">
            <a:extLst>
              <a:ext uri="{FF2B5EF4-FFF2-40B4-BE49-F238E27FC236}">
                <a16:creationId xmlns:a16="http://schemas.microsoft.com/office/drawing/2014/main" id="{FF6153C6-BD57-A068-1525-1E4BD44D0D37}"/>
              </a:ext>
            </a:extLst>
          </p:cNvPr>
          <p:cNvSpPr/>
          <p:nvPr/>
        </p:nvSpPr>
        <p:spPr>
          <a:xfrm rot="5400000">
            <a:off x="-209916" y="490976"/>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Picture 1" descr="A logo with a ninja face and lines&#10;&#10;Description automatically generated">
            <a:extLst>
              <a:ext uri="{FF2B5EF4-FFF2-40B4-BE49-F238E27FC236}">
                <a16:creationId xmlns:a16="http://schemas.microsoft.com/office/drawing/2014/main" id="{71B131AC-023F-DA5E-E125-E12B5407E8FA}"/>
              </a:ext>
            </a:extLst>
          </p:cNvPr>
          <p:cNvPicPr>
            <a:picLocks noChangeAspect="1"/>
          </p:cNvPicPr>
          <p:nvPr/>
        </p:nvPicPr>
        <p:blipFill>
          <a:blip r:embed="rId3"/>
          <a:stretch>
            <a:fillRect/>
          </a:stretch>
        </p:blipFill>
        <p:spPr>
          <a:xfrm>
            <a:off x="-244641" y="5700047"/>
            <a:ext cx="1428389" cy="1486114"/>
          </a:xfrm>
          <a:prstGeom prst="rect">
            <a:avLst/>
          </a:prstGeom>
        </p:spPr>
      </p:pic>
      <p:grpSp>
        <p:nvGrpSpPr>
          <p:cNvPr id="7" name="Group 6">
            <a:extLst>
              <a:ext uri="{FF2B5EF4-FFF2-40B4-BE49-F238E27FC236}">
                <a16:creationId xmlns:a16="http://schemas.microsoft.com/office/drawing/2014/main" id="{246FF5C3-0838-B94C-4704-F81B906504BB}"/>
              </a:ext>
            </a:extLst>
          </p:cNvPr>
          <p:cNvGrpSpPr/>
          <p:nvPr/>
        </p:nvGrpSpPr>
        <p:grpSpPr>
          <a:xfrm>
            <a:off x="2209800" y="1325883"/>
            <a:ext cx="7772400" cy="4755684"/>
            <a:chOff x="2209800" y="1325883"/>
            <a:chExt cx="7772400" cy="4755684"/>
          </a:xfrm>
        </p:grpSpPr>
        <p:pic>
          <p:nvPicPr>
            <p:cNvPr id="4" name="Picture 3" descr="A white rectangular object with black border&#10;&#10;Description automatically generated">
              <a:extLst>
                <a:ext uri="{FF2B5EF4-FFF2-40B4-BE49-F238E27FC236}">
                  <a16:creationId xmlns:a16="http://schemas.microsoft.com/office/drawing/2014/main" id="{E53F0617-ACDB-F910-D52D-8B60B3510E29}"/>
                </a:ext>
              </a:extLst>
            </p:cNvPr>
            <p:cNvPicPr>
              <a:picLocks noChangeAspect="1"/>
            </p:cNvPicPr>
            <p:nvPr/>
          </p:nvPicPr>
          <p:blipFill rotWithShape="1">
            <a:blip r:embed="rId4"/>
            <a:srcRect t="2101"/>
            <a:stretch/>
          </p:blipFill>
          <p:spPr>
            <a:xfrm>
              <a:off x="2209800" y="1325883"/>
              <a:ext cx="7772400" cy="4755684"/>
            </a:xfrm>
            <a:prstGeom prst="rect">
              <a:avLst/>
            </a:prstGeom>
          </p:spPr>
        </p:pic>
        <p:pic>
          <p:nvPicPr>
            <p:cNvPr id="3" name="Picture 2">
              <a:extLst>
                <a:ext uri="{FF2B5EF4-FFF2-40B4-BE49-F238E27FC236}">
                  <a16:creationId xmlns:a16="http://schemas.microsoft.com/office/drawing/2014/main" id="{B4EF2E84-A49D-9BB3-F8CE-F9572947F582}"/>
                </a:ext>
              </a:extLst>
            </p:cNvPr>
            <p:cNvPicPr>
              <a:picLocks noChangeAspect="1"/>
            </p:cNvPicPr>
            <p:nvPr/>
          </p:nvPicPr>
          <p:blipFill>
            <a:blip r:embed="rId5"/>
            <a:stretch>
              <a:fillRect/>
            </a:stretch>
          </p:blipFill>
          <p:spPr>
            <a:xfrm>
              <a:off x="2209800" y="1609091"/>
              <a:ext cx="7772400" cy="4472476"/>
            </a:xfrm>
            <a:prstGeom prst="rect">
              <a:avLst/>
            </a:prstGeom>
          </p:spPr>
        </p:pic>
        <p:sp>
          <p:nvSpPr>
            <p:cNvPr id="5" name="Triangle 4">
              <a:extLst>
                <a:ext uri="{FF2B5EF4-FFF2-40B4-BE49-F238E27FC236}">
                  <a16:creationId xmlns:a16="http://schemas.microsoft.com/office/drawing/2014/main" id="{0490C95B-F3B7-1E3F-CA10-0F39949B21C6}"/>
                </a:ext>
              </a:extLst>
            </p:cNvPr>
            <p:cNvSpPr/>
            <p:nvPr/>
          </p:nvSpPr>
          <p:spPr>
            <a:xfrm rot="10800000" flipH="1">
              <a:off x="9648302" y="3025295"/>
              <a:ext cx="49741" cy="45719"/>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15FBA6DF-2728-484E-9897-37DC86A824F7}"/>
                </a:ext>
              </a:extLst>
            </p:cNvPr>
            <p:cNvSpPr/>
            <p:nvPr/>
          </p:nvSpPr>
          <p:spPr>
            <a:xfrm rot="10800000" flipH="1">
              <a:off x="9656564" y="3502013"/>
              <a:ext cx="49741" cy="45719"/>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098918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9BF26F-C674-83AC-91CC-F118F45C1C11}"/>
              </a:ext>
            </a:extLst>
          </p:cNvPr>
          <p:cNvSpPr txBox="1"/>
          <p:nvPr/>
        </p:nvSpPr>
        <p:spPr>
          <a:xfrm>
            <a:off x="469553" y="388630"/>
            <a:ext cx="100853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Market Opportunities</a:t>
            </a:r>
          </a:p>
        </p:txBody>
      </p:sp>
      <p:sp>
        <p:nvSpPr>
          <p:cNvPr id="12" name="Gleichschenkliges Dreieck 30">
            <a:extLst>
              <a:ext uri="{FF2B5EF4-FFF2-40B4-BE49-F238E27FC236}">
                <a16:creationId xmlns:a16="http://schemas.microsoft.com/office/drawing/2014/main" id="{FF6153C6-BD57-A068-1525-1E4BD44D0D37}"/>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Picture 1" descr="A logo with a ninja face and lines&#10;&#10;Description automatically generated">
            <a:extLst>
              <a:ext uri="{FF2B5EF4-FFF2-40B4-BE49-F238E27FC236}">
                <a16:creationId xmlns:a16="http://schemas.microsoft.com/office/drawing/2014/main" id="{71B131AC-023F-DA5E-E125-E12B5407E8FA}"/>
              </a:ext>
            </a:extLst>
          </p:cNvPr>
          <p:cNvPicPr>
            <a:picLocks noChangeAspect="1"/>
          </p:cNvPicPr>
          <p:nvPr/>
        </p:nvPicPr>
        <p:blipFill>
          <a:blip r:embed="rId3"/>
          <a:stretch>
            <a:fillRect/>
          </a:stretch>
        </p:blipFill>
        <p:spPr>
          <a:xfrm>
            <a:off x="-244641" y="5700047"/>
            <a:ext cx="1428389" cy="1486114"/>
          </a:xfrm>
          <a:prstGeom prst="rect">
            <a:avLst/>
          </a:prstGeom>
        </p:spPr>
      </p:pic>
      <p:sp>
        <p:nvSpPr>
          <p:cNvPr id="3" name="Rounded Rectangle 2">
            <a:extLst>
              <a:ext uri="{FF2B5EF4-FFF2-40B4-BE49-F238E27FC236}">
                <a16:creationId xmlns:a16="http://schemas.microsoft.com/office/drawing/2014/main" id="{8C049B6B-2FC8-5BF7-E3D2-046319C49F86}"/>
              </a:ext>
            </a:extLst>
          </p:cNvPr>
          <p:cNvSpPr/>
          <p:nvPr/>
        </p:nvSpPr>
        <p:spPr>
          <a:xfrm>
            <a:off x="1464488" y="1719042"/>
            <a:ext cx="2654047" cy="4479977"/>
          </a:xfrm>
          <a:prstGeom prst="roundRect">
            <a:avLst>
              <a:gd name="adj" fmla="val 37527"/>
            </a:avLst>
          </a:prstGeom>
          <a:gradFill flip="none" rotWithShape="1">
            <a:gsLst>
              <a:gs pos="100000">
                <a:srgbClr val="9DFFCA"/>
              </a:gs>
              <a:gs pos="0">
                <a:schemeClr val="accent6">
                  <a:lumMod val="40000"/>
                  <a:lumOff val="6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 name="Rounded Rectangle 3">
            <a:extLst>
              <a:ext uri="{FF2B5EF4-FFF2-40B4-BE49-F238E27FC236}">
                <a16:creationId xmlns:a16="http://schemas.microsoft.com/office/drawing/2014/main" id="{857B871A-6614-06FC-3DD8-E100E2FC6976}"/>
              </a:ext>
            </a:extLst>
          </p:cNvPr>
          <p:cNvSpPr/>
          <p:nvPr/>
        </p:nvSpPr>
        <p:spPr>
          <a:xfrm>
            <a:off x="4920496" y="1719042"/>
            <a:ext cx="2654048" cy="4479977"/>
          </a:xfrm>
          <a:prstGeom prst="roundRect">
            <a:avLst>
              <a:gd name="adj" fmla="val 37527"/>
            </a:avLst>
          </a:prstGeom>
          <a:gradFill flip="none" rotWithShape="1">
            <a:gsLst>
              <a:gs pos="100000">
                <a:srgbClr val="9DFFCA"/>
              </a:gs>
              <a:gs pos="0">
                <a:schemeClr val="accent6">
                  <a:lumMod val="40000"/>
                  <a:lumOff val="6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 name="Rounded Rectangle 4">
            <a:extLst>
              <a:ext uri="{FF2B5EF4-FFF2-40B4-BE49-F238E27FC236}">
                <a16:creationId xmlns:a16="http://schemas.microsoft.com/office/drawing/2014/main" id="{0C035496-D4AB-3524-3F46-C183815F8B98}"/>
              </a:ext>
            </a:extLst>
          </p:cNvPr>
          <p:cNvSpPr/>
          <p:nvPr/>
        </p:nvSpPr>
        <p:spPr>
          <a:xfrm>
            <a:off x="8376504" y="1719042"/>
            <a:ext cx="2654048" cy="4479977"/>
          </a:xfrm>
          <a:prstGeom prst="roundRect">
            <a:avLst>
              <a:gd name="adj" fmla="val 37527"/>
            </a:avLst>
          </a:prstGeom>
          <a:gradFill flip="none" rotWithShape="1">
            <a:gsLst>
              <a:gs pos="100000">
                <a:srgbClr val="9DFFCA"/>
              </a:gs>
              <a:gs pos="0">
                <a:schemeClr val="accent6">
                  <a:lumMod val="40000"/>
                  <a:lumOff val="6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6" name="Rounded Rectangle 5">
            <a:extLst>
              <a:ext uri="{FF2B5EF4-FFF2-40B4-BE49-F238E27FC236}">
                <a16:creationId xmlns:a16="http://schemas.microsoft.com/office/drawing/2014/main" id="{B69780BA-6B17-3D25-C291-5F3A008EAB63}"/>
              </a:ext>
            </a:extLst>
          </p:cNvPr>
          <p:cNvSpPr/>
          <p:nvPr/>
        </p:nvSpPr>
        <p:spPr>
          <a:xfrm>
            <a:off x="1301495" y="2437680"/>
            <a:ext cx="3022054" cy="500466"/>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rPr>
              <a:t>Data Democratization</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95685B81-8C4F-AA10-F99C-87A02747E99C}"/>
              </a:ext>
            </a:extLst>
          </p:cNvPr>
          <p:cNvSpPr/>
          <p:nvPr/>
        </p:nvSpPr>
        <p:spPr>
          <a:xfrm>
            <a:off x="1474992" y="3149422"/>
            <a:ext cx="2654047" cy="2677656"/>
          </a:xfrm>
          <a:prstGeom prst="rect">
            <a:avLst/>
          </a:prstGeom>
        </p:spPr>
        <p:txBody>
          <a:bodyPr wrap="square">
            <a:spAutoFit/>
          </a:bodyPr>
          <a:lstStyle/>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ptos" panose="02110004020202020204"/>
                <a:ea typeface="+mn-ea"/>
                <a:cs typeface="+mn-cs"/>
              </a:rPr>
              <a:t>Database querying is essential across every industries.</a:t>
            </a:r>
          </a:p>
          <a:p>
            <a:pPr marL="0" marR="0" lvl="0" indent="0" algn="l" defTabSz="228554"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Aptos" panose="02110004020202020204"/>
                <a:ea typeface="+mn-ea"/>
                <a:cs typeface="+mn-cs"/>
              </a:rPr>
              <a:t>		Example: CPG, Social Platforms, 		Real estate, etc</a:t>
            </a: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ptos" panose="02110004020202020204"/>
                <a:ea typeface="+mn-ea"/>
                <a:cs typeface="+mn-cs"/>
              </a:rPr>
              <a:t>Data captured is available in huge volumes and information traceability is challenging</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Rounded Rectangle 7">
            <a:extLst>
              <a:ext uri="{FF2B5EF4-FFF2-40B4-BE49-F238E27FC236}">
                <a16:creationId xmlns:a16="http://schemas.microsoft.com/office/drawing/2014/main" id="{04AE5A38-D244-0718-730B-5A877B2214A7}"/>
              </a:ext>
            </a:extLst>
          </p:cNvPr>
          <p:cNvSpPr/>
          <p:nvPr/>
        </p:nvSpPr>
        <p:spPr>
          <a:xfrm>
            <a:off x="4757502" y="2437680"/>
            <a:ext cx="3022054" cy="500466"/>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rPr>
              <a:t>Skill Barrier</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6CFA180E-EB77-D752-46C4-8E04364FF137}"/>
              </a:ext>
            </a:extLst>
          </p:cNvPr>
          <p:cNvSpPr/>
          <p:nvPr/>
        </p:nvSpPr>
        <p:spPr>
          <a:xfrm>
            <a:off x="4930999" y="3149422"/>
            <a:ext cx="2654047" cy="273921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Decisions are data driven &amp; information loss is highly likely when passed through hierarchy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a:ln>
                  <a:noFill/>
                </a:ln>
                <a:solidFill>
                  <a:prstClr val="black"/>
                </a:solidFill>
                <a:effectLst/>
                <a:uLnTx/>
                <a:uFillTx/>
                <a:latin typeface="Aptos" panose="02110004020202020204"/>
                <a:ea typeface="+mn-ea"/>
                <a:cs typeface="+mn-cs"/>
              </a:rPr>
              <a:t>Product Managers &amp; Leadership can extract insights easily</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400" b="0" i="0" u="none" strike="noStrike" kern="1200" cap="none" spc="0" normalizeH="0" baseline="0" noProof="0">
                <a:ln>
                  <a:noFill/>
                </a:ln>
                <a:solidFill>
                  <a:prstClr val="black"/>
                </a:solidFill>
                <a:effectLst/>
                <a:uLnTx/>
                <a:uFillTx/>
                <a:latin typeface="Aptos" panose="02110004020202020204"/>
                <a:ea typeface="+mn-ea"/>
                <a:cs typeface="+mn-cs"/>
              </a:rPr>
            </a:br>
            <a:endParaRPr kumimoji="0" lang="en-US" sz="1400" b="0" i="0" u="none" strike="noStrike" kern="1200" cap="none" spc="0" normalizeH="0" baseline="0" noProof="0">
              <a:ln>
                <a:noFill/>
              </a:ln>
              <a:solidFill>
                <a:srgbClr val="FBFBFB"/>
              </a:solidFill>
              <a:effectLst/>
              <a:uLnTx/>
              <a:uFillTx/>
              <a:latin typeface="Open Sans Light"/>
              <a:ea typeface="+mn-ea"/>
              <a:cs typeface="+mn-cs"/>
            </a:endParaRPr>
          </a:p>
        </p:txBody>
      </p:sp>
      <p:sp>
        <p:nvSpPr>
          <p:cNvPr id="10" name="Rounded Rectangle 9">
            <a:extLst>
              <a:ext uri="{FF2B5EF4-FFF2-40B4-BE49-F238E27FC236}">
                <a16:creationId xmlns:a16="http://schemas.microsoft.com/office/drawing/2014/main" id="{F03B3DD3-6DC0-936C-772E-089A3AB96CD6}"/>
              </a:ext>
            </a:extLst>
          </p:cNvPr>
          <p:cNvSpPr/>
          <p:nvPr/>
        </p:nvSpPr>
        <p:spPr>
          <a:xfrm>
            <a:off x="8171491" y="2437680"/>
            <a:ext cx="3022054" cy="500466"/>
          </a:xfrm>
          <a:prstGeom prst="roundRect">
            <a:avLst>
              <a:gd name="adj" fmla="val 50000"/>
            </a:avLst>
          </a:prstGeom>
          <a:solidFill>
            <a:schemeClr val="bg1"/>
          </a:solidFill>
          <a:ln>
            <a:solidFill>
              <a:srgbClr val="9DFF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rPr>
              <a:t>Increased Productivity</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B4285316-CE43-D515-F8FA-43B32E6F24AA}"/>
              </a:ext>
            </a:extLst>
          </p:cNvPr>
          <p:cNvSpPr/>
          <p:nvPr/>
        </p:nvSpPr>
        <p:spPr>
          <a:xfrm>
            <a:off x="8366001" y="3149422"/>
            <a:ext cx="2406243" cy="2062103"/>
          </a:xfrm>
          <a:prstGeom prst="rect">
            <a:avLst/>
          </a:prstGeom>
        </p:spPr>
        <p:txBody>
          <a:bodyPr wrap="square">
            <a:spAutoFit/>
          </a:bodyPr>
          <a:lstStyle/>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ptos" panose="02110004020202020204"/>
                <a:ea typeface="+mn-ea"/>
                <a:cs typeface="+mn-cs"/>
              </a:rPr>
              <a:t>Less time writing and troubleshooting complex queries </a:t>
            </a:r>
          </a:p>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ptos" panose="02110004020202020204"/>
                <a:ea typeface="+mn-ea"/>
                <a:cs typeface="+mn-cs"/>
              </a:rPr>
              <a:t>More time in analysing the results and making data-driven decisions. </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10704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8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80000">
                                          <p:cBhvr additive="base">
                                            <p:cTn id="7" dur="1500" fill="hold"/>
                                            <p:tgtEl>
                                              <p:spTgt spid="3"/>
                                            </p:tgtEl>
                                            <p:attrNameLst>
                                              <p:attrName>ppt_x</p:attrName>
                                            </p:attrNameLst>
                                          </p:cBhvr>
                                          <p:tavLst>
                                            <p:tav tm="0">
                                              <p:val>
                                                <p:strVal val="#ppt_x"/>
                                              </p:val>
                                            </p:tav>
                                            <p:tav tm="100000">
                                              <p:val>
                                                <p:strVal val="#ppt_x"/>
                                              </p:val>
                                            </p:tav>
                                          </p:tavLst>
                                        </p:anim>
                                        <p:anim calcmode="lin" valueType="num" p14:bounceEnd="80000">
                                          <p:cBhvr additive="base">
                                            <p:cTn id="8" dur="1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80000">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14:bounceEnd="80000">
                                          <p:cBhvr additive="base">
                                            <p:cTn id="11" dur="1500" fill="hold"/>
                                            <p:tgtEl>
                                              <p:spTgt spid="6"/>
                                            </p:tgtEl>
                                            <p:attrNameLst>
                                              <p:attrName>ppt_x</p:attrName>
                                            </p:attrNameLst>
                                          </p:cBhvr>
                                          <p:tavLst>
                                            <p:tav tm="0">
                                              <p:val>
                                                <p:strVal val="#ppt_x"/>
                                              </p:val>
                                            </p:tav>
                                            <p:tav tm="100000">
                                              <p:val>
                                                <p:strVal val="#ppt_x"/>
                                              </p:val>
                                            </p:tav>
                                          </p:tavLst>
                                        </p:anim>
                                        <p:anim calcmode="lin" valueType="num" p14:bounceEnd="80000">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80000">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14:bounceEnd="80000">
                                          <p:cBhvr additive="base">
                                            <p:cTn id="15" dur="1500" fill="hold"/>
                                            <p:tgtEl>
                                              <p:spTgt spid="4"/>
                                            </p:tgtEl>
                                            <p:attrNameLst>
                                              <p:attrName>ppt_x</p:attrName>
                                            </p:attrNameLst>
                                          </p:cBhvr>
                                          <p:tavLst>
                                            <p:tav tm="0">
                                              <p:val>
                                                <p:strVal val="#ppt_x"/>
                                              </p:val>
                                            </p:tav>
                                            <p:tav tm="100000">
                                              <p:val>
                                                <p:strVal val="#ppt_x"/>
                                              </p:val>
                                            </p:tav>
                                          </p:tavLst>
                                        </p:anim>
                                        <p:anim calcmode="lin" valueType="num" p14:bounceEnd="80000">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400"/>
                                      </p:stCondLst>
                                      <p:childTnLst>
                                        <p:set>
                                          <p:cBhvr>
                                            <p:cTn id="18" dur="1" fill="hold">
                                              <p:stCondLst>
                                                <p:cond delay="0"/>
                                              </p:stCondLst>
                                            </p:cTn>
                                            <p:tgtEl>
                                              <p:spTgt spid="8"/>
                                            </p:tgtEl>
                                            <p:attrNameLst>
                                              <p:attrName>style.visibility</p:attrName>
                                            </p:attrNameLst>
                                          </p:cBhvr>
                                          <p:to>
                                            <p:strVal val="visible"/>
                                          </p:to>
                                        </p:set>
                                        <p:anim calcmode="lin" valueType="num" p14:bounceEnd="80000">
                                          <p:cBhvr additive="base">
                                            <p:cTn id="19" dur="15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20" dur="1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80000">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80000">
                                          <p:cBhvr additive="base">
                                            <p:cTn id="23" dur="1500" fill="hold"/>
                                            <p:tgtEl>
                                              <p:spTgt spid="5"/>
                                            </p:tgtEl>
                                            <p:attrNameLst>
                                              <p:attrName>ppt_x</p:attrName>
                                            </p:attrNameLst>
                                          </p:cBhvr>
                                          <p:tavLst>
                                            <p:tav tm="0">
                                              <p:val>
                                                <p:strVal val="#ppt_x"/>
                                              </p:val>
                                            </p:tav>
                                            <p:tav tm="100000">
                                              <p:val>
                                                <p:strVal val="#ppt_x"/>
                                              </p:val>
                                            </p:tav>
                                          </p:tavLst>
                                        </p:anim>
                                        <p:anim calcmode="lin" valueType="num" p14:bounceEnd="80000">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80000">
                                      <p:stCondLst>
                                        <p:cond delay="700"/>
                                      </p:stCondLst>
                                      <p:childTnLst>
                                        <p:set>
                                          <p:cBhvr>
                                            <p:cTn id="26" dur="1" fill="hold">
                                              <p:stCondLst>
                                                <p:cond delay="0"/>
                                              </p:stCondLst>
                                            </p:cTn>
                                            <p:tgtEl>
                                              <p:spTgt spid="10"/>
                                            </p:tgtEl>
                                            <p:attrNameLst>
                                              <p:attrName>style.visibility</p:attrName>
                                            </p:attrNameLst>
                                          </p:cBhvr>
                                          <p:to>
                                            <p:strVal val="visible"/>
                                          </p:to>
                                        </p:set>
                                        <p:anim calcmode="lin" valueType="num" p14:bounceEnd="80000">
                                          <p:cBhvr additive="base">
                                            <p:cTn id="27" dur="1500" fill="hold"/>
                                            <p:tgtEl>
                                              <p:spTgt spid="10"/>
                                            </p:tgtEl>
                                            <p:attrNameLst>
                                              <p:attrName>ppt_x</p:attrName>
                                            </p:attrNameLst>
                                          </p:cBhvr>
                                          <p:tavLst>
                                            <p:tav tm="0">
                                              <p:val>
                                                <p:strVal val="#ppt_x"/>
                                              </p:val>
                                            </p:tav>
                                            <p:tav tm="100000">
                                              <p:val>
                                                <p:strVal val="#ppt_x"/>
                                              </p:val>
                                            </p:tav>
                                          </p:tavLst>
                                        </p:anim>
                                        <p:anim calcmode="lin" valueType="num" p14:bounceEnd="80000">
                                          <p:cBhvr additive="base">
                                            <p:cTn id="28"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ppt_x"/>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500" fill="hold"/>
                                            <p:tgtEl>
                                              <p:spTgt spid="8"/>
                                            </p:tgtEl>
                                            <p:attrNameLst>
                                              <p:attrName>ppt_x</p:attrName>
                                            </p:attrNameLst>
                                          </p:cBhvr>
                                          <p:tavLst>
                                            <p:tav tm="0">
                                              <p:val>
                                                <p:strVal val="#ppt_x"/>
                                              </p:val>
                                            </p:tav>
                                            <p:tav tm="100000">
                                              <p:val>
                                                <p:strVal val="#ppt_x"/>
                                              </p:val>
                                            </p:tav>
                                          </p:tavLst>
                                        </p:anim>
                                        <p:anim calcmode="lin" valueType="num">
                                          <p:cBhvr additive="base">
                                            <p:cTn id="20" dur="1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7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500" fill="hold"/>
                                            <p:tgtEl>
                                              <p:spTgt spid="10"/>
                                            </p:tgtEl>
                                            <p:attrNameLst>
                                              <p:attrName>ppt_x</p:attrName>
                                            </p:attrNameLst>
                                          </p:cBhvr>
                                          <p:tavLst>
                                            <p:tav tm="0">
                                              <p:val>
                                                <p:strVal val="#ppt_x"/>
                                              </p:val>
                                            </p:tav>
                                            <p:tav tm="100000">
                                              <p:val>
                                                <p:strVal val="#ppt_x"/>
                                              </p:val>
                                            </p:tav>
                                          </p:tavLst>
                                        </p:anim>
                                        <p:anim calcmode="lin" valueType="num">
                                          <p:cBhvr additive="base">
                                            <p:cTn id="28"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P spid="10"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2000">
              <a:srgbClr val="21322E"/>
            </a:gs>
            <a:gs pos="20000">
              <a:srgbClr val="21322E"/>
            </a:gs>
          </a:gsLst>
          <a:lin ang="5400000" scaled="1"/>
        </a:gradFill>
        <a:effectLst/>
      </p:bgPr>
    </p:bg>
    <p:spTree>
      <p:nvGrpSpPr>
        <p:cNvPr id="1" name=""/>
        <p:cNvGrpSpPr/>
        <p:nvPr/>
      </p:nvGrpSpPr>
      <p:grpSpPr>
        <a:xfrm>
          <a:off x="0" y="0"/>
          <a:ext cx="0" cy="0"/>
          <a:chOff x="0" y="0"/>
          <a:chExt cx="0" cy="0"/>
        </a:xfrm>
      </p:grpSpPr>
      <p:sp>
        <p:nvSpPr>
          <p:cNvPr id="74" name="Rounded Rectangle">
            <a:extLst>
              <a:ext uri="{FF2B5EF4-FFF2-40B4-BE49-F238E27FC236}">
                <a16:creationId xmlns:a16="http://schemas.microsoft.com/office/drawing/2014/main" id="{A23A7DC5-3D11-4B91-8158-8C8EC3B246ED}"/>
              </a:ext>
            </a:extLst>
          </p:cNvPr>
          <p:cNvSpPr/>
          <p:nvPr/>
        </p:nvSpPr>
        <p:spPr>
          <a:xfrm>
            <a:off x="3371096" y="2501442"/>
            <a:ext cx="1739365" cy="2202889"/>
          </a:xfrm>
          <a:prstGeom prst="roundRect">
            <a:avLst>
              <a:gd name="adj" fmla="val 17445"/>
            </a:avLst>
          </a:prstGeom>
          <a:solidFill>
            <a:srgbClr val="9DFFCA"/>
          </a:solidFill>
          <a:ln w="12700">
            <a:miter lim="400000"/>
          </a:ln>
          <a:effectLst>
            <a:outerShdw dist="889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78" name="Rounded Rectangle">
            <a:extLst>
              <a:ext uri="{FF2B5EF4-FFF2-40B4-BE49-F238E27FC236}">
                <a16:creationId xmlns:a16="http://schemas.microsoft.com/office/drawing/2014/main" id="{1E0C0C78-AB51-434E-A45A-B50A384EC0E8}"/>
              </a:ext>
            </a:extLst>
          </p:cNvPr>
          <p:cNvSpPr/>
          <p:nvPr/>
        </p:nvSpPr>
        <p:spPr>
          <a:xfrm>
            <a:off x="7089961" y="2501442"/>
            <a:ext cx="1739365" cy="3699476"/>
          </a:xfrm>
          <a:prstGeom prst="roundRect">
            <a:avLst>
              <a:gd name="adj" fmla="val 17445"/>
            </a:avLst>
          </a:prstGeom>
          <a:solidFill>
            <a:srgbClr val="9DFFCA"/>
          </a:solidFill>
          <a:ln w="12700">
            <a:miter lim="400000"/>
          </a:ln>
          <a:effectLst>
            <a:outerShdw dist="889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79" name="Rounded Rectangle">
            <a:extLst>
              <a:ext uri="{FF2B5EF4-FFF2-40B4-BE49-F238E27FC236}">
                <a16:creationId xmlns:a16="http://schemas.microsoft.com/office/drawing/2014/main" id="{6DE07A31-AF44-47DE-AC50-E4CED685DE9E}"/>
              </a:ext>
            </a:extLst>
          </p:cNvPr>
          <p:cNvSpPr/>
          <p:nvPr/>
        </p:nvSpPr>
        <p:spPr>
          <a:xfrm>
            <a:off x="5230529" y="2501442"/>
            <a:ext cx="1751624" cy="3699476"/>
          </a:xfrm>
          <a:prstGeom prst="roundRect">
            <a:avLst>
              <a:gd name="adj" fmla="val 17445"/>
            </a:avLst>
          </a:prstGeom>
          <a:solidFill>
            <a:srgbClr val="9DFFCA"/>
          </a:solidFill>
          <a:ln w="12700">
            <a:miter lim="400000"/>
          </a:ln>
          <a:effectLst>
            <a:outerShdw dist="889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93" name="TextBox 92">
            <a:extLst>
              <a:ext uri="{FF2B5EF4-FFF2-40B4-BE49-F238E27FC236}">
                <a16:creationId xmlns:a16="http://schemas.microsoft.com/office/drawing/2014/main" id="{A53035F6-206D-441C-A704-E55B3B8D2E3E}"/>
              </a:ext>
            </a:extLst>
          </p:cNvPr>
          <p:cNvSpPr txBox="1"/>
          <p:nvPr/>
        </p:nvSpPr>
        <p:spPr>
          <a:xfrm>
            <a:off x="3801331" y="2745054"/>
            <a:ext cx="128592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Constraints</a:t>
            </a:r>
          </a:p>
        </p:txBody>
      </p:sp>
      <p:sp>
        <p:nvSpPr>
          <p:cNvPr id="96" name="TextBox 95">
            <a:extLst>
              <a:ext uri="{FF2B5EF4-FFF2-40B4-BE49-F238E27FC236}">
                <a16:creationId xmlns:a16="http://schemas.microsoft.com/office/drawing/2014/main" id="{C1115828-3279-434B-8050-8647C9676B1F}"/>
              </a:ext>
            </a:extLst>
          </p:cNvPr>
          <p:cNvSpPr txBox="1"/>
          <p:nvPr/>
        </p:nvSpPr>
        <p:spPr>
          <a:xfrm>
            <a:off x="5671175" y="2669951"/>
            <a:ext cx="116677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Growth &amp; Marketing</a:t>
            </a:r>
          </a:p>
        </p:txBody>
      </p:sp>
      <p:sp>
        <p:nvSpPr>
          <p:cNvPr id="99" name="TextBox 98">
            <a:extLst>
              <a:ext uri="{FF2B5EF4-FFF2-40B4-BE49-F238E27FC236}">
                <a16:creationId xmlns:a16="http://schemas.microsoft.com/office/drawing/2014/main" id="{2F87A778-9430-435C-BEBF-FFE7EEF4F91F}"/>
              </a:ext>
            </a:extLst>
          </p:cNvPr>
          <p:cNvSpPr txBox="1"/>
          <p:nvPr/>
        </p:nvSpPr>
        <p:spPr>
          <a:xfrm>
            <a:off x="7512315" y="2745054"/>
            <a:ext cx="128272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Data Driven</a:t>
            </a:r>
          </a:p>
        </p:txBody>
      </p:sp>
      <p:grpSp>
        <p:nvGrpSpPr>
          <p:cNvPr id="16" name="Group 15">
            <a:extLst>
              <a:ext uri="{FF2B5EF4-FFF2-40B4-BE49-F238E27FC236}">
                <a16:creationId xmlns:a16="http://schemas.microsoft.com/office/drawing/2014/main" id="{E2ECBB81-4998-4945-AB51-629F0146F752}"/>
              </a:ext>
            </a:extLst>
          </p:cNvPr>
          <p:cNvGrpSpPr/>
          <p:nvPr/>
        </p:nvGrpSpPr>
        <p:grpSpPr>
          <a:xfrm>
            <a:off x="7236305" y="2745054"/>
            <a:ext cx="319207" cy="319207"/>
            <a:chOff x="7216793" y="4309563"/>
            <a:chExt cx="319207" cy="319207"/>
          </a:xfrm>
        </p:grpSpPr>
        <p:sp>
          <p:nvSpPr>
            <p:cNvPr id="98" name="Oval 97">
              <a:extLst>
                <a:ext uri="{FF2B5EF4-FFF2-40B4-BE49-F238E27FC236}">
                  <a16:creationId xmlns:a16="http://schemas.microsoft.com/office/drawing/2014/main" id="{2BDE3844-6CCE-4A0C-ACA3-70AD61F27126}"/>
                </a:ext>
              </a:extLst>
            </p:cNvPr>
            <p:cNvSpPr/>
            <p:nvPr/>
          </p:nvSpPr>
          <p:spPr>
            <a:xfrm>
              <a:off x="7216793" y="4309563"/>
              <a:ext cx="319207" cy="319207"/>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104" name="Freeform: Shape 103">
              <a:extLst>
                <a:ext uri="{FF2B5EF4-FFF2-40B4-BE49-F238E27FC236}">
                  <a16:creationId xmlns:a16="http://schemas.microsoft.com/office/drawing/2014/main" id="{CCF4FAC1-88FB-4F7D-A091-16DDFE43CD63}"/>
                </a:ext>
              </a:extLst>
            </p:cNvPr>
            <p:cNvSpPr/>
            <p:nvPr/>
          </p:nvSpPr>
          <p:spPr>
            <a:xfrm>
              <a:off x="7291939" y="4384692"/>
              <a:ext cx="168914" cy="161810"/>
            </a:xfrm>
            <a:custGeom>
              <a:avLst/>
              <a:gdLst>
                <a:gd name="connsiteX0" fmla="*/ 1901956 w 1902129"/>
                <a:gd name="connsiteY0" fmla="*/ 488273 h 1822133"/>
                <a:gd name="connsiteX1" fmla="*/ 1877009 w 1902129"/>
                <a:gd name="connsiteY1" fmla="*/ 352250 h 1822133"/>
                <a:gd name="connsiteX2" fmla="*/ 1838374 w 1902129"/>
                <a:gd name="connsiteY2" fmla="*/ 319955 h 1822133"/>
                <a:gd name="connsiteX3" fmla="*/ 1838166 w 1902129"/>
                <a:gd name="connsiteY3" fmla="*/ 319955 h 1822133"/>
                <a:gd name="connsiteX4" fmla="*/ 1799738 w 1902129"/>
                <a:gd name="connsiteY4" fmla="*/ 352546 h 1822133"/>
                <a:gd name="connsiteX5" fmla="*/ 1575720 w 1902129"/>
                <a:gd name="connsiteY5" fmla="*/ 1642794 h 1822133"/>
                <a:gd name="connsiteX6" fmla="*/ 434471 w 1902129"/>
                <a:gd name="connsiteY6" fmla="*/ 1642794 h 1822133"/>
                <a:gd name="connsiteX7" fmla="*/ 363156 w 1902129"/>
                <a:gd name="connsiteY7" fmla="*/ 1610974 h 1822133"/>
                <a:gd name="connsiteX8" fmla="*/ 332758 w 1902129"/>
                <a:gd name="connsiteY8" fmla="*/ 1522119 h 1822133"/>
                <a:gd name="connsiteX9" fmla="*/ 457493 w 1902129"/>
                <a:gd name="connsiteY9" fmla="*/ 1396762 h 1822133"/>
                <a:gd name="connsiteX10" fmla="*/ 1409921 w 1902129"/>
                <a:gd name="connsiteY10" fmla="*/ 1396762 h 1822133"/>
                <a:gd name="connsiteX11" fmla="*/ 1448644 w 1902129"/>
                <a:gd name="connsiteY11" fmla="*/ 1364082 h 1822133"/>
                <a:gd name="connsiteX12" fmla="*/ 1671597 w 1902129"/>
                <a:gd name="connsiteY12" fmla="*/ 45835 h 1822133"/>
                <a:gd name="connsiteX13" fmla="*/ 1662886 w 1902129"/>
                <a:gd name="connsiteY13" fmla="*/ 13896 h 1822133"/>
                <a:gd name="connsiteX14" fmla="*/ 1632873 w 1902129"/>
                <a:gd name="connsiteY14" fmla="*/ 0 h 1822133"/>
                <a:gd name="connsiteX15" fmla="*/ 681215 w 1902129"/>
                <a:gd name="connsiteY15" fmla="*/ 0 h 1822133"/>
                <a:gd name="connsiteX16" fmla="*/ 208734 w 1902129"/>
                <a:gd name="connsiteY16" fmla="*/ 393492 h 1822133"/>
                <a:gd name="connsiteX17" fmla="*/ 5426 w 1902129"/>
                <a:gd name="connsiteY17" fmla="*/ 1389147 h 1822133"/>
                <a:gd name="connsiteX18" fmla="*/ 85274 w 1902129"/>
                <a:gd name="connsiteY18" fmla="*/ 1697695 h 1822133"/>
                <a:gd name="connsiteX19" fmla="*/ 368519 w 1902129"/>
                <a:gd name="connsiteY19" fmla="*/ 1823260 h 1822133"/>
                <a:gd name="connsiteX20" fmla="*/ 386741 w 1902129"/>
                <a:gd name="connsiteY20" fmla="*/ 1823260 h 1822133"/>
                <a:gd name="connsiteX21" fmla="*/ 387807 w 1902129"/>
                <a:gd name="connsiteY21" fmla="*/ 1823260 h 1822133"/>
                <a:gd name="connsiteX22" fmla="*/ 1622236 w 1902129"/>
                <a:gd name="connsiteY22" fmla="*/ 1823349 h 1822133"/>
                <a:gd name="connsiteX23" fmla="*/ 1711387 w 1902129"/>
                <a:gd name="connsiteY23" fmla="*/ 1747619 h 1822133"/>
                <a:gd name="connsiteX24" fmla="*/ 1902045 w 1902129"/>
                <a:gd name="connsiteY24" fmla="*/ 501191 h 1822133"/>
                <a:gd name="connsiteX25" fmla="*/ 1901956 w 1902129"/>
                <a:gd name="connsiteY25" fmla="*/ 488273 h 1822133"/>
                <a:gd name="connsiteX26" fmla="*/ 1901956 w 1902129"/>
                <a:gd name="connsiteY26" fmla="*/ 488273 h 182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02129" h="1822133">
                  <a:moveTo>
                    <a:pt x="1901956" y="488273"/>
                  </a:moveTo>
                  <a:lnTo>
                    <a:pt x="1877009" y="352250"/>
                  </a:lnTo>
                  <a:cubicBezTo>
                    <a:pt x="1873661" y="333554"/>
                    <a:pt x="1857366" y="319955"/>
                    <a:pt x="1838374" y="319955"/>
                  </a:cubicBezTo>
                  <a:lnTo>
                    <a:pt x="1838166" y="319955"/>
                  </a:lnTo>
                  <a:cubicBezTo>
                    <a:pt x="1819204" y="320044"/>
                    <a:pt x="1802997" y="333732"/>
                    <a:pt x="1799738" y="352546"/>
                  </a:cubicBezTo>
                  <a:lnTo>
                    <a:pt x="1575720" y="1642794"/>
                  </a:lnTo>
                  <a:lnTo>
                    <a:pt x="434471" y="1642794"/>
                  </a:lnTo>
                  <a:cubicBezTo>
                    <a:pt x="407154" y="1642794"/>
                    <a:pt x="381822" y="1631476"/>
                    <a:pt x="363156" y="1610974"/>
                  </a:cubicBezTo>
                  <a:cubicBezTo>
                    <a:pt x="341795" y="1587390"/>
                    <a:pt x="329884" y="1552221"/>
                    <a:pt x="332758" y="1522119"/>
                  </a:cubicBezTo>
                  <a:cubicBezTo>
                    <a:pt x="341113" y="1449470"/>
                    <a:pt x="393644" y="1396762"/>
                    <a:pt x="457493" y="1396762"/>
                  </a:cubicBezTo>
                  <a:lnTo>
                    <a:pt x="1409921" y="1396762"/>
                  </a:lnTo>
                  <a:cubicBezTo>
                    <a:pt x="1429090" y="1396762"/>
                    <a:pt x="1445474" y="1382955"/>
                    <a:pt x="1448644" y="1364082"/>
                  </a:cubicBezTo>
                  <a:lnTo>
                    <a:pt x="1671597" y="45835"/>
                  </a:lnTo>
                  <a:cubicBezTo>
                    <a:pt x="1673522" y="34428"/>
                    <a:pt x="1670352" y="22725"/>
                    <a:pt x="1662886" y="13896"/>
                  </a:cubicBezTo>
                  <a:cubicBezTo>
                    <a:pt x="1655390" y="5096"/>
                    <a:pt x="1644487" y="0"/>
                    <a:pt x="1632873" y="0"/>
                  </a:cubicBezTo>
                  <a:lnTo>
                    <a:pt x="681215" y="0"/>
                  </a:lnTo>
                  <a:cubicBezTo>
                    <a:pt x="464100" y="0"/>
                    <a:pt x="252140" y="176554"/>
                    <a:pt x="208734" y="393492"/>
                  </a:cubicBezTo>
                  <a:lnTo>
                    <a:pt x="5426" y="1389147"/>
                  </a:lnTo>
                  <a:cubicBezTo>
                    <a:pt x="-12885" y="1505705"/>
                    <a:pt x="15499" y="1615270"/>
                    <a:pt x="85274" y="1697695"/>
                  </a:cubicBezTo>
                  <a:cubicBezTo>
                    <a:pt x="153892" y="1778699"/>
                    <a:pt x="254451" y="1823260"/>
                    <a:pt x="368519" y="1823260"/>
                  </a:cubicBezTo>
                  <a:lnTo>
                    <a:pt x="386741" y="1823260"/>
                  </a:lnTo>
                  <a:cubicBezTo>
                    <a:pt x="387007" y="1823260"/>
                    <a:pt x="387392" y="1823260"/>
                    <a:pt x="387807" y="1823260"/>
                  </a:cubicBezTo>
                  <a:cubicBezTo>
                    <a:pt x="448456" y="1823349"/>
                    <a:pt x="1610059" y="1823349"/>
                    <a:pt x="1622236" y="1823349"/>
                  </a:cubicBezTo>
                  <a:cubicBezTo>
                    <a:pt x="1666234" y="1823349"/>
                    <a:pt x="1703625" y="1791913"/>
                    <a:pt x="1711387" y="1747619"/>
                  </a:cubicBezTo>
                  <a:lnTo>
                    <a:pt x="1902045" y="501191"/>
                  </a:lnTo>
                  <a:cubicBezTo>
                    <a:pt x="1902815" y="497013"/>
                    <a:pt x="1902726" y="492598"/>
                    <a:pt x="1901956" y="488273"/>
                  </a:cubicBezTo>
                  <a:lnTo>
                    <a:pt x="1901956" y="488273"/>
                  </a:ln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grpSp>
        <p:nvGrpSpPr>
          <p:cNvPr id="14" name="Group 13">
            <a:extLst>
              <a:ext uri="{FF2B5EF4-FFF2-40B4-BE49-F238E27FC236}">
                <a16:creationId xmlns:a16="http://schemas.microsoft.com/office/drawing/2014/main" id="{7ABE0167-89CF-495D-84F6-535D5C96A2D3}"/>
              </a:ext>
            </a:extLst>
          </p:cNvPr>
          <p:cNvGrpSpPr/>
          <p:nvPr/>
        </p:nvGrpSpPr>
        <p:grpSpPr>
          <a:xfrm>
            <a:off x="3521237" y="2745054"/>
            <a:ext cx="319207" cy="319207"/>
            <a:chOff x="3501725" y="4309563"/>
            <a:chExt cx="319207" cy="319207"/>
          </a:xfrm>
        </p:grpSpPr>
        <p:sp>
          <p:nvSpPr>
            <p:cNvPr id="92" name="Oval 91">
              <a:extLst>
                <a:ext uri="{FF2B5EF4-FFF2-40B4-BE49-F238E27FC236}">
                  <a16:creationId xmlns:a16="http://schemas.microsoft.com/office/drawing/2014/main" id="{FE3BF9FB-D70E-49F6-8AEA-54B4DF5EE922}"/>
                </a:ext>
              </a:extLst>
            </p:cNvPr>
            <p:cNvSpPr/>
            <p:nvPr/>
          </p:nvSpPr>
          <p:spPr>
            <a:xfrm>
              <a:off x="3501725" y="4309563"/>
              <a:ext cx="319207" cy="319207"/>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105" name="Freeform: Shape 104">
              <a:extLst>
                <a:ext uri="{FF2B5EF4-FFF2-40B4-BE49-F238E27FC236}">
                  <a16:creationId xmlns:a16="http://schemas.microsoft.com/office/drawing/2014/main" id="{23AF1FE4-DB32-4E06-96CB-0ECAE1AA17C1}"/>
                </a:ext>
              </a:extLst>
            </p:cNvPr>
            <p:cNvSpPr/>
            <p:nvPr/>
          </p:nvSpPr>
          <p:spPr>
            <a:xfrm>
              <a:off x="3576854" y="4384692"/>
              <a:ext cx="168948" cy="168948"/>
            </a:xfrm>
            <a:custGeom>
              <a:avLst/>
              <a:gdLst>
                <a:gd name="connsiteX0" fmla="*/ 1692807 w 1777691"/>
                <a:gd name="connsiteY0" fmla="*/ 86988 h 1777691"/>
                <a:gd name="connsiteX1" fmla="*/ 1482358 w 1777691"/>
                <a:gd name="connsiteY1" fmla="*/ 0 h 1777691"/>
                <a:gd name="connsiteX2" fmla="*/ 1271909 w 1777691"/>
                <a:gd name="connsiteY2" fmla="*/ 86988 h 1777691"/>
                <a:gd name="connsiteX3" fmla="*/ 863543 w 1777691"/>
                <a:gd name="connsiteY3" fmla="*/ 495532 h 1777691"/>
                <a:gd name="connsiteX4" fmla="*/ 788110 w 1777691"/>
                <a:gd name="connsiteY4" fmla="*/ 788110 h 1777691"/>
                <a:gd name="connsiteX5" fmla="*/ 705832 w 1777691"/>
                <a:gd name="connsiteY5" fmla="*/ 776525 h 1777691"/>
                <a:gd name="connsiteX6" fmla="*/ 495531 w 1777691"/>
                <a:gd name="connsiteY6" fmla="*/ 863543 h 1777691"/>
                <a:gd name="connsiteX7" fmla="*/ 86988 w 1777691"/>
                <a:gd name="connsiteY7" fmla="*/ 1271909 h 1777691"/>
                <a:gd name="connsiteX8" fmla="*/ 0 w 1777691"/>
                <a:gd name="connsiteY8" fmla="*/ 1482210 h 1777691"/>
                <a:gd name="connsiteX9" fmla="*/ 86988 w 1777691"/>
                <a:gd name="connsiteY9" fmla="*/ 1692836 h 1777691"/>
                <a:gd name="connsiteX10" fmla="*/ 297615 w 1777691"/>
                <a:gd name="connsiteY10" fmla="*/ 1779973 h 1777691"/>
                <a:gd name="connsiteX11" fmla="*/ 508035 w 1777691"/>
                <a:gd name="connsiteY11" fmla="*/ 1692836 h 1777691"/>
                <a:gd name="connsiteX12" fmla="*/ 916400 w 1777691"/>
                <a:gd name="connsiteY12" fmla="*/ 1284412 h 1777691"/>
                <a:gd name="connsiteX13" fmla="*/ 991833 w 1777691"/>
                <a:gd name="connsiteY13" fmla="*/ 991685 h 1777691"/>
                <a:gd name="connsiteX14" fmla="*/ 1074259 w 1777691"/>
                <a:gd name="connsiteY14" fmla="*/ 1003270 h 1777691"/>
                <a:gd name="connsiteX15" fmla="*/ 1284412 w 1777691"/>
                <a:gd name="connsiteY15" fmla="*/ 916252 h 1777691"/>
                <a:gd name="connsiteX16" fmla="*/ 1692807 w 1777691"/>
                <a:gd name="connsiteY16" fmla="*/ 508005 h 1777691"/>
                <a:gd name="connsiteX17" fmla="*/ 1779943 w 1777691"/>
                <a:gd name="connsiteY17" fmla="*/ 297437 h 1777691"/>
                <a:gd name="connsiteX18" fmla="*/ 1692807 w 1777691"/>
                <a:gd name="connsiteY18" fmla="*/ 86988 h 1777691"/>
                <a:gd name="connsiteX19" fmla="*/ 1692807 w 1777691"/>
                <a:gd name="connsiteY19" fmla="*/ 86988 h 1777691"/>
                <a:gd name="connsiteX20" fmla="*/ 1234133 w 1777691"/>
                <a:gd name="connsiteY20" fmla="*/ 655079 h 1777691"/>
                <a:gd name="connsiteX21" fmla="*/ 1257154 w 1777691"/>
                <a:gd name="connsiteY21" fmla="*/ 599763 h 1777691"/>
                <a:gd name="connsiteX22" fmla="*/ 1234459 w 1777691"/>
                <a:gd name="connsiteY22" fmla="*/ 545337 h 1777691"/>
                <a:gd name="connsiteX23" fmla="*/ 1125190 w 1777691"/>
                <a:gd name="connsiteY23" fmla="*/ 545337 h 1777691"/>
                <a:gd name="connsiteX24" fmla="*/ 924785 w 1777691"/>
                <a:gd name="connsiteY24" fmla="*/ 745564 h 1777691"/>
                <a:gd name="connsiteX25" fmla="*/ 964842 w 1777691"/>
                <a:gd name="connsiteY25" fmla="*/ 597008 h 1777691"/>
                <a:gd name="connsiteX26" fmla="*/ 1373415 w 1777691"/>
                <a:gd name="connsiteY26" fmla="*/ 188495 h 1777691"/>
                <a:gd name="connsiteX27" fmla="*/ 1591330 w 1777691"/>
                <a:gd name="connsiteY27" fmla="*/ 188495 h 1777691"/>
                <a:gd name="connsiteX28" fmla="*/ 1591330 w 1777691"/>
                <a:gd name="connsiteY28" fmla="*/ 406558 h 1777691"/>
                <a:gd name="connsiteX29" fmla="*/ 1182935 w 1777691"/>
                <a:gd name="connsiteY29" fmla="*/ 814953 h 1777691"/>
                <a:gd name="connsiteX30" fmla="*/ 1034557 w 1777691"/>
                <a:gd name="connsiteY30" fmla="*/ 854714 h 1777691"/>
                <a:gd name="connsiteX31" fmla="*/ 1234133 w 1777691"/>
                <a:gd name="connsiteY31" fmla="*/ 655079 h 1777691"/>
                <a:gd name="connsiteX32" fmla="*/ 297289 w 1777691"/>
                <a:gd name="connsiteY32" fmla="*/ 1636246 h 1777691"/>
                <a:gd name="connsiteX33" fmla="*/ 188643 w 1777691"/>
                <a:gd name="connsiteY33" fmla="*/ 1591301 h 1777691"/>
                <a:gd name="connsiteX34" fmla="*/ 143549 w 1777691"/>
                <a:gd name="connsiteY34" fmla="*/ 1482358 h 1777691"/>
                <a:gd name="connsiteX35" fmla="*/ 188643 w 1777691"/>
                <a:gd name="connsiteY35" fmla="*/ 1373415 h 1777691"/>
                <a:gd name="connsiteX36" fmla="*/ 596890 w 1777691"/>
                <a:gd name="connsiteY36" fmla="*/ 965168 h 1777691"/>
                <a:gd name="connsiteX37" fmla="*/ 705832 w 1777691"/>
                <a:gd name="connsiteY37" fmla="*/ 920074 h 1777691"/>
                <a:gd name="connsiteX38" fmla="*/ 745267 w 1777691"/>
                <a:gd name="connsiteY38" fmla="*/ 925111 h 1777691"/>
                <a:gd name="connsiteX39" fmla="*/ 532715 w 1777691"/>
                <a:gd name="connsiteY39" fmla="*/ 1137841 h 1777691"/>
                <a:gd name="connsiteX40" fmla="*/ 510020 w 1777691"/>
                <a:gd name="connsiteY40" fmla="*/ 1192387 h 1777691"/>
                <a:gd name="connsiteX41" fmla="*/ 532715 w 1777691"/>
                <a:gd name="connsiteY41" fmla="*/ 1247258 h 1777691"/>
                <a:gd name="connsiteX42" fmla="*/ 642132 w 1777691"/>
                <a:gd name="connsiteY42" fmla="*/ 1247258 h 1777691"/>
                <a:gd name="connsiteX43" fmla="*/ 855010 w 1777691"/>
                <a:gd name="connsiteY43" fmla="*/ 1034231 h 1777691"/>
                <a:gd name="connsiteX44" fmla="*/ 814953 w 1777691"/>
                <a:gd name="connsiteY44" fmla="*/ 1182935 h 1777691"/>
                <a:gd name="connsiteX45" fmla="*/ 406558 w 1777691"/>
                <a:gd name="connsiteY45" fmla="*/ 1591301 h 1777691"/>
                <a:gd name="connsiteX46" fmla="*/ 297763 w 1777691"/>
                <a:gd name="connsiteY46" fmla="*/ 1636246 h 1777691"/>
                <a:gd name="connsiteX47" fmla="*/ 297615 w 1777691"/>
                <a:gd name="connsiteY47" fmla="*/ 1682733 h 1777691"/>
                <a:gd name="connsiteX48" fmla="*/ 297615 w 1777691"/>
                <a:gd name="connsiteY48" fmla="*/ 1636246 h 1777691"/>
                <a:gd name="connsiteX49" fmla="*/ 297289 w 1777691"/>
                <a:gd name="connsiteY49" fmla="*/ 1636246 h 177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77691" h="1777691">
                  <a:moveTo>
                    <a:pt x="1692807" y="86988"/>
                  </a:moveTo>
                  <a:cubicBezTo>
                    <a:pt x="1636720" y="30932"/>
                    <a:pt x="1562057" y="0"/>
                    <a:pt x="1482358" y="0"/>
                  </a:cubicBezTo>
                  <a:cubicBezTo>
                    <a:pt x="1402806" y="0"/>
                    <a:pt x="1327995" y="30932"/>
                    <a:pt x="1271909" y="86988"/>
                  </a:cubicBezTo>
                  <a:lnTo>
                    <a:pt x="863543" y="495532"/>
                  </a:lnTo>
                  <a:cubicBezTo>
                    <a:pt x="785058" y="573868"/>
                    <a:pt x="758985" y="686752"/>
                    <a:pt x="788110" y="788110"/>
                  </a:cubicBezTo>
                  <a:cubicBezTo>
                    <a:pt x="761474" y="780495"/>
                    <a:pt x="733742" y="776525"/>
                    <a:pt x="705832" y="776525"/>
                  </a:cubicBezTo>
                  <a:cubicBezTo>
                    <a:pt x="626281" y="776525"/>
                    <a:pt x="551618" y="807309"/>
                    <a:pt x="495531" y="863543"/>
                  </a:cubicBezTo>
                  <a:lnTo>
                    <a:pt x="86988" y="1271909"/>
                  </a:lnTo>
                  <a:cubicBezTo>
                    <a:pt x="30932" y="1327995"/>
                    <a:pt x="0" y="1402658"/>
                    <a:pt x="0" y="1482210"/>
                  </a:cubicBezTo>
                  <a:cubicBezTo>
                    <a:pt x="0" y="1561909"/>
                    <a:pt x="30932" y="1636720"/>
                    <a:pt x="86988" y="1692836"/>
                  </a:cubicBezTo>
                  <a:cubicBezTo>
                    <a:pt x="143252" y="1748893"/>
                    <a:pt x="218063" y="1779973"/>
                    <a:pt x="297615" y="1779973"/>
                  </a:cubicBezTo>
                  <a:cubicBezTo>
                    <a:pt x="377167" y="1779973"/>
                    <a:pt x="451978" y="1748893"/>
                    <a:pt x="508035" y="1692836"/>
                  </a:cubicBezTo>
                  <a:lnTo>
                    <a:pt x="916400" y="1284412"/>
                  </a:lnTo>
                  <a:cubicBezTo>
                    <a:pt x="994737" y="1205927"/>
                    <a:pt x="1020958" y="1093043"/>
                    <a:pt x="991833" y="991685"/>
                  </a:cubicBezTo>
                  <a:cubicBezTo>
                    <a:pt x="1018469" y="999300"/>
                    <a:pt x="1046379" y="1003270"/>
                    <a:pt x="1074259" y="1003270"/>
                  </a:cubicBezTo>
                  <a:cubicBezTo>
                    <a:pt x="1153633" y="1003270"/>
                    <a:pt x="1228474" y="972338"/>
                    <a:pt x="1284412" y="916252"/>
                  </a:cubicBezTo>
                  <a:lnTo>
                    <a:pt x="1692807" y="508005"/>
                  </a:lnTo>
                  <a:cubicBezTo>
                    <a:pt x="1748863" y="451948"/>
                    <a:pt x="1779943" y="377137"/>
                    <a:pt x="1779943" y="297437"/>
                  </a:cubicBezTo>
                  <a:cubicBezTo>
                    <a:pt x="1779943" y="217738"/>
                    <a:pt x="1748863" y="143075"/>
                    <a:pt x="1692807" y="86988"/>
                  </a:cubicBezTo>
                  <a:lnTo>
                    <a:pt x="1692807" y="86988"/>
                  </a:lnTo>
                  <a:close/>
                  <a:moveTo>
                    <a:pt x="1234133" y="655079"/>
                  </a:moveTo>
                  <a:cubicBezTo>
                    <a:pt x="1248769" y="640621"/>
                    <a:pt x="1257006" y="621096"/>
                    <a:pt x="1257154" y="599763"/>
                  </a:cubicBezTo>
                  <a:cubicBezTo>
                    <a:pt x="1257154" y="579468"/>
                    <a:pt x="1249065" y="560121"/>
                    <a:pt x="1234459" y="545337"/>
                  </a:cubicBezTo>
                  <a:cubicBezTo>
                    <a:pt x="1206104" y="517012"/>
                    <a:pt x="1153514" y="517012"/>
                    <a:pt x="1125190" y="545337"/>
                  </a:cubicBezTo>
                  <a:lnTo>
                    <a:pt x="924785" y="745564"/>
                  </a:lnTo>
                  <a:cubicBezTo>
                    <a:pt x="910771" y="693922"/>
                    <a:pt x="924637" y="637243"/>
                    <a:pt x="964842" y="597008"/>
                  </a:cubicBezTo>
                  <a:lnTo>
                    <a:pt x="1373415" y="188495"/>
                  </a:lnTo>
                  <a:cubicBezTo>
                    <a:pt x="1431190" y="130749"/>
                    <a:pt x="1532963" y="130305"/>
                    <a:pt x="1591330" y="188495"/>
                  </a:cubicBezTo>
                  <a:cubicBezTo>
                    <a:pt x="1651357" y="248699"/>
                    <a:pt x="1651357" y="346354"/>
                    <a:pt x="1591330" y="406558"/>
                  </a:cubicBezTo>
                  <a:lnTo>
                    <a:pt x="1182935" y="814953"/>
                  </a:lnTo>
                  <a:cubicBezTo>
                    <a:pt x="1144715" y="853173"/>
                    <a:pt x="1087236" y="868580"/>
                    <a:pt x="1034557" y="854714"/>
                  </a:cubicBezTo>
                  <a:lnTo>
                    <a:pt x="1234133" y="655079"/>
                  </a:lnTo>
                  <a:close/>
                  <a:moveTo>
                    <a:pt x="297289" y="1636246"/>
                  </a:moveTo>
                  <a:cubicBezTo>
                    <a:pt x="256136" y="1636246"/>
                    <a:pt x="217589" y="1620395"/>
                    <a:pt x="188643" y="1591301"/>
                  </a:cubicBezTo>
                  <a:cubicBezTo>
                    <a:pt x="159548" y="1562354"/>
                    <a:pt x="143549" y="1523659"/>
                    <a:pt x="143549" y="1482358"/>
                  </a:cubicBezTo>
                  <a:cubicBezTo>
                    <a:pt x="143549" y="1441204"/>
                    <a:pt x="159548" y="1402510"/>
                    <a:pt x="188643" y="1373415"/>
                  </a:cubicBezTo>
                  <a:lnTo>
                    <a:pt x="596890" y="965168"/>
                  </a:lnTo>
                  <a:cubicBezTo>
                    <a:pt x="625984" y="936073"/>
                    <a:pt x="664679" y="920074"/>
                    <a:pt x="705832" y="920074"/>
                  </a:cubicBezTo>
                  <a:cubicBezTo>
                    <a:pt x="719254" y="920074"/>
                    <a:pt x="732468" y="921763"/>
                    <a:pt x="745267" y="925111"/>
                  </a:cubicBezTo>
                  <a:lnTo>
                    <a:pt x="532715" y="1137841"/>
                  </a:lnTo>
                  <a:cubicBezTo>
                    <a:pt x="518079" y="1152477"/>
                    <a:pt x="510020" y="1171825"/>
                    <a:pt x="510020" y="1192387"/>
                  </a:cubicBezTo>
                  <a:cubicBezTo>
                    <a:pt x="510020" y="1212830"/>
                    <a:pt x="517930" y="1232177"/>
                    <a:pt x="532715" y="1247258"/>
                  </a:cubicBezTo>
                  <a:cubicBezTo>
                    <a:pt x="561395" y="1275731"/>
                    <a:pt x="613926" y="1275434"/>
                    <a:pt x="642132" y="1247258"/>
                  </a:cubicBezTo>
                  <a:lnTo>
                    <a:pt x="855010" y="1034231"/>
                  </a:lnTo>
                  <a:cubicBezTo>
                    <a:pt x="869024" y="1086021"/>
                    <a:pt x="855158" y="1142730"/>
                    <a:pt x="814953" y="1182935"/>
                  </a:cubicBezTo>
                  <a:lnTo>
                    <a:pt x="406558" y="1591301"/>
                  </a:lnTo>
                  <a:cubicBezTo>
                    <a:pt x="377463" y="1620247"/>
                    <a:pt x="338769" y="1636246"/>
                    <a:pt x="297763" y="1636246"/>
                  </a:cubicBezTo>
                  <a:lnTo>
                    <a:pt x="297615" y="1682733"/>
                  </a:lnTo>
                  <a:lnTo>
                    <a:pt x="297615" y="1636246"/>
                  </a:lnTo>
                  <a:lnTo>
                    <a:pt x="297289" y="1636246"/>
                  </a:ln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sp>
        <p:nvSpPr>
          <p:cNvPr id="4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37BADF7-557E-BA4D-9109-BC324BFEABF5}"/>
              </a:ext>
            </a:extLst>
          </p:cNvPr>
          <p:cNvSpPr txBox="1"/>
          <p:nvPr/>
        </p:nvSpPr>
        <p:spPr>
          <a:xfrm>
            <a:off x="3453694" y="3297127"/>
            <a:ext cx="1667879" cy="12509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Technology Compatibility</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Resource Limitations</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Data Privacy &amp; Security</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User preferences &amp; Adoption barriers</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Budget</a:t>
            </a:r>
          </a:p>
        </p:txBody>
      </p:sp>
      <p:sp>
        <p:nvSpPr>
          <p:cNvPr id="4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9155DB4-25F0-0345-853D-7E2F1F00E342}"/>
              </a:ext>
            </a:extLst>
          </p:cNvPr>
          <p:cNvSpPr txBox="1"/>
          <p:nvPr/>
        </p:nvSpPr>
        <p:spPr>
          <a:xfrm>
            <a:off x="5252958" y="3292788"/>
            <a:ext cx="1688551" cy="276864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Tailored user acquisition strategies for user segments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Implement referral programs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Seamless user onboarding experience</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Providing regular product updates, personalized recommendations</a:t>
            </a:r>
            <a:endParaRPr kumimoji="0"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endParaRPr>
          </a:p>
        </p:txBody>
      </p:sp>
      <p:sp>
        <p:nvSpPr>
          <p:cNvPr id="4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B86221D8-2C2E-A543-B7EC-24DCE34B1A68}"/>
              </a:ext>
            </a:extLst>
          </p:cNvPr>
          <p:cNvSpPr txBox="1"/>
          <p:nvPr/>
        </p:nvSpPr>
        <p:spPr>
          <a:xfrm>
            <a:off x="7236305" y="3221515"/>
            <a:ext cx="1485213" cy="269657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Utilize analytics and user insights to inform product decisions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Prioritize feature development</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User behavior analysis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Identify areas for improvement</a:t>
            </a:r>
          </a:p>
          <a:p>
            <a:pPr marL="0" marR="0" lvl="0" indent="0" algn="l" defTabSz="412750" rtl="0" eaLnBrk="1" fontAlgn="auto" latinLnBrk="0" hangingPunct="0">
              <a:lnSpc>
                <a:spcPts val="1380"/>
              </a:lnSpc>
              <a:spcBef>
                <a:spcPts val="0"/>
              </a:spcBef>
              <a:spcAft>
                <a:spcPts val="0"/>
              </a:spcAft>
              <a:buClrTx/>
              <a:buSzTx/>
              <a:buFontTx/>
              <a:buNone/>
              <a:tabLst/>
              <a:defRPr/>
            </a:pPr>
            <a:endParaRPr kumimoji="0"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p:txBody>
      </p:sp>
      <p:sp>
        <p:nvSpPr>
          <p:cNvPr id="59" name="Rounded Rectangle">
            <a:extLst>
              <a:ext uri="{FF2B5EF4-FFF2-40B4-BE49-F238E27FC236}">
                <a16:creationId xmlns:a16="http://schemas.microsoft.com/office/drawing/2014/main" id="{EF1E19EF-9CE0-40EF-B3E4-79D82BD597F2}"/>
              </a:ext>
            </a:extLst>
          </p:cNvPr>
          <p:cNvSpPr/>
          <p:nvPr/>
        </p:nvSpPr>
        <p:spPr>
          <a:xfrm>
            <a:off x="1021926" y="4204113"/>
            <a:ext cx="2226779" cy="1927739"/>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81" name="TextBox 80">
            <a:extLst>
              <a:ext uri="{FF2B5EF4-FFF2-40B4-BE49-F238E27FC236}">
                <a16:creationId xmlns:a16="http://schemas.microsoft.com/office/drawing/2014/main" id="{82D506EA-9066-4518-8FBF-4C22F09BE617}"/>
              </a:ext>
            </a:extLst>
          </p:cNvPr>
          <p:cNvSpPr txBox="1"/>
          <p:nvPr/>
        </p:nvSpPr>
        <p:spPr>
          <a:xfrm>
            <a:off x="1606593" y="4365777"/>
            <a:ext cx="105990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Personas</a:t>
            </a:r>
          </a:p>
        </p:txBody>
      </p:sp>
      <p:sp>
        <p:nvSpPr>
          <p:cNvPr id="87" name="TextBox 86">
            <a:extLst>
              <a:ext uri="{FF2B5EF4-FFF2-40B4-BE49-F238E27FC236}">
                <a16:creationId xmlns:a16="http://schemas.microsoft.com/office/drawing/2014/main" id="{59D3B8D6-E867-4789-92A3-F85AD20F8B3D}"/>
              </a:ext>
            </a:extLst>
          </p:cNvPr>
          <p:cNvSpPr txBox="1"/>
          <p:nvPr/>
        </p:nvSpPr>
        <p:spPr>
          <a:xfrm>
            <a:off x="9480367" y="1788488"/>
            <a:ext cx="14686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Ready Stories</a:t>
            </a:r>
          </a:p>
        </p:txBody>
      </p:sp>
      <p:grpSp>
        <p:nvGrpSpPr>
          <p:cNvPr id="12" name="Group 11">
            <a:extLst>
              <a:ext uri="{FF2B5EF4-FFF2-40B4-BE49-F238E27FC236}">
                <a16:creationId xmlns:a16="http://schemas.microsoft.com/office/drawing/2014/main" id="{72593A32-54F7-46FA-9D53-9AA70F4CDBAC}"/>
              </a:ext>
            </a:extLst>
          </p:cNvPr>
          <p:cNvGrpSpPr/>
          <p:nvPr/>
        </p:nvGrpSpPr>
        <p:grpSpPr>
          <a:xfrm>
            <a:off x="1207564" y="4338958"/>
            <a:ext cx="376804" cy="376804"/>
            <a:chOff x="1155787" y="2658572"/>
            <a:chExt cx="376804" cy="376804"/>
          </a:xfrm>
        </p:grpSpPr>
        <p:sp>
          <p:nvSpPr>
            <p:cNvPr id="80" name="Oval 79">
              <a:extLst>
                <a:ext uri="{FF2B5EF4-FFF2-40B4-BE49-F238E27FC236}">
                  <a16:creationId xmlns:a16="http://schemas.microsoft.com/office/drawing/2014/main" id="{50B3781B-AB55-4B76-826E-C46DE98D6F80}"/>
                </a:ext>
              </a:extLst>
            </p:cNvPr>
            <p:cNvSpPr/>
            <p:nvPr/>
          </p:nvSpPr>
          <p:spPr>
            <a:xfrm>
              <a:off x="1155787" y="2658572"/>
              <a:ext cx="376804" cy="376804"/>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43" name="Freeform: Shape 42">
              <a:extLst>
                <a:ext uri="{FF2B5EF4-FFF2-40B4-BE49-F238E27FC236}">
                  <a16:creationId xmlns:a16="http://schemas.microsoft.com/office/drawing/2014/main" id="{4CF5578F-5897-42D0-B94B-0862CD0D3AD9}"/>
                </a:ext>
              </a:extLst>
            </p:cNvPr>
            <p:cNvSpPr/>
            <p:nvPr/>
          </p:nvSpPr>
          <p:spPr>
            <a:xfrm>
              <a:off x="1269571" y="2764753"/>
              <a:ext cx="149236" cy="164442"/>
            </a:xfrm>
            <a:custGeom>
              <a:avLst/>
              <a:gdLst>
                <a:gd name="connsiteX0" fmla="*/ 785206 w 1570294"/>
                <a:gd name="connsiteY0" fmla="*/ 929436 h 1730286"/>
                <a:gd name="connsiteX1" fmla="*/ 1249925 w 1570294"/>
                <a:gd name="connsiteY1" fmla="*/ 464718 h 1730286"/>
                <a:gd name="connsiteX2" fmla="*/ 785206 w 1570294"/>
                <a:gd name="connsiteY2" fmla="*/ 0 h 1730286"/>
                <a:gd name="connsiteX3" fmla="*/ 320488 w 1570294"/>
                <a:gd name="connsiteY3" fmla="*/ 464718 h 1730286"/>
                <a:gd name="connsiteX4" fmla="*/ 785206 w 1570294"/>
                <a:gd name="connsiteY4" fmla="*/ 929436 h 1730286"/>
                <a:gd name="connsiteX5" fmla="*/ 785206 w 1570294"/>
                <a:gd name="connsiteY5" fmla="*/ 929436 h 1730286"/>
                <a:gd name="connsiteX6" fmla="*/ 1005433 w 1570294"/>
                <a:gd name="connsiteY6" fmla="*/ 648650 h 1730286"/>
                <a:gd name="connsiteX7" fmla="*/ 785206 w 1570294"/>
                <a:gd name="connsiteY7" fmla="*/ 771074 h 1730286"/>
                <a:gd name="connsiteX8" fmla="*/ 564980 w 1570294"/>
                <a:gd name="connsiteY8" fmla="*/ 648650 h 1730286"/>
                <a:gd name="connsiteX9" fmla="*/ 1005433 w 1570294"/>
                <a:gd name="connsiteY9" fmla="*/ 648650 h 1730286"/>
                <a:gd name="connsiteX10" fmla="*/ 1570413 w 1570294"/>
                <a:gd name="connsiteY10" fmla="*/ 1410183 h 1730286"/>
                <a:gd name="connsiteX11" fmla="*/ 1570413 w 1570294"/>
                <a:gd name="connsiteY11" fmla="*/ 1563361 h 1730286"/>
                <a:gd name="connsiteX12" fmla="*/ 1532962 w 1570294"/>
                <a:gd name="connsiteY12" fmla="*/ 1621669 h 1730286"/>
                <a:gd name="connsiteX13" fmla="*/ 785206 w 1570294"/>
                <a:gd name="connsiteY13" fmla="*/ 1730672 h 1730286"/>
                <a:gd name="connsiteX14" fmla="*/ 37450 w 1570294"/>
                <a:gd name="connsiteY14" fmla="*/ 1621669 h 1730286"/>
                <a:gd name="connsiteX15" fmla="*/ 0 w 1570294"/>
                <a:gd name="connsiteY15" fmla="*/ 1563361 h 1730286"/>
                <a:gd name="connsiteX16" fmla="*/ 0 w 1570294"/>
                <a:gd name="connsiteY16" fmla="*/ 1410183 h 1730286"/>
                <a:gd name="connsiteX17" fmla="*/ 397788 w 1570294"/>
                <a:gd name="connsiteY17" fmla="*/ 964694 h 1730286"/>
                <a:gd name="connsiteX18" fmla="*/ 420128 w 1570294"/>
                <a:gd name="connsiteY18" fmla="*/ 970797 h 1730286"/>
                <a:gd name="connsiteX19" fmla="*/ 785206 w 1570294"/>
                <a:gd name="connsiteY19" fmla="*/ 1089666 h 1730286"/>
                <a:gd name="connsiteX20" fmla="*/ 1150285 w 1570294"/>
                <a:gd name="connsiteY20" fmla="*/ 970797 h 1730286"/>
                <a:gd name="connsiteX21" fmla="*/ 1172625 w 1570294"/>
                <a:gd name="connsiteY21" fmla="*/ 964694 h 1730286"/>
                <a:gd name="connsiteX22" fmla="*/ 1570413 w 1570294"/>
                <a:gd name="connsiteY22" fmla="*/ 1410183 h 1730286"/>
                <a:gd name="connsiteX23" fmla="*/ 1570413 w 1570294"/>
                <a:gd name="connsiteY23" fmla="*/ 1410183 h 173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70294" h="1730286">
                  <a:moveTo>
                    <a:pt x="785206" y="929436"/>
                  </a:moveTo>
                  <a:cubicBezTo>
                    <a:pt x="1041845" y="929436"/>
                    <a:pt x="1249925" y="721387"/>
                    <a:pt x="1249925" y="464718"/>
                  </a:cubicBezTo>
                  <a:cubicBezTo>
                    <a:pt x="1249925" y="208049"/>
                    <a:pt x="1041875" y="0"/>
                    <a:pt x="785206" y="0"/>
                  </a:cubicBezTo>
                  <a:cubicBezTo>
                    <a:pt x="528567" y="0"/>
                    <a:pt x="320488" y="208049"/>
                    <a:pt x="320488" y="464718"/>
                  </a:cubicBezTo>
                  <a:cubicBezTo>
                    <a:pt x="320488" y="721358"/>
                    <a:pt x="528567" y="929436"/>
                    <a:pt x="785206" y="929436"/>
                  </a:cubicBezTo>
                  <a:lnTo>
                    <a:pt x="785206" y="929436"/>
                  </a:lnTo>
                  <a:close/>
                  <a:moveTo>
                    <a:pt x="1005433" y="648650"/>
                  </a:moveTo>
                  <a:cubicBezTo>
                    <a:pt x="984308" y="718543"/>
                    <a:pt x="893734" y="771074"/>
                    <a:pt x="785206" y="771074"/>
                  </a:cubicBezTo>
                  <a:cubicBezTo>
                    <a:pt x="676678" y="771074"/>
                    <a:pt x="586105" y="718543"/>
                    <a:pt x="564980" y="648650"/>
                  </a:cubicBezTo>
                  <a:lnTo>
                    <a:pt x="1005433" y="648650"/>
                  </a:lnTo>
                  <a:close/>
                  <a:moveTo>
                    <a:pt x="1570413" y="1410183"/>
                  </a:moveTo>
                  <a:lnTo>
                    <a:pt x="1570413" y="1563361"/>
                  </a:lnTo>
                  <a:cubicBezTo>
                    <a:pt x="1570413" y="1586056"/>
                    <a:pt x="1553702" y="1612455"/>
                    <a:pt x="1532962" y="1621669"/>
                  </a:cubicBezTo>
                  <a:cubicBezTo>
                    <a:pt x="1452552" y="1657460"/>
                    <a:pt x="1233273" y="1730672"/>
                    <a:pt x="785206" y="1730672"/>
                  </a:cubicBezTo>
                  <a:cubicBezTo>
                    <a:pt x="337110" y="1730672"/>
                    <a:pt x="117861" y="1657460"/>
                    <a:pt x="37450" y="1621669"/>
                  </a:cubicBezTo>
                  <a:cubicBezTo>
                    <a:pt x="16710" y="1612425"/>
                    <a:pt x="0" y="1586056"/>
                    <a:pt x="0" y="1563361"/>
                  </a:cubicBezTo>
                  <a:lnTo>
                    <a:pt x="0" y="1410183"/>
                  </a:lnTo>
                  <a:cubicBezTo>
                    <a:pt x="0" y="1180624"/>
                    <a:pt x="174777" y="990204"/>
                    <a:pt x="397788" y="964694"/>
                  </a:cubicBezTo>
                  <a:cubicBezTo>
                    <a:pt x="404543" y="963924"/>
                    <a:pt x="414617" y="966827"/>
                    <a:pt x="420128" y="970797"/>
                  </a:cubicBezTo>
                  <a:cubicBezTo>
                    <a:pt x="522938" y="1045253"/>
                    <a:pt x="648828" y="1089666"/>
                    <a:pt x="785206" y="1089666"/>
                  </a:cubicBezTo>
                  <a:cubicBezTo>
                    <a:pt x="921555" y="1089666"/>
                    <a:pt x="1047446" y="1045223"/>
                    <a:pt x="1150285" y="970797"/>
                  </a:cubicBezTo>
                  <a:cubicBezTo>
                    <a:pt x="1155796" y="966797"/>
                    <a:pt x="1165869" y="963894"/>
                    <a:pt x="1172625" y="964694"/>
                  </a:cubicBezTo>
                  <a:cubicBezTo>
                    <a:pt x="1395636" y="990204"/>
                    <a:pt x="1570413" y="1180624"/>
                    <a:pt x="1570413" y="1410183"/>
                  </a:cubicBezTo>
                  <a:lnTo>
                    <a:pt x="1570413" y="1410183"/>
                  </a:ln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sp>
        <p:nvSpPr>
          <p:cNvPr id="2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DCD9B9D-9ACA-0045-8F71-F24AD16BF5C1}"/>
              </a:ext>
            </a:extLst>
          </p:cNvPr>
          <p:cNvSpPr txBox="1"/>
          <p:nvPr/>
        </p:nvSpPr>
        <p:spPr>
          <a:xfrm>
            <a:off x="1176541" y="4731514"/>
            <a:ext cx="1917548" cy="121886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0" marR="0" lvl="0" indent="0" algn="l" defTabSz="412750" rtl="0" eaLnBrk="1" fontAlgn="auto" latinLnBrk="0" hangingPunct="0">
              <a:lnSpc>
                <a:spcPts val="1580"/>
              </a:lnSpc>
              <a:spcBef>
                <a:spcPts val="0"/>
              </a:spcBef>
              <a:spcAft>
                <a:spcPts val="0"/>
              </a:spcAft>
              <a:buClrTx/>
              <a:buSzTx/>
              <a:buFontTx/>
              <a:buNone/>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Personas as a priority:</a:t>
            </a:r>
            <a:endParaRPr kumimoji="0" lang="en-US"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Product Managers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Leadership</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BI Executives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Sales Executives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Other Data Users</a:t>
            </a:r>
          </a:p>
        </p:txBody>
      </p:sp>
      <p:sp>
        <p:nvSpPr>
          <p:cNvPr id="3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3F58AD0-A2F9-7949-987E-AD9E90FDA677}"/>
              </a:ext>
            </a:extLst>
          </p:cNvPr>
          <p:cNvSpPr txBox="1"/>
          <p:nvPr/>
        </p:nvSpPr>
        <p:spPr>
          <a:xfrm>
            <a:off x="9081338" y="2257828"/>
            <a:ext cx="1835641" cy="3846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0" marR="0" lvl="0" indent="0" algn="l" defTabSz="412750" rtl="0" eaLnBrk="1" fontAlgn="auto" latinLnBrk="0" hangingPunct="0">
              <a:lnSpc>
                <a:spcPts val="1580"/>
              </a:lnSpc>
              <a:spcBef>
                <a:spcPts val="0"/>
              </a:spcBef>
              <a:spcAft>
                <a:spcPts val="0"/>
              </a:spcAft>
              <a:buClrTx/>
              <a:buSzTx/>
              <a:buFontTx/>
              <a:buNone/>
              <a:tabLst/>
              <a:defRPr/>
            </a:pPr>
            <a:r>
              <a:rPr kumimoji="0" lang="en-US" sz="800" b="0" i="0" u="none" strike="noStrike" kern="0" cap="none" spc="0" normalizeH="0" baseline="0" noProof="0">
                <a:ln>
                  <a:noFill/>
                </a:ln>
                <a:solidFill>
                  <a:srgbClr val="21322E"/>
                </a:solidFill>
                <a:effectLst/>
                <a:uLnTx/>
                <a:uFillTx/>
                <a:latin typeface="Century Gothic" panose="020B0502020202020204" pitchFamily="34" charset="0"/>
                <a:ea typeface="Helvetica Neue Medium"/>
                <a:cs typeface="Helvetica Neue Medium"/>
                <a:sym typeface="Raleway"/>
              </a:rPr>
              <a:t>Create a list of ready user stories that cover at least the first sprint.</a:t>
            </a:r>
            <a:endParaRPr kumimoji="0" sz="800" b="0" i="0" u="none" strike="noStrike" kern="0" cap="none" spc="0" normalizeH="0" baseline="0" noProof="0">
              <a:ln>
                <a:noFill/>
              </a:ln>
              <a:solidFill>
                <a:srgbClr val="21322E"/>
              </a:solidFill>
              <a:effectLst/>
              <a:uLnTx/>
              <a:uFillTx/>
              <a:latin typeface="Century Gothic" panose="020B0502020202020204" pitchFamily="34" charset="0"/>
              <a:ea typeface="Helvetica Neue Medium"/>
              <a:cs typeface="Helvetica Neue Medium"/>
              <a:sym typeface="Raleway"/>
            </a:endParaRPr>
          </a:p>
        </p:txBody>
      </p:sp>
      <p:sp>
        <p:nvSpPr>
          <p:cNvPr id="51" name="Rounded Rectangle 4">
            <a:extLst>
              <a:ext uri="{FF2B5EF4-FFF2-40B4-BE49-F238E27FC236}">
                <a16:creationId xmlns:a16="http://schemas.microsoft.com/office/drawing/2014/main" id="{13A75F12-2A10-47A7-8F00-1FBC9BC4C866}"/>
              </a:ext>
            </a:extLst>
          </p:cNvPr>
          <p:cNvSpPr/>
          <p:nvPr/>
        </p:nvSpPr>
        <p:spPr>
          <a:xfrm>
            <a:off x="3416047" y="1539008"/>
            <a:ext cx="5458230" cy="729204"/>
          </a:xfrm>
          <a:prstGeom prst="roundRect">
            <a:avLst>
              <a:gd name="adj" fmla="val 50000"/>
            </a:avLst>
          </a:prstGeom>
          <a:solidFill>
            <a:srgbClr val="9DFFCA"/>
          </a:solidFill>
          <a:ln w="12700">
            <a:miter lim="400000"/>
          </a:ln>
          <a:effectLst>
            <a:outerShdw dist="50800" dir="5400000" sx="99000" sy="99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5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BFD4AE2A-F27C-4B37-95EC-43E29D853DCC}"/>
              </a:ext>
            </a:extLst>
          </p:cNvPr>
          <p:cNvSpPr txBox="1"/>
          <p:nvPr/>
        </p:nvSpPr>
        <p:spPr>
          <a:xfrm flipH="1">
            <a:off x="4136641" y="1921555"/>
            <a:ext cx="3915977" cy="1737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Querying databases is as simple as asking a question</a:t>
            </a:r>
          </a:p>
        </p:txBody>
      </p:sp>
      <p:sp>
        <p:nvSpPr>
          <p:cNvPr id="5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1C3107A0-18CF-497E-A7F5-68FE320C3AFF}"/>
              </a:ext>
            </a:extLst>
          </p:cNvPr>
          <p:cNvSpPr txBox="1"/>
          <p:nvPr/>
        </p:nvSpPr>
        <p:spPr>
          <a:xfrm flipH="1">
            <a:off x="4136647" y="1685490"/>
            <a:ext cx="1422704" cy="20005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3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Vision</a:t>
            </a:r>
          </a:p>
        </p:txBody>
      </p:sp>
      <p:sp>
        <p:nvSpPr>
          <p:cNvPr id="3" name="TextBox 2">
            <a:extLst>
              <a:ext uri="{FF2B5EF4-FFF2-40B4-BE49-F238E27FC236}">
                <a16:creationId xmlns:a16="http://schemas.microsoft.com/office/drawing/2014/main" id="{8B075F14-37EA-683C-8738-03B8836F5534}"/>
              </a:ext>
            </a:extLst>
          </p:cNvPr>
          <p:cNvSpPr txBox="1"/>
          <p:nvPr/>
        </p:nvSpPr>
        <p:spPr>
          <a:xfrm>
            <a:off x="446915" y="387575"/>
            <a:ext cx="678444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b="1">
                <a:solidFill>
                  <a:srgbClr val="FFFFFF"/>
                </a:solidFill>
                <a:latin typeface="Century Gothic" panose="020B0502020202020204" pitchFamily="34" charset="0"/>
                <a:ea typeface="Arial Unicode MS"/>
                <a:cs typeface="Arial" pitchFamily="34" charset="0"/>
              </a:rPr>
              <a:t>Product Strategy</a:t>
            </a:r>
          </a:p>
        </p:txBody>
      </p:sp>
      <p:sp>
        <p:nvSpPr>
          <p:cNvPr id="4" name="Gleichschenkliges Dreieck 30">
            <a:extLst>
              <a:ext uri="{FF2B5EF4-FFF2-40B4-BE49-F238E27FC236}">
                <a16:creationId xmlns:a16="http://schemas.microsoft.com/office/drawing/2014/main" id="{A2C4C3C2-DEBA-FB60-8D97-DE73AA776F0E}"/>
              </a:ext>
            </a:extLst>
          </p:cNvPr>
          <p:cNvSpPr/>
          <p:nvPr/>
        </p:nvSpPr>
        <p:spPr>
          <a:xfrm rot="5400000">
            <a:off x="-209916" y="618569"/>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srgbClr val="FEFFFE"/>
              </a:solidFill>
              <a:effectLst/>
              <a:uLnTx/>
              <a:uFillTx/>
              <a:latin typeface="Century Gothic"/>
              <a:ea typeface="Helvetica Neue Medium"/>
              <a:cs typeface="Helvetica Neue Medium"/>
            </a:endParaRPr>
          </a:p>
        </p:txBody>
      </p:sp>
      <p:pic>
        <p:nvPicPr>
          <p:cNvPr id="6" name="Picture 5" descr="A logo with a ninja face and lines&#10;&#10;Description automatically generated">
            <a:extLst>
              <a:ext uri="{FF2B5EF4-FFF2-40B4-BE49-F238E27FC236}">
                <a16:creationId xmlns:a16="http://schemas.microsoft.com/office/drawing/2014/main" id="{D87CB166-37CA-B0D8-D474-284CB693120E}"/>
              </a:ext>
            </a:extLst>
          </p:cNvPr>
          <p:cNvPicPr>
            <a:picLocks noChangeAspect="1"/>
          </p:cNvPicPr>
          <p:nvPr/>
        </p:nvPicPr>
        <p:blipFill>
          <a:blip r:embed="rId3"/>
          <a:stretch>
            <a:fillRect/>
          </a:stretch>
        </p:blipFill>
        <p:spPr>
          <a:xfrm>
            <a:off x="-244641" y="5700047"/>
            <a:ext cx="1428389" cy="1486114"/>
          </a:xfrm>
          <a:prstGeom prst="rect">
            <a:avLst/>
          </a:prstGeom>
        </p:spPr>
      </p:pic>
      <p:sp>
        <p:nvSpPr>
          <p:cNvPr id="10" name="Rounded Rectangle">
            <a:extLst>
              <a:ext uri="{FF2B5EF4-FFF2-40B4-BE49-F238E27FC236}">
                <a16:creationId xmlns:a16="http://schemas.microsoft.com/office/drawing/2014/main" id="{1E20793F-83EB-95AC-67DA-BDE192996117}"/>
              </a:ext>
            </a:extLst>
          </p:cNvPr>
          <p:cNvSpPr/>
          <p:nvPr/>
        </p:nvSpPr>
        <p:spPr>
          <a:xfrm>
            <a:off x="1021208" y="1557609"/>
            <a:ext cx="2226779" cy="2341363"/>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18" name="TextBox 17">
            <a:extLst>
              <a:ext uri="{FF2B5EF4-FFF2-40B4-BE49-F238E27FC236}">
                <a16:creationId xmlns:a16="http://schemas.microsoft.com/office/drawing/2014/main" id="{28C5E69C-9BDD-9C1E-682A-DA7F6A3E3FDF}"/>
              </a:ext>
            </a:extLst>
          </p:cNvPr>
          <p:cNvSpPr txBox="1"/>
          <p:nvPr/>
        </p:nvSpPr>
        <p:spPr>
          <a:xfrm>
            <a:off x="1596156" y="1675027"/>
            <a:ext cx="1651830" cy="584775"/>
          </a:xfrm>
          <a:prstGeom prst="rect">
            <a:avLst/>
          </a:prstGeom>
          <a:noFill/>
        </p:spPr>
        <p:txBody>
          <a:bodyPr wrap="square" rtlCol="0">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Technology Advancements</a:t>
            </a:r>
          </a:p>
        </p:txBody>
      </p:sp>
      <p:sp>
        <p:nvSpPr>
          <p:cNvPr id="2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08480734-67A3-1E83-5E89-B97E4DB8C95F}"/>
              </a:ext>
            </a:extLst>
          </p:cNvPr>
          <p:cNvSpPr txBox="1"/>
          <p:nvPr/>
        </p:nvSpPr>
        <p:spPr>
          <a:xfrm>
            <a:off x="1152685" y="2343467"/>
            <a:ext cx="1917548" cy="135030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Staying at the forefront of innovation:</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Advancements in AI</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Deliver maximum value</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New feature roll-outs</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Unlocking adjacent markets</a:t>
            </a:r>
          </a:p>
        </p:txBody>
      </p:sp>
      <p:grpSp>
        <p:nvGrpSpPr>
          <p:cNvPr id="36" name="Group 35">
            <a:extLst>
              <a:ext uri="{FF2B5EF4-FFF2-40B4-BE49-F238E27FC236}">
                <a16:creationId xmlns:a16="http://schemas.microsoft.com/office/drawing/2014/main" id="{7E2ED0B6-2D6B-C888-D0FF-17683C400B1F}"/>
              </a:ext>
            </a:extLst>
          </p:cNvPr>
          <p:cNvGrpSpPr/>
          <p:nvPr/>
        </p:nvGrpSpPr>
        <p:grpSpPr>
          <a:xfrm>
            <a:off x="1150337" y="1720961"/>
            <a:ext cx="460386" cy="460386"/>
            <a:chOff x="1150337" y="2481361"/>
            <a:chExt cx="460386" cy="460386"/>
          </a:xfrm>
        </p:grpSpPr>
        <p:sp>
          <p:nvSpPr>
            <p:cNvPr id="25" name="Oval 24">
              <a:extLst>
                <a:ext uri="{FF2B5EF4-FFF2-40B4-BE49-F238E27FC236}">
                  <a16:creationId xmlns:a16="http://schemas.microsoft.com/office/drawing/2014/main" id="{95982BF6-DA83-B316-6B93-1309D34E4F11}"/>
                </a:ext>
              </a:extLst>
            </p:cNvPr>
            <p:cNvSpPr/>
            <p:nvPr/>
          </p:nvSpPr>
          <p:spPr>
            <a:xfrm>
              <a:off x="1150337" y="2481361"/>
              <a:ext cx="460386" cy="460386"/>
            </a:xfrm>
            <a:prstGeom prst="ellipse">
              <a:avLst/>
            </a:prstGeom>
            <a:solidFill>
              <a:srgbClr val="21322E"/>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pic>
          <p:nvPicPr>
            <p:cNvPr id="34" name="Graphic 33" descr="Robot with solid fill">
              <a:extLst>
                <a:ext uri="{FF2B5EF4-FFF2-40B4-BE49-F238E27FC236}">
                  <a16:creationId xmlns:a16="http://schemas.microsoft.com/office/drawing/2014/main" id="{6FBBE206-0FC9-1D0C-8B9A-622DC664CE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7645" y="2481361"/>
              <a:ext cx="404415" cy="404415"/>
            </a:xfrm>
            <a:prstGeom prst="rect">
              <a:avLst/>
            </a:prstGeom>
          </p:spPr>
        </p:pic>
      </p:grpSp>
      <p:sp>
        <p:nvSpPr>
          <p:cNvPr id="37" name="Rounded Rectangle">
            <a:extLst>
              <a:ext uri="{FF2B5EF4-FFF2-40B4-BE49-F238E27FC236}">
                <a16:creationId xmlns:a16="http://schemas.microsoft.com/office/drawing/2014/main" id="{B722A47B-5E19-9FDB-E930-3124D6734FFF}"/>
              </a:ext>
            </a:extLst>
          </p:cNvPr>
          <p:cNvSpPr/>
          <p:nvPr/>
        </p:nvSpPr>
        <p:spPr>
          <a:xfrm>
            <a:off x="8943295" y="4204113"/>
            <a:ext cx="2226779" cy="1927739"/>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45" name="TextBox 44">
            <a:extLst>
              <a:ext uri="{FF2B5EF4-FFF2-40B4-BE49-F238E27FC236}">
                <a16:creationId xmlns:a16="http://schemas.microsoft.com/office/drawing/2014/main" id="{8A38A703-C57A-4B92-0498-1B9A21E17C43}"/>
              </a:ext>
            </a:extLst>
          </p:cNvPr>
          <p:cNvSpPr txBox="1"/>
          <p:nvPr/>
        </p:nvSpPr>
        <p:spPr>
          <a:xfrm>
            <a:off x="9480365" y="4378380"/>
            <a:ext cx="153599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User feedback</a:t>
            </a:r>
          </a:p>
        </p:txBody>
      </p:sp>
      <p:grpSp>
        <p:nvGrpSpPr>
          <p:cNvPr id="46" name="Group 45">
            <a:extLst>
              <a:ext uri="{FF2B5EF4-FFF2-40B4-BE49-F238E27FC236}">
                <a16:creationId xmlns:a16="http://schemas.microsoft.com/office/drawing/2014/main" id="{86560981-723C-F99F-2C90-D83C25608CFF}"/>
              </a:ext>
            </a:extLst>
          </p:cNvPr>
          <p:cNvGrpSpPr/>
          <p:nvPr/>
        </p:nvGrpSpPr>
        <p:grpSpPr>
          <a:xfrm>
            <a:off x="9081336" y="4351561"/>
            <a:ext cx="376804" cy="376804"/>
            <a:chOff x="9100589" y="2658572"/>
            <a:chExt cx="376804" cy="376804"/>
          </a:xfrm>
        </p:grpSpPr>
        <p:sp>
          <p:nvSpPr>
            <p:cNvPr id="47" name="Oval 46">
              <a:extLst>
                <a:ext uri="{FF2B5EF4-FFF2-40B4-BE49-F238E27FC236}">
                  <a16:creationId xmlns:a16="http://schemas.microsoft.com/office/drawing/2014/main" id="{8432C064-DA91-D601-9783-A0CE80333059}"/>
                </a:ext>
              </a:extLst>
            </p:cNvPr>
            <p:cNvSpPr/>
            <p:nvPr/>
          </p:nvSpPr>
          <p:spPr>
            <a:xfrm>
              <a:off x="9100589" y="2658572"/>
              <a:ext cx="376804" cy="376804"/>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48" name="Freeform: Shape 99">
              <a:extLst>
                <a:ext uri="{FF2B5EF4-FFF2-40B4-BE49-F238E27FC236}">
                  <a16:creationId xmlns:a16="http://schemas.microsoft.com/office/drawing/2014/main" id="{1B0CB764-82C4-233E-44D9-3A3C549D5B52}"/>
                </a:ext>
              </a:extLst>
            </p:cNvPr>
            <p:cNvSpPr/>
            <p:nvPr/>
          </p:nvSpPr>
          <p:spPr>
            <a:xfrm>
              <a:off x="9204236" y="2762219"/>
              <a:ext cx="169510" cy="169510"/>
            </a:xfrm>
            <a:custGeom>
              <a:avLst/>
              <a:gdLst>
                <a:gd name="connsiteX0" fmla="*/ 1558057 w 1783617"/>
                <a:gd name="connsiteY0" fmla="*/ 1007359 h 1783617"/>
                <a:gd name="connsiteX1" fmla="*/ 1784624 w 1783617"/>
                <a:gd name="connsiteY1" fmla="*/ 780792 h 1783617"/>
                <a:gd name="connsiteX2" fmla="*/ 1558057 w 1783617"/>
                <a:gd name="connsiteY2" fmla="*/ 554225 h 1783617"/>
                <a:gd name="connsiteX3" fmla="*/ 980160 w 1783617"/>
                <a:gd name="connsiteY3" fmla="*/ 554225 h 1783617"/>
                <a:gd name="connsiteX4" fmla="*/ 928755 w 1783617"/>
                <a:gd name="connsiteY4" fmla="*/ 453134 h 1783617"/>
                <a:gd name="connsiteX5" fmla="*/ 1272234 w 1783617"/>
                <a:gd name="connsiteY5" fmla="*/ 453134 h 1783617"/>
                <a:gd name="connsiteX6" fmla="*/ 1498801 w 1783617"/>
                <a:gd name="connsiteY6" fmla="*/ 226567 h 1783617"/>
                <a:gd name="connsiteX7" fmla="*/ 1272234 w 1783617"/>
                <a:gd name="connsiteY7" fmla="*/ 0 h 1783617"/>
                <a:gd name="connsiteX8" fmla="*/ 226567 w 1783617"/>
                <a:gd name="connsiteY8" fmla="*/ 0 h 1783617"/>
                <a:gd name="connsiteX9" fmla="*/ 0 w 1783617"/>
                <a:gd name="connsiteY9" fmla="*/ 226567 h 1783617"/>
                <a:gd name="connsiteX10" fmla="*/ 226567 w 1783617"/>
                <a:gd name="connsiteY10" fmla="*/ 453134 h 1783617"/>
                <a:gd name="connsiteX11" fmla="*/ 588357 w 1783617"/>
                <a:gd name="connsiteY11" fmla="*/ 453134 h 1783617"/>
                <a:gd name="connsiteX12" fmla="*/ 639761 w 1783617"/>
                <a:gd name="connsiteY12" fmla="*/ 554225 h 1783617"/>
                <a:gd name="connsiteX13" fmla="*/ 512390 w 1783617"/>
                <a:gd name="connsiteY13" fmla="*/ 554225 h 1783617"/>
                <a:gd name="connsiteX14" fmla="*/ 285823 w 1783617"/>
                <a:gd name="connsiteY14" fmla="*/ 780792 h 1783617"/>
                <a:gd name="connsiteX15" fmla="*/ 512390 w 1783617"/>
                <a:gd name="connsiteY15" fmla="*/ 1007359 h 1783617"/>
                <a:gd name="connsiteX16" fmla="*/ 1009225 w 1783617"/>
                <a:gd name="connsiteY16" fmla="*/ 1007359 h 1783617"/>
                <a:gd name="connsiteX17" fmla="*/ 957820 w 1783617"/>
                <a:gd name="connsiteY17" fmla="*/ 1108450 h 1783617"/>
                <a:gd name="connsiteX18" fmla="*/ 369463 w 1783617"/>
                <a:gd name="connsiteY18" fmla="*/ 1108450 h 1783617"/>
                <a:gd name="connsiteX19" fmla="*/ 142897 w 1783617"/>
                <a:gd name="connsiteY19" fmla="*/ 1335017 h 1783617"/>
                <a:gd name="connsiteX20" fmla="*/ 369463 w 1783617"/>
                <a:gd name="connsiteY20" fmla="*/ 1561583 h 1783617"/>
                <a:gd name="connsiteX21" fmla="*/ 728468 w 1783617"/>
                <a:gd name="connsiteY21" fmla="*/ 1561583 h 1783617"/>
                <a:gd name="connsiteX22" fmla="*/ 728468 w 1783617"/>
                <a:gd name="connsiteY22" fmla="*/ 1784269 h 1783617"/>
                <a:gd name="connsiteX23" fmla="*/ 1190046 w 1783617"/>
                <a:gd name="connsiteY23" fmla="*/ 1561583 h 1783617"/>
                <a:gd name="connsiteX24" fmla="*/ 1415101 w 1783617"/>
                <a:gd name="connsiteY24" fmla="*/ 1561583 h 1783617"/>
                <a:gd name="connsiteX25" fmla="*/ 1641668 w 1783617"/>
                <a:gd name="connsiteY25" fmla="*/ 1335017 h 1783617"/>
                <a:gd name="connsiteX26" fmla="*/ 1415101 w 1783617"/>
                <a:gd name="connsiteY26" fmla="*/ 1108450 h 1783617"/>
                <a:gd name="connsiteX27" fmla="*/ 1298189 w 1783617"/>
                <a:gd name="connsiteY27" fmla="*/ 1108450 h 1783617"/>
                <a:gd name="connsiteX28" fmla="*/ 1349594 w 1783617"/>
                <a:gd name="connsiteY28" fmla="*/ 1007359 h 1783617"/>
                <a:gd name="connsiteX29" fmla="*/ 1558057 w 1783617"/>
                <a:gd name="connsiteY29" fmla="*/ 1007359 h 1783617"/>
                <a:gd name="connsiteX30" fmla="*/ 1453470 w 1783617"/>
                <a:gd name="connsiteY30" fmla="*/ 728498 h 1783617"/>
                <a:gd name="connsiteX31" fmla="*/ 1505764 w 1783617"/>
                <a:gd name="connsiteY31" fmla="*/ 780792 h 1783617"/>
                <a:gd name="connsiteX32" fmla="*/ 1453470 w 1783617"/>
                <a:gd name="connsiteY32" fmla="*/ 833085 h 1783617"/>
                <a:gd name="connsiteX33" fmla="*/ 1401176 w 1783617"/>
                <a:gd name="connsiteY33" fmla="*/ 780792 h 1783617"/>
                <a:gd name="connsiteX34" fmla="*/ 1453470 w 1783617"/>
                <a:gd name="connsiteY34" fmla="*/ 728498 h 1783617"/>
                <a:gd name="connsiteX35" fmla="*/ 331125 w 1783617"/>
                <a:gd name="connsiteY35" fmla="*/ 278861 h 1783617"/>
                <a:gd name="connsiteX36" fmla="*/ 278831 w 1783617"/>
                <a:gd name="connsiteY36" fmla="*/ 226567 h 1783617"/>
                <a:gd name="connsiteX37" fmla="*/ 331125 w 1783617"/>
                <a:gd name="connsiteY37" fmla="*/ 174273 h 1783617"/>
                <a:gd name="connsiteX38" fmla="*/ 383418 w 1783617"/>
                <a:gd name="connsiteY38" fmla="*/ 226567 h 1783617"/>
                <a:gd name="connsiteX39" fmla="*/ 331125 w 1783617"/>
                <a:gd name="connsiteY39" fmla="*/ 278861 h 1783617"/>
                <a:gd name="connsiteX40" fmla="*/ 540270 w 1783617"/>
                <a:gd name="connsiteY40" fmla="*/ 278861 h 1783617"/>
                <a:gd name="connsiteX41" fmla="*/ 487976 w 1783617"/>
                <a:gd name="connsiteY41" fmla="*/ 226567 h 1783617"/>
                <a:gd name="connsiteX42" fmla="*/ 540270 w 1783617"/>
                <a:gd name="connsiteY42" fmla="*/ 174273 h 1783617"/>
                <a:gd name="connsiteX43" fmla="*/ 592564 w 1783617"/>
                <a:gd name="connsiteY43" fmla="*/ 226567 h 1783617"/>
                <a:gd name="connsiteX44" fmla="*/ 540270 w 1783617"/>
                <a:gd name="connsiteY44" fmla="*/ 278861 h 1783617"/>
                <a:gd name="connsiteX45" fmla="*/ 1167676 w 1783617"/>
                <a:gd name="connsiteY45" fmla="*/ 174303 h 1783617"/>
                <a:gd name="connsiteX46" fmla="*/ 1219970 w 1783617"/>
                <a:gd name="connsiteY46" fmla="*/ 226596 h 1783617"/>
                <a:gd name="connsiteX47" fmla="*/ 1167676 w 1783617"/>
                <a:gd name="connsiteY47" fmla="*/ 278890 h 1783617"/>
                <a:gd name="connsiteX48" fmla="*/ 1115383 w 1783617"/>
                <a:gd name="connsiteY48" fmla="*/ 226596 h 1783617"/>
                <a:gd name="connsiteX49" fmla="*/ 1167676 w 1783617"/>
                <a:gd name="connsiteY49" fmla="*/ 174303 h 1783617"/>
                <a:gd name="connsiteX50" fmla="*/ 616948 w 1783617"/>
                <a:gd name="connsiteY50" fmla="*/ 833085 h 1783617"/>
                <a:gd name="connsiteX51" fmla="*/ 564654 w 1783617"/>
                <a:gd name="connsiteY51" fmla="*/ 780792 h 1783617"/>
                <a:gd name="connsiteX52" fmla="*/ 616948 w 1783617"/>
                <a:gd name="connsiteY52" fmla="*/ 728498 h 1783617"/>
                <a:gd name="connsiteX53" fmla="*/ 669241 w 1783617"/>
                <a:gd name="connsiteY53" fmla="*/ 780792 h 1783617"/>
                <a:gd name="connsiteX54" fmla="*/ 616948 w 1783617"/>
                <a:gd name="connsiteY54" fmla="*/ 833085 h 1783617"/>
                <a:gd name="connsiteX55" fmla="*/ 749386 w 1783617"/>
                <a:gd name="connsiteY55" fmla="*/ 174303 h 1783617"/>
                <a:gd name="connsiteX56" fmla="*/ 801680 w 1783617"/>
                <a:gd name="connsiteY56" fmla="*/ 226596 h 1783617"/>
                <a:gd name="connsiteX57" fmla="*/ 749386 w 1783617"/>
                <a:gd name="connsiteY57" fmla="*/ 278890 h 1783617"/>
                <a:gd name="connsiteX58" fmla="*/ 697092 w 1783617"/>
                <a:gd name="connsiteY58" fmla="*/ 226596 h 1783617"/>
                <a:gd name="connsiteX59" fmla="*/ 749386 w 1783617"/>
                <a:gd name="connsiteY59" fmla="*/ 174303 h 1783617"/>
                <a:gd name="connsiteX60" fmla="*/ 705654 w 1783617"/>
                <a:gd name="connsiteY60" fmla="*/ 453134 h 1783617"/>
                <a:gd name="connsiteX61" fmla="*/ 811427 w 1783617"/>
                <a:gd name="connsiteY61" fmla="*/ 453134 h 1783617"/>
                <a:gd name="connsiteX62" fmla="*/ 862832 w 1783617"/>
                <a:gd name="connsiteY62" fmla="*/ 554225 h 1783617"/>
                <a:gd name="connsiteX63" fmla="*/ 757060 w 1783617"/>
                <a:gd name="connsiteY63" fmla="*/ 554225 h 1783617"/>
                <a:gd name="connsiteX64" fmla="*/ 705654 w 1783617"/>
                <a:gd name="connsiteY64" fmla="*/ 453134 h 1783617"/>
                <a:gd name="connsiteX65" fmla="*/ 826064 w 1783617"/>
                <a:gd name="connsiteY65" fmla="*/ 833085 h 1783617"/>
                <a:gd name="connsiteX66" fmla="*/ 773770 w 1783617"/>
                <a:gd name="connsiteY66" fmla="*/ 780792 h 1783617"/>
                <a:gd name="connsiteX67" fmla="*/ 826064 w 1783617"/>
                <a:gd name="connsiteY67" fmla="*/ 728498 h 1783617"/>
                <a:gd name="connsiteX68" fmla="*/ 878357 w 1783617"/>
                <a:gd name="connsiteY68" fmla="*/ 780792 h 1783617"/>
                <a:gd name="connsiteX69" fmla="*/ 826064 w 1783617"/>
                <a:gd name="connsiteY69" fmla="*/ 833085 h 1783617"/>
                <a:gd name="connsiteX70" fmla="*/ 906237 w 1783617"/>
                <a:gd name="connsiteY70" fmla="*/ 226596 h 1783617"/>
                <a:gd name="connsiteX71" fmla="*/ 958531 w 1783617"/>
                <a:gd name="connsiteY71" fmla="*/ 174303 h 1783617"/>
                <a:gd name="connsiteX72" fmla="*/ 1010825 w 1783617"/>
                <a:gd name="connsiteY72" fmla="*/ 226596 h 1783617"/>
                <a:gd name="connsiteX73" fmla="*/ 958531 w 1783617"/>
                <a:gd name="connsiteY73" fmla="*/ 278890 h 1783617"/>
                <a:gd name="connsiteX74" fmla="*/ 906237 w 1783617"/>
                <a:gd name="connsiteY74" fmla="*/ 226596 h 1783617"/>
                <a:gd name="connsiteX75" fmla="*/ 474021 w 1783617"/>
                <a:gd name="connsiteY75" fmla="*/ 1387281 h 1783617"/>
                <a:gd name="connsiteX76" fmla="*/ 421727 w 1783617"/>
                <a:gd name="connsiteY76" fmla="*/ 1334987 h 1783617"/>
                <a:gd name="connsiteX77" fmla="*/ 474021 w 1783617"/>
                <a:gd name="connsiteY77" fmla="*/ 1282693 h 1783617"/>
                <a:gd name="connsiteX78" fmla="*/ 526315 w 1783617"/>
                <a:gd name="connsiteY78" fmla="*/ 1334987 h 1783617"/>
                <a:gd name="connsiteX79" fmla="*/ 474021 w 1783617"/>
                <a:gd name="connsiteY79" fmla="*/ 1387281 h 1783617"/>
                <a:gd name="connsiteX80" fmla="*/ 683167 w 1783617"/>
                <a:gd name="connsiteY80" fmla="*/ 1387281 h 1783617"/>
                <a:gd name="connsiteX81" fmla="*/ 630873 w 1783617"/>
                <a:gd name="connsiteY81" fmla="*/ 1334987 h 1783617"/>
                <a:gd name="connsiteX82" fmla="*/ 683167 w 1783617"/>
                <a:gd name="connsiteY82" fmla="*/ 1282693 h 1783617"/>
                <a:gd name="connsiteX83" fmla="*/ 735461 w 1783617"/>
                <a:gd name="connsiteY83" fmla="*/ 1334987 h 1783617"/>
                <a:gd name="connsiteX84" fmla="*/ 683167 w 1783617"/>
                <a:gd name="connsiteY84" fmla="*/ 1387281 h 1783617"/>
                <a:gd name="connsiteX85" fmla="*/ 892312 w 1783617"/>
                <a:gd name="connsiteY85" fmla="*/ 1387281 h 1783617"/>
                <a:gd name="connsiteX86" fmla="*/ 840019 w 1783617"/>
                <a:gd name="connsiteY86" fmla="*/ 1334987 h 1783617"/>
                <a:gd name="connsiteX87" fmla="*/ 892312 w 1783617"/>
                <a:gd name="connsiteY87" fmla="*/ 1282693 h 1783617"/>
                <a:gd name="connsiteX88" fmla="*/ 944606 w 1783617"/>
                <a:gd name="connsiteY88" fmla="*/ 1334987 h 1783617"/>
                <a:gd name="connsiteX89" fmla="*/ 892312 w 1783617"/>
                <a:gd name="connsiteY89" fmla="*/ 1387281 h 1783617"/>
                <a:gd name="connsiteX90" fmla="*/ 982915 w 1783617"/>
                <a:gd name="connsiteY90" fmla="*/ 780792 h 1783617"/>
                <a:gd name="connsiteX91" fmla="*/ 1035209 w 1783617"/>
                <a:gd name="connsiteY91" fmla="*/ 728498 h 1783617"/>
                <a:gd name="connsiteX92" fmla="*/ 1087503 w 1783617"/>
                <a:gd name="connsiteY92" fmla="*/ 780792 h 1783617"/>
                <a:gd name="connsiteX93" fmla="*/ 1035209 w 1783617"/>
                <a:gd name="connsiteY93" fmla="*/ 833085 h 1783617"/>
                <a:gd name="connsiteX94" fmla="*/ 982915 w 1783617"/>
                <a:gd name="connsiteY94" fmla="*/ 780792 h 1783617"/>
                <a:gd name="connsiteX95" fmla="*/ 1101428 w 1783617"/>
                <a:gd name="connsiteY95" fmla="*/ 1387281 h 1783617"/>
                <a:gd name="connsiteX96" fmla="*/ 1049134 w 1783617"/>
                <a:gd name="connsiteY96" fmla="*/ 1334987 h 1783617"/>
                <a:gd name="connsiteX97" fmla="*/ 1101428 w 1783617"/>
                <a:gd name="connsiteY97" fmla="*/ 1282693 h 1783617"/>
                <a:gd name="connsiteX98" fmla="*/ 1153721 w 1783617"/>
                <a:gd name="connsiteY98" fmla="*/ 1334987 h 1783617"/>
                <a:gd name="connsiteX99" fmla="*/ 1101428 w 1783617"/>
                <a:gd name="connsiteY99" fmla="*/ 1387281 h 1783617"/>
                <a:gd name="connsiteX100" fmla="*/ 1180921 w 1783617"/>
                <a:gd name="connsiteY100" fmla="*/ 1108420 h 1783617"/>
                <a:gd name="connsiteX101" fmla="*/ 1075147 w 1783617"/>
                <a:gd name="connsiteY101" fmla="*/ 1108420 h 1783617"/>
                <a:gd name="connsiteX102" fmla="*/ 1126553 w 1783617"/>
                <a:gd name="connsiteY102" fmla="*/ 1007329 h 1783617"/>
                <a:gd name="connsiteX103" fmla="*/ 1232325 w 1783617"/>
                <a:gd name="connsiteY103" fmla="*/ 1007329 h 1783617"/>
                <a:gd name="connsiteX104" fmla="*/ 1180921 w 1783617"/>
                <a:gd name="connsiteY104" fmla="*/ 1108420 h 1783617"/>
                <a:gd name="connsiteX105" fmla="*/ 1192060 w 1783617"/>
                <a:gd name="connsiteY105" fmla="*/ 780792 h 1783617"/>
                <a:gd name="connsiteX106" fmla="*/ 1244354 w 1783617"/>
                <a:gd name="connsiteY106" fmla="*/ 728498 h 1783617"/>
                <a:gd name="connsiteX107" fmla="*/ 1296648 w 1783617"/>
                <a:gd name="connsiteY107" fmla="*/ 780792 h 1783617"/>
                <a:gd name="connsiteX108" fmla="*/ 1244354 w 1783617"/>
                <a:gd name="connsiteY108" fmla="*/ 833085 h 1783617"/>
                <a:gd name="connsiteX109" fmla="*/ 1192060 w 1783617"/>
                <a:gd name="connsiteY109" fmla="*/ 780792 h 1783617"/>
                <a:gd name="connsiteX110" fmla="*/ 1310573 w 1783617"/>
                <a:gd name="connsiteY110" fmla="*/ 1282723 h 1783617"/>
                <a:gd name="connsiteX111" fmla="*/ 1362867 w 1783617"/>
                <a:gd name="connsiteY111" fmla="*/ 1335017 h 1783617"/>
                <a:gd name="connsiteX112" fmla="*/ 1310573 w 1783617"/>
                <a:gd name="connsiteY112" fmla="*/ 1387310 h 1783617"/>
                <a:gd name="connsiteX113" fmla="*/ 1258279 w 1783617"/>
                <a:gd name="connsiteY113" fmla="*/ 1335017 h 1783617"/>
                <a:gd name="connsiteX114" fmla="*/ 1310573 w 1783617"/>
                <a:gd name="connsiteY114" fmla="*/ 1282723 h 178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83617" h="1783617">
                  <a:moveTo>
                    <a:pt x="1558057" y="1007359"/>
                  </a:moveTo>
                  <a:cubicBezTo>
                    <a:pt x="1682970" y="1007359"/>
                    <a:pt x="1784624" y="905734"/>
                    <a:pt x="1784624" y="780792"/>
                  </a:cubicBezTo>
                  <a:cubicBezTo>
                    <a:pt x="1784624" y="655850"/>
                    <a:pt x="1683000" y="554225"/>
                    <a:pt x="1558057" y="554225"/>
                  </a:cubicBezTo>
                  <a:lnTo>
                    <a:pt x="980160" y="554225"/>
                  </a:lnTo>
                  <a:lnTo>
                    <a:pt x="928755" y="453134"/>
                  </a:lnTo>
                  <a:lnTo>
                    <a:pt x="1272234" y="453134"/>
                  </a:lnTo>
                  <a:cubicBezTo>
                    <a:pt x="1397147" y="453134"/>
                    <a:pt x="1498801" y="351509"/>
                    <a:pt x="1498801" y="226567"/>
                  </a:cubicBezTo>
                  <a:cubicBezTo>
                    <a:pt x="1498801" y="101625"/>
                    <a:pt x="1397177" y="0"/>
                    <a:pt x="1272234" y="0"/>
                  </a:cubicBezTo>
                  <a:lnTo>
                    <a:pt x="226567" y="0"/>
                  </a:lnTo>
                  <a:cubicBezTo>
                    <a:pt x="101654" y="0"/>
                    <a:pt x="0" y="101625"/>
                    <a:pt x="0" y="226567"/>
                  </a:cubicBezTo>
                  <a:cubicBezTo>
                    <a:pt x="0" y="351509"/>
                    <a:pt x="101625" y="453134"/>
                    <a:pt x="226567" y="453134"/>
                  </a:cubicBezTo>
                  <a:lnTo>
                    <a:pt x="588357" y="453134"/>
                  </a:lnTo>
                  <a:lnTo>
                    <a:pt x="639761" y="554225"/>
                  </a:lnTo>
                  <a:lnTo>
                    <a:pt x="512390" y="554225"/>
                  </a:lnTo>
                  <a:cubicBezTo>
                    <a:pt x="387478" y="554225"/>
                    <a:pt x="285823" y="655850"/>
                    <a:pt x="285823" y="780792"/>
                  </a:cubicBezTo>
                  <a:cubicBezTo>
                    <a:pt x="285823" y="905734"/>
                    <a:pt x="387448" y="1007359"/>
                    <a:pt x="512390" y="1007359"/>
                  </a:cubicBezTo>
                  <a:lnTo>
                    <a:pt x="1009225" y="1007359"/>
                  </a:lnTo>
                  <a:lnTo>
                    <a:pt x="957820" y="1108450"/>
                  </a:lnTo>
                  <a:lnTo>
                    <a:pt x="369463" y="1108450"/>
                  </a:lnTo>
                  <a:cubicBezTo>
                    <a:pt x="244551" y="1108450"/>
                    <a:pt x="142897" y="1210075"/>
                    <a:pt x="142897" y="1335017"/>
                  </a:cubicBezTo>
                  <a:cubicBezTo>
                    <a:pt x="142897" y="1459959"/>
                    <a:pt x="244522" y="1561583"/>
                    <a:pt x="369463" y="1561583"/>
                  </a:cubicBezTo>
                  <a:lnTo>
                    <a:pt x="728468" y="1561583"/>
                  </a:lnTo>
                  <a:lnTo>
                    <a:pt x="728468" y="1784269"/>
                  </a:lnTo>
                  <a:lnTo>
                    <a:pt x="1190046" y="1561583"/>
                  </a:lnTo>
                  <a:lnTo>
                    <a:pt x="1415101" y="1561583"/>
                  </a:lnTo>
                  <a:cubicBezTo>
                    <a:pt x="1540014" y="1561583"/>
                    <a:pt x="1641668" y="1459959"/>
                    <a:pt x="1641668" y="1335017"/>
                  </a:cubicBezTo>
                  <a:cubicBezTo>
                    <a:pt x="1641668" y="1210075"/>
                    <a:pt x="1540044" y="1108450"/>
                    <a:pt x="1415101" y="1108450"/>
                  </a:cubicBezTo>
                  <a:lnTo>
                    <a:pt x="1298189" y="1108450"/>
                  </a:lnTo>
                  <a:lnTo>
                    <a:pt x="1349594" y="1007359"/>
                  </a:lnTo>
                  <a:lnTo>
                    <a:pt x="1558057" y="1007359"/>
                  </a:lnTo>
                  <a:close/>
                  <a:moveTo>
                    <a:pt x="1453470" y="728498"/>
                  </a:moveTo>
                  <a:cubicBezTo>
                    <a:pt x="1482358" y="728498"/>
                    <a:pt x="1505764" y="751904"/>
                    <a:pt x="1505764" y="780792"/>
                  </a:cubicBezTo>
                  <a:cubicBezTo>
                    <a:pt x="1505764" y="809679"/>
                    <a:pt x="1482358" y="833085"/>
                    <a:pt x="1453470" y="833085"/>
                  </a:cubicBezTo>
                  <a:cubicBezTo>
                    <a:pt x="1424583" y="833085"/>
                    <a:pt x="1401176" y="809679"/>
                    <a:pt x="1401176" y="780792"/>
                  </a:cubicBezTo>
                  <a:cubicBezTo>
                    <a:pt x="1401176" y="751904"/>
                    <a:pt x="1424613" y="728498"/>
                    <a:pt x="1453470" y="728498"/>
                  </a:cubicBezTo>
                  <a:close/>
                  <a:moveTo>
                    <a:pt x="331125" y="278861"/>
                  </a:moveTo>
                  <a:cubicBezTo>
                    <a:pt x="302237" y="278861"/>
                    <a:pt x="278831" y="255454"/>
                    <a:pt x="278831" y="226567"/>
                  </a:cubicBezTo>
                  <a:cubicBezTo>
                    <a:pt x="278831" y="197679"/>
                    <a:pt x="302237" y="174273"/>
                    <a:pt x="331125" y="174273"/>
                  </a:cubicBezTo>
                  <a:cubicBezTo>
                    <a:pt x="360012" y="174273"/>
                    <a:pt x="383418" y="197679"/>
                    <a:pt x="383418" y="226567"/>
                  </a:cubicBezTo>
                  <a:cubicBezTo>
                    <a:pt x="383418" y="255454"/>
                    <a:pt x="360012" y="278861"/>
                    <a:pt x="331125" y="278861"/>
                  </a:cubicBezTo>
                  <a:close/>
                  <a:moveTo>
                    <a:pt x="540270" y="278861"/>
                  </a:moveTo>
                  <a:cubicBezTo>
                    <a:pt x="511382" y="278861"/>
                    <a:pt x="487976" y="255454"/>
                    <a:pt x="487976" y="226567"/>
                  </a:cubicBezTo>
                  <a:cubicBezTo>
                    <a:pt x="487976" y="197679"/>
                    <a:pt x="511382" y="174273"/>
                    <a:pt x="540270" y="174273"/>
                  </a:cubicBezTo>
                  <a:cubicBezTo>
                    <a:pt x="569157" y="174273"/>
                    <a:pt x="592564" y="197679"/>
                    <a:pt x="592564" y="226567"/>
                  </a:cubicBezTo>
                  <a:cubicBezTo>
                    <a:pt x="592534" y="255454"/>
                    <a:pt x="569127" y="278861"/>
                    <a:pt x="540270" y="278861"/>
                  </a:cubicBezTo>
                  <a:close/>
                  <a:moveTo>
                    <a:pt x="1167676" y="174303"/>
                  </a:moveTo>
                  <a:cubicBezTo>
                    <a:pt x="1196564" y="174303"/>
                    <a:pt x="1219970" y="197709"/>
                    <a:pt x="1219970" y="226596"/>
                  </a:cubicBezTo>
                  <a:cubicBezTo>
                    <a:pt x="1219970" y="255484"/>
                    <a:pt x="1196564" y="278890"/>
                    <a:pt x="1167676" y="278890"/>
                  </a:cubicBezTo>
                  <a:cubicBezTo>
                    <a:pt x="1138789" y="278890"/>
                    <a:pt x="1115383" y="255484"/>
                    <a:pt x="1115383" y="226596"/>
                  </a:cubicBezTo>
                  <a:cubicBezTo>
                    <a:pt x="1115383" y="197709"/>
                    <a:pt x="1138789" y="174303"/>
                    <a:pt x="1167676" y="174303"/>
                  </a:cubicBezTo>
                  <a:close/>
                  <a:moveTo>
                    <a:pt x="616948" y="833085"/>
                  </a:moveTo>
                  <a:cubicBezTo>
                    <a:pt x="588060" y="833085"/>
                    <a:pt x="564654" y="809679"/>
                    <a:pt x="564654" y="780792"/>
                  </a:cubicBezTo>
                  <a:cubicBezTo>
                    <a:pt x="564654" y="751904"/>
                    <a:pt x="588060" y="728498"/>
                    <a:pt x="616948" y="728498"/>
                  </a:cubicBezTo>
                  <a:cubicBezTo>
                    <a:pt x="645835" y="728498"/>
                    <a:pt x="669241" y="751904"/>
                    <a:pt x="669241" y="780792"/>
                  </a:cubicBezTo>
                  <a:cubicBezTo>
                    <a:pt x="669241" y="809679"/>
                    <a:pt x="645806" y="833085"/>
                    <a:pt x="616948" y="833085"/>
                  </a:cubicBezTo>
                  <a:close/>
                  <a:moveTo>
                    <a:pt x="749386" y="174303"/>
                  </a:moveTo>
                  <a:cubicBezTo>
                    <a:pt x="778273" y="174303"/>
                    <a:pt x="801680" y="197709"/>
                    <a:pt x="801680" y="226596"/>
                  </a:cubicBezTo>
                  <a:cubicBezTo>
                    <a:pt x="801680" y="255484"/>
                    <a:pt x="778273" y="278890"/>
                    <a:pt x="749386" y="278890"/>
                  </a:cubicBezTo>
                  <a:cubicBezTo>
                    <a:pt x="720498" y="278890"/>
                    <a:pt x="697092" y="255484"/>
                    <a:pt x="697092" y="226596"/>
                  </a:cubicBezTo>
                  <a:cubicBezTo>
                    <a:pt x="697122" y="197709"/>
                    <a:pt x="720528" y="174303"/>
                    <a:pt x="749386" y="174303"/>
                  </a:cubicBezTo>
                  <a:close/>
                  <a:moveTo>
                    <a:pt x="705654" y="453134"/>
                  </a:moveTo>
                  <a:lnTo>
                    <a:pt x="811427" y="453134"/>
                  </a:lnTo>
                  <a:lnTo>
                    <a:pt x="862832" y="554225"/>
                  </a:lnTo>
                  <a:lnTo>
                    <a:pt x="757060" y="554225"/>
                  </a:lnTo>
                  <a:lnTo>
                    <a:pt x="705654" y="453134"/>
                  </a:lnTo>
                  <a:close/>
                  <a:moveTo>
                    <a:pt x="826064" y="833085"/>
                  </a:moveTo>
                  <a:cubicBezTo>
                    <a:pt x="797176" y="833085"/>
                    <a:pt x="773770" y="809679"/>
                    <a:pt x="773770" y="780792"/>
                  </a:cubicBezTo>
                  <a:cubicBezTo>
                    <a:pt x="773770" y="751904"/>
                    <a:pt x="797176" y="728498"/>
                    <a:pt x="826064" y="728498"/>
                  </a:cubicBezTo>
                  <a:cubicBezTo>
                    <a:pt x="854951" y="728498"/>
                    <a:pt x="878357" y="751904"/>
                    <a:pt x="878357" y="780792"/>
                  </a:cubicBezTo>
                  <a:cubicBezTo>
                    <a:pt x="878357" y="809679"/>
                    <a:pt x="854951" y="833085"/>
                    <a:pt x="826064" y="833085"/>
                  </a:cubicBezTo>
                  <a:close/>
                  <a:moveTo>
                    <a:pt x="906237" y="226596"/>
                  </a:moveTo>
                  <a:cubicBezTo>
                    <a:pt x="906237" y="197709"/>
                    <a:pt x="929644" y="174303"/>
                    <a:pt x="958531" y="174303"/>
                  </a:cubicBezTo>
                  <a:cubicBezTo>
                    <a:pt x="987419" y="174303"/>
                    <a:pt x="1010825" y="197709"/>
                    <a:pt x="1010825" y="226596"/>
                  </a:cubicBezTo>
                  <a:cubicBezTo>
                    <a:pt x="1010825" y="255484"/>
                    <a:pt x="987419" y="278890"/>
                    <a:pt x="958531" y="278890"/>
                  </a:cubicBezTo>
                  <a:cubicBezTo>
                    <a:pt x="929644" y="278890"/>
                    <a:pt x="906237" y="255454"/>
                    <a:pt x="906237" y="226596"/>
                  </a:cubicBezTo>
                  <a:close/>
                  <a:moveTo>
                    <a:pt x="474021" y="1387281"/>
                  </a:moveTo>
                  <a:cubicBezTo>
                    <a:pt x="445134" y="1387281"/>
                    <a:pt x="421727" y="1363875"/>
                    <a:pt x="421727" y="1334987"/>
                  </a:cubicBezTo>
                  <a:cubicBezTo>
                    <a:pt x="421727" y="1306100"/>
                    <a:pt x="445134" y="1282693"/>
                    <a:pt x="474021" y="1282693"/>
                  </a:cubicBezTo>
                  <a:cubicBezTo>
                    <a:pt x="502909" y="1282693"/>
                    <a:pt x="526315" y="1306100"/>
                    <a:pt x="526315" y="1334987"/>
                  </a:cubicBezTo>
                  <a:cubicBezTo>
                    <a:pt x="526315" y="1363875"/>
                    <a:pt x="502909" y="1387281"/>
                    <a:pt x="474021" y="1387281"/>
                  </a:cubicBezTo>
                  <a:close/>
                  <a:moveTo>
                    <a:pt x="683167" y="1387281"/>
                  </a:moveTo>
                  <a:cubicBezTo>
                    <a:pt x="654280" y="1387281"/>
                    <a:pt x="630873" y="1363875"/>
                    <a:pt x="630873" y="1334987"/>
                  </a:cubicBezTo>
                  <a:cubicBezTo>
                    <a:pt x="630873" y="1306100"/>
                    <a:pt x="654280" y="1282693"/>
                    <a:pt x="683167" y="1282693"/>
                  </a:cubicBezTo>
                  <a:cubicBezTo>
                    <a:pt x="712055" y="1282693"/>
                    <a:pt x="735461" y="1306100"/>
                    <a:pt x="735461" y="1334987"/>
                  </a:cubicBezTo>
                  <a:cubicBezTo>
                    <a:pt x="735461" y="1363875"/>
                    <a:pt x="712055" y="1387281"/>
                    <a:pt x="683167" y="1387281"/>
                  </a:cubicBezTo>
                  <a:close/>
                  <a:moveTo>
                    <a:pt x="892312" y="1387281"/>
                  </a:moveTo>
                  <a:cubicBezTo>
                    <a:pt x="863424" y="1387281"/>
                    <a:pt x="840019" y="1363875"/>
                    <a:pt x="840019" y="1334987"/>
                  </a:cubicBezTo>
                  <a:cubicBezTo>
                    <a:pt x="840019" y="1306100"/>
                    <a:pt x="863424" y="1282693"/>
                    <a:pt x="892312" y="1282693"/>
                  </a:cubicBezTo>
                  <a:cubicBezTo>
                    <a:pt x="921199" y="1282693"/>
                    <a:pt x="944606" y="1306100"/>
                    <a:pt x="944606" y="1334987"/>
                  </a:cubicBezTo>
                  <a:cubicBezTo>
                    <a:pt x="944606" y="1363875"/>
                    <a:pt x="921170" y="1387281"/>
                    <a:pt x="892312" y="1387281"/>
                  </a:cubicBezTo>
                  <a:close/>
                  <a:moveTo>
                    <a:pt x="982915" y="780792"/>
                  </a:moveTo>
                  <a:cubicBezTo>
                    <a:pt x="982915" y="751904"/>
                    <a:pt x="1006321" y="728498"/>
                    <a:pt x="1035209" y="728498"/>
                  </a:cubicBezTo>
                  <a:cubicBezTo>
                    <a:pt x="1064096" y="728498"/>
                    <a:pt x="1087503" y="751904"/>
                    <a:pt x="1087503" y="780792"/>
                  </a:cubicBezTo>
                  <a:cubicBezTo>
                    <a:pt x="1087503" y="809679"/>
                    <a:pt x="1064096" y="833085"/>
                    <a:pt x="1035209" y="833085"/>
                  </a:cubicBezTo>
                  <a:cubicBezTo>
                    <a:pt x="1006351" y="833085"/>
                    <a:pt x="982915" y="809679"/>
                    <a:pt x="982915" y="780792"/>
                  </a:cubicBezTo>
                  <a:close/>
                  <a:moveTo>
                    <a:pt x="1101428" y="1387281"/>
                  </a:moveTo>
                  <a:cubicBezTo>
                    <a:pt x="1072541" y="1387281"/>
                    <a:pt x="1049134" y="1363875"/>
                    <a:pt x="1049134" y="1334987"/>
                  </a:cubicBezTo>
                  <a:cubicBezTo>
                    <a:pt x="1049134" y="1306100"/>
                    <a:pt x="1072541" y="1282693"/>
                    <a:pt x="1101428" y="1282693"/>
                  </a:cubicBezTo>
                  <a:cubicBezTo>
                    <a:pt x="1130315" y="1282693"/>
                    <a:pt x="1153721" y="1306100"/>
                    <a:pt x="1153721" y="1334987"/>
                  </a:cubicBezTo>
                  <a:cubicBezTo>
                    <a:pt x="1153721" y="1363875"/>
                    <a:pt x="1130315" y="1387281"/>
                    <a:pt x="1101428" y="1387281"/>
                  </a:cubicBezTo>
                  <a:close/>
                  <a:moveTo>
                    <a:pt x="1180921" y="1108420"/>
                  </a:moveTo>
                  <a:lnTo>
                    <a:pt x="1075147" y="1108420"/>
                  </a:lnTo>
                  <a:lnTo>
                    <a:pt x="1126553" y="1007329"/>
                  </a:lnTo>
                  <a:lnTo>
                    <a:pt x="1232325" y="1007329"/>
                  </a:lnTo>
                  <a:lnTo>
                    <a:pt x="1180921" y="1108420"/>
                  </a:lnTo>
                  <a:close/>
                  <a:moveTo>
                    <a:pt x="1192060" y="780792"/>
                  </a:moveTo>
                  <a:cubicBezTo>
                    <a:pt x="1192060" y="751904"/>
                    <a:pt x="1215467" y="728498"/>
                    <a:pt x="1244354" y="728498"/>
                  </a:cubicBezTo>
                  <a:cubicBezTo>
                    <a:pt x="1273242" y="728498"/>
                    <a:pt x="1296648" y="751904"/>
                    <a:pt x="1296648" y="780792"/>
                  </a:cubicBezTo>
                  <a:cubicBezTo>
                    <a:pt x="1296648" y="809679"/>
                    <a:pt x="1273242" y="833085"/>
                    <a:pt x="1244354" y="833085"/>
                  </a:cubicBezTo>
                  <a:cubicBezTo>
                    <a:pt x="1215467" y="833085"/>
                    <a:pt x="1192060" y="809679"/>
                    <a:pt x="1192060" y="780792"/>
                  </a:cubicBezTo>
                  <a:close/>
                  <a:moveTo>
                    <a:pt x="1310573" y="1282723"/>
                  </a:moveTo>
                  <a:cubicBezTo>
                    <a:pt x="1339460" y="1282723"/>
                    <a:pt x="1362867" y="1306129"/>
                    <a:pt x="1362867" y="1335017"/>
                  </a:cubicBezTo>
                  <a:cubicBezTo>
                    <a:pt x="1362867" y="1363904"/>
                    <a:pt x="1339460" y="1387310"/>
                    <a:pt x="1310573" y="1387310"/>
                  </a:cubicBezTo>
                  <a:cubicBezTo>
                    <a:pt x="1281685" y="1387310"/>
                    <a:pt x="1258279" y="1363904"/>
                    <a:pt x="1258279" y="1335017"/>
                  </a:cubicBezTo>
                  <a:cubicBezTo>
                    <a:pt x="1258279" y="1306129"/>
                    <a:pt x="1281685" y="1282723"/>
                    <a:pt x="1310573" y="1282723"/>
                  </a:cubicBez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sp>
        <p:nvSpPr>
          <p:cNvPr id="4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592BA68-389F-2DA6-979B-39CE7690DC60}"/>
              </a:ext>
            </a:extLst>
          </p:cNvPr>
          <p:cNvSpPr txBox="1"/>
          <p:nvPr/>
        </p:nvSpPr>
        <p:spPr>
          <a:xfrm>
            <a:off x="9081336" y="4793160"/>
            <a:ext cx="1835641" cy="140775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Understand how they use the product &amp; its features.</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Continuous feedback loop</a:t>
            </a:r>
          </a:p>
          <a:p>
            <a:pPr marL="171450" marR="0" lvl="0" indent="-171450" algn="l" defTabSz="412750" rtl="0" eaLnBrk="1" fontAlgn="auto" latinLnBrk="0" hangingPunct="0">
              <a:lnSpc>
                <a:spcPts val="15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Customize design needs for large enterprise customers</a:t>
            </a:r>
          </a:p>
          <a:p>
            <a:pPr marL="0" marR="0" lvl="0" indent="0" algn="l" defTabSz="412750" rtl="0" eaLnBrk="1" fontAlgn="auto" latinLnBrk="0" hangingPunct="0">
              <a:lnSpc>
                <a:spcPts val="1580"/>
              </a:lnSpc>
              <a:spcBef>
                <a:spcPts val="0"/>
              </a:spcBef>
              <a:spcAft>
                <a:spcPts val="0"/>
              </a:spcAft>
              <a:buClrTx/>
              <a:buSzTx/>
              <a:buFontTx/>
              <a:buNone/>
              <a:tabLst/>
              <a:defRPr/>
            </a:pPr>
            <a:endParaRPr kumimoji="0"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p:txBody>
      </p:sp>
      <p:grpSp>
        <p:nvGrpSpPr>
          <p:cNvPr id="55" name="Group 54">
            <a:extLst>
              <a:ext uri="{FF2B5EF4-FFF2-40B4-BE49-F238E27FC236}">
                <a16:creationId xmlns:a16="http://schemas.microsoft.com/office/drawing/2014/main" id="{59D3EFFA-9447-4D81-34B4-04A1ECA6DC53}"/>
              </a:ext>
            </a:extLst>
          </p:cNvPr>
          <p:cNvGrpSpPr/>
          <p:nvPr/>
        </p:nvGrpSpPr>
        <p:grpSpPr>
          <a:xfrm>
            <a:off x="3504958" y="1663033"/>
            <a:ext cx="460386" cy="460386"/>
            <a:chOff x="3504958" y="1932540"/>
            <a:chExt cx="460386" cy="460386"/>
          </a:xfrm>
        </p:grpSpPr>
        <p:sp>
          <p:nvSpPr>
            <p:cNvPr id="54" name="Oval 53">
              <a:extLst>
                <a:ext uri="{FF2B5EF4-FFF2-40B4-BE49-F238E27FC236}">
                  <a16:creationId xmlns:a16="http://schemas.microsoft.com/office/drawing/2014/main" id="{1AEE2297-2C8E-4A43-A88E-ADCA94777391}"/>
                </a:ext>
              </a:extLst>
            </p:cNvPr>
            <p:cNvSpPr/>
            <p:nvPr/>
          </p:nvSpPr>
          <p:spPr>
            <a:xfrm>
              <a:off x="3504958" y="1932540"/>
              <a:ext cx="460386" cy="460386"/>
            </a:xfrm>
            <a:prstGeom prst="ellipse">
              <a:avLst/>
            </a:prstGeom>
            <a:solidFill>
              <a:srgbClr val="21322E"/>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53" name="Freeform: Shape 45">
              <a:extLst>
                <a:ext uri="{FF2B5EF4-FFF2-40B4-BE49-F238E27FC236}">
                  <a16:creationId xmlns:a16="http://schemas.microsoft.com/office/drawing/2014/main" id="{4BA1209E-1F10-CE7C-FDA3-725316C69AE0}"/>
                </a:ext>
              </a:extLst>
            </p:cNvPr>
            <p:cNvSpPr/>
            <p:nvPr/>
          </p:nvSpPr>
          <p:spPr>
            <a:xfrm>
              <a:off x="3597148" y="2074349"/>
              <a:ext cx="270756" cy="162572"/>
            </a:xfrm>
            <a:custGeom>
              <a:avLst/>
              <a:gdLst>
                <a:gd name="connsiteX0" fmla="*/ 119794 w 239620"/>
                <a:gd name="connsiteY0" fmla="*/ 41964 h 143877"/>
                <a:gd name="connsiteX1" fmla="*/ 149769 w 239620"/>
                <a:gd name="connsiteY1" fmla="*/ 71939 h 143877"/>
                <a:gd name="connsiteX2" fmla="*/ 119794 w 239620"/>
                <a:gd name="connsiteY2" fmla="*/ 101914 h 143877"/>
                <a:gd name="connsiteX3" fmla="*/ 89819 w 239620"/>
                <a:gd name="connsiteY3" fmla="*/ 71939 h 143877"/>
                <a:gd name="connsiteX4" fmla="*/ 119794 w 239620"/>
                <a:gd name="connsiteY4" fmla="*/ 41964 h 143877"/>
                <a:gd name="connsiteX5" fmla="*/ 75431 w 239620"/>
                <a:gd name="connsiteY5" fmla="*/ 31773 h 143877"/>
                <a:gd name="connsiteX6" fmla="*/ 43658 w 239620"/>
                <a:gd name="connsiteY6" fmla="*/ 53354 h 143877"/>
                <a:gd name="connsiteX7" fmla="*/ 21178 w 239620"/>
                <a:gd name="connsiteY7" fmla="*/ 75236 h 143877"/>
                <a:gd name="connsiteX8" fmla="*/ 78129 w 239620"/>
                <a:gd name="connsiteY8" fmla="*/ 115102 h 143877"/>
                <a:gd name="connsiteX9" fmla="*/ 75431 w 239620"/>
                <a:gd name="connsiteY9" fmla="*/ 31773 h 143877"/>
                <a:gd name="connsiteX10" fmla="*/ 163857 w 239620"/>
                <a:gd name="connsiteY10" fmla="*/ 31473 h 143877"/>
                <a:gd name="connsiteX11" fmla="*/ 161459 w 239620"/>
                <a:gd name="connsiteY11" fmla="*/ 115102 h 143877"/>
                <a:gd name="connsiteX12" fmla="*/ 218410 w 239620"/>
                <a:gd name="connsiteY12" fmla="*/ 75236 h 143877"/>
                <a:gd name="connsiteX13" fmla="*/ 163857 w 239620"/>
                <a:gd name="connsiteY13" fmla="*/ 31473 h 143877"/>
                <a:gd name="connsiteX14" fmla="*/ 119794 w 239620"/>
                <a:gd name="connsiteY14" fmla="*/ 23980 h 143877"/>
                <a:gd name="connsiteX15" fmla="*/ 71834 w 239620"/>
                <a:gd name="connsiteY15" fmla="*/ 71939 h 143877"/>
                <a:gd name="connsiteX16" fmla="*/ 119794 w 239620"/>
                <a:gd name="connsiteY16" fmla="*/ 119898 h 143877"/>
                <a:gd name="connsiteX17" fmla="*/ 167753 w 239620"/>
                <a:gd name="connsiteY17" fmla="*/ 71939 h 143877"/>
                <a:gd name="connsiteX18" fmla="*/ 119794 w 239620"/>
                <a:gd name="connsiteY18" fmla="*/ 23980 h 143877"/>
                <a:gd name="connsiteX19" fmla="*/ 119794 w 239620"/>
                <a:gd name="connsiteY19" fmla="*/ 0 h 143877"/>
                <a:gd name="connsiteX20" fmla="*/ 236395 w 239620"/>
                <a:gd name="connsiteY20" fmla="*/ 66843 h 143877"/>
                <a:gd name="connsiteX21" fmla="*/ 236095 w 239620"/>
                <a:gd name="connsiteY21" fmla="*/ 84827 h 143877"/>
                <a:gd name="connsiteX22" fmla="*/ 119794 w 239620"/>
                <a:gd name="connsiteY22" fmla="*/ 143877 h 143877"/>
                <a:gd name="connsiteX23" fmla="*/ 3792 w 239620"/>
                <a:gd name="connsiteY23" fmla="*/ 84827 h 143877"/>
                <a:gd name="connsiteX24" fmla="*/ 3193 w 239620"/>
                <a:gd name="connsiteY24" fmla="*/ 66843 h 143877"/>
                <a:gd name="connsiteX25" fmla="*/ 119794 w 239620"/>
                <a:gd name="connsiteY25" fmla="*/ 0 h 14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9620" h="143877">
                  <a:moveTo>
                    <a:pt x="119794" y="41964"/>
                  </a:moveTo>
                  <a:cubicBezTo>
                    <a:pt x="136349" y="41964"/>
                    <a:pt x="149769" y="55384"/>
                    <a:pt x="149769" y="71939"/>
                  </a:cubicBezTo>
                  <a:cubicBezTo>
                    <a:pt x="149769" y="88494"/>
                    <a:pt x="136349" y="101914"/>
                    <a:pt x="119794" y="101914"/>
                  </a:cubicBezTo>
                  <a:cubicBezTo>
                    <a:pt x="103239" y="101914"/>
                    <a:pt x="89819" y="88494"/>
                    <a:pt x="89819" y="71939"/>
                  </a:cubicBezTo>
                  <a:cubicBezTo>
                    <a:pt x="89819" y="55384"/>
                    <a:pt x="103239" y="41964"/>
                    <a:pt x="119794" y="41964"/>
                  </a:cubicBezTo>
                  <a:close/>
                  <a:moveTo>
                    <a:pt x="75431" y="31773"/>
                  </a:moveTo>
                  <a:cubicBezTo>
                    <a:pt x="64041" y="37768"/>
                    <a:pt x="53550" y="44962"/>
                    <a:pt x="43658" y="53354"/>
                  </a:cubicBezTo>
                  <a:cubicBezTo>
                    <a:pt x="35565" y="60248"/>
                    <a:pt x="28072" y="67442"/>
                    <a:pt x="21178" y="75236"/>
                  </a:cubicBezTo>
                  <a:cubicBezTo>
                    <a:pt x="32868" y="86926"/>
                    <a:pt x="53550" y="104311"/>
                    <a:pt x="78129" y="115102"/>
                  </a:cubicBezTo>
                  <a:cubicBezTo>
                    <a:pt x="54749" y="92621"/>
                    <a:pt x="53550" y="55752"/>
                    <a:pt x="75431" y="31773"/>
                  </a:cubicBezTo>
                  <a:close/>
                  <a:moveTo>
                    <a:pt x="163857" y="31473"/>
                  </a:moveTo>
                  <a:cubicBezTo>
                    <a:pt x="186038" y="55453"/>
                    <a:pt x="184839" y="92621"/>
                    <a:pt x="161459" y="115102"/>
                  </a:cubicBezTo>
                  <a:cubicBezTo>
                    <a:pt x="186038" y="104311"/>
                    <a:pt x="206420" y="86926"/>
                    <a:pt x="218410" y="75236"/>
                  </a:cubicBezTo>
                  <a:cubicBezTo>
                    <a:pt x="207020" y="62646"/>
                    <a:pt x="187536" y="43763"/>
                    <a:pt x="163857" y="31473"/>
                  </a:cubicBezTo>
                  <a:close/>
                  <a:moveTo>
                    <a:pt x="119794" y="23980"/>
                  </a:moveTo>
                  <a:cubicBezTo>
                    <a:pt x="93416" y="23980"/>
                    <a:pt x="71834" y="45561"/>
                    <a:pt x="71834" y="71939"/>
                  </a:cubicBezTo>
                  <a:cubicBezTo>
                    <a:pt x="71834" y="98316"/>
                    <a:pt x="93416" y="119898"/>
                    <a:pt x="119794" y="119898"/>
                  </a:cubicBezTo>
                  <a:cubicBezTo>
                    <a:pt x="146172" y="119898"/>
                    <a:pt x="167753" y="98316"/>
                    <a:pt x="167753" y="71939"/>
                  </a:cubicBezTo>
                  <a:cubicBezTo>
                    <a:pt x="167753" y="45561"/>
                    <a:pt x="146172" y="23980"/>
                    <a:pt x="119794" y="23980"/>
                  </a:cubicBezTo>
                  <a:close/>
                  <a:moveTo>
                    <a:pt x="119794" y="0"/>
                  </a:moveTo>
                  <a:cubicBezTo>
                    <a:pt x="173448" y="0"/>
                    <a:pt x="219009" y="46460"/>
                    <a:pt x="236395" y="66843"/>
                  </a:cubicBezTo>
                  <a:cubicBezTo>
                    <a:pt x="240891" y="72238"/>
                    <a:pt x="240591" y="80032"/>
                    <a:pt x="236095" y="84827"/>
                  </a:cubicBezTo>
                  <a:cubicBezTo>
                    <a:pt x="218110" y="103412"/>
                    <a:pt x="172849" y="143877"/>
                    <a:pt x="119794" y="143877"/>
                  </a:cubicBezTo>
                  <a:cubicBezTo>
                    <a:pt x="66739" y="143877"/>
                    <a:pt x="21477" y="103412"/>
                    <a:pt x="3792" y="84827"/>
                  </a:cubicBezTo>
                  <a:cubicBezTo>
                    <a:pt x="-1003" y="79732"/>
                    <a:pt x="-1303" y="72238"/>
                    <a:pt x="3193" y="66843"/>
                  </a:cubicBezTo>
                  <a:cubicBezTo>
                    <a:pt x="20578" y="46460"/>
                    <a:pt x="66139" y="0"/>
                    <a:pt x="119794" y="0"/>
                  </a:cubicBezTo>
                  <a:close/>
                </a:path>
              </a:pathLst>
            </a:custGeom>
            <a:solidFill>
              <a:schemeClr val="bg1"/>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grpSp>
      <p:sp>
        <p:nvSpPr>
          <p:cNvPr id="68" name="Rounded Rectangle">
            <a:extLst>
              <a:ext uri="{FF2B5EF4-FFF2-40B4-BE49-F238E27FC236}">
                <a16:creationId xmlns:a16="http://schemas.microsoft.com/office/drawing/2014/main" id="{6CD65123-33B2-49BD-B812-5581678DE18E}"/>
              </a:ext>
            </a:extLst>
          </p:cNvPr>
          <p:cNvSpPr/>
          <p:nvPr/>
        </p:nvSpPr>
        <p:spPr>
          <a:xfrm>
            <a:off x="8943295" y="1460835"/>
            <a:ext cx="2226779" cy="2370347"/>
          </a:xfrm>
          <a:prstGeom prst="roundRect">
            <a:avLst>
              <a:gd name="adj" fmla="val 15500"/>
            </a:avLst>
          </a:prstGeom>
          <a:solidFill>
            <a:srgbClr val="9DFFCA"/>
          </a:solidFill>
          <a:ln w="12700">
            <a:miter lim="400000"/>
          </a:ln>
          <a:effectLst>
            <a:outerShdw dist="1270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71" name="TextBox 70">
            <a:extLst>
              <a:ext uri="{FF2B5EF4-FFF2-40B4-BE49-F238E27FC236}">
                <a16:creationId xmlns:a16="http://schemas.microsoft.com/office/drawing/2014/main" id="{E25B4C6F-5EB2-E47D-12F5-11504CB8EEF6}"/>
              </a:ext>
            </a:extLst>
          </p:cNvPr>
          <p:cNvSpPr txBox="1"/>
          <p:nvPr/>
        </p:nvSpPr>
        <p:spPr>
          <a:xfrm>
            <a:off x="9443614" y="1769104"/>
            <a:ext cx="82747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21322E"/>
                </a:solidFill>
                <a:effectLst/>
                <a:uLnTx/>
                <a:uFillTx/>
                <a:latin typeface="Aptos" panose="020B0004020202020204" pitchFamily="34" charset="0"/>
                <a:ea typeface="Helvetica Neue Medium"/>
                <a:cs typeface="Helvetica Neue Medium"/>
              </a:rPr>
              <a:t>Design</a:t>
            </a:r>
          </a:p>
        </p:txBody>
      </p:sp>
      <p:sp>
        <p:nvSpPr>
          <p:cNvPr id="7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EF6F522-DD45-88F3-979F-1BABA2F303F6}"/>
              </a:ext>
            </a:extLst>
          </p:cNvPr>
          <p:cNvSpPr txBox="1"/>
          <p:nvPr/>
        </p:nvSpPr>
        <p:spPr>
          <a:xfrm>
            <a:off x="9044585" y="2248432"/>
            <a:ext cx="1835641" cy="17001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Intuitive and user-friendly interface</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Focus on simplicity &amp; accessibility</a:t>
            </a:r>
          </a:p>
          <a:p>
            <a:pPr marL="171450" marR="0" lvl="0" indent="-171450" algn="l" defTabSz="412750" rtl="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21322E"/>
                </a:solidFill>
                <a:effectLst/>
                <a:uLnTx/>
                <a:uFillTx/>
                <a:latin typeface="Aptos" panose="020B0004020202020204" pitchFamily="34" charset="0"/>
                <a:ea typeface="Helvetica Neue Medium"/>
                <a:cs typeface="Helvetica Neue Medium"/>
                <a:sym typeface="Raleway"/>
              </a:rPr>
              <a:t>Gamification of user journey</a:t>
            </a:r>
          </a:p>
          <a:p>
            <a:pPr marL="0" marR="0" lvl="0" indent="0" algn="l" defTabSz="412750" rtl="0" eaLnBrk="1" fontAlgn="auto" latinLnBrk="0" hangingPunct="0">
              <a:lnSpc>
                <a:spcPts val="1580"/>
              </a:lnSpc>
              <a:spcBef>
                <a:spcPts val="0"/>
              </a:spcBef>
              <a:spcAft>
                <a:spcPts val="0"/>
              </a:spcAft>
              <a:buClrTx/>
              <a:buSzTx/>
              <a:buFontTx/>
              <a:buNone/>
              <a:tabLst/>
              <a:defRPr/>
            </a:pPr>
            <a:endParaRPr kumimoji="0" sz="800" b="0" i="0" u="none" strike="noStrike" kern="0" cap="none" spc="0" normalizeH="0" baseline="0" noProof="0">
              <a:ln>
                <a:noFill/>
              </a:ln>
              <a:solidFill>
                <a:srgbClr val="000000"/>
              </a:solidFill>
              <a:effectLst/>
              <a:uLnTx/>
              <a:uFillTx/>
              <a:latin typeface="Century Gothic" panose="020B0502020202020204" pitchFamily="34" charset="0"/>
              <a:ea typeface="Helvetica Neue Medium"/>
              <a:cs typeface="Helvetica Neue Medium"/>
              <a:sym typeface="Raleway"/>
            </a:endParaRPr>
          </a:p>
        </p:txBody>
      </p:sp>
      <p:grpSp>
        <p:nvGrpSpPr>
          <p:cNvPr id="76" name="Group 75">
            <a:extLst>
              <a:ext uri="{FF2B5EF4-FFF2-40B4-BE49-F238E27FC236}">
                <a16:creationId xmlns:a16="http://schemas.microsoft.com/office/drawing/2014/main" id="{59404DAD-8984-DD34-A904-B42800C14345}"/>
              </a:ext>
            </a:extLst>
          </p:cNvPr>
          <p:cNvGrpSpPr/>
          <p:nvPr/>
        </p:nvGrpSpPr>
        <p:grpSpPr>
          <a:xfrm>
            <a:off x="9081338" y="1761669"/>
            <a:ext cx="376804" cy="376804"/>
            <a:chOff x="9081338" y="2031176"/>
            <a:chExt cx="376804" cy="376804"/>
          </a:xfrm>
        </p:grpSpPr>
        <p:sp>
          <p:nvSpPr>
            <p:cNvPr id="86" name="Oval 85">
              <a:extLst>
                <a:ext uri="{FF2B5EF4-FFF2-40B4-BE49-F238E27FC236}">
                  <a16:creationId xmlns:a16="http://schemas.microsoft.com/office/drawing/2014/main" id="{3AEEC4D2-7FA2-4F07-A7A2-FB6FEB4A273A}"/>
                </a:ext>
              </a:extLst>
            </p:cNvPr>
            <p:cNvSpPr/>
            <p:nvPr/>
          </p:nvSpPr>
          <p:spPr>
            <a:xfrm>
              <a:off x="9081338" y="2031176"/>
              <a:ext cx="376804" cy="376804"/>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73" name="Freeform: Shape 105">
              <a:extLst>
                <a:ext uri="{FF2B5EF4-FFF2-40B4-BE49-F238E27FC236}">
                  <a16:creationId xmlns:a16="http://schemas.microsoft.com/office/drawing/2014/main" id="{F35E6CBE-7671-245B-B259-7F0797FF5EB4}"/>
                </a:ext>
              </a:extLst>
            </p:cNvPr>
            <p:cNvSpPr/>
            <p:nvPr/>
          </p:nvSpPr>
          <p:spPr>
            <a:xfrm>
              <a:off x="9157684" y="2133230"/>
              <a:ext cx="234501" cy="207381"/>
            </a:xfrm>
            <a:custGeom>
              <a:avLst/>
              <a:gdLst>
                <a:gd name="connsiteX0" fmla="*/ 565988 w 1919197"/>
                <a:gd name="connsiteY0" fmla="*/ 1574353 h 1799261"/>
                <a:gd name="connsiteX1" fmla="*/ 1353150 w 1919197"/>
                <a:gd name="connsiteY1" fmla="*/ 1574353 h 1799261"/>
                <a:gd name="connsiteX2" fmla="*/ 1353150 w 1919197"/>
                <a:gd name="connsiteY2" fmla="*/ 1799261 h 1799261"/>
                <a:gd name="connsiteX3" fmla="*/ 565988 w 1919197"/>
                <a:gd name="connsiteY3" fmla="*/ 1799261 h 1799261"/>
                <a:gd name="connsiteX4" fmla="*/ 903364 w 1919197"/>
                <a:gd name="connsiteY4" fmla="*/ 490495 h 1799261"/>
                <a:gd name="connsiteX5" fmla="*/ 903364 w 1919197"/>
                <a:gd name="connsiteY5" fmla="*/ 1124539 h 1799261"/>
                <a:gd name="connsiteX6" fmla="*/ 1015803 w 1919197"/>
                <a:gd name="connsiteY6" fmla="*/ 1124539 h 1799261"/>
                <a:gd name="connsiteX7" fmla="*/ 1015803 w 1919197"/>
                <a:gd name="connsiteY7" fmla="*/ 490495 h 1799261"/>
                <a:gd name="connsiteX8" fmla="*/ 1361001 w 1919197"/>
                <a:gd name="connsiteY8" fmla="*/ 1065846 h 1799261"/>
                <a:gd name="connsiteX9" fmla="*/ 1163025 w 1919197"/>
                <a:gd name="connsiteY9" fmla="*/ 1461916 h 1799261"/>
                <a:gd name="connsiteX10" fmla="*/ 756112 w 1919197"/>
                <a:gd name="connsiteY10" fmla="*/ 1461916 h 1799261"/>
                <a:gd name="connsiteX11" fmla="*/ 558136 w 1919197"/>
                <a:gd name="connsiteY11" fmla="*/ 1065846 h 1799261"/>
                <a:gd name="connsiteX12" fmla="*/ 168673 w 1919197"/>
                <a:gd name="connsiteY12" fmla="*/ 0 h 1799261"/>
                <a:gd name="connsiteX13" fmla="*/ 327006 w 1919197"/>
                <a:gd name="connsiteY13" fmla="*/ 112439 h 1799261"/>
                <a:gd name="connsiteX14" fmla="*/ 790926 w 1919197"/>
                <a:gd name="connsiteY14" fmla="*/ 112439 h 1799261"/>
                <a:gd name="connsiteX15" fmla="*/ 790926 w 1919197"/>
                <a:gd name="connsiteY15" fmla="*/ 0 h 1799261"/>
                <a:gd name="connsiteX16" fmla="*/ 1128272 w 1919197"/>
                <a:gd name="connsiteY16" fmla="*/ 0 h 1799261"/>
                <a:gd name="connsiteX17" fmla="*/ 1128272 w 1919197"/>
                <a:gd name="connsiteY17" fmla="*/ 112439 h 1799261"/>
                <a:gd name="connsiteX18" fmla="*/ 1592190 w 1919197"/>
                <a:gd name="connsiteY18" fmla="*/ 112439 h 1799261"/>
                <a:gd name="connsiteX19" fmla="*/ 1750524 w 1919197"/>
                <a:gd name="connsiteY19" fmla="*/ 0 h 1799261"/>
                <a:gd name="connsiteX20" fmla="*/ 1919197 w 1919197"/>
                <a:gd name="connsiteY20" fmla="*/ 168673 h 1799261"/>
                <a:gd name="connsiteX21" fmla="*/ 1750524 w 1919197"/>
                <a:gd name="connsiteY21" fmla="*/ 337347 h 1799261"/>
                <a:gd name="connsiteX22" fmla="*/ 1592190 w 1919197"/>
                <a:gd name="connsiteY22" fmla="*/ 224908 h 1799261"/>
                <a:gd name="connsiteX23" fmla="*/ 1378631 w 1919197"/>
                <a:gd name="connsiteY23" fmla="*/ 224908 h 1799261"/>
                <a:gd name="connsiteX24" fmla="*/ 1804595 w 1919197"/>
                <a:gd name="connsiteY24" fmla="*/ 909320 h 1799261"/>
                <a:gd name="connsiteX25" fmla="*/ 1919167 w 1919197"/>
                <a:gd name="connsiteY25" fmla="*/ 1068334 h 1799261"/>
                <a:gd name="connsiteX26" fmla="*/ 1750494 w 1919197"/>
                <a:gd name="connsiteY26" fmla="*/ 1237008 h 1799261"/>
                <a:gd name="connsiteX27" fmla="*/ 1581821 w 1919197"/>
                <a:gd name="connsiteY27" fmla="*/ 1068334 h 1799261"/>
                <a:gd name="connsiteX28" fmla="*/ 1690171 w 1919197"/>
                <a:gd name="connsiteY28" fmla="*/ 911275 h 1799261"/>
                <a:gd name="connsiteX29" fmla="*/ 1128272 w 1919197"/>
                <a:gd name="connsiteY29" fmla="*/ 247662 h 1799261"/>
                <a:gd name="connsiteX30" fmla="*/ 1128272 w 1919197"/>
                <a:gd name="connsiteY30" fmla="*/ 337317 h 1799261"/>
                <a:gd name="connsiteX31" fmla="*/ 790926 w 1919197"/>
                <a:gd name="connsiteY31" fmla="*/ 337317 h 1799261"/>
                <a:gd name="connsiteX32" fmla="*/ 790926 w 1919197"/>
                <a:gd name="connsiteY32" fmla="*/ 247603 h 1799261"/>
                <a:gd name="connsiteX33" fmla="*/ 229026 w 1919197"/>
                <a:gd name="connsiteY33" fmla="*/ 911216 h 1799261"/>
                <a:gd name="connsiteX34" fmla="*/ 337347 w 1919197"/>
                <a:gd name="connsiteY34" fmla="*/ 1068275 h 1799261"/>
                <a:gd name="connsiteX35" fmla="*/ 168673 w 1919197"/>
                <a:gd name="connsiteY35" fmla="*/ 1236948 h 1799261"/>
                <a:gd name="connsiteX36" fmla="*/ 0 w 1919197"/>
                <a:gd name="connsiteY36" fmla="*/ 1068275 h 1799261"/>
                <a:gd name="connsiteX37" fmla="*/ 114602 w 1919197"/>
                <a:gd name="connsiteY37" fmla="*/ 909290 h 1799261"/>
                <a:gd name="connsiteX38" fmla="*/ 540567 w 1919197"/>
                <a:gd name="connsiteY38" fmla="*/ 224848 h 1799261"/>
                <a:gd name="connsiteX39" fmla="*/ 327006 w 1919197"/>
                <a:gd name="connsiteY39" fmla="*/ 224848 h 1799261"/>
                <a:gd name="connsiteX40" fmla="*/ 168673 w 1919197"/>
                <a:gd name="connsiteY40" fmla="*/ 337347 h 1799261"/>
                <a:gd name="connsiteX41" fmla="*/ 0 w 1919197"/>
                <a:gd name="connsiteY41" fmla="*/ 168673 h 1799261"/>
                <a:gd name="connsiteX42" fmla="*/ 168673 w 1919197"/>
                <a:gd name="connsiteY42" fmla="*/ 0 h 179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19197" h="1799261">
                  <a:moveTo>
                    <a:pt x="565988" y="1574353"/>
                  </a:moveTo>
                  <a:lnTo>
                    <a:pt x="1353150" y="1574353"/>
                  </a:lnTo>
                  <a:lnTo>
                    <a:pt x="1353150" y="1799261"/>
                  </a:lnTo>
                  <a:lnTo>
                    <a:pt x="565988" y="1799261"/>
                  </a:lnTo>
                  <a:close/>
                  <a:moveTo>
                    <a:pt x="903364" y="490495"/>
                  </a:moveTo>
                  <a:lnTo>
                    <a:pt x="903364" y="1124539"/>
                  </a:lnTo>
                  <a:lnTo>
                    <a:pt x="1015803" y="1124539"/>
                  </a:lnTo>
                  <a:lnTo>
                    <a:pt x="1015803" y="490495"/>
                  </a:lnTo>
                  <a:lnTo>
                    <a:pt x="1361001" y="1065846"/>
                  </a:lnTo>
                  <a:lnTo>
                    <a:pt x="1163025" y="1461916"/>
                  </a:lnTo>
                  <a:lnTo>
                    <a:pt x="756112" y="1461916"/>
                  </a:lnTo>
                  <a:lnTo>
                    <a:pt x="558136" y="1065846"/>
                  </a:lnTo>
                  <a:close/>
                  <a:moveTo>
                    <a:pt x="168673" y="0"/>
                  </a:moveTo>
                  <a:cubicBezTo>
                    <a:pt x="241855" y="0"/>
                    <a:pt x="303719" y="47138"/>
                    <a:pt x="327006" y="112439"/>
                  </a:cubicBezTo>
                  <a:lnTo>
                    <a:pt x="790926" y="112439"/>
                  </a:lnTo>
                  <a:lnTo>
                    <a:pt x="790926" y="0"/>
                  </a:lnTo>
                  <a:lnTo>
                    <a:pt x="1128272" y="0"/>
                  </a:lnTo>
                  <a:lnTo>
                    <a:pt x="1128272" y="112439"/>
                  </a:lnTo>
                  <a:lnTo>
                    <a:pt x="1592190" y="112439"/>
                  </a:lnTo>
                  <a:cubicBezTo>
                    <a:pt x="1615478" y="47138"/>
                    <a:pt x="1677312" y="0"/>
                    <a:pt x="1750524" y="0"/>
                  </a:cubicBezTo>
                  <a:cubicBezTo>
                    <a:pt x="1843526" y="0"/>
                    <a:pt x="1919197" y="75670"/>
                    <a:pt x="1919197" y="168673"/>
                  </a:cubicBezTo>
                  <a:cubicBezTo>
                    <a:pt x="1919197" y="261676"/>
                    <a:pt x="1843526" y="337347"/>
                    <a:pt x="1750524" y="337347"/>
                  </a:cubicBezTo>
                  <a:cubicBezTo>
                    <a:pt x="1677312" y="337347"/>
                    <a:pt x="1615478" y="290208"/>
                    <a:pt x="1592190" y="224908"/>
                  </a:cubicBezTo>
                  <a:lnTo>
                    <a:pt x="1378631" y="224908"/>
                  </a:lnTo>
                  <a:cubicBezTo>
                    <a:pt x="1620278" y="364605"/>
                    <a:pt x="1788418" y="620386"/>
                    <a:pt x="1804595" y="909320"/>
                  </a:cubicBezTo>
                  <a:cubicBezTo>
                    <a:pt x="1870992" y="932015"/>
                    <a:pt x="1919197" y="994323"/>
                    <a:pt x="1919167" y="1068334"/>
                  </a:cubicBezTo>
                  <a:cubicBezTo>
                    <a:pt x="1919167" y="1161337"/>
                    <a:pt x="1843497" y="1237008"/>
                    <a:pt x="1750494" y="1237008"/>
                  </a:cubicBezTo>
                  <a:cubicBezTo>
                    <a:pt x="1657491" y="1237008"/>
                    <a:pt x="1581821" y="1161337"/>
                    <a:pt x="1581821" y="1068334"/>
                  </a:cubicBezTo>
                  <a:cubicBezTo>
                    <a:pt x="1581821" y="996634"/>
                    <a:pt x="1626974" y="935659"/>
                    <a:pt x="1690171" y="911275"/>
                  </a:cubicBezTo>
                  <a:cubicBezTo>
                    <a:pt x="1670201" y="591528"/>
                    <a:pt x="1437887" y="321584"/>
                    <a:pt x="1128272" y="247662"/>
                  </a:cubicBezTo>
                  <a:lnTo>
                    <a:pt x="1128272" y="337317"/>
                  </a:lnTo>
                  <a:lnTo>
                    <a:pt x="790926" y="337317"/>
                  </a:lnTo>
                  <a:lnTo>
                    <a:pt x="790926" y="247603"/>
                  </a:lnTo>
                  <a:cubicBezTo>
                    <a:pt x="481310" y="321525"/>
                    <a:pt x="248995" y="591469"/>
                    <a:pt x="229026" y="911216"/>
                  </a:cubicBezTo>
                  <a:cubicBezTo>
                    <a:pt x="292223" y="935600"/>
                    <a:pt x="337347" y="996575"/>
                    <a:pt x="337347" y="1068275"/>
                  </a:cubicBezTo>
                  <a:cubicBezTo>
                    <a:pt x="337347" y="1161278"/>
                    <a:pt x="261676" y="1236948"/>
                    <a:pt x="168673" y="1236948"/>
                  </a:cubicBezTo>
                  <a:cubicBezTo>
                    <a:pt x="75671" y="1236948"/>
                    <a:pt x="0" y="1161278"/>
                    <a:pt x="0" y="1068275"/>
                  </a:cubicBezTo>
                  <a:cubicBezTo>
                    <a:pt x="0" y="994293"/>
                    <a:pt x="48205" y="931985"/>
                    <a:pt x="114602" y="909290"/>
                  </a:cubicBezTo>
                  <a:cubicBezTo>
                    <a:pt x="130749" y="620238"/>
                    <a:pt x="298919" y="364605"/>
                    <a:pt x="540567" y="224848"/>
                  </a:cubicBezTo>
                  <a:lnTo>
                    <a:pt x="327006" y="224848"/>
                  </a:lnTo>
                  <a:cubicBezTo>
                    <a:pt x="303719" y="290208"/>
                    <a:pt x="241885" y="337347"/>
                    <a:pt x="168673" y="337347"/>
                  </a:cubicBezTo>
                  <a:cubicBezTo>
                    <a:pt x="75671" y="337347"/>
                    <a:pt x="0" y="261676"/>
                    <a:pt x="0" y="168673"/>
                  </a:cubicBezTo>
                  <a:cubicBezTo>
                    <a:pt x="0" y="75670"/>
                    <a:pt x="75671" y="0"/>
                    <a:pt x="168673" y="0"/>
                  </a:cubicBez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grpSp>
        <p:nvGrpSpPr>
          <p:cNvPr id="85" name="Group 84">
            <a:extLst>
              <a:ext uri="{FF2B5EF4-FFF2-40B4-BE49-F238E27FC236}">
                <a16:creationId xmlns:a16="http://schemas.microsoft.com/office/drawing/2014/main" id="{2A0A6AC4-1E0A-3035-F413-DCE1B9E82760}"/>
              </a:ext>
            </a:extLst>
          </p:cNvPr>
          <p:cNvGrpSpPr/>
          <p:nvPr/>
        </p:nvGrpSpPr>
        <p:grpSpPr>
          <a:xfrm>
            <a:off x="5380292" y="2745054"/>
            <a:ext cx="319207" cy="319207"/>
            <a:chOff x="5380292" y="3014561"/>
            <a:chExt cx="319207" cy="319207"/>
          </a:xfrm>
        </p:grpSpPr>
        <p:sp>
          <p:nvSpPr>
            <p:cNvPr id="95" name="Oval 94">
              <a:extLst>
                <a:ext uri="{FF2B5EF4-FFF2-40B4-BE49-F238E27FC236}">
                  <a16:creationId xmlns:a16="http://schemas.microsoft.com/office/drawing/2014/main" id="{AD7FDA2A-BA8A-4D90-8E42-78ECB2D13340}"/>
                </a:ext>
              </a:extLst>
            </p:cNvPr>
            <p:cNvSpPr/>
            <p:nvPr/>
          </p:nvSpPr>
          <p:spPr>
            <a:xfrm>
              <a:off x="5380292" y="3014561"/>
              <a:ext cx="319207" cy="319207"/>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pic>
          <p:nvPicPr>
            <p:cNvPr id="82" name="Graphic 81" descr="Marketing with solid fill">
              <a:extLst>
                <a:ext uri="{FF2B5EF4-FFF2-40B4-BE49-F238E27FC236}">
                  <a16:creationId xmlns:a16="http://schemas.microsoft.com/office/drawing/2014/main" id="{61899FC6-C49D-8C08-D69C-677CE0E73E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49978" y="3071022"/>
              <a:ext cx="202257" cy="202257"/>
            </a:xfrm>
            <a:prstGeom prst="rect">
              <a:avLst/>
            </a:prstGeom>
          </p:spPr>
        </p:pic>
      </p:grpSp>
      <p:sp>
        <p:nvSpPr>
          <p:cNvPr id="2" name="Rounded Rectangle">
            <a:extLst>
              <a:ext uri="{FF2B5EF4-FFF2-40B4-BE49-F238E27FC236}">
                <a16:creationId xmlns:a16="http://schemas.microsoft.com/office/drawing/2014/main" id="{630612AC-4271-F012-C359-30D6EFC2F156}"/>
              </a:ext>
            </a:extLst>
          </p:cNvPr>
          <p:cNvSpPr/>
          <p:nvPr/>
        </p:nvSpPr>
        <p:spPr>
          <a:xfrm>
            <a:off x="3382032" y="4848929"/>
            <a:ext cx="1739365" cy="1351989"/>
          </a:xfrm>
          <a:prstGeom prst="roundRect">
            <a:avLst>
              <a:gd name="adj" fmla="val 17445"/>
            </a:avLst>
          </a:prstGeom>
          <a:solidFill>
            <a:srgbClr val="9DFFCA"/>
          </a:solidFill>
          <a:ln w="12700">
            <a:miter lim="400000"/>
          </a:ln>
          <a:effectLst>
            <a:outerShdw dist="88900" dir="5400000" sx="98000" sy="98000" algn="t" rotWithShape="0">
              <a:schemeClr val="bg1"/>
            </a:outerShdw>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1200" cap="none" spc="0" normalizeH="0" baseline="0" noProof="0">
              <a:ln>
                <a:noFill/>
              </a:ln>
              <a:solidFill>
                <a:srgbClr val="FFFFFF"/>
              </a:solidFill>
              <a:effectLst/>
              <a:uLnTx/>
              <a:uFillTx/>
              <a:latin typeface="Century Gothic"/>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8A26A685-257A-C13B-0EB0-55ED968770D1}"/>
              </a:ext>
            </a:extLst>
          </p:cNvPr>
          <p:cNvSpPr txBox="1"/>
          <p:nvPr/>
        </p:nvSpPr>
        <p:spPr>
          <a:xfrm>
            <a:off x="3789984" y="4923263"/>
            <a:ext cx="123944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21322E"/>
                </a:solidFill>
                <a:effectLst/>
                <a:uLnTx/>
                <a:uFillTx/>
                <a:latin typeface="Aptos" panose="020B0004020202020204" pitchFamily="34" charset="0"/>
                <a:ea typeface="Helvetica Neue Medium"/>
                <a:cs typeface="Helvetica Neue Medium"/>
              </a:rPr>
              <a:t>Limitations</a:t>
            </a:r>
          </a:p>
        </p:txBody>
      </p:sp>
      <p:grpSp>
        <p:nvGrpSpPr>
          <p:cNvPr id="7" name="Group 6">
            <a:extLst>
              <a:ext uri="{FF2B5EF4-FFF2-40B4-BE49-F238E27FC236}">
                <a16:creationId xmlns:a16="http://schemas.microsoft.com/office/drawing/2014/main" id="{90720C59-615D-3B20-174E-C84778218705}"/>
              </a:ext>
            </a:extLst>
          </p:cNvPr>
          <p:cNvGrpSpPr/>
          <p:nvPr/>
        </p:nvGrpSpPr>
        <p:grpSpPr>
          <a:xfrm>
            <a:off x="3501603" y="4961157"/>
            <a:ext cx="319207" cy="319207"/>
            <a:chOff x="3501725" y="4309563"/>
            <a:chExt cx="319207" cy="319207"/>
          </a:xfrm>
        </p:grpSpPr>
        <p:sp>
          <p:nvSpPr>
            <p:cNvPr id="8" name="Oval 7">
              <a:extLst>
                <a:ext uri="{FF2B5EF4-FFF2-40B4-BE49-F238E27FC236}">
                  <a16:creationId xmlns:a16="http://schemas.microsoft.com/office/drawing/2014/main" id="{58A1F79C-29FC-847A-3B06-942822357B5C}"/>
                </a:ext>
              </a:extLst>
            </p:cNvPr>
            <p:cNvSpPr/>
            <p:nvPr/>
          </p:nvSpPr>
          <p:spPr>
            <a:xfrm>
              <a:off x="3501725" y="4309563"/>
              <a:ext cx="319207" cy="319207"/>
            </a:xfrm>
            <a:prstGeom prst="ellipse">
              <a:avLst/>
            </a:prstGeom>
            <a:solidFill>
              <a:srgbClr val="21322E"/>
            </a:solidFill>
            <a:ln w="12700">
              <a:miter lim="400000"/>
            </a:ln>
          </p:spPr>
          <p:txBody>
            <a:bodyPr lIns="0" tIns="0" rIns="0" bIns="0" anchor="ctr"/>
            <a:lstStyle/>
            <a:p>
              <a:pPr marL="0" marR="0" lvl="0" indent="0" algn="l" defTabSz="1528703"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FFFFFF"/>
                </a:solidFill>
                <a:effectLst/>
                <a:uLnTx/>
                <a:uFillTx/>
                <a:latin typeface="Century Gothic"/>
                <a:ea typeface="Helvetica Neue Medium"/>
                <a:cs typeface="Helvetica Neue Medium"/>
              </a:endParaRPr>
            </a:p>
          </p:txBody>
        </p:sp>
        <p:sp>
          <p:nvSpPr>
            <p:cNvPr id="9" name="Freeform: Shape 104">
              <a:extLst>
                <a:ext uri="{FF2B5EF4-FFF2-40B4-BE49-F238E27FC236}">
                  <a16:creationId xmlns:a16="http://schemas.microsoft.com/office/drawing/2014/main" id="{DF554BAB-4248-4EB6-C8FF-D6CFBE942CED}"/>
                </a:ext>
              </a:extLst>
            </p:cNvPr>
            <p:cNvSpPr/>
            <p:nvPr/>
          </p:nvSpPr>
          <p:spPr>
            <a:xfrm>
              <a:off x="3576854" y="4384692"/>
              <a:ext cx="168948" cy="168948"/>
            </a:xfrm>
            <a:custGeom>
              <a:avLst/>
              <a:gdLst>
                <a:gd name="connsiteX0" fmla="*/ 1692807 w 1777691"/>
                <a:gd name="connsiteY0" fmla="*/ 86988 h 1777691"/>
                <a:gd name="connsiteX1" fmla="*/ 1482358 w 1777691"/>
                <a:gd name="connsiteY1" fmla="*/ 0 h 1777691"/>
                <a:gd name="connsiteX2" fmla="*/ 1271909 w 1777691"/>
                <a:gd name="connsiteY2" fmla="*/ 86988 h 1777691"/>
                <a:gd name="connsiteX3" fmla="*/ 863543 w 1777691"/>
                <a:gd name="connsiteY3" fmla="*/ 495532 h 1777691"/>
                <a:gd name="connsiteX4" fmla="*/ 788110 w 1777691"/>
                <a:gd name="connsiteY4" fmla="*/ 788110 h 1777691"/>
                <a:gd name="connsiteX5" fmla="*/ 705832 w 1777691"/>
                <a:gd name="connsiteY5" fmla="*/ 776525 h 1777691"/>
                <a:gd name="connsiteX6" fmla="*/ 495531 w 1777691"/>
                <a:gd name="connsiteY6" fmla="*/ 863543 h 1777691"/>
                <a:gd name="connsiteX7" fmla="*/ 86988 w 1777691"/>
                <a:gd name="connsiteY7" fmla="*/ 1271909 h 1777691"/>
                <a:gd name="connsiteX8" fmla="*/ 0 w 1777691"/>
                <a:gd name="connsiteY8" fmla="*/ 1482210 h 1777691"/>
                <a:gd name="connsiteX9" fmla="*/ 86988 w 1777691"/>
                <a:gd name="connsiteY9" fmla="*/ 1692836 h 1777691"/>
                <a:gd name="connsiteX10" fmla="*/ 297615 w 1777691"/>
                <a:gd name="connsiteY10" fmla="*/ 1779973 h 1777691"/>
                <a:gd name="connsiteX11" fmla="*/ 508035 w 1777691"/>
                <a:gd name="connsiteY11" fmla="*/ 1692836 h 1777691"/>
                <a:gd name="connsiteX12" fmla="*/ 916400 w 1777691"/>
                <a:gd name="connsiteY12" fmla="*/ 1284412 h 1777691"/>
                <a:gd name="connsiteX13" fmla="*/ 991833 w 1777691"/>
                <a:gd name="connsiteY13" fmla="*/ 991685 h 1777691"/>
                <a:gd name="connsiteX14" fmla="*/ 1074259 w 1777691"/>
                <a:gd name="connsiteY14" fmla="*/ 1003270 h 1777691"/>
                <a:gd name="connsiteX15" fmla="*/ 1284412 w 1777691"/>
                <a:gd name="connsiteY15" fmla="*/ 916252 h 1777691"/>
                <a:gd name="connsiteX16" fmla="*/ 1692807 w 1777691"/>
                <a:gd name="connsiteY16" fmla="*/ 508005 h 1777691"/>
                <a:gd name="connsiteX17" fmla="*/ 1779943 w 1777691"/>
                <a:gd name="connsiteY17" fmla="*/ 297437 h 1777691"/>
                <a:gd name="connsiteX18" fmla="*/ 1692807 w 1777691"/>
                <a:gd name="connsiteY18" fmla="*/ 86988 h 1777691"/>
                <a:gd name="connsiteX19" fmla="*/ 1692807 w 1777691"/>
                <a:gd name="connsiteY19" fmla="*/ 86988 h 1777691"/>
                <a:gd name="connsiteX20" fmla="*/ 1234133 w 1777691"/>
                <a:gd name="connsiteY20" fmla="*/ 655079 h 1777691"/>
                <a:gd name="connsiteX21" fmla="*/ 1257154 w 1777691"/>
                <a:gd name="connsiteY21" fmla="*/ 599763 h 1777691"/>
                <a:gd name="connsiteX22" fmla="*/ 1234459 w 1777691"/>
                <a:gd name="connsiteY22" fmla="*/ 545337 h 1777691"/>
                <a:gd name="connsiteX23" fmla="*/ 1125190 w 1777691"/>
                <a:gd name="connsiteY23" fmla="*/ 545337 h 1777691"/>
                <a:gd name="connsiteX24" fmla="*/ 924785 w 1777691"/>
                <a:gd name="connsiteY24" fmla="*/ 745564 h 1777691"/>
                <a:gd name="connsiteX25" fmla="*/ 964842 w 1777691"/>
                <a:gd name="connsiteY25" fmla="*/ 597008 h 1777691"/>
                <a:gd name="connsiteX26" fmla="*/ 1373415 w 1777691"/>
                <a:gd name="connsiteY26" fmla="*/ 188495 h 1777691"/>
                <a:gd name="connsiteX27" fmla="*/ 1591330 w 1777691"/>
                <a:gd name="connsiteY27" fmla="*/ 188495 h 1777691"/>
                <a:gd name="connsiteX28" fmla="*/ 1591330 w 1777691"/>
                <a:gd name="connsiteY28" fmla="*/ 406558 h 1777691"/>
                <a:gd name="connsiteX29" fmla="*/ 1182935 w 1777691"/>
                <a:gd name="connsiteY29" fmla="*/ 814953 h 1777691"/>
                <a:gd name="connsiteX30" fmla="*/ 1034557 w 1777691"/>
                <a:gd name="connsiteY30" fmla="*/ 854714 h 1777691"/>
                <a:gd name="connsiteX31" fmla="*/ 1234133 w 1777691"/>
                <a:gd name="connsiteY31" fmla="*/ 655079 h 1777691"/>
                <a:gd name="connsiteX32" fmla="*/ 297289 w 1777691"/>
                <a:gd name="connsiteY32" fmla="*/ 1636246 h 1777691"/>
                <a:gd name="connsiteX33" fmla="*/ 188643 w 1777691"/>
                <a:gd name="connsiteY33" fmla="*/ 1591301 h 1777691"/>
                <a:gd name="connsiteX34" fmla="*/ 143549 w 1777691"/>
                <a:gd name="connsiteY34" fmla="*/ 1482358 h 1777691"/>
                <a:gd name="connsiteX35" fmla="*/ 188643 w 1777691"/>
                <a:gd name="connsiteY35" fmla="*/ 1373415 h 1777691"/>
                <a:gd name="connsiteX36" fmla="*/ 596890 w 1777691"/>
                <a:gd name="connsiteY36" fmla="*/ 965168 h 1777691"/>
                <a:gd name="connsiteX37" fmla="*/ 705832 w 1777691"/>
                <a:gd name="connsiteY37" fmla="*/ 920074 h 1777691"/>
                <a:gd name="connsiteX38" fmla="*/ 745267 w 1777691"/>
                <a:gd name="connsiteY38" fmla="*/ 925111 h 1777691"/>
                <a:gd name="connsiteX39" fmla="*/ 532715 w 1777691"/>
                <a:gd name="connsiteY39" fmla="*/ 1137841 h 1777691"/>
                <a:gd name="connsiteX40" fmla="*/ 510020 w 1777691"/>
                <a:gd name="connsiteY40" fmla="*/ 1192387 h 1777691"/>
                <a:gd name="connsiteX41" fmla="*/ 532715 w 1777691"/>
                <a:gd name="connsiteY41" fmla="*/ 1247258 h 1777691"/>
                <a:gd name="connsiteX42" fmla="*/ 642132 w 1777691"/>
                <a:gd name="connsiteY42" fmla="*/ 1247258 h 1777691"/>
                <a:gd name="connsiteX43" fmla="*/ 855010 w 1777691"/>
                <a:gd name="connsiteY43" fmla="*/ 1034231 h 1777691"/>
                <a:gd name="connsiteX44" fmla="*/ 814953 w 1777691"/>
                <a:gd name="connsiteY44" fmla="*/ 1182935 h 1777691"/>
                <a:gd name="connsiteX45" fmla="*/ 406558 w 1777691"/>
                <a:gd name="connsiteY45" fmla="*/ 1591301 h 1777691"/>
                <a:gd name="connsiteX46" fmla="*/ 297763 w 1777691"/>
                <a:gd name="connsiteY46" fmla="*/ 1636246 h 1777691"/>
                <a:gd name="connsiteX47" fmla="*/ 297615 w 1777691"/>
                <a:gd name="connsiteY47" fmla="*/ 1682733 h 1777691"/>
                <a:gd name="connsiteX48" fmla="*/ 297615 w 1777691"/>
                <a:gd name="connsiteY48" fmla="*/ 1636246 h 1777691"/>
                <a:gd name="connsiteX49" fmla="*/ 297289 w 1777691"/>
                <a:gd name="connsiteY49" fmla="*/ 1636246 h 177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77691" h="1777691">
                  <a:moveTo>
                    <a:pt x="1692807" y="86988"/>
                  </a:moveTo>
                  <a:cubicBezTo>
                    <a:pt x="1636720" y="30932"/>
                    <a:pt x="1562057" y="0"/>
                    <a:pt x="1482358" y="0"/>
                  </a:cubicBezTo>
                  <a:cubicBezTo>
                    <a:pt x="1402806" y="0"/>
                    <a:pt x="1327995" y="30932"/>
                    <a:pt x="1271909" y="86988"/>
                  </a:cubicBezTo>
                  <a:lnTo>
                    <a:pt x="863543" y="495532"/>
                  </a:lnTo>
                  <a:cubicBezTo>
                    <a:pt x="785058" y="573868"/>
                    <a:pt x="758985" y="686752"/>
                    <a:pt x="788110" y="788110"/>
                  </a:cubicBezTo>
                  <a:cubicBezTo>
                    <a:pt x="761474" y="780495"/>
                    <a:pt x="733742" y="776525"/>
                    <a:pt x="705832" y="776525"/>
                  </a:cubicBezTo>
                  <a:cubicBezTo>
                    <a:pt x="626281" y="776525"/>
                    <a:pt x="551618" y="807309"/>
                    <a:pt x="495531" y="863543"/>
                  </a:cubicBezTo>
                  <a:lnTo>
                    <a:pt x="86988" y="1271909"/>
                  </a:lnTo>
                  <a:cubicBezTo>
                    <a:pt x="30932" y="1327995"/>
                    <a:pt x="0" y="1402658"/>
                    <a:pt x="0" y="1482210"/>
                  </a:cubicBezTo>
                  <a:cubicBezTo>
                    <a:pt x="0" y="1561909"/>
                    <a:pt x="30932" y="1636720"/>
                    <a:pt x="86988" y="1692836"/>
                  </a:cubicBezTo>
                  <a:cubicBezTo>
                    <a:pt x="143252" y="1748893"/>
                    <a:pt x="218063" y="1779973"/>
                    <a:pt x="297615" y="1779973"/>
                  </a:cubicBezTo>
                  <a:cubicBezTo>
                    <a:pt x="377167" y="1779973"/>
                    <a:pt x="451978" y="1748893"/>
                    <a:pt x="508035" y="1692836"/>
                  </a:cubicBezTo>
                  <a:lnTo>
                    <a:pt x="916400" y="1284412"/>
                  </a:lnTo>
                  <a:cubicBezTo>
                    <a:pt x="994737" y="1205927"/>
                    <a:pt x="1020958" y="1093043"/>
                    <a:pt x="991833" y="991685"/>
                  </a:cubicBezTo>
                  <a:cubicBezTo>
                    <a:pt x="1018469" y="999300"/>
                    <a:pt x="1046379" y="1003270"/>
                    <a:pt x="1074259" y="1003270"/>
                  </a:cubicBezTo>
                  <a:cubicBezTo>
                    <a:pt x="1153633" y="1003270"/>
                    <a:pt x="1228474" y="972338"/>
                    <a:pt x="1284412" y="916252"/>
                  </a:cubicBezTo>
                  <a:lnTo>
                    <a:pt x="1692807" y="508005"/>
                  </a:lnTo>
                  <a:cubicBezTo>
                    <a:pt x="1748863" y="451948"/>
                    <a:pt x="1779943" y="377137"/>
                    <a:pt x="1779943" y="297437"/>
                  </a:cubicBezTo>
                  <a:cubicBezTo>
                    <a:pt x="1779943" y="217738"/>
                    <a:pt x="1748863" y="143075"/>
                    <a:pt x="1692807" y="86988"/>
                  </a:cubicBezTo>
                  <a:lnTo>
                    <a:pt x="1692807" y="86988"/>
                  </a:lnTo>
                  <a:close/>
                  <a:moveTo>
                    <a:pt x="1234133" y="655079"/>
                  </a:moveTo>
                  <a:cubicBezTo>
                    <a:pt x="1248769" y="640621"/>
                    <a:pt x="1257006" y="621096"/>
                    <a:pt x="1257154" y="599763"/>
                  </a:cubicBezTo>
                  <a:cubicBezTo>
                    <a:pt x="1257154" y="579468"/>
                    <a:pt x="1249065" y="560121"/>
                    <a:pt x="1234459" y="545337"/>
                  </a:cubicBezTo>
                  <a:cubicBezTo>
                    <a:pt x="1206104" y="517012"/>
                    <a:pt x="1153514" y="517012"/>
                    <a:pt x="1125190" y="545337"/>
                  </a:cubicBezTo>
                  <a:lnTo>
                    <a:pt x="924785" y="745564"/>
                  </a:lnTo>
                  <a:cubicBezTo>
                    <a:pt x="910771" y="693922"/>
                    <a:pt x="924637" y="637243"/>
                    <a:pt x="964842" y="597008"/>
                  </a:cubicBezTo>
                  <a:lnTo>
                    <a:pt x="1373415" y="188495"/>
                  </a:lnTo>
                  <a:cubicBezTo>
                    <a:pt x="1431190" y="130749"/>
                    <a:pt x="1532963" y="130305"/>
                    <a:pt x="1591330" y="188495"/>
                  </a:cubicBezTo>
                  <a:cubicBezTo>
                    <a:pt x="1651357" y="248699"/>
                    <a:pt x="1651357" y="346354"/>
                    <a:pt x="1591330" y="406558"/>
                  </a:cubicBezTo>
                  <a:lnTo>
                    <a:pt x="1182935" y="814953"/>
                  </a:lnTo>
                  <a:cubicBezTo>
                    <a:pt x="1144715" y="853173"/>
                    <a:pt x="1087236" y="868580"/>
                    <a:pt x="1034557" y="854714"/>
                  </a:cubicBezTo>
                  <a:lnTo>
                    <a:pt x="1234133" y="655079"/>
                  </a:lnTo>
                  <a:close/>
                  <a:moveTo>
                    <a:pt x="297289" y="1636246"/>
                  </a:moveTo>
                  <a:cubicBezTo>
                    <a:pt x="256136" y="1636246"/>
                    <a:pt x="217589" y="1620395"/>
                    <a:pt x="188643" y="1591301"/>
                  </a:cubicBezTo>
                  <a:cubicBezTo>
                    <a:pt x="159548" y="1562354"/>
                    <a:pt x="143549" y="1523659"/>
                    <a:pt x="143549" y="1482358"/>
                  </a:cubicBezTo>
                  <a:cubicBezTo>
                    <a:pt x="143549" y="1441204"/>
                    <a:pt x="159548" y="1402510"/>
                    <a:pt x="188643" y="1373415"/>
                  </a:cubicBezTo>
                  <a:lnTo>
                    <a:pt x="596890" y="965168"/>
                  </a:lnTo>
                  <a:cubicBezTo>
                    <a:pt x="625984" y="936073"/>
                    <a:pt x="664679" y="920074"/>
                    <a:pt x="705832" y="920074"/>
                  </a:cubicBezTo>
                  <a:cubicBezTo>
                    <a:pt x="719254" y="920074"/>
                    <a:pt x="732468" y="921763"/>
                    <a:pt x="745267" y="925111"/>
                  </a:cubicBezTo>
                  <a:lnTo>
                    <a:pt x="532715" y="1137841"/>
                  </a:lnTo>
                  <a:cubicBezTo>
                    <a:pt x="518079" y="1152477"/>
                    <a:pt x="510020" y="1171825"/>
                    <a:pt x="510020" y="1192387"/>
                  </a:cubicBezTo>
                  <a:cubicBezTo>
                    <a:pt x="510020" y="1212830"/>
                    <a:pt x="517930" y="1232177"/>
                    <a:pt x="532715" y="1247258"/>
                  </a:cubicBezTo>
                  <a:cubicBezTo>
                    <a:pt x="561395" y="1275731"/>
                    <a:pt x="613926" y="1275434"/>
                    <a:pt x="642132" y="1247258"/>
                  </a:cubicBezTo>
                  <a:lnTo>
                    <a:pt x="855010" y="1034231"/>
                  </a:lnTo>
                  <a:cubicBezTo>
                    <a:pt x="869024" y="1086021"/>
                    <a:pt x="855158" y="1142730"/>
                    <a:pt x="814953" y="1182935"/>
                  </a:cubicBezTo>
                  <a:lnTo>
                    <a:pt x="406558" y="1591301"/>
                  </a:lnTo>
                  <a:cubicBezTo>
                    <a:pt x="377463" y="1620247"/>
                    <a:pt x="338769" y="1636246"/>
                    <a:pt x="297763" y="1636246"/>
                  </a:cubicBezTo>
                  <a:lnTo>
                    <a:pt x="297615" y="1682733"/>
                  </a:lnTo>
                  <a:lnTo>
                    <a:pt x="297615" y="1636246"/>
                  </a:lnTo>
                  <a:lnTo>
                    <a:pt x="297289" y="1636246"/>
                  </a:lnTo>
                  <a:close/>
                </a:path>
              </a:pathLst>
            </a:custGeom>
            <a:solidFill>
              <a:schemeClr val="bg1"/>
            </a:solidFill>
            <a:ln w="29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5196D"/>
                </a:solidFill>
                <a:effectLst/>
                <a:uLnTx/>
                <a:uFillTx/>
                <a:latin typeface="Century Gothic"/>
                <a:ea typeface="Helvetica Neue Medium"/>
                <a:cs typeface="Helvetica Neue Medium"/>
              </a:endParaRPr>
            </a:p>
          </p:txBody>
        </p:sp>
      </p:grpSp>
      <p:sp>
        <p:nvSpPr>
          <p:cNvPr id="1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F23A5CC-2E63-3394-05B3-14763331CC70}"/>
              </a:ext>
            </a:extLst>
          </p:cNvPr>
          <p:cNvSpPr txBox="1"/>
          <p:nvPr/>
        </p:nvSpPr>
        <p:spPr>
          <a:xfrm>
            <a:off x="3489478" y="5272810"/>
            <a:ext cx="1667879" cy="107138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20" tIns="0" rIns="0" bIns="0" anchor="t">
            <a:spAutoFit/>
          </a:bodyPr>
          <a:lstStyle/>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lang="en-US" sz="1100" dirty="0">
                <a:solidFill>
                  <a:srgbClr val="21322E"/>
                </a:solidFill>
                <a:latin typeface="Aptos" panose="020B0004020202020204" pitchFamily="34" charset="0"/>
                <a:ea typeface="Helvetica Neue Medium"/>
                <a:cs typeface="Helvetica Neue Medium"/>
                <a:sym typeface="Raleway"/>
              </a:rPr>
              <a:t>Extremely c</a:t>
            </a:r>
            <a:r>
              <a:rPr kumimoji="0" lang="en-US" sz="1100" b="0" i="0" u="none" strike="noStrike" kern="1200" cap="none" spc="0" normalizeH="0" baseline="0" noProof="0" dirty="0" err="1">
                <a:ln>
                  <a:noFill/>
                </a:ln>
                <a:solidFill>
                  <a:srgbClr val="21322E"/>
                </a:solidFill>
                <a:effectLst/>
                <a:uLnTx/>
                <a:uFillTx/>
                <a:latin typeface="Aptos" panose="020B0004020202020204" pitchFamily="34" charset="0"/>
                <a:ea typeface="Helvetica Neue Medium"/>
                <a:cs typeface="Helvetica Neue Medium"/>
                <a:sym typeface="Raleway"/>
              </a:rPr>
              <a:t>omplex</a:t>
            </a:r>
            <a:r>
              <a:rPr lang="en-US" sz="1100" noProof="0" dirty="0">
                <a:solidFill>
                  <a:srgbClr val="21322E"/>
                </a:solidFill>
                <a:latin typeface="Aptos" panose="020B0004020202020204" pitchFamily="34" charset="0"/>
                <a:ea typeface="Helvetica Neue Medium"/>
                <a:cs typeface="Helvetica Neue Medium"/>
                <a:sym typeface="Raleway"/>
              </a:rPr>
              <a:t> d</a:t>
            </a:r>
            <a:r>
              <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atabases</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lang="en-US" sz="1100" dirty="0">
                <a:solidFill>
                  <a:srgbClr val="21322E"/>
                </a:solidFill>
                <a:latin typeface="Aptos" panose="020B0004020202020204" pitchFamily="34" charset="0"/>
                <a:ea typeface="Helvetica Neue Medium"/>
                <a:cs typeface="Helvetica Neue Medium"/>
                <a:sym typeface="Raleway"/>
              </a:rPr>
              <a:t>AI recommended database creation</a:t>
            </a: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rPr>
              <a:t>Data</a:t>
            </a:r>
            <a:r>
              <a:rPr kumimoji="0" lang="en-US" sz="1100" b="0" i="0" u="none" strike="noStrike" kern="1200" cap="none" spc="0" normalizeH="0" noProof="0" dirty="0">
                <a:ln>
                  <a:noFill/>
                </a:ln>
                <a:solidFill>
                  <a:srgbClr val="21322E"/>
                </a:solidFill>
                <a:effectLst/>
                <a:uLnTx/>
                <a:uFillTx/>
                <a:latin typeface="Aptos" panose="020B0004020202020204" pitchFamily="34" charset="0"/>
                <a:ea typeface="Helvetica Neue Medium"/>
                <a:cs typeface="Helvetica Neue Medium"/>
                <a:sym typeface="Raleway"/>
              </a:rPr>
              <a:t> Management</a:t>
            </a:r>
            <a:endPar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endParaRPr>
          </a:p>
          <a:p>
            <a:pPr marL="171450" marR="0" lvl="0" indent="-171450" algn="l" defTabSz="412750" rtl="0" eaLnBrk="1" fontAlgn="auto" latinLnBrk="0" hangingPunct="0">
              <a:lnSpc>
                <a:spcPts val="138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21322E"/>
              </a:solidFill>
              <a:effectLst/>
              <a:uLnTx/>
              <a:uFillTx/>
              <a:latin typeface="Aptos" panose="020B0004020202020204" pitchFamily="34" charset="0"/>
              <a:ea typeface="Helvetica Neue Medium"/>
              <a:cs typeface="Helvetica Neue Medium"/>
              <a:sym typeface="Raleway"/>
            </a:endParaRPr>
          </a:p>
        </p:txBody>
      </p:sp>
    </p:spTree>
    <p:extLst>
      <p:ext uri="{BB962C8B-B14F-4D97-AF65-F5344CB8AC3E}">
        <p14:creationId xmlns:p14="http://schemas.microsoft.com/office/powerpoint/2010/main" val="413262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anim calcmode="lin" valueType="num">
                                      <p:cBhvr>
                                        <p:cTn id="13" dur="1000" fill="hold"/>
                                        <p:tgtEl>
                                          <p:spTgt spid="59"/>
                                        </p:tgtEl>
                                        <p:attrNameLst>
                                          <p:attrName>ppt_x</p:attrName>
                                        </p:attrNameLst>
                                      </p:cBhvr>
                                      <p:tavLst>
                                        <p:tav tm="0">
                                          <p:val>
                                            <p:strVal val="#ppt_x"/>
                                          </p:val>
                                        </p:tav>
                                        <p:tav tm="100000">
                                          <p:val>
                                            <p:strVal val="#ppt_x"/>
                                          </p:val>
                                        </p:tav>
                                      </p:tavLst>
                                    </p:anim>
                                    <p:anim calcmode="lin" valueType="num">
                                      <p:cBhvr>
                                        <p:cTn id="14" dur="1000" fill="hold"/>
                                        <p:tgtEl>
                                          <p:spTgt spid="5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55" presetClass="entr" presetSubtype="0" fill="hold" grpId="0" nodeType="withEffect">
                                  <p:stCondLst>
                                    <p:cond delay="100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strVal val="#ppt_w*0.70"/>
                                          </p:val>
                                        </p:tav>
                                        <p:tav tm="100000">
                                          <p:val>
                                            <p:strVal val="#ppt_w"/>
                                          </p:val>
                                        </p:tav>
                                      </p:tavLst>
                                    </p:anim>
                                    <p:anim calcmode="lin" valueType="num">
                                      <p:cBhvr>
                                        <p:cTn id="23" dur="500" fill="hold"/>
                                        <p:tgtEl>
                                          <p:spTgt spid="74"/>
                                        </p:tgtEl>
                                        <p:attrNameLst>
                                          <p:attrName>ppt_h</p:attrName>
                                        </p:attrNameLst>
                                      </p:cBhvr>
                                      <p:tavLst>
                                        <p:tav tm="0">
                                          <p:val>
                                            <p:strVal val="#ppt_h"/>
                                          </p:val>
                                        </p:tav>
                                        <p:tav tm="100000">
                                          <p:val>
                                            <p:strVal val="#ppt_h"/>
                                          </p:val>
                                        </p:tav>
                                      </p:tavLst>
                                    </p:anim>
                                    <p:animEffect transition="in" filter="fade">
                                      <p:cBhvr>
                                        <p:cTn id="24" dur="500"/>
                                        <p:tgtEl>
                                          <p:spTgt spid="74"/>
                                        </p:tgtEl>
                                      </p:cBhvr>
                                    </p:animEffect>
                                  </p:childTnLst>
                                </p:cTn>
                              </p:par>
                              <p:par>
                                <p:cTn id="25" presetID="55" presetClass="entr" presetSubtype="0" fill="hold" grpId="0" nodeType="withEffect">
                                  <p:stCondLst>
                                    <p:cond delay="100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strVal val="#ppt_w*0.70"/>
                                          </p:val>
                                        </p:tav>
                                        <p:tav tm="100000">
                                          <p:val>
                                            <p:strVal val="#ppt_w"/>
                                          </p:val>
                                        </p:tav>
                                      </p:tavLst>
                                    </p:anim>
                                    <p:anim calcmode="lin" valueType="num">
                                      <p:cBhvr>
                                        <p:cTn id="28" dur="500" fill="hold"/>
                                        <p:tgtEl>
                                          <p:spTgt spid="79"/>
                                        </p:tgtEl>
                                        <p:attrNameLst>
                                          <p:attrName>ppt_h</p:attrName>
                                        </p:attrNameLst>
                                      </p:cBhvr>
                                      <p:tavLst>
                                        <p:tav tm="0">
                                          <p:val>
                                            <p:strVal val="#ppt_h"/>
                                          </p:val>
                                        </p:tav>
                                        <p:tav tm="100000">
                                          <p:val>
                                            <p:strVal val="#ppt_h"/>
                                          </p:val>
                                        </p:tav>
                                      </p:tavLst>
                                    </p:anim>
                                    <p:animEffect transition="in" filter="fade">
                                      <p:cBhvr>
                                        <p:cTn id="29" dur="500"/>
                                        <p:tgtEl>
                                          <p:spTgt spid="79"/>
                                        </p:tgtEl>
                                      </p:cBhvr>
                                    </p:animEffect>
                                  </p:childTnLst>
                                </p:cTn>
                              </p:par>
                              <p:par>
                                <p:cTn id="30" presetID="55" presetClass="entr" presetSubtype="0" fill="hold" grpId="0" nodeType="withEffect">
                                  <p:stCondLst>
                                    <p:cond delay="10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500" fill="hold"/>
                                        <p:tgtEl>
                                          <p:spTgt spid="78"/>
                                        </p:tgtEl>
                                        <p:attrNameLst>
                                          <p:attrName>ppt_w</p:attrName>
                                        </p:attrNameLst>
                                      </p:cBhvr>
                                      <p:tavLst>
                                        <p:tav tm="0">
                                          <p:val>
                                            <p:strVal val="#ppt_w*0.70"/>
                                          </p:val>
                                        </p:tav>
                                        <p:tav tm="100000">
                                          <p:val>
                                            <p:strVal val="#ppt_w"/>
                                          </p:val>
                                        </p:tav>
                                      </p:tavLst>
                                    </p:anim>
                                    <p:anim calcmode="lin" valueType="num">
                                      <p:cBhvr>
                                        <p:cTn id="33" dur="500" fill="hold"/>
                                        <p:tgtEl>
                                          <p:spTgt spid="78"/>
                                        </p:tgtEl>
                                        <p:attrNameLst>
                                          <p:attrName>ppt_h</p:attrName>
                                        </p:attrNameLst>
                                      </p:cBhvr>
                                      <p:tavLst>
                                        <p:tav tm="0">
                                          <p:val>
                                            <p:strVal val="#ppt_h"/>
                                          </p:val>
                                        </p:tav>
                                        <p:tav tm="100000">
                                          <p:val>
                                            <p:strVal val="#ppt_h"/>
                                          </p:val>
                                        </p:tav>
                                      </p:tavLst>
                                    </p:anim>
                                    <p:animEffect transition="in" filter="fade">
                                      <p:cBhvr>
                                        <p:cTn id="34" dur="500"/>
                                        <p:tgtEl>
                                          <p:spTgt spid="78"/>
                                        </p:tgtEl>
                                      </p:cBhvr>
                                    </p:animEffect>
                                  </p:childTnLst>
                                </p:cTn>
                              </p:par>
                              <p:par>
                                <p:cTn id="35" presetID="53" presetClass="entr" presetSubtype="16" fill="hold" nodeType="withEffect">
                                  <p:stCondLst>
                                    <p:cond delay="185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21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53" presetClass="entr" presetSubtype="16" fill="hold" nodeType="withEffect">
                                  <p:stCondLst>
                                    <p:cond delay="21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22" presetClass="entr" presetSubtype="8" fill="hold" grpId="0" nodeType="withEffect">
                                  <p:stCondLst>
                                    <p:cond delay="210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750"/>
                                        <p:tgtEl>
                                          <p:spTgt spid="18"/>
                                        </p:tgtEl>
                                      </p:cBhvr>
                                    </p:animEffect>
                                  </p:childTnLst>
                                </p:cTn>
                              </p:par>
                              <p:par>
                                <p:cTn id="53" presetID="22" presetClass="entr" presetSubtype="8" fill="hold" grpId="0" nodeType="withEffect">
                                  <p:stCondLst>
                                    <p:cond delay="2350"/>
                                  </p:stCondLst>
                                  <p:childTnLst>
                                    <p:set>
                                      <p:cBhvr>
                                        <p:cTn id="54" dur="1" fill="hold">
                                          <p:stCondLst>
                                            <p:cond delay="0"/>
                                          </p:stCondLst>
                                        </p:cTn>
                                        <p:tgtEl>
                                          <p:spTgt spid="81"/>
                                        </p:tgtEl>
                                        <p:attrNameLst>
                                          <p:attrName>style.visibility</p:attrName>
                                        </p:attrNameLst>
                                      </p:cBhvr>
                                      <p:to>
                                        <p:strVal val="visible"/>
                                      </p:to>
                                    </p:set>
                                    <p:animEffect transition="in" filter="wipe(left)">
                                      <p:cBhvr>
                                        <p:cTn id="55" dur="750"/>
                                        <p:tgtEl>
                                          <p:spTgt spid="81"/>
                                        </p:tgtEl>
                                      </p:cBhvr>
                                    </p:animEffect>
                                  </p:childTnLst>
                                </p:cTn>
                              </p:par>
                              <p:par>
                                <p:cTn id="56" presetID="22" presetClass="entr" presetSubtype="8" fill="hold" grpId="0" nodeType="withEffect">
                                  <p:stCondLst>
                                    <p:cond delay="2600"/>
                                  </p:stCondLst>
                                  <p:childTnLst>
                                    <p:set>
                                      <p:cBhvr>
                                        <p:cTn id="57" dur="1" fill="hold">
                                          <p:stCondLst>
                                            <p:cond delay="0"/>
                                          </p:stCondLst>
                                        </p:cTn>
                                        <p:tgtEl>
                                          <p:spTgt spid="93"/>
                                        </p:tgtEl>
                                        <p:attrNameLst>
                                          <p:attrName>style.visibility</p:attrName>
                                        </p:attrNameLst>
                                      </p:cBhvr>
                                      <p:to>
                                        <p:strVal val="visible"/>
                                      </p:to>
                                    </p:set>
                                    <p:animEffect transition="in" filter="wipe(left)">
                                      <p:cBhvr>
                                        <p:cTn id="58" dur="750"/>
                                        <p:tgtEl>
                                          <p:spTgt spid="93"/>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96"/>
                                        </p:tgtEl>
                                        <p:attrNameLst>
                                          <p:attrName>style.visibility</p:attrName>
                                        </p:attrNameLst>
                                      </p:cBhvr>
                                      <p:to>
                                        <p:strVal val="visible"/>
                                      </p:to>
                                    </p:set>
                                    <p:animEffect transition="in" filter="wipe(left)">
                                      <p:cBhvr>
                                        <p:cTn id="61" dur="750"/>
                                        <p:tgtEl>
                                          <p:spTgt spid="96"/>
                                        </p:tgtEl>
                                      </p:cBhvr>
                                    </p:animEffect>
                                  </p:childTnLst>
                                </p:cTn>
                              </p:par>
                              <p:par>
                                <p:cTn id="62" presetID="22" presetClass="entr" presetSubtype="8" fill="hold" grpId="0" nodeType="withEffect">
                                  <p:stCondLst>
                                    <p:cond delay="2600"/>
                                  </p:stCondLst>
                                  <p:childTnLst>
                                    <p:set>
                                      <p:cBhvr>
                                        <p:cTn id="63" dur="1" fill="hold">
                                          <p:stCondLst>
                                            <p:cond delay="0"/>
                                          </p:stCondLst>
                                        </p:cTn>
                                        <p:tgtEl>
                                          <p:spTgt spid="99"/>
                                        </p:tgtEl>
                                        <p:attrNameLst>
                                          <p:attrName>style.visibility</p:attrName>
                                        </p:attrNameLst>
                                      </p:cBhvr>
                                      <p:to>
                                        <p:strVal val="visible"/>
                                      </p:to>
                                    </p:set>
                                    <p:animEffect transition="in" filter="wipe(left)">
                                      <p:cBhvr>
                                        <p:cTn id="64" dur="750"/>
                                        <p:tgtEl>
                                          <p:spTgt spid="99"/>
                                        </p:tgtEl>
                                      </p:cBhvr>
                                    </p:animEffect>
                                  </p:childTnLst>
                                </p:cTn>
                              </p:par>
                              <p:par>
                                <p:cTn id="65" presetID="22" presetClass="entr" presetSubtype="8" fill="hold" grpId="0" nodeType="withEffect">
                                  <p:stCondLst>
                                    <p:cond delay="2350"/>
                                  </p:stCondLst>
                                  <p:childTnLst>
                                    <p:set>
                                      <p:cBhvr>
                                        <p:cTn id="66" dur="1" fill="hold">
                                          <p:stCondLst>
                                            <p:cond delay="0"/>
                                          </p:stCondLst>
                                        </p:cTn>
                                        <p:tgtEl>
                                          <p:spTgt spid="87"/>
                                        </p:tgtEl>
                                        <p:attrNameLst>
                                          <p:attrName>style.visibility</p:attrName>
                                        </p:attrNameLst>
                                      </p:cBhvr>
                                      <p:to>
                                        <p:strVal val="visible"/>
                                      </p:to>
                                    </p:set>
                                    <p:animEffect transition="in" filter="wipe(left)">
                                      <p:cBhvr>
                                        <p:cTn id="67" dur="750"/>
                                        <p:tgtEl>
                                          <p:spTgt spid="87"/>
                                        </p:tgtEl>
                                      </p:cBhvr>
                                    </p:animEffect>
                                  </p:childTnLst>
                                </p:cTn>
                              </p:par>
                              <p:par>
                                <p:cTn id="68" presetID="22" presetClass="entr" presetSubtype="8" fill="hold" grpId="0" nodeType="withEffect">
                                  <p:stCondLst>
                                    <p:cond delay="2100"/>
                                  </p:stCondLst>
                                  <p:childTnLst>
                                    <p:set>
                                      <p:cBhvr>
                                        <p:cTn id="69" dur="1" fill="hold">
                                          <p:stCondLst>
                                            <p:cond delay="0"/>
                                          </p:stCondLst>
                                        </p:cTn>
                                        <p:tgtEl>
                                          <p:spTgt spid="57"/>
                                        </p:tgtEl>
                                        <p:attrNameLst>
                                          <p:attrName>style.visibility</p:attrName>
                                        </p:attrNameLst>
                                      </p:cBhvr>
                                      <p:to>
                                        <p:strVal val="visible"/>
                                      </p:to>
                                    </p:set>
                                    <p:animEffect transition="in" filter="wipe(left)">
                                      <p:cBhvr>
                                        <p:cTn id="70" dur="750"/>
                                        <p:tgtEl>
                                          <p:spTgt spid="57"/>
                                        </p:tgtEl>
                                      </p:cBhvr>
                                    </p:animEffect>
                                  </p:childTnLst>
                                </p:cTn>
                              </p:par>
                              <p:par>
                                <p:cTn id="71" presetID="12" presetClass="entr" presetSubtype="1" fill="hold" grpId="0" nodeType="withEffect">
                                  <p:stCondLst>
                                    <p:cond delay="210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1000"/>
                                        <p:tgtEl>
                                          <p:spTgt spid="22"/>
                                        </p:tgtEl>
                                        <p:attrNameLst>
                                          <p:attrName>ppt_y</p:attrName>
                                        </p:attrNameLst>
                                      </p:cBhvr>
                                      <p:tavLst>
                                        <p:tav tm="0">
                                          <p:val>
                                            <p:strVal val="#ppt_y-#ppt_h*1.125000"/>
                                          </p:val>
                                        </p:tav>
                                        <p:tav tm="100000">
                                          <p:val>
                                            <p:strVal val="#ppt_y"/>
                                          </p:val>
                                        </p:tav>
                                      </p:tavLst>
                                    </p:anim>
                                    <p:animEffect transition="in" filter="wipe(down)">
                                      <p:cBhvr>
                                        <p:cTn id="74" dur="1000"/>
                                        <p:tgtEl>
                                          <p:spTgt spid="22"/>
                                        </p:tgtEl>
                                      </p:cBhvr>
                                    </p:animEffect>
                                  </p:childTnLst>
                                </p:cTn>
                              </p:par>
                              <p:par>
                                <p:cTn id="75" presetID="12" presetClass="entr" presetSubtype="1" fill="hold" grpId="0" nodeType="withEffect">
                                  <p:stCondLst>
                                    <p:cond delay="310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1000"/>
                                        <p:tgtEl>
                                          <p:spTgt spid="23"/>
                                        </p:tgtEl>
                                        <p:attrNameLst>
                                          <p:attrName>ppt_y</p:attrName>
                                        </p:attrNameLst>
                                      </p:cBhvr>
                                      <p:tavLst>
                                        <p:tav tm="0">
                                          <p:val>
                                            <p:strVal val="#ppt_y-#ppt_h*1.125000"/>
                                          </p:val>
                                        </p:tav>
                                        <p:tav tm="100000">
                                          <p:val>
                                            <p:strVal val="#ppt_y"/>
                                          </p:val>
                                        </p:tav>
                                      </p:tavLst>
                                    </p:anim>
                                    <p:animEffect transition="in" filter="wipe(down)">
                                      <p:cBhvr>
                                        <p:cTn id="78" dur="1000"/>
                                        <p:tgtEl>
                                          <p:spTgt spid="23"/>
                                        </p:tgtEl>
                                      </p:cBhvr>
                                    </p:animEffect>
                                  </p:childTnLst>
                                </p:cTn>
                              </p:par>
                              <p:par>
                                <p:cTn id="79" presetID="12" presetClass="entr" presetSubtype="1" fill="hold" grpId="0" nodeType="withEffect">
                                  <p:stCondLst>
                                    <p:cond delay="310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1000"/>
                                        <p:tgtEl>
                                          <p:spTgt spid="56"/>
                                        </p:tgtEl>
                                        <p:attrNameLst>
                                          <p:attrName>ppt_y</p:attrName>
                                        </p:attrNameLst>
                                      </p:cBhvr>
                                      <p:tavLst>
                                        <p:tav tm="0">
                                          <p:val>
                                            <p:strVal val="#ppt_y-#ppt_h*1.125000"/>
                                          </p:val>
                                        </p:tav>
                                        <p:tav tm="100000">
                                          <p:val>
                                            <p:strVal val="#ppt_y"/>
                                          </p:val>
                                        </p:tav>
                                      </p:tavLst>
                                    </p:anim>
                                    <p:animEffect transition="in" filter="wipe(down)">
                                      <p:cBhvr>
                                        <p:cTn id="82" dur="1000"/>
                                        <p:tgtEl>
                                          <p:spTgt spid="56"/>
                                        </p:tgtEl>
                                      </p:cBhvr>
                                    </p:animEffect>
                                  </p:childTnLst>
                                </p:cTn>
                              </p:par>
                              <p:par>
                                <p:cTn id="83" presetID="12" presetClass="entr" presetSubtype="1" fill="hold" grpId="0" nodeType="withEffect">
                                  <p:stCondLst>
                                    <p:cond delay="310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1000"/>
                                        <p:tgtEl>
                                          <p:spTgt spid="39"/>
                                        </p:tgtEl>
                                        <p:attrNameLst>
                                          <p:attrName>ppt_y</p:attrName>
                                        </p:attrNameLst>
                                      </p:cBhvr>
                                      <p:tavLst>
                                        <p:tav tm="0">
                                          <p:val>
                                            <p:strVal val="#ppt_y-#ppt_h*1.125000"/>
                                          </p:val>
                                        </p:tav>
                                        <p:tav tm="100000">
                                          <p:val>
                                            <p:strVal val="#ppt_y"/>
                                          </p:val>
                                        </p:tav>
                                      </p:tavLst>
                                    </p:anim>
                                    <p:animEffect transition="in" filter="wipe(down)">
                                      <p:cBhvr>
                                        <p:cTn id="86" dur="1000"/>
                                        <p:tgtEl>
                                          <p:spTgt spid="39"/>
                                        </p:tgtEl>
                                      </p:cBhvr>
                                    </p:animEffect>
                                  </p:childTnLst>
                                </p:cTn>
                              </p:par>
                              <p:par>
                                <p:cTn id="87" presetID="12" presetClass="entr" presetSubtype="1" fill="hold" grpId="0" nodeType="withEffect">
                                  <p:stCondLst>
                                    <p:cond delay="310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1000"/>
                                        <p:tgtEl>
                                          <p:spTgt spid="42"/>
                                        </p:tgtEl>
                                        <p:attrNameLst>
                                          <p:attrName>ppt_y</p:attrName>
                                        </p:attrNameLst>
                                      </p:cBhvr>
                                      <p:tavLst>
                                        <p:tav tm="0">
                                          <p:val>
                                            <p:strVal val="#ppt_y-#ppt_h*1.125000"/>
                                          </p:val>
                                        </p:tav>
                                        <p:tav tm="100000">
                                          <p:val>
                                            <p:strVal val="#ppt_y"/>
                                          </p:val>
                                        </p:tav>
                                      </p:tavLst>
                                    </p:anim>
                                    <p:animEffect transition="in" filter="wipe(down)">
                                      <p:cBhvr>
                                        <p:cTn id="90" dur="1000"/>
                                        <p:tgtEl>
                                          <p:spTgt spid="42"/>
                                        </p:tgtEl>
                                      </p:cBhvr>
                                    </p:animEffect>
                                  </p:childTnLst>
                                </p:cTn>
                              </p:par>
                              <p:par>
                                <p:cTn id="91" presetID="12" presetClass="entr" presetSubtype="1" fill="hold" grpId="0" nodeType="withEffect">
                                  <p:stCondLst>
                                    <p:cond delay="3100"/>
                                  </p:stCondLst>
                                  <p:childTnLst>
                                    <p:set>
                                      <p:cBhvr>
                                        <p:cTn id="92" dur="1" fill="hold">
                                          <p:stCondLst>
                                            <p:cond delay="0"/>
                                          </p:stCondLst>
                                        </p:cTn>
                                        <p:tgtEl>
                                          <p:spTgt spid="41"/>
                                        </p:tgtEl>
                                        <p:attrNameLst>
                                          <p:attrName>style.visibility</p:attrName>
                                        </p:attrNameLst>
                                      </p:cBhvr>
                                      <p:to>
                                        <p:strVal val="visible"/>
                                      </p:to>
                                    </p:set>
                                    <p:anim calcmode="lin" valueType="num">
                                      <p:cBhvr additive="base">
                                        <p:cTn id="93" dur="1000"/>
                                        <p:tgtEl>
                                          <p:spTgt spid="41"/>
                                        </p:tgtEl>
                                        <p:attrNameLst>
                                          <p:attrName>ppt_y</p:attrName>
                                        </p:attrNameLst>
                                      </p:cBhvr>
                                      <p:tavLst>
                                        <p:tav tm="0">
                                          <p:val>
                                            <p:strVal val="#ppt_y-#ppt_h*1.125000"/>
                                          </p:val>
                                        </p:tav>
                                        <p:tav tm="100000">
                                          <p:val>
                                            <p:strVal val="#ppt_y"/>
                                          </p:val>
                                        </p:tav>
                                      </p:tavLst>
                                    </p:anim>
                                    <p:animEffect transition="in" filter="wipe(down)">
                                      <p:cBhvr>
                                        <p:cTn id="94" dur="1000"/>
                                        <p:tgtEl>
                                          <p:spTgt spid="41"/>
                                        </p:tgtEl>
                                      </p:cBhvr>
                                    </p:animEffect>
                                  </p:childTnLst>
                                </p:cTn>
                              </p:par>
                              <p:par>
                                <p:cTn id="95" presetID="12" presetClass="entr" presetSubtype="1" fill="hold" grpId="0" nodeType="withEffect">
                                  <p:stCondLst>
                                    <p:cond delay="310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1000"/>
                                        <p:tgtEl>
                                          <p:spTgt spid="40"/>
                                        </p:tgtEl>
                                        <p:attrNameLst>
                                          <p:attrName>ppt_y</p:attrName>
                                        </p:attrNameLst>
                                      </p:cBhvr>
                                      <p:tavLst>
                                        <p:tav tm="0">
                                          <p:val>
                                            <p:strVal val="#ppt_y-#ppt_h*1.125000"/>
                                          </p:val>
                                        </p:tav>
                                        <p:tav tm="100000">
                                          <p:val>
                                            <p:strVal val="#ppt_y"/>
                                          </p:val>
                                        </p:tav>
                                      </p:tavLst>
                                    </p:anim>
                                    <p:animEffect transition="in" filter="wipe(down)">
                                      <p:cBhvr>
                                        <p:cTn id="98" dur="1000"/>
                                        <p:tgtEl>
                                          <p:spTgt spid="40"/>
                                        </p:tgtEl>
                                      </p:cBhvr>
                                    </p:animEffect>
                                  </p:childTnLst>
                                </p:cTn>
                              </p:par>
                              <p:par>
                                <p:cTn id="99" presetID="47" presetClass="entr" presetSubtype="0" fill="hold" grpId="0" nodeType="with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fade">
                                      <p:cBhvr>
                                        <p:cTn id="101" dur="1000"/>
                                        <p:tgtEl>
                                          <p:spTgt spid="10"/>
                                        </p:tgtEl>
                                      </p:cBhvr>
                                    </p:animEffect>
                                    <p:anim calcmode="lin" valueType="num">
                                      <p:cBhvr>
                                        <p:cTn id="102" dur="1000" fill="hold"/>
                                        <p:tgtEl>
                                          <p:spTgt spid="10"/>
                                        </p:tgtEl>
                                        <p:attrNameLst>
                                          <p:attrName>ppt_x</p:attrName>
                                        </p:attrNameLst>
                                      </p:cBhvr>
                                      <p:tavLst>
                                        <p:tav tm="0">
                                          <p:val>
                                            <p:strVal val="#ppt_x"/>
                                          </p:val>
                                        </p:tav>
                                        <p:tav tm="100000">
                                          <p:val>
                                            <p:strVal val="#ppt_x"/>
                                          </p:val>
                                        </p:tav>
                                      </p:tavLst>
                                    </p:anim>
                                    <p:anim calcmode="lin" valueType="num">
                                      <p:cBhvr>
                                        <p:cTn id="103" dur="1000" fill="hold"/>
                                        <p:tgtEl>
                                          <p:spTgt spid="10"/>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par>
                                <p:cTn id="109" presetID="53" presetClass="entr" presetSubtype="16" fill="hold" nodeType="withEffect">
                                  <p:stCondLst>
                                    <p:cond delay="1850"/>
                                  </p:stCondLst>
                                  <p:childTnLst>
                                    <p:set>
                                      <p:cBhvr>
                                        <p:cTn id="110" dur="1" fill="hold">
                                          <p:stCondLst>
                                            <p:cond delay="0"/>
                                          </p:stCondLst>
                                        </p:cTn>
                                        <p:tgtEl>
                                          <p:spTgt spid="46"/>
                                        </p:tgtEl>
                                        <p:attrNameLst>
                                          <p:attrName>style.visibility</p:attrName>
                                        </p:attrNameLst>
                                      </p:cBhvr>
                                      <p:to>
                                        <p:strVal val="visible"/>
                                      </p:to>
                                    </p:set>
                                    <p:anim calcmode="lin" valueType="num">
                                      <p:cBhvr>
                                        <p:cTn id="111" dur="500" fill="hold"/>
                                        <p:tgtEl>
                                          <p:spTgt spid="46"/>
                                        </p:tgtEl>
                                        <p:attrNameLst>
                                          <p:attrName>ppt_w</p:attrName>
                                        </p:attrNameLst>
                                      </p:cBhvr>
                                      <p:tavLst>
                                        <p:tav tm="0">
                                          <p:val>
                                            <p:fltVal val="0"/>
                                          </p:val>
                                        </p:tav>
                                        <p:tav tm="100000">
                                          <p:val>
                                            <p:strVal val="#ppt_w"/>
                                          </p:val>
                                        </p:tav>
                                      </p:tavLst>
                                    </p:anim>
                                    <p:anim calcmode="lin" valueType="num">
                                      <p:cBhvr>
                                        <p:cTn id="112" dur="500" fill="hold"/>
                                        <p:tgtEl>
                                          <p:spTgt spid="46"/>
                                        </p:tgtEl>
                                        <p:attrNameLst>
                                          <p:attrName>ppt_h</p:attrName>
                                        </p:attrNameLst>
                                      </p:cBhvr>
                                      <p:tavLst>
                                        <p:tav tm="0">
                                          <p:val>
                                            <p:fltVal val="0"/>
                                          </p:val>
                                        </p:tav>
                                        <p:tav tm="100000">
                                          <p:val>
                                            <p:strVal val="#ppt_h"/>
                                          </p:val>
                                        </p:tav>
                                      </p:tavLst>
                                    </p:anim>
                                    <p:animEffect transition="in" filter="fade">
                                      <p:cBhvr>
                                        <p:cTn id="113" dur="500"/>
                                        <p:tgtEl>
                                          <p:spTgt spid="46"/>
                                        </p:tgtEl>
                                      </p:cBhvr>
                                    </p:animEffect>
                                  </p:childTnLst>
                                </p:cTn>
                              </p:par>
                              <p:par>
                                <p:cTn id="114" presetID="22" presetClass="entr" presetSubtype="8" fill="hold" grpId="0" nodeType="withEffect">
                                  <p:stCondLst>
                                    <p:cond delay="2350"/>
                                  </p:stCondLst>
                                  <p:childTnLst>
                                    <p:set>
                                      <p:cBhvr>
                                        <p:cTn id="115" dur="1" fill="hold">
                                          <p:stCondLst>
                                            <p:cond delay="0"/>
                                          </p:stCondLst>
                                        </p:cTn>
                                        <p:tgtEl>
                                          <p:spTgt spid="45"/>
                                        </p:tgtEl>
                                        <p:attrNameLst>
                                          <p:attrName>style.visibility</p:attrName>
                                        </p:attrNameLst>
                                      </p:cBhvr>
                                      <p:to>
                                        <p:strVal val="visible"/>
                                      </p:to>
                                    </p:set>
                                    <p:animEffect transition="in" filter="wipe(left)">
                                      <p:cBhvr>
                                        <p:cTn id="116" dur="750"/>
                                        <p:tgtEl>
                                          <p:spTgt spid="45"/>
                                        </p:tgtEl>
                                      </p:cBhvr>
                                    </p:animEffect>
                                  </p:childTnLst>
                                </p:cTn>
                              </p:par>
                              <p:par>
                                <p:cTn id="117" presetID="12" presetClass="entr" presetSubtype="1" fill="hold" grpId="0" nodeType="withEffect">
                                  <p:stCondLst>
                                    <p:cond delay="3100"/>
                                  </p:stCondLst>
                                  <p:childTnLst>
                                    <p:set>
                                      <p:cBhvr>
                                        <p:cTn id="118" dur="1" fill="hold">
                                          <p:stCondLst>
                                            <p:cond delay="0"/>
                                          </p:stCondLst>
                                        </p:cTn>
                                        <p:tgtEl>
                                          <p:spTgt spid="49"/>
                                        </p:tgtEl>
                                        <p:attrNameLst>
                                          <p:attrName>style.visibility</p:attrName>
                                        </p:attrNameLst>
                                      </p:cBhvr>
                                      <p:to>
                                        <p:strVal val="visible"/>
                                      </p:to>
                                    </p:set>
                                    <p:anim calcmode="lin" valueType="num">
                                      <p:cBhvr additive="base">
                                        <p:cTn id="119" dur="1000"/>
                                        <p:tgtEl>
                                          <p:spTgt spid="49"/>
                                        </p:tgtEl>
                                        <p:attrNameLst>
                                          <p:attrName>ppt_y</p:attrName>
                                        </p:attrNameLst>
                                      </p:cBhvr>
                                      <p:tavLst>
                                        <p:tav tm="0">
                                          <p:val>
                                            <p:strVal val="#ppt_y-#ppt_h*1.125000"/>
                                          </p:val>
                                        </p:tav>
                                        <p:tav tm="100000">
                                          <p:val>
                                            <p:strVal val="#ppt_y"/>
                                          </p:val>
                                        </p:tav>
                                      </p:tavLst>
                                    </p:anim>
                                    <p:animEffect transition="in" filter="wipe(down)">
                                      <p:cBhvr>
                                        <p:cTn id="120" dur="1000"/>
                                        <p:tgtEl>
                                          <p:spTgt spid="49"/>
                                        </p:tgtEl>
                                      </p:cBhvr>
                                    </p:animEffect>
                                  </p:childTnLst>
                                </p:cTn>
                              </p:par>
                              <p:par>
                                <p:cTn id="121" presetID="53" presetClass="entr" presetSubtype="16" fill="hold" nodeType="withEffect">
                                  <p:stCondLst>
                                    <p:cond delay="1850"/>
                                  </p:stCondLst>
                                  <p:childTnLst>
                                    <p:set>
                                      <p:cBhvr>
                                        <p:cTn id="122" dur="1" fill="hold">
                                          <p:stCondLst>
                                            <p:cond delay="0"/>
                                          </p:stCondLst>
                                        </p:cTn>
                                        <p:tgtEl>
                                          <p:spTgt spid="36"/>
                                        </p:tgtEl>
                                        <p:attrNameLst>
                                          <p:attrName>style.visibility</p:attrName>
                                        </p:attrNameLst>
                                      </p:cBhvr>
                                      <p:to>
                                        <p:strVal val="visible"/>
                                      </p:to>
                                    </p:set>
                                    <p:anim calcmode="lin" valueType="num">
                                      <p:cBhvr>
                                        <p:cTn id="123" dur="500" fill="hold"/>
                                        <p:tgtEl>
                                          <p:spTgt spid="36"/>
                                        </p:tgtEl>
                                        <p:attrNameLst>
                                          <p:attrName>ppt_w</p:attrName>
                                        </p:attrNameLst>
                                      </p:cBhvr>
                                      <p:tavLst>
                                        <p:tav tm="0">
                                          <p:val>
                                            <p:fltVal val="0"/>
                                          </p:val>
                                        </p:tav>
                                        <p:tav tm="100000">
                                          <p:val>
                                            <p:strVal val="#ppt_w"/>
                                          </p:val>
                                        </p:tav>
                                      </p:tavLst>
                                    </p:anim>
                                    <p:anim calcmode="lin" valueType="num">
                                      <p:cBhvr>
                                        <p:cTn id="124" dur="500" fill="hold"/>
                                        <p:tgtEl>
                                          <p:spTgt spid="36"/>
                                        </p:tgtEl>
                                        <p:attrNameLst>
                                          <p:attrName>ppt_h</p:attrName>
                                        </p:attrNameLst>
                                      </p:cBhvr>
                                      <p:tavLst>
                                        <p:tav tm="0">
                                          <p:val>
                                            <p:fltVal val="0"/>
                                          </p:val>
                                        </p:tav>
                                        <p:tav tm="100000">
                                          <p:val>
                                            <p:strVal val="#ppt_h"/>
                                          </p:val>
                                        </p:tav>
                                      </p:tavLst>
                                    </p:anim>
                                    <p:animEffect transition="in" filter="fade">
                                      <p:cBhvr>
                                        <p:cTn id="125" dur="500"/>
                                        <p:tgtEl>
                                          <p:spTgt spid="36"/>
                                        </p:tgtEl>
                                      </p:cBhvr>
                                    </p:animEffect>
                                  </p:childTnLst>
                                </p:cTn>
                              </p:par>
                              <p:par>
                                <p:cTn id="126" presetID="53" presetClass="entr" presetSubtype="16" fill="hold" nodeType="withEffect">
                                  <p:stCondLst>
                                    <p:cond delay="1850"/>
                                  </p:stCondLst>
                                  <p:childTnLst>
                                    <p:set>
                                      <p:cBhvr>
                                        <p:cTn id="127" dur="1" fill="hold">
                                          <p:stCondLst>
                                            <p:cond delay="0"/>
                                          </p:stCondLst>
                                        </p:cTn>
                                        <p:tgtEl>
                                          <p:spTgt spid="55"/>
                                        </p:tgtEl>
                                        <p:attrNameLst>
                                          <p:attrName>style.visibility</p:attrName>
                                        </p:attrNameLst>
                                      </p:cBhvr>
                                      <p:to>
                                        <p:strVal val="visible"/>
                                      </p:to>
                                    </p:set>
                                    <p:anim calcmode="lin" valueType="num">
                                      <p:cBhvr>
                                        <p:cTn id="128" dur="500" fill="hold"/>
                                        <p:tgtEl>
                                          <p:spTgt spid="55"/>
                                        </p:tgtEl>
                                        <p:attrNameLst>
                                          <p:attrName>ppt_w</p:attrName>
                                        </p:attrNameLst>
                                      </p:cBhvr>
                                      <p:tavLst>
                                        <p:tav tm="0">
                                          <p:val>
                                            <p:fltVal val="0"/>
                                          </p:val>
                                        </p:tav>
                                        <p:tav tm="100000">
                                          <p:val>
                                            <p:strVal val="#ppt_w"/>
                                          </p:val>
                                        </p:tav>
                                      </p:tavLst>
                                    </p:anim>
                                    <p:anim calcmode="lin" valueType="num">
                                      <p:cBhvr>
                                        <p:cTn id="129" dur="500" fill="hold"/>
                                        <p:tgtEl>
                                          <p:spTgt spid="55"/>
                                        </p:tgtEl>
                                        <p:attrNameLst>
                                          <p:attrName>ppt_h</p:attrName>
                                        </p:attrNameLst>
                                      </p:cBhvr>
                                      <p:tavLst>
                                        <p:tav tm="0">
                                          <p:val>
                                            <p:fltVal val="0"/>
                                          </p:val>
                                        </p:tav>
                                        <p:tav tm="100000">
                                          <p:val>
                                            <p:strVal val="#ppt_h"/>
                                          </p:val>
                                        </p:tav>
                                      </p:tavLst>
                                    </p:anim>
                                    <p:animEffect transition="in" filter="fade">
                                      <p:cBhvr>
                                        <p:cTn id="130" dur="500"/>
                                        <p:tgtEl>
                                          <p:spTgt spid="55"/>
                                        </p:tgtEl>
                                      </p:cBhvr>
                                    </p:animEffect>
                                  </p:childTnLst>
                                </p:cTn>
                              </p:par>
                              <p:par>
                                <p:cTn id="131" presetID="22" presetClass="entr" presetSubtype="8" fill="hold" grpId="0" nodeType="withEffect">
                                  <p:stCondLst>
                                    <p:cond delay="2350"/>
                                  </p:stCondLst>
                                  <p:childTnLst>
                                    <p:set>
                                      <p:cBhvr>
                                        <p:cTn id="132" dur="1" fill="hold">
                                          <p:stCondLst>
                                            <p:cond delay="0"/>
                                          </p:stCondLst>
                                        </p:cTn>
                                        <p:tgtEl>
                                          <p:spTgt spid="71"/>
                                        </p:tgtEl>
                                        <p:attrNameLst>
                                          <p:attrName>style.visibility</p:attrName>
                                        </p:attrNameLst>
                                      </p:cBhvr>
                                      <p:to>
                                        <p:strVal val="visible"/>
                                      </p:to>
                                    </p:set>
                                    <p:animEffect transition="in" filter="wipe(left)">
                                      <p:cBhvr>
                                        <p:cTn id="133" dur="750"/>
                                        <p:tgtEl>
                                          <p:spTgt spid="71"/>
                                        </p:tgtEl>
                                      </p:cBhvr>
                                    </p:animEffect>
                                  </p:childTnLst>
                                </p:cTn>
                              </p:par>
                              <p:par>
                                <p:cTn id="134" presetID="12" presetClass="entr" presetSubtype="1" fill="hold" grpId="0" nodeType="withEffect">
                                  <p:stCondLst>
                                    <p:cond delay="3100"/>
                                  </p:stCondLst>
                                  <p:childTnLst>
                                    <p:set>
                                      <p:cBhvr>
                                        <p:cTn id="135" dur="1" fill="hold">
                                          <p:stCondLst>
                                            <p:cond delay="0"/>
                                          </p:stCondLst>
                                        </p:cTn>
                                        <p:tgtEl>
                                          <p:spTgt spid="72"/>
                                        </p:tgtEl>
                                        <p:attrNameLst>
                                          <p:attrName>style.visibility</p:attrName>
                                        </p:attrNameLst>
                                      </p:cBhvr>
                                      <p:to>
                                        <p:strVal val="visible"/>
                                      </p:to>
                                    </p:set>
                                    <p:anim calcmode="lin" valueType="num">
                                      <p:cBhvr additive="base">
                                        <p:cTn id="136" dur="1000"/>
                                        <p:tgtEl>
                                          <p:spTgt spid="72"/>
                                        </p:tgtEl>
                                        <p:attrNameLst>
                                          <p:attrName>ppt_y</p:attrName>
                                        </p:attrNameLst>
                                      </p:cBhvr>
                                      <p:tavLst>
                                        <p:tav tm="0">
                                          <p:val>
                                            <p:strVal val="#ppt_y-#ppt_h*1.125000"/>
                                          </p:val>
                                        </p:tav>
                                        <p:tav tm="100000">
                                          <p:val>
                                            <p:strVal val="#ppt_y"/>
                                          </p:val>
                                        </p:tav>
                                      </p:tavLst>
                                    </p:anim>
                                    <p:animEffect transition="in" filter="wipe(down)">
                                      <p:cBhvr>
                                        <p:cTn id="137" dur="1000"/>
                                        <p:tgtEl>
                                          <p:spTgt spid="72"/>
                                        </p:tgtEl>
                                      </p:cBhvr>
                                    </p:animEffect>
                                  </p:childTnLst>
                                </p:cTn>
                              </p:par>
                              <p:par>
                                <p:cTn id="138" presetID="53" presetClass="entr" presetSubtype="16" fill="hold" nodeType="withEffect">
                                  <p:stCondLst>
                                    <p:cond delay="2100"/>
                                  </p:stCondLst>
                                  <p:childTnLst>
                                    <p:set>
                                      <p:cBhvr>
                                        <p:cTn id="139" dur="1" fill="hold">
                                          <p:stCondLst>
                                            <p:cond delay="0"/>
                                          </p:stCondLst>
                                        </p:cTn>
                                        <p:tgtEl>
                                          <p:spTgt spid="76"/>
                                        </p:tgtEl>
                                        <p:attrNameLst>
                                          <p:attrName>style.visibility</p:attrName>
                                        </p:attrNameLst>
                                      </p:cBhvr>
                                      <p:to>
                                        <p:strVal val="visible"/>
                                      </p:to>
                                    </p:set>
                                    <p:anim calcmode="lin" valueType="num">
                                      <p:cBhvr>
                                        <p:cTn id="140" dur="500" fill="hold"/>
                                        <p:tgtEl>
                                          <p:spTgt spid="76"/>
                                        </p:tgtEl>
                                        <p:attrNameLst>
                                          <p:attrName>ppt_w</p:attrName>
                                        </p:attrNameLst>
                                      </p:cBhvr>
                                      <p:tavLst>
                                        <p:tav tm="0">
                                          <p:val>
                                            <p:fltVal val="0"/>
                                          </p:val>
                                        </p:tav>
                                        <p:tav tm="100000">
                                          <p:val>
                                            <p:strVal val="#ppt_w"/>
                                          </p:val>
                                        </p:tav>
                                      </p:tavLst>
                                    </p:anim>
                                    <p:anim calcmode="lin" valueType="num">
                                      <p:cBhvr>
                                        <p:cTn id="141" dur="500" fill="hold"/>
                                        <p:tgtEl>
                                          <p:spTgt spid="76"/>
                                        </p:tgtEl>
                                        <p:attrNameLst>
                                          <p:attrName>ppt_h</p:attrName>
                                        </p:attrNameLst>
                                      </p:cBhvr>
                                      <p:tavLst>
                                        <p:tav tm="0">
                                          <p:val>
                                            <p:fltVal val="0"/>
                                          </p:val>
                                        </p:tav>
                                        <p:tav tm="100000">
                                          <p:val>
                                            <p:strVal val="#ppt_h"/>
                                          </p:val>
                                        </p:tav>
                                      </p:tavLst>
                                    </p:anim>
                                    <p:animEffect transition="in" filter="fade">
                                      <p:cBhvr>
                                        <p:cTn id="142" dur="500"/>
                                        <p:tgtEl>
                                          <p:spTgt spid="76"/>
                                        </p:tgtEl>
                                      </p:cBhvr>
                                    </p:animEffect>
                                  </p:childTnLst>
                                </p:cTn>
                              </p:par>
                              <p:par>
                                <p:cTn id="143" presetID="53" presetClass="entr" presetSubtype="16" fill="hold" nodeType="withEffect">
                                  <p:stCondLst>
                                    <p:cond delay="2100"/>
                                  </p:stCondLst>
                                  <p:childTnLst>
                                    <p:set>
                                      <p:cBhvr>
                                        <p:cTn id="144" dur="1" fill="hold">
                                          <p:stCondLst>
                                            <p:cond delay="0"/>
                                          </p:stCondLst>
                                        </p:cTn>
                                        <p:tgtEl>
                                          <p:spTgt spid="85"/>
                                        </p:tgtEl>
                                        <p:attrNameLst>
                                          <p:attrName>style.visibility</p:attrName>
                                        </p:attrNameLst>
                                      </p:cBhvr>
                                      <p:to>
                                        <p:strVal val="visible"/>
                                      </p:to>
                                    </p:set>
                                    <p:anim calcmode="lin" valueType="num">
                                      <p:cBhvr>
                                        <p:cTn id="145" dur="500" fill="hold"/>
                                        <p:tgtEl>
                                          <p:spTgt spid="85"/>
                                        </p:tgtEl>
                                        <p:attrNameLst>
                                          <p:attrName>ppt_w</p:attrName>
                                        </p:attrNameLst>
                                      </p:cBhvr>
                                      <p:tavLst>
                                        <p:tav tm="0">
                                          <p:val>
                                            <p:fltVal val="0"/>
                                          </p:val>
                                        </p:tav>
                                        <p:tav tm="100000">
                                          <p:val>
                                            <p:strVal val="#ppt_w"/>
                                          </p:val>
                                        </p:tav>
                                      </p:tavLst>
                                    </p:anim>
                                    <p:anim calcmode="lin" valueType="num">
                                      <p:cBhvr>
                                        <p:cTn id="146" dur="500" fill="hold"/>
                                        <p:tgtEl>
                                          <p:spTgt spid="85"/>
                                        </p:tgtEl>
                                        <p:attrNameLst>
                                          <p:attrName>ppt_h</p:attrName>
                                        </p:attrNameLst>
                                      </p:cBhvr>
                                      <p:tavLst>
                                        <p:tav tm="0">
                                          <p:val>
                                            <p:fltVal val="0"/>
                                          </p:val>
                                        </p:tav>
                                        <p:tav tm="100000">
                                          <p:val>
                                            <p:strVal val="#ppt_h"/>
                                          </p:val>
                                        </p:tav>
                                      </p:tavLst>
                                    </p:anim>
                                    <p:animEffect transition="in" filter="fade">
                                      <p:cBhvr>
                                        <p:cTn id="147" dur="500"/>
                                        <p:tgtEl>
                                          <p:spTgt spid="85"/>
                                        </p:tgtEl>
                                      </p:cBhvr>
                                    </p:animEffect>
                                  </p:childTnLst>
                                </p:cTn>
                              </p:par>
                              <p:par>
                                <p:cTn id="148" presetID="55" presetClass="entr" presetSubtype="0" fill="hold" grpId="0" nodeType="withEffect">
                                  <p:stCondLst>
                                    <p:cond delay="1000"/>
                                  </p:stCondLst>
                                  <p:childTnLst>
                                    <p:set>
                                      <p:cBhvr>
                                        <p:cTn id="149" dur="1" fill="hold">
                                          <p:stCondLst>
                                            <p:cond delay="0"/>
                                          </p:stCondLst>
                                        </p:cTn>
                                        <p:tgtEl>
                                          <p:spTgt spid="2"/>
                                        </p:tgtEl>
                                        <p:attrNameLst>
                                          <p:attrName>style.visibility</p:attrName>
                                        </p:attrNameLst>
                                      </p:cBhvr>
                                      <p:to>
                                        <p:strVal val="visible"/>
                                      </p:to>
                                    </p:set>
                                    <p:anim calcmode="lin" valueType="num">
                                      <p:cBhvr>
                                        <p:cTn id="150" dur="500" fill="hold"/>
                                        <p:tgtEl>
                                          <p:spTgt spid="2"/>
                                        </p:tgtEl>
                                        <p:attrNameLst>
                                          <p:attrName>ppt_w</p:attrName>
                                        </p:attrNameLst>
                                      </p:cBhvr>
                                      <p:tavLst>
                                        <p:tav tm="0">
                                          <p:val>
                                            <p:strVal val="#ppt_w*0.70"/>
                                          </p:val>
                                        </p:tav>
                                        <p:tav tm="100000">
                                          <p:val>
                                            <p:strVal val="#ppt_w"/>
                                          </p:val>
                                        </p:tav>
                                      </p:tavLst>
                                    </p:anim>
                                    <p:anim calcmode="lin" valueType="num">
                                      <p:cBhvr>
                                        <p:cTn id="151" dur="500" fill="hold"/>
                                        <p:tgtEl>
                                          <p:spTgt spid="2"/>
                                        </p:tgtEl>
                                        <p:attrNameLst>
                                          <p:attrName>ppt_h</p:attrName>
                                        </p:attrNameLst>
                                      </p:cBhvr>
                                      <p:tavLst>
                                        <p:tav tm="0">
                                          <p:val>
                                            <p:strVal val="#ppt_h"/>
                                          </p:val>
                                        </p:tav>
                                        <p:tav tm="100000">
                                          <p:val>
                                            <p:strVal val="#ppt_h"/>
                                          </p:val>
                                        </p:tav>
                                      </p:tavLst>
                                    </p:anim>
                                    <p:animEffect transition="in" filter="fade">
                                      <p:cBhvr>
                                        <p:cTn id="152" dur="500"/>
                                        <p:tgtEl>
                                          <p:spTgt spid="2"/>
                                        </p:tgtEl>
                                      </p:cBhvr>
                                    </p:animEffect>
                                  </p:childTnLst>
                                </p:cTn>
                              </p:par>
                              <p:par>
                                <p:cTn id="153" presetID="53" presetClass="entr" presetSubtype="16" fill="hold" nodeType="withEffect">
                                  <p:stCondLst>
                                    <p:cond delay="2100"/>
                                  </p:stCondLst>
                                  <p:childTnLst>
                                    <p:set>
                                      <p:cBhvr>
                                        <p:cTn id="154" dur="1" fill="hold">
                                          <p:stCondLst>
                                            <p:cond delay="0"/>
                                          </p:stCondLst>
                                        </p:cTn>
                                        <p:tgtEl>
                                          <p:spTgt spid="7"/>
                                        </p:tgtEl>
                                        <p:attrNameLst>
                                          <p:attrName>style.visibility</p:attrName>
                                        </p:attrNameLst>
                                      </p:cBhvr>
                                      <p:to>
                                        <p:strVal val="visible"/>
                                      </p:to>
                                    </p:set>
                                    <p:anim calcmode="lin" valueType="num">
                                      <p:cBhvr>
                                        <p:cTn id="155" dur="500" fill="hold"/>
                                        <p:tgtEl>
                                          <p:spTgt spid="7"/>
                                        </p:tgtEl>
                                        <p:attrNameLst>
                                          <p:attrName>ppt_w</p:attrName>
                                        </p:attrNameLst>
                                      </p:cBhvr>
                                      <p:tavLst>
                                        <p:tav tm="0">
                                          <p:val>
                                            <p:fltVal val="0"/>
                                          </p:val>
                                        </p:tav>
                                        <p:tav tm="100000">
                                          <p:val>
                                            <p:strVal val="#ppt_w"/>
                                          </p:val>
                                        </p:tav>
                                      </p:tavLst>
                                    </p:anim>
                                    <p:anim calcmode="lin" valueType="num">
                                      <p:cBhvr>
                                        <p:cTn id="156" dur="500" fill="hold"/>
                                        <p:tgtEl>
                                          <p:spTgt spid="7"/>
                                        </p:tgtEl>
                                        <p:attrNameLst>
                                          <p:attrName>ppt_h</p:attrName>
                                        </p:attrNameLst>
                                      </p:cBhvr>
                                      <p:tavLst>
                                        <p:tav tm="0">
                                          <p:val>
                                            <p:fltVal val="0"/>
                                          </p:val>
                                        </p:tav>
                                        <p:tav tm="100000">
                                          <p:val>
                                            <p:strVal val="#ppt_h"/>
                                          </p:val>
                                        </p:tav>
                                      </p:tavLst>
                                    </p:anim>
                                    <p:animEffect transition="in" filter="fade">
                                      <p:cBhvr>
                                        <p:cTn id="157" dur="500"/>
                                        <p:tgtEl>
                                          <p:spTgt spid="7"/>
                                        </p:tgtEl>
                                      </p:cBhvr>
                                    </p:animEffect>
                                  </p:childTnLst>
                                </p:cTn>
                              </p:par>
                              <p:par>
                                <p:cTn id="158" presetID="22" presetClass="entr" presetSubtype="8" fill="hold" grpId="0" nodeType="withEffect">
                                  <p:stCondLst>
                                    <p:cond delay="2600"/>
                                  </p:stCondLst>
                                  <p:childTnLst>
                                    <p:set>
                                      <p:cBhvr>
                                        <p:cTn id="159" dur="1" fill="hold">
                                          <p:stCondLst>
                                            <p:cond delay="0"/>
                                          </p:stCondLst>
                                        </p:cTn>
                                        <p:tgtEl>
                                          <p:spTgt spid="5"/>
                                        </p:tgtEl>
                                        <p:attrNameLst>
                                          <p:attrName>style.visibility</p:attrName>
                                        </p:attrNameLst>
                                      </p:cBhvr>
                                      <p:to>
                                        <p:strVal val="visible"/>
                                      </p:to>
                                    </p:set>
                                    <p:animEffect transition="in" filter="wipe(left)">
                                      <p:cBhvr>
                                        <p:cTn id="160" dur="750"/>
                                        <p:tgtEl>
                                          <p:spTgt spid="5"/>
                                        </p:tgtEl>
                                      </p:cBhvr>
                                    </p:animEffect>
                                  </p:childTnLst>
                                </p:cTn>
                              </p:par>
                              <p:par>
                                <p:cTn id="161" presetID="12" presetClass="entr" presetSubtype="1" fill="hold" grpId="0" nodeType="withEffect">
                                  <p:stCondLst>
                                    <p:cond delay="3100"/>
                                  </p:stCondLst>
                                  <p:childTnLst>
                                    <p:set>
                                      <p:cBhvr>
                                        <p:cTn id="162" dur="1" fill="hold">
                                          <p:stCondLst>
                                            <p:cond delay="0"/>
                                          </p:stCondLst>
                                        </p:cTn>
                                        <p:tgtEl>
                                          <p:spTgt spid="11"/>
                                        </p:tgtEl>
                                        <p:attrNameLst>
                                          <p:attrName>style.visibility</p:attrName>
                                        </p:attrNameLst>
                                      </p:cBhvr>
                                      <p:to>
                                        <p:strVal val="visible"/>
                                      </p:to>
                                    </p:set>
                                    <p:anim calcmode="lin" valueType="num">
                                      <p:cBhvr additive="base">
                                        <p:cTn id="163" dur="1000"/>
                                        <p:tgtEl>
                                          <p:spTgt spid="11"/>
                                        </p:tgtEl>
                                        <p:attrNameLst>
                                          <p:attrName>ppt_y</p:attrName>
                                        </p:attrNameLst>
                                      </p:cBhvr>
                                      <p:tavLst>
                                        <p:tav tm="0">
                                          <p:val>
                                            <p:strVal val="#ppt_y-#ppt_h*1.125000"/>
                                          </p:val>
                                        </p:tav>
                                        <p:tav tm="100000">
                                          <p:val>
                                            <p:strVal val="#ppt_y"/>
                                          </p:val>
                                        </p:tav>
                                      </p:tavLst>
                                    </p:anim>
                                    <p:animEffect transition="in" filter="wipe(down)">
                                      <p:cBhvr>
                                        <p:cTn id="16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79" grpId="0" animBg="1"/>
      <p:bldP spid="93" grpId="0"/>
      <p:bldP spid="96" grpId="0"/>
      <p:bldP spid="99" grpId="0"/>
      <p:bldP spid="40" grpId="0" animBg="1"/>
      <p:bldP spid="41" grpId="0" animBg="1"/>
      <p:bldP spid="42" grpId="0" animBg="1"/>
      <p:bldP spid="59" grpId="0" animBg="1"/>
      <p:bldP spid="81" grpId="0"/>
      <p:bldP spid="87" grpId="0"/>
      <p:bldP spid="23" grpId="0" animBg="1"/>
      <p:bldP spid="39" grpId="0" animBg="1"/>
      <p:bldP spid="51" grpId="0" animBg="1"/>
      <p:bldP spid="56" grpId="0" animBg="1"/>
      <p:bldP spid="57" grpId="0" animBg="1"/>
      <p:bldP spid="10" grpId="0" animBg="1"/>
      <p:bldP spid="18" grpId="0"/>
      <p:bldP spid="22" grpId="0" animBg="1"/>
      <p:bldP spid="37" grpId="0" animBg="1"/>
      <p:bldP spid="45" grpId="0"/>
      <p:bldP spid="49" grpId="0" animBg="1"/>
      <p:bldP spid="68" grpId="0" animBg="1"/>
      <p:bldP spid="71" grpId="0"/>
      <p:bldP spid="72" grpId="0" animBg="1"/>
      <p:bldP spid="2" grpId="0" animBg="1"/>
      <p:bldP spid="5"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9BF26F-C674-83AC-91CC-F118F45C1C11}"/>
              </a:ext>
            </a:extLst>
          </p:cNvPr>
          <p:cNvSpPr txBox="1"/>
          <p:nvPr/>
        </p:nvSpPr>
        <p:spPr>
          <a:xfrm>
            <a:off x="380653" y="0"/>
            <a:ext cx="89369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Phase 1 Roadmap </a:t>
            </a:r>
            <a:r>
              <a:rPr kumimoji="0" lang="en-US" sz="40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(2024)</a:t>
            </a:r>
            <a:endParaRPr kumimoji="0" lang="en-US" sz="5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2" name="Gleichschenkliges Dreieck 30">
            <a:extLst>
              <a:ext uri="{FF2B5EF4-FFF2-40B4-BE49-F238E27FC236}">
                <a16:creationId xmlns:a16="http://schemas.microsoft.com/office/drawing/2014/main" id="{FF6153C6-BD57-A068-1525-1E4BD44D0D37}"/>
              </a:ext>
            </a:extLst>
          </p:cNvPr>
          <p:cNvSpPr/>
          <p:nvPr/>
        </p:nvSpPr>
        <p:spPr>
          <a:xfrm rot="5400000">
            <a:off x="-170795" y="185155"/>
            <a:ext cx="728342" cy="3745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A048AD07-C5E6-7527-6488-DC4CFDBCEB9B}"/>
              </a:ext>
            </a:extLst>
          </p:cNvPr>
          <p:cNvPicPr>
            <a:picLocks noChangeAspect="1"/>
          </p:cNvPicPr>
          <p:nvPr/>
        </p:nvPicPr>
        <p:blipFill>
          <a:blip r:embed="rId3"/>
          <a:stretch>
            <a:fillRect/>
          </a:stretch>
        </p:blipFill>
        <p:spPr>
          <a:xfrm>
            <a:off x="752354" y="923330"/>
            <a:ext cx="10625560" cy="5801560"/>
          </a:xfrm>
          <a:prstGeom prst="rect">
            <a:avLst/>
          </a:prstGeom>
        </p:spPr>
      </p:pic>
      <p:pic>
        <p:nvPicPr>
          <p:cNvPr id="6" name="Graphic 5" descr="Rocket with solid fill">
            <a:extLst>
              <a:ext uri="{FF2B5EF4-FFF2-40B4-BE49-F238E27FC236}">
                <a16:creationId xmlns:a16="http://schemas.microsoft.com/office/drawing/2014/main" id="{EEE06330-889F-9341-07B7-83376DC03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031326">
            <a:off x="9911547" y="4464094"/>
            <a:ext cx="542940" cy="542940"/>
          </a:xfrm>
          <a:prstGeom prst="rect">
            <a:avLst/>
          </a:prstGeom>
        </p:spPr>
      </p:pic>
    </p:spTree>
    <p:extLst>
      <p:ext uri="{BB962C8B-B14F-4D97-AF65-F5344CB8AC3E}">
        <p14:creationId xmlns:p14="http://schemas.microsoft.com/office/powerpoint/2010/main" val="134619914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322E"/>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1BC68EE3-6965-4FF9-ABA0-F52425345B83}"/>
              </a:ext>
            </a:extLst>
          </p:cNvPr>
          <p:cNvSpPr/>
          <p:nvPr/>
        </p:nvSpPr>
        <p:spPr>
          <a:xfrm>
            <a:off x="1" y="2626312"/>
            <a:ext cx="12192000" cy="323123"/>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grpSp>
        <p:nvGrpSpPr>
          <p:cNvPr id="43" name="Group 42">
            <a:extLst>
              <a:ext uri="{FF2B5EF4-FFF2-40B4-BE49-F238E27FC236}">
                <a16:creationId xmlns:a16="http://schemas.microsoft.com/office/drawing/2014/main" id="{FAF06062-A752-4A1B-8CE2-34008115FD6E}"/>
              </a:ext>
            </a:extLst>
          </p:cNvPr>
          <p:cNvGrpSpPr/>
          <p:nvPr/>
        </p:nvGrpSpPr>
        <p:grpSpPr>
          <a:xfrm>
            <a:off x="224171" y="1831911"/>
            <a:ext cx="2342991" cy="2336885"/>
            <a:chOff x="1260256" y="4945824"/>
            <a:chExt cx="4686593" cy="4674379"/>
          </a:xfrm>
        </p:grpSpPr>
        <p:sp>
          <p:nvSpPr>
            <p:cNvPr id="28" name="Oval 27">
              <a:extLst>
                <a:ext uri="{FF2B5EF4-FFF2-40B4-BE49-F238E27FC236}">
                  <a16:creationId xmlns:a16="http://schemas.microsoft.com/office/drawing/2014/main" id="{FCBFC414-29E9-4F5B-8A3D-8FF7893AA2FA}"/>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7" name="Oval 26">
              <a:extLst>
                <a:ext uri="{FF2B5EF4-FFF2-40B4-BE49-F238E27FC236}">
                  <a16:creationId xmlns:a16="http://schemas.microsoft.com/office/drawing/2014/main" id="{0F095CCE-461C-4C4C-869E-6EB9D73E7729}"/>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 name="Oval 1">
              <a:extLst>
                <a:ext uri="{FF2B5EF4-FFF2-40B4-BE49-F238E27FC236}">
                  <a16:creationId xmlns:a16="http://schemas.microsoft.com/office/drawing/2014/main" id="{50F574A6-9180-4CA9-9CFB-65155B3F2488}"/>
                </a:ext>
              </a:extLst>
            </p:cNvPr>
            <p:cNvSpPr/>
            <p:nvPr/>
          </p:nvSpPr>
          <p:spPr>
            <a:xfrm>
              <a:off x="2149803" y="4959477"/>
              <a:ext cx="3797046" cy="3797046"/>
            </a:xfrm>
            <a:prstGeom prst="ellipse">
              <a:avLst/>
            </a:prstGeom>
            <a:gradFill flip="none" rotWithShape="1">
              <a:gsLst>
                <a:gs pos="100000">
                  <a:srgbClr val="9DFFCA"/>
                </a:gs>
                <a:gs pos="0">
                  <a:srgbClr val="96FFA5"/>
                </a:gs>
              </a:gsLst>
              <a:path path="circle">
                <a:fillToRect r="100000" b="100000"/>
              </a:path>
              <a:tileRect l="-100000" t="-100000"/>
            </a:gradFill>
            <a:ln>
              <a:noFill/>
            </a:ln>
            <a:effectLst>
              <a:innerShdw blurRad="1181100">
                <a:schemeClr val="accent1">
                  <a:lumMod val="75000"/>
                  <a:alpha val="5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 name="Rectangle: Rounded Corners 4">
              <a:extLst>
                <a:ext uri="{FF2B5EF4-FFF2-40B4-BE49-F238E27FC236}">
                  <a16:creationId xmlns:a16="http://schemas.microsoft.com/office/drawing/2014/main" id="{C67A6F41-712A-433D-8DCD-C2CF8209B24D}"/>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1" name="TextBox 40">
              <a:extLst>
                <a:ext uri="{FF2B5EF4-FFF2-40B4-BE49-F238E27FC236}">
                  <a16:creationId xmlns:a16="http://schemas.microsoft.com/office/drawing/2014/main" id="{9C303AC4-0E2E-4216-94AB-10DCE224682D}"/>
                </a:ext>
              </a:extLst>
            </p:cNvPr>
            <p:cNvSpPr txBox="1"/>
            <p:nvPr/>
          </p:nvSpPr>
          <p:spPr>
            <a:xfrm>
              <a:off x="3023552" y="5621604"/>
              <a:ext cx="2049545" cy="240071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4399" b="0" i="0" u="none" strike="noStrike" kern="1200" cap="none" spc="0" normalizeH="0" baseline="0" noProof="0">
                  <a:ln>
                    <a:noFill/>
                  </a:ln>
                  <a:solidFill>
                    <a:srgbClr val="56CADC">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H1</a:t>
              </a:r>
            </a:p>
            <a:p>
              <a:pPr marL="0" marR="0" lvl="0" indent="0" algn="ctr" defTabSz="228554" rtl="0" eaLnBrk="1" fontAlgn="auto" latinLnBrk="0" hangingPunct="1">
                <a:lnSpc>
                  <a:spcPct val="100000"/>
                </a:lnSpc>
                <a:spcBef>
                  <a:spcPts val="0"/>
                </a:spcBef>
                <a:spcAft>
                  <a:spcPts val="0"/>
                </a:spcAft>
                <a:buClrTx/>
                <a:buSzTx/>
                <a:buFontTx/>
                <a:buNone/>
                <a:tabLst/>
                <a:defRPr/>
              </a:pPr>
              <a:r>
                <a:rPr lang="en-US" sz="2800">
                  <a:solidFill>
                    <a:srgbClr val="56CADC">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2025</a:t>
              </a:r>
              <a:endParaRPr kumimoji="0" lang="en-US" sz="2800" b="0" i="0" u="none" strike="noStrike" kern="1200" cap="none" spc="0" normalizeH="0" baseline="0" noProof="0">
                <a:ln>
                  <a:noFill/>
                </a:ln>
                <a:solidFill>
                  <a:srgbClr val="56CADC">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44" name="Group 43">
            <a:extLst>
              <a:ext uri="{FF2B5EF4-FFF2-40B4-BE49-F238E27FC236}">
                <a16:creationId xmlns:a16="http://schemas.microsoft.com/office/drawing/2014/main" id="{3FC2C7F5-8606-4FBB-AAB1-523B871346C0}"/>
              </a:ext>
            </a:extLst>
          </p:cNvPr>
          <p:cNvGrpSpPr/>
          <p:nvPr/>
        </p:nvGrpSpPr>
        <p:grpSpPr>
          <a:xfrm>
            <a:off x="3018214" y="1831910"/>
            <a:ext cx="2342991" cy="2336885"/>
            <a:chOff x="1260256" y="4945824"/>
            <a:chExt cx="4686593" cy="4674379"/>
          </a:xfrm>
        </p:grpSpPr>
        <p:sp>
          <p:nvSpPr>
            <p:cNvPr id="45" name="Oval 44">
              <a:extLst>
                <a:ext uri="{FF2B5EF4-FFF2-40B4-BE49-F238E27FC236}">
                  <a16:creationId xmlns:a16="http://schemas.microsoft.com/office/drawing/2014/main" id="{00C0994B-430F-489B-A1AC-6F27BED5CF03}"/>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6" name="Oval 45">
              <a:extLst>
                <a:ext uri="{FF2B5EF4-FFF2-40B4-BE49-F238E27FC236}">
                  <a16:creationId xmlns:a16="http://schemas.microsoft.com/office/drawing/2014/main" id="{D2B9443D-0E75-407D-A35F-10E6AFA71764}"/>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7" name="Oval 46">
              <a:extLst>
                <a:ext uri="{FF2B5EF4-FFF2-40B4-BE49-F238E27FC236}">
                  <a16:creationId xmlns:a16="http://schemas.microsoft.com/office/drawing/2014/main" id="{163DEC7D-36FB-4499-825F-2D89CAD3BC7D}"/>
                </a:ext>
              </a:extLst>
            </p:cNvPr>
            <p:cNvSpPr/>
            <p:nvPr/>
          </p:nvSpPr>
          <p:spPr>
            <a:xfrm>
              <a:off x="2149803" y="4959477"/>
              <a:ext cx="3797046" cy="3797046"/>
            </a:xfrm>
            <a:prstGeom prst="ellipse">
              <a:avLst/>
            </a:prstGeom>
            <a:gradFill flip="none" rotWithShape="1">
              <a:gsLst>
                <a:gs pos="100000">
                  <a:srgbClr val="96FFA5"/>
                </a:gs>
                <a:gs pos="0">
                  <a:srgbClr val="96FFA5"/>
                </a:gs>
              </a:gsLst>
              <a:path path="circle">
                <a:fillToRect r="100000" b="100000"/>
              </a:path>
              <a:tileRect l="-100000" t="-100000"/>
            </a:gradFill>
            <a:ln>
              <a:noFill/>
            </a:ln>
            <a:effectLst>
              <a:innerShdw blurRad="1181100">
                <a:schemeClr val="accent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8" name="Rectangle: Rounded Corners 47">
              <a:extLst>
                <a:ext uri="{FF2B5EF4-FFF2-40B4-BE49-F238E27FC236}">
                  <a16:creationId xmlns:a16="http://schemas.microsoft.com/office/drawing/2014/main" id="{36054DB1-7A77-40D8-B99E-6DD78920BA3A}"/>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49" name="TextBox 48">
              <a:extLst>
                <a:ext uri="{FF2B5EF4-FFF2-40B4-BE49-F238E27FC236}">
                  <a16:creationId xmlns:a16="http://schemas.microsoft.com/office/drawing/2014/main" id="{AB4DBB87-C673-402E-8E6E-67BDC7D478AE}"/>
                </a:ext>
              </a:extLst>
            </p:cNvPr>
            <p:cNvSpPr txBox="1"/>
            <p:nvPr/>
          </p:nvSpPr>
          <p:spPr>
            <a:xfrm>
              <a:off x="3023550" y="5621608"/>
              <a:ext cx="2049545" cy="240071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4399" b="0" i="0" u="none" strike="noStrike" kern="1200" cap="none" spc="0" normalizeH="0" baseline="0" noProof="0">
                  <a:ln>
                    <a:noFill/>
                  </a:ln>
                  <a:solidFill>
                    <a:srgbClr val="3DBEDB">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H2</a:t>
              </a:r>
            </a:p>
            <a:p>
              <a:pPr algn="ctr" defTabSz="228554">
                <a:defRPr/>
              </a:pPr>
              <a:r>
                <a:rPr lang="en-US" sz="2800">
                  <a:solidFill>
                    <a:srgbClr val="56CADC">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2025</a:t>
              </a:r>
              <a:endParaRPr kumimoji="0" lang="en-US" sz="2800" b="0" i="0" u="none" strike="noStrike" kern="1200" cap="none" spc="0" normalizeH="0" baseline="0" noProof="0">
                <a:ln>
                  <a:noFill/>
                </a:ln>
                <a:solidFill>
                  <a:srgbClr val="56CADC">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50" name="Group 49">
            <a:extLst>
              <a:ext uri="{FF2B5EF4-FFF2-40B4-BE49-F238E27FC236}">
                <a16:creationId xmlns:a16="http://schemas.microsoft.com/office/drawing/2014/main" id="{6D0B12C4-DB42-4DAE-BD9B-7D9EC25C76FF}"/>
              </a:ext>
            </a:extLst>
          </p:cNvPr>
          <p:cNvGrpSpPr/>
          <p:nvPr/>
        </p:nvGrpSpPr>
        <p:grpSpPr>
          <a:xfrm>
            <a:off x="6512901" y="1831910"/>
            <a:ext cx="2342991" cy="2336885"/>
            <a:chOff x="1260256" y="4945824"/>
            <a:chExt cx="4686593" cy="4674379"/>
          </a:xfrm>
        </p:grpSpPr>
        <p:sp>
          <p:nvSpPr>
            <p:cNvPr id="51" name="Oval 50">
              <a:extLst>
                <a:ext uri="{FF2B5EF4-FFF2-40B4-BE49-F238E27FC236}">
                  <a16:creationId xmlns:a16="http://schemas.microsoft.com/office/drawing/2014/main" id="{C0BF9235-7F2A-4410-9E31-CE3C092ACB26}"/>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2" name="Oval 51">
              <a:extLst>
                <a:ext uri="{FF2B5EF4-FFF2-40B4-BE49-F238E27FC236}">
                  <a16:creationId xmlns:a16="http://schemas.microsoft.com/office/drawing/2014/main" id="{2C1B899A-3B88-46B5-812C-FA31EB9EC269}"/>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3" name="Oval 52">
              <a:extLst>
                <a:ext uri="{FF2B5EF4-FFF2-40B4-BE49-F238E27FC236}">
                  <a16:creationId xmlns:a16="http://schemas.microsoft.com/office/drawing/2014/main" id="{435DCBA1-FB70-450D-9168-1DF0C6217F92}"/>
                </a:ext>
              </a:extLst>
            </p:cNvPr>
            <p:cNvSpPr/>
            <p:nvPr/>
          </p:nvSpPr>
          <p:spPr>
            <a:xfrm>
              <a:off x="2149803" y="4959477"/>
              <a:ext cx="3797046" cy="3797046"/>
            </a:xfrm>
            <a:prstGeom prst="ellipse">
              <a:avLst/>
            </a:prstGeom>
            <a:gradFill flip="none" rotWithShape="1">
              <a:gsLst>
                <a:gs pos="100000">
                  <a:srgbClr val="9DFFCA"/>
                </a:gs>
                <a:gs pos="0">
                  <a:srgbClr val="96FFA5"/>
                </a:gs>
              </a:gsLst>
              <a:path path="circle">
                <a:fillToRect r="100000" b="100000"/>
              </a:path>
              <a:tileRect l="-100000" t="-100000"/>
            </a:gradFill>
            <a:ln>
              <a:noFill/>
            </a:ln>
            <a:effectLst>
              <a:innerShdw blurRad="1181100">
                <a:schemeClr val="accent5">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4" name="Rectangle: Rounded Corners 53">
              <a:extLst>
                <a:ext uri="{FF2B5EF4-FFF2-40B4-BE49-F238E27FC236}">
                  <a16:creationId xmlns:a16="http://schemas.microsoft.com/office/drawing/2014/main" id="{1E5A86AA-EB9C-42DF-8F8F-3EA1D126D795}"/>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5" name="TextBox 54">
              <a:extLst>
                <a:ext uri="{FF2B5EF4-FFF2-40B4-BE49-F238E27FC236}">
                  <a16:creationId xmlns:a16="http://schemas.microsoft.com/office/drawing/2014/main" id="{26B544A9-5FCB-428C-87FC-9C0C29542AFD}"/>
                </a:ext>
              </a:extLst>
            </p:cNvPr>
            <p:cNvSpPr txBox="1"/>
            <p:nvPr/>
          </p:nvSpPr>
          <p:spPr>
            <a:xfrm>
              <a:off x="3023550" y="5621608"/>
              <a:ext cx="2049545" cy="2400713"/>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4399" b="0" i="0" u="none" strike="noStrike" kern="1200" cap="none" spc="0" normalizeH="0" baseline="0" noProof="0">
                  <a:ln>
                    <a:noFill/>
                  </a:ln>
                  <a:solidFill>
                    <a:srgbClr val="24B3DA">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H1</a:t>
              </a:r>
            </a:p>
            <a:p>
              <a:pPr algn="ctr" defTabSz="228554">
                <a:defRPr/>
              </a:pPr>
              <a:r>
                <a:rPr lang="en-US" sz="2800">
                  <a:solidFill>
                    <a:srgbClr val="56CADC">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2026</a:t>
              </a:r>
              <a:endParaRPr kumimoji="0" lang="en-US" sz="2800" b="0" i="0" u="none" strike="noStrike" kern="1200" cap="none" spc="0" normalizeH="0" baseline="0" noProof="0">
                <a:ln>
                  <a:noFill/>
                </a:ln>
                <a:solidFill>
                  <a:srgbClr val="56CADC">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56" name="Group 55">
            <a:extLst>
              <a:ext uri="{FF2B5EF4-FFF2-40B4-BE49-F238E27FC236}">
                <a16:creationId xmlns:a16="http://schemas.microsoft.com/office/drawing/2014/main" id="{64AF5B27-8210-4C07-AF91-8205BA115B8C}"/>
              </a:ext>
            </a:extLst>
          </p:cNvPr>
          <p:cNvGrpSpPr/>
          <p:nvPr/>
        </p:nvGrpSpPr>
        <p:grpSpPr>
          <a:xfrm>
            <a:off x="9164437" y="1831910"/>
            <a:ext cx="2342991" cy="2336885"/>
            <a:chOff x="1260256" y="4945824"/>
            <a:chExt cx="4686593" cy="4674379"/>
          </a:xfrm>
        </p:grpSpPr>
        <p:sp>
          <p:nvSpPr>
            <p:cNvPr id="57" name="Oval 56">
              <a:extLst>
                <a:ext uri="{FF2B5EF4-FFF2-40B4-BE49-F238E27FC236}">
                  <a16:creationId xmlns:a16="http://schemas.microsoft.com/office/drawing/2014/main" id="{A17FD698-8095-4340-A12A-EE7533A77DF6}"/>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8" name="Oval 57">
              <a:extLst>
                <a:ext uri="{FF2B5EF4-FFF2-40B4-BE49-F238E27FC236}">
                  <a16:creationId xmlns:a16="http://schemas.microsoft.com/office/drawing/2014/main" id="{0F63C551-AA75-4F86-AC40-3A063C0E863C}"/>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9" name="Oval 58">
              <a:extLst>
                <a:ext uri="{FF2B5EF4-FFF2-40B4-BE49-F238E27FC236}">
                  <a16:creationId xmlns:a16="http://schemas.microsoft.com/office/drawing/2014/main" id="{1D16DE50-E6AF-4BEA-971A-9B867F7C43E7}"/>
                </a:ext>
              </a:extLst>
            </p:cNvPr>
            <p:cNvSpPr/>
            <p:nvPr/>
          </p:nvSpPr>
          <p:spPr>
            <a:xfrm>
              <a:off x="2149803" y="4959477"/>
              <a:ext cx="3797046" cy="3797046"/>
            </a:xfrm>
            <a:prstGeom prst="ellipse">
              <a:avLst/>
            </a:prstGeom>
            <a:gradFill flip="none" rotWithShape="1">
              <a:gsLst>
                <a:gs pos="100000">
                  <a:srgbClr val="9DFFCA"/>
                </a:gs>
                <a:gs pos="0">
                  <a:srgbClr val="96FFA5"/>
                </a:gs>
              </a:gsLst>
              <a:path path="circle">
                <a:fillToRect r="100000" b="100000"/>
              </a:path>
              <a:tileRect l="-100000" t="-100000"/>
            </a:gradFill>
            <a:ln>
              <a:noFill/>
            </a:ln>
            <a:effectLst>
              <a:innerShdw blurRad="1181100">
                <a:schemeClr val="accent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60" name="Rectangle: Rounded Corners 59">
              <a:extLst>
                <a:ext uri="{FF2B5EF4-FFF2-40B4-BE49-F238E27FC236}">
                  <a16:creationId xmlns:a16="http://schemas.microsoft.com/office/drawing/2014/main" id="{54620C61-2AFD-4F13-B2CE-89342BFB894E}"/>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61" name="TextBox 60">
              <a:extLst>
                <a:ext uri="{FF2B5EF4-FFF2-40B4-BE49-F238E27FC236}">
                  <a16:creationId xmlns:a16="http://schemas.microsoft.com/office/drawing/2014/main" id="{36D905B2-749F-4603-A854-2CF57F7161A0}"/>
                </a:ext>
              </a:extLst>
            </p:cNvPr>
            <p:cNvSpPr txBox="1"/>
            <p:nvPr/>
          </p:nvSpPr>
          <p:spPr>
            <a:xfrm>
              <a:off x="3100504" y="5683170"/>
              <a:ext cx="1895637" cy="2277587"/>
            </a:xfrm>
            <a:prstGeom prst="rect">
              <a:avLst/>
            </a:prstGeom>
            <a:noFill/>
          </p:spPr>
          <p:txBody>
            <a:bodyPr wrap="none" rtlCol="0"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4399">
                  <a:solidFill>
                    <a:srgbClr val="56CADC">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H2</a:t>
              </a:r>
            </a:p>
            <a:p>
              <a:pPr algn="ctr" defTabSz="228554">
                <a:defRPr/>
              </a:pPr>
              <a:r>
                <a:rPr lang="en-US" sz="2400">
                  <a:solidFill>
                    <a:srgbClr val="56CADC">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2026</a:t>
              </a:r>
              <a:endParaRPr kumimoji="0" lang="en-US" sz="2400" b="0" i="0" u="none" strike="noStrike" kern="1200" cap="none" spc="0" normalizeH="0" baseline="0" noProof="0">
                <a:ln>
                  <a:noFill/>
                </a:ln>
                <a:solidFill>
                  <a:srgbClr val="56CADC">
                    <a:lumMod val="50000"/>
                  </a:srgb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sp>
        <p:nvSpPr>
          <p:cNvPr id="66" name="TextBox 65">
            <a:extLst>
              <a:ext uri="{FF2B5EF4-FFF2-40B4-BE49-F238E27FC236}">
                <a16:creationId xmlns:a16="http://schemas.microsoft.com/office/drawing/2014/main" id="{76260502-DBDE-4C7C-895C-8E75EDA90B15}"/>
              </a:ext>
            </a:extLst>
          </p:cNvPr>
          <p:cNvSpPr txBox="1"/>
          <p:nvPr/>
        </p:nvSpPr>
        <p:spPr>
          <a:xfrm>
            <a:off x="456289" y="839797"/>
            <a:ext cx="1351693" cy="276999"/>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Open Sans Light"/>
                <a:ea typeface="+mn-ea"/>
                <a:cs typeface="+mn-cs"/>
              </a:rPr>
              <a:t>Future releases</a:t>
            </a:r>
          </a:p>
        </p:txBody>
      </p:sp>
      <p:sp>
        <p:nvSpPr>
          <p:cNvPr id="70" name="TextBox 69">
            <a:extLst>
              <a:ext uri="{FF2B5EF4-FFF2-40B4-BE49-F238E27FC236}">
                <a16:creationId xmlns:a16="http://schemas.microsoft.com/office/drawing/2014/main" id="{6AF2A19D-E79C-446B-923B-2E10C56E6252}"/>
              </a:ext>
            </a:extLst>
          </p:cNvPr>
          <p:cNvSpPr txBox="1"/>
          <p:nvPr/>
        </p:nvSpPr>
        <p:spPr>
          <a:xfrm>
            <a:off x="9636722" y="3988263"/>
            <a:ext cx="2315420" cy="1169551"/>
          </a:xfrm>
          <a:prstGeom prst="rect">
            <a:avLst/>
          </a:prstGeom>
          <a:noFill/>
        </p:spPr>
        <p:txBody>
          <a:bodyPr wrap="square" rtlCol="0">
            <a:spAutoFit/>
          </a:bodyPr>
          <a:lstStyle/>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solidFill>
                  <a:srgbClr val="FFFFFF"/>
                </a:solidFill>
                <a:latin typeface="Aptos" panose="020B0004020202020204" pitchFamily="34" charset="0"/>
              </a:rPr>
              <a:t>User feedback improvements</a:t>
            </a: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solidFill>
                  <a:srgbClr val="FFFFFF"/>
                </a:solidFill>
                <a:latin typeface="Aptos" panose="020B0004020202020204" pitchFamily="34" charset="0"/>
              </a:rPr>
              <a:t>Market Expansion &amp; User Stickiness</a:t>
            </a:r>
            <a:endPar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71" name="TextBox 70">
            <a:extLst>
              <a:ext uri="{FF2B5EF4-FFF2-40B4-BE49-F238E27FC236}">
                <a16:creationId xmlns:a16="http://schemas.microsoft.com/office/drawing/2014/main" id="{BCE18996-95E5-4075-9C6D-C9603E4C90DF}"/>
              </a:ext>
            </a:extLst>
          </p:cNvPr>
          <p:cNvSpPr txBox="1"/>
          <p:nvPr/>
        </p:nvSpPr>
        <p:spPr>
          <a:xfrm>
            <a:off x="6791654" y="3886541"/>
            <a:ext cx="2230195" cy="1384995"/>
          </a:xfrm>
          <a:prstGeom prst="rect">
            <a:avLst/>
          </a:prstGeom>
          <a:noFill/>
        </p:spPr>
        <p:txBody>
          <a:bodyPr wrap="square" rtlCol="0" anchor="ctr">
            <a:spAutoFit/>
          </a:bodyPr>
          <a:lstStyle/>
          <a:p>
            <a:pPr marL="285750" lvl="0" indent="-285750" defTabSz="228554">
              <a:buFont typeface="Arial" panose="020B0604020202020204" pitchFamily="34" charset="0"/>
              <a:buChar char="•"/>
              <a:defRPr/>
            </a:pPr>
            <a:r>
              <a:rPr lang="en-US" sz="1400">
                <a:solidFill>
                  <a:srgbClr val="FFFFFF"/>
                </a:solidFill>
                <a:latin typeface="Aptos" panose="020B0004020202020204" pitchFamily="34" charset="0"/>
              </a:rPr>
              <a:t>Capability extension to support NoSQL databases.</a:t>
            </a:r>
          </a:p>
          <a:p>
            <a:pPr marR="0" lvl="0" algn="l" defTabSz="228554" rtl="0" eaLnBrk="1" fontAlgn="auto" latinLnBrk="0" hangingPunct="1">
              <a:lnSpc>
                <a:spcPct val="100000"/>
              </a:lnSpc>
              <a:spcBef>
                <a:spcPts val="0"/>
              </a:spcBef>
              <a:spcAft>
                <a:spcPts val="0"/>
              </a:spcAft>
              <a:buClrTx/>
              <a:buSzTx/>
              <a:tabLst/>
              <a:defRPr/>
            </a:pPr>
            <a:endParaRPr lang="en-US" sz="1400" baseline="0">
              <a:solidFill>
                <a:srgbClr val="FFFFFF"/>
              </a:solidFill>
              <a:latin typeface="Aptos" panose="020B0004020202020204" pitchFamily="34" charset="0"/>
            </a:endParaRP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noProof="0">
                <a:ln>
                  <a:noFill/>
                </a:ln>
                <a:solidFill>
                  <a:srgbClr val="FFFFFF"/>
                </a:solidFill>
                <a:effectLst/>
                <a:uLnTx/>
                <a:uFillTx/>
                <a:latin typeface="Aptos" panose="020B0004020202020204" pitchFamily="34" charset="0"/>
                <a:ea typeface="+mn-ea"/>
                <a:cs typeface="+mn-cs"/>
              </a:rPr>
              <a:t>Automated AI Insights &amp; Recommendations</a:t>
            </a:r>
            <a:endPar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68" name="TextBox 67">
            <a:extLst>
              <a:ext uri="{FF2B5EF4-FFF2-40B4-BE49-F238E27FC236}">
                <a16:creationId xmlns:a16="http://schemas.microsoft.com/office/drawing/2014/main" id="{8D6B761E-8E7D-4E06-9672-0AB1D1B91890}"/>
              </a:ext>
            </a:extLst>
          </p:cNvPr>
          <p:cNvSpPr txBox="1"/>
          <p:nvPr/>
        </p:nvSpPr>
        <p:spPr>
          <a:xfrm>
            <a:off x="372251" y="3988263"/>
            <a:ext cx="2490275" cy="2246769"/>
          </a:xfrm>
          <a:prstGeom prst="rect">
            <a:avLst/>
          </a:prstGeom>
          <a:noFill/>
        </p:spPr>
        <p:txBody>
          <a:bodyPr wrap="square" rtlCol="0">
            <a:spAutoFit/>
          </a:bodyPr>
          <a:lstStyle/>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solidFill>
                  <a:srgbClr val="FFFFFF"/>
                </a:solidFill>
                <a:latin typeface="Aptos" panose="020B0004020202020204" pitchFamily="34" charset="0"/>
              </a:rPr>
              <a:t>C</a:t>
            </a:r>
            <a:r>
              <a:rPr kumimoji="0" lang="en-US" sz="1400" b="0" i="0" u="none" strike="noStrike" kern="1200" cap="none" spc="0" normalizeH="0" baseline="0" noProof="0" err="1">
                <a:ln>
                  <a:noFill/>
                </a:ln>
                <a:solidFill>
                  <a:srgbClr val="FFFFFF"/>
                </a:solidFill>
                <a:effectLst/>
                <a:uLnTx/>
                <a:uFillTx/>
                <a:latin typeface="Aptos" panose="020B0004020202020204" pitchFamily="34" charset="0"/>
                <a:ea typeface="+mn-ea"/>
                <a:cs typeface="+mn-cs"/>
              </a:rPr>
              <a:t>apability</a:t>
            </a:r>
            <a:r>
              <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rPr>
              <a:t> extension &amp; model training to support multiple languages, visualizations</a:t>
            </a:r>
            <a:r>
              <a:rPr kumimoji="0" lang="en-US" sz="1400" b="0" i="0" u="none" strike="noStrike" kern="1200" cap="none" spc="0" normalizeH="0" noProof="0">
                <a:ln>
                  <a:noFill/>
                </a:ln>
                <a:solidFill>
                  <a:srgbClr val="FFFFFF"/>
                </a:solidFill>
                <a:effectLst/>
                <a:uLnTx/>
                <a:uFillTx/>
                <a:latin typeface="Aptos" panose="020B0004020202020204" pitchFamily="34" charset="0"/>
                <a:ea typeface="+mn-ea"/>
                <a:cs typeface="+mn-cs"/>
              </a:rPr>
              <a:t> &amp; Chatbot Support.</a:t>
            </a:r>
            <a:endPar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rPr>
              <a:t>Implement mechanisms to connect DataNinja to databases securely and retrieve data</a:t>
            </a:r>
          </a:p>
        </p:txBody>
      </p:sp>
      <p:sp>
        <p:nvSpPr>
          <p:cNvPr id="69" name="TextBox 68">
            <a:extLst>
              <a:ext uri="{FF2B5EF4-FFF2-40B4-BE49-F238E27FC236}">
                <a16:creationId xmlns:a16="http://schemas.microsoft.com/office/drawing/2014/main" id="{230566E3-8DC6-4714-8CEB-BC8853DBDCB7}"/>
              </a:ext>
            </a:extLst>
          </p:cNvPr>
          <p:cNvSpPr txBox="1"/>
          <p:nvPr/>
        </p:nvSpPr>
        <p:spPr>
          <a:xfrm>
            <a:off x="2981610" y="4019670"/>
            <a:ext cx="2217727" cy="2031325"/>
          </a:xfrm>
          <a:prstGeom prst="rect">
            <a:avLst/>
          </a:prstGeom>
          <a:noFill/>
        </p:spPr>
        <p:txBody>
          <a:bodyPr wrap="square" rtlCol="0">
            <a:spAutoFit/>
          </a:bodyPr>
          <a:lstStyle>
            <a:defPPr>
              <a:defRPr lang="en-US"/>
            </a:defPPr>
            <a:lvl1pPr defTabSz="228554">
              <a:defRPr sz="1400">
                <a:solidFill>
                  <a:schemeClr val="bg1"/>
                </a:solidFill>
                <a:latin typeface="Aptos" panose="020B0004020202020204" pitchFamily="34" charset="0"/>
              </a:defRPr>
            </a:lvl1pPr>
          </a:lstStyle>
          <a:p>
            <a:pPr marL="285750" lvl="0" indent="-285750">
              <a:buFont typeface="Arial" panose="020B0604020202020204" pitchFamily="34" charset="0"/>
              <a:buChar char="•"/>
              <a:defRPr/>
            </a:pPr>
            <a:r>
              <a:rPr lang="en-US">
                <a:solidFill>
                  <a:srgbClr val="FFFFFF"/>
                </a:solidFill>
              </a:rPr>
              <a:t>User interface enhancements to facilitate data exploration and visualization.</a:t>
            </a:r>
          </a:p>
          <a:p>
            <a:pPr marR="0" lvl="0" algn="l" defTabSz="228554"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a:p>
            <a:pPr marL="285750" lvl="0" indent="-285750">
              <a:buFont typeface="Arial" panose="020B0604020202020204" pitchFamily="34" charset="0"/>
              <a:buChar char="•"/>
              <a:defRPr/>
            </a:pPr>
            <a:r>
              <a:rPr lang="en-US">
                <a:solidFill>
                  <a:srgbClr val="FFFFFF"/>
                </a:solidFill>
              </a:rPr>
              <a:t>User Acceptance Testing of Launch of DataNinja version 2.0</a:t>
            </a:r>
          </a:p>
        </p:txBody>
      </p:sp>
      <p:sp>
        <p:nvSpPr>
          <p:cNvPr id="4" name="TextBox 3">
            <a:extLst>
              <a:ext uri="{FF2B5EF4-FFF2-40B4-BE49-F238E27FC236}">
                <a16:creationId xmlns:a16="http://schemas.microsoft.com/office/drawing/2014/main" id="{55AE0133-D0CA-44A5-2E6D-B97C4609A6B3}"/>
              </a:ext>
            </a:extLst>
          </p:cNvPr>
          <p:cNvSpPr txBox="1"/>
          <p:nvPr/>
        </p:nvSpPr>
        <p:spPr>
          <a:xfrm>
            <a:off x="456289" y="7200"/>
            <a:ext cx="100853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Phase 2 </a:t>
            </a:r>
            <a:r>
              <a:rPr lang="en-US" sz="5400" b="1">
                <a:solidFill>
                  <a:srgbClr val="FFFFFF"/>
                </a:solidFill>
                <a:latin typeface="Century Gothic" panose="020B0502020202020204" pitchFamily="34" charset="0"/>
              </a:rPr>
              <a:t>&amp; Beyond </a:t>
            </a:r>
            <a:r>
              <a:rPr lang="en-US" sz="4000" b="1">
                <a:solidFill>
                  <a:srgbClr val="FFFFFF"/>
                </a:solidFill>
                <a:latin typeface="Century Gothic" panose="020B0502020202020204" pitchFamily="34" charset="0"/>
              </a:rPr>
              <a:t>(2025 – 2026)</a:t>
            </a:r>
            <a:endParaRPr kumimoji="0" lang="en-US" sz="54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endParaRPr>
          </a:p>
        </p:txBody>
      </p:sp>
      <p:sp>
        <p:nvSpPr>
          <p:cNvPr id="6" name="Gleichschenkliges Dreieck 30">
            <a:extLst>
              <a:ext uri="{FF2B5EF4-FFF2-40B4-BE49-F238E27FC236}">
                <a16:creationId xmlns:a16="http://schemas.microsoft.com/office/drawing/2014/main" id="{DB847286-5BFC-4160-8209-206E30D5C0F6}"/>
              </a:ext>
            </a:extLst>
          </p:cNvPr>
          <p:cNvSpPr/>
          <p:nvPr/>
        </p:nvSpPr>
        <p:spPr>
          <a:xfrm rot="5400000">
            <a:off x="-209916" y="240202"/>
            <a:ext cx="895485" cy="463453"/>
          </a:xfrm>
          <a:prstGeom prst="triangle">
            <a:avLst/>
          </a:prstGeom>
          <a:solidFill>
            <a:srgbClr val="9DFFCA"/>
          </a:solidFill>
          <a:ln>
            <a:noFill/>
          </a:ln>
          <a:effectLst>
            <a:outerShdw blurRad="101600" dist="38100" algn="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450" b="0" i="0" u="none" strike="noStrike" kern="1200" cap="none" spc="0" normalizeH="0" baseline="0" noProof="0">
              <a:ln>
                <a:noFill/>
              </a:ln>
              <a:solidFill>
                <a:srgbClr val="FFFFFF"/>
              </a:solidFill>
              <a:effectLst/>
              <a:uLnTx/>
              <a:uFillTx/>
              <a:latin typeface="Open Sans Light"/>
              <a:ea typeface="+mn-ea"/>
              <a:cs typeface="+mn-cs"/>
            </a:endParaRPr>
          </a:p>
        </p:txBody>
      </p:sp>
      <p:pic>
        <p:nvPicPr>
          <p:cNvPr id="7" name="Picture 6" descr="A logo with a ninja face and lines&#10;&#10;Description automatically generated">
            <a:extLst>
              <a:ext uri="{FF2B5EF4-FFF2-40B4-BE49-F238E27FC236}">
                <a16:creationId xmlns:a16="http://schemas.microsoft.com/office/drawing/2014/main" id="{BE44D9E5-F772-0971-0E67-42D9586BD364}"/>
              </a:ext>
            </a:extLst>
          </p:cNvPr>
          <p:cNvPicPr>
            <a:picLocks noChangeAspect="1"/>
          </p:cNvPicPr>
          <p:nvPr/>
        </p:nvPicPr>
        <p:blipFill>
          <a:blip r:embed="rId3"/>
          <a:stretch>
            <a:fillRect/>
          </a:stretch>
        </p:blipFill>
        <p:spPr>
          <a:xfrm>
            <a:off x="11020624" y="-217993"/>
            <a:ext cx="1428389" cy="1486114"/>
          </a:xfrm>
          <a:prstGeom prst="rect">
            <a:avLst/>
          </a:prstGeom>
        </p:spPr>
      </p:pic>
      <p:grpSp>
        <p:nvGrpSpPr>
          <p:cNvPr id="16" name="Group 15">
            <a:extLst>
              <a:ext uri="{FF2B5EF4-FFF2-40B4-BE49-F238E27FC236}">
                <a16:creationId xmlns:a16="http://schemas.microsoft.com/office/drawing/2014/main" id="{87EA5D3E-B3CC-96A3-13A8-1F765432AFE9}"/>
              </a:ext>
            </a:extLst>
          </p:cNvPr>
          <p:cNvGrpSpPr/>
          <p:nvPr/>
        </p:nvGrpSpPr>
        <p:grpSpPr>
          <a:xfrm>
            <a:off x="5484769" y="2949433"/>
            <a:ext cx="1245255" cy="3987112"/>
            <a:chOff x="5484769" y="2949433"/>
            <a:chExt cx="1245255" cy="3987112"/>
          </a:xfrm>
        </p:grpSpPr>
        <p:sp>
          <p:nvSpPr>
            <p:cNvPr id="11" name="Rectangle 10">
              <a:extLst>
                <a:ext uri="{FF2B5EF4-FFF2-40B4-BE49-F238E27FC236}">
                  <a16:creationId xmlns:a16="http://schemas.microsoft.com/office/drawing/2014/main" id="{166EC509-5FD0-6ADF-3644-5287F9707B4C}"/>
                </a:ext>
              </a:extLst>
            </p:cNvPr>
            <p:cNvSpPr/>
            <p:nvPr/>
          </p:nvSpPr>
          <p:spPr>
            <a:xfrm rot="16200000">
              <a:off x="4627050" y="4258235"/>
              <a:ext cx="2940727" cy="323123"/>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pic>
          <p:nvPicPr>
            <p:cNvPr id="3" name="Graphic 2" descr="Rocket with solid fill">
              <a:extLst>
                <a:ext uri="{FF2B5EF4-FFF2-40B4-BE49-F238E27FC236}">
                  <a16:creationId xmlns:a16="http://schemas.microsoft.com/office/drawing/2014/main" id="{8CA6A3BF-7C3C-C2CD-665F-AD32A49902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931750">
              <a:off x="5484769" y="5691290"/>
              <a:ext cx="1245255" cy="1245255"/>
            </a:xfrm>
            <a:prstGeom prst="rect">
              <a:avLst/>
            </a:prstGeom>
          </p:spPr>
        </p:pic>
        <p:cxnSp>
          <p:nvCxnSpPr>
            <p:cNvPr id="9" name="Straight Connector 8">
              <a:extLst>
                <a:ext uri="{FF2B5EF4-FFF2-40B4-BE49-F238E27FC236}">
                  <a16:creationId xmlns:a16="http://schemas.microsoft.com/office/drawing/2014/main" id="{64F372AB-8487-50D2-B684-47E4241F85EA}"/>
                </a:ext>
              </a:extLst>
            </p:cNvPr>
            <p:cNvCxnSpPr>
              <a:stCxn id="72" idx="2"/>
            </p:cNvCxnSpPr>
            <p:nvPr/>
          </p:nvCxnSpPr>
          <p:spPr>
            <a:xfrm flipH="1">
              <a:off x="6096000" y="2949435"/>
              <a:ext cx="1" cy="2482101"/>
            </a:xfrm>
            <a:prstGeom prst="line">
              <a:avLst/>
            </a:prstGeom>
            <a:ln w="34925">
              <a:solidFill>
                <a:srgbClr val="20322E"/>
              </a:solidFill>
              <a:prstDash val="lg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D7A4E2E-7252-A262-8009-AC468BF49DDA}"/>
                </a:ext>
              </a:extLst>
            </p:cNvPr>
            <p:cNvSpPr txBox="1"/>
            <p:nvPr/>
          </p:nvSpPr>
          <p:spPr>
            <a:xfrm rot="16200000">
              <a:off x="5122706" y="4266942"/>
              <a:ext cx="1351693" cy="276999"/>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Open Sans Light"/>
                </a:rPr>
                <a:t>Version 2.0</a:t>
              </a:r>
              <a:endParaRPr kumimoji="0" lang="en-US" sz="1200" b="0" i="0" u="none" strike="noStrike" kern="1200" cap="none" spc="0" normalizeH="0" baseline="0" noProof="0">
                <a:ln>
                  <a:noFill/>
                </a:ln>
                <a:solidFill>
                  <a:srgbClr val="FFFFFF"/>
                </a:solidFill>
                <a:effectLst/>
                <a:uLnTx/>
                <a:uFillTx/>
                <a:latin typeface="Open Sans Light"/>
                <a:ea typeface="+mn-ea"/>
                <a:cs typeface="+mn-cs"/>
              </a:endParaRPr>
            </a:p>
          </p:txBody>
        </p:sp>
      </p:grpSp>
    </p:spTree>
    <p:extLst>
      <p:ext uri="{BB962C8B-B14F-4D97-AF65-F5344CB8AC3E}">
        <p14:creationId xmlns:p14="http://schemas.microsoft.com/office/powerpoint/2010/main" val="20553846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14:presetBounceEnd="60000">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14:bounceEnd="60000">
                                          <p:cBhvr additive="base">
                                            <p:cTn id="7" dur="1500" fill="hold"/>
                                            <p:tgtEl>
                                              <p:spTgt spid="43"/>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14:presetBounceEnd="60000">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14:bounceEnd="60000">
                                          <p:cBhvr additive="base">
                                            <p:cTn id="11" dur="1500" fill="hold"/>
                                            <p:tgtEl>
                                              <p:spTgt spid="44"/>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14:presetBounceEnd="60000">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14:bounceEnd="60000">
                                          <p:cBhvr additive="base">
                                            <p:cTn id="15" dur="1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14:presetBounceEnd="60000">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14:bounceEnd="60000">
                                          <p:cBhvr additive="base">
                                            <p:cTn id="19" dur="1500" fill="hold"/>
                                            <p:tgtEl>
                                              <p:spTgt spid="56"/>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5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80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300"/>
                                            <p:tgtEl>
                                              <p:spTgt spid="68"/>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2" presetClass="entr" presetSubtype="4"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10" presetClass="entr" presetSubtype="0" fill="hold" grpId="0" nodeType="withEffect">
                                      <p:stCondLst>
                                        <p:cond delay="100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300"/>
                                            <p:tgtEl>
                                              <p:spTgt spid="71"/>
                                            </p:tgtEl>
                                          </p:cBhvr>
                                        </p:animEffect>
                                      </p:childTnLst>
                                    </p:cTn>
                                  </p:par>
                                  <p:par>
                                    <p:cTn id="34" presetID="10" presetClass="entr" presetSubtype="0" fill="hold" grpId="0" nodeType="withEffect">
                                      <p:stCondLst>
                                        <p:cond delay="110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300"/>
                                            <p:tgtEl>
                                              <p:spTgt spid="70"/>
                                            </p:tgtEl>
                                          </p:cBhvr>
                                        </p:animEffect>
                                      </p:childTnLst>
                                    </p:cTn>
                                  </p:par>
                                  <p:par>
                                    <p:cTn id="37" presetID="2" presetClass="entr" presetSubtype="8" decel="100000" fill="hold" grpId="0" nodeType="withEffect">
                                      <p:stCondLst>
                                        <p:cond delay="1200"/>
                                      </p:stCondLst>
                                      <p:childTnLst>
                                        <p:set>
                                          <p:cBhvr>
                                            <p:cTn id="38" dur="1" fill="hold">
                                              <p:stCondLst>
                                                <p:cond delay="0"/>
                                              </p:stCondLst>
                                            </p:cTn>
                                            <p:tgtEl>
                                              <p:spTgt spid="72"/>
                                            </p:tgtEl>
                                            <p:attrNameLst>
                                              <p:attrName>style.visibility</p:attrName>
                                            </p:attrNameLst>
                                          </p:cBhvr>
                                          <p:to>
                                            <p:strVal val="visible"/>
                                          </p:to>
                                        </p:set>
                                        <p:anim calcmode="lin" valueType="num">
                                          <p:cBhvr additive="base">
                                            <p:cTn id="39" dur="1000" fill="hold"/>
                                            <p:tgtEl>
                                              <p:spTgt spid="72"/>
                                            </p:tgtEl>
                                            <p:attrNameLst>
                                              <p:attrName>ppt_x</p:attrName>
                                            </p:attrNameLst>
                                          </p:cBhvr>
                                          <p:tavLst>
                                            <p:tav tm="0">
                                              <p:val>
                                                <p:strVal val="0-#ppt_w/2"/>
                                              </p:val>
                                            </p:tav>
                                            <p:tav tm="100000">
                                              <p:val>
                                                <p:strVal val="#ppt_x"/>
                                              </p:val>
                                            </p:tav>
                                          </p:tavLst>
                                        </p:anim>
                                        <p:anim calcmode="lin" valueType="num">
                                          <p:cBhvr additive="base">
                                            <p:cTn id="40"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0" grpId="0"/>
          <p:bldP spid="71" grpId="0"/>
          <p:bldP spid="68" grpId="0"/>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500" fill="hold"/>
                                            <p:tgtEl>
                                              <p:spTgt spid="43"/>
                                            </p:tgtEl>
                                            <p:attrNameLst>
                                              <p:attrName>ppt_x</p:attrName>
                                            </p:attrNameLst>
                                          </p:cBhvr>
                                          <p:tavLst>
                                            <p:tav tm="0">
                                              <p:val>
                                                <p:strVal val="#ppt_x"/>
                                              </p:val>
                                            </p:tav>
                                            <p:tav tm="100000">
                                              <p:val>
                                                <p:strVal val="#ppt_x"/>
                                              </p:val>
                                            </p:tav>
                                          </p:tavLst>
                                        </p:anim>
                                        <p:anim calcmode="lin" valueType="num">
                                          <p:cBhvr additive="base">
                                            <p:cTn id="8" dur="1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1500" fill="hold"/>
                                            <p:tgtEl>
                                              <p:spTgt spid="44"/>
                                            </p:tgtEl>
                                            <p:attrNameLst>
                                              <p:attrName>ppt_x</p:attrName>
                                            </p:attrNameLst>
                                          </p:cBhvr>
                                          <p:tavLst>
                                            <p:tav tm="0">
                                              <p:val>
                                                <p:strVal val="#ppt_x"/>
                                              </p:val>
                                            </p:tav>
                                            <p:tav tm="100000">
                                              <p:val>
                                                <p:strVal val="#ppt_x"/>
                                              </p:val>
                                            </p:tav>
                                          </p:tavLst>
                                        </p:anim>
                                        <p:anim calcmode="lin" valueType="num">
                                          <p:cBhvr additive="base">
                                            <p:cTn id="12" dur="1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1500" fill="hold"/>
                                            <p:tgtEl>
                                              <p:spTgt spid="50"/>
                                            </p:tgtEl>
                                            <p:attrNameLst>
                                              <p:attrName>ppt_x</p:attrName>
                                            </p:attrNameLst>
                                          </p:cBhvr>
                                          <p:tavLst>
                                            <p:tav tm="0">
                                              <p:val>
                                                <p:strVal val="#ppt_x"/>
                                              </p:val>
                                            </p:tav>
                                            <p:tav tm="100000">
                                              <p:val>
                                                <p:strVal val="#ppt_x"/>
                                              </p:val>
                                            </p:tav>
                                          </p:tavLst>
                                        </p:anim>
                                        <p:anim calcmode="lin" valueType="num">
                                          <p:cBhvr additive="base">
                                            <p:cTn id="16" dur="1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1500" fill="hold"/>
                                            <p:tgtEl>
                                              <p:spTgt spid="56"/>
                                            </p:tgtEl>
                                            <p:attrNameLst>
                                              <p:attrName>ppt_x</p:attrName>
                                            </p:attrNameLst>
                                          </p:cBhvr>
                                          <p:tavLst>
                                            <p:tav tm="0">
                                              <p:val>
                                                <p:strVal val="#ppt_x"/>
                                              </p:val>
                                            </p:tav>
                                            <p:tav tm="100000">
                                              <p:val>
                                                <p:strVal val="#ppt_x"/>
                                              </p:val>
                                            </p:tav>
                                          </p:tavLst>
                                        </p:anim>
                                        <p:anim calcmode="lin" valueType="num">
                                          <p:cBhvr additive="base">
                                            <p:cTn id="20" dur="1500" fill="hold"/>
                                            <p:tgtEl>
                                              <p:spTgt spid="5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80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300"/>
                                            <p:tgtEl>
                                              <p:spTgt spid="68"/>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2" presetClass="entr" presetSubtype="4"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10" presetClass="entr" presetSubtype="0" fill="hold" grpId="0" nodeType="withEffect">
                                      <p:stCondLst>
                                        <p:cond delay="100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300"/>
                                            <p:tgtEl>
                                              <p:spTgt spid="71"/>
                                            </p:tgtEl>
                                          </p:cBhvr>
                                        </p:animEffect>
                                      </p:childTnLst>
                                    </p:cTn>
                                  </p:par>
                                  <p:par>
                                    <p:cTn id="34" presetID="10" presetClass="entr" presetSubtype="0" fill="hold" grpId="0" nodeType="withEffect">
                                      <p:stCondLst>
                                        <p:cond delay="110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300"/>
                                            <p:tgtEl>
                                              <p:spTgt spid="70"/>
                                            </p:tgtEl>
                                          </p:cBhvr>
                                        </p:animEffect>
                                      </p:childTnLst>
                                    </p:cTn>
                                  </p:par>
                                  <p:par>
                                    <p:cTn id="37" presetID="2" presetClass="entr" presetSubtype="8" decel="100000" fill="hold" grpId="0" nodeType="withEffect">
                                      <p:stCondLst>
                                        <p:cond delay="1200"/>
                                      </p:stCondLst>
                                      <p:childTnLst>
                                        <p:set>
                                          <p:cBhvr>
                                            <p:cTn id="38" dur="1" fill="hold">
                                              <p:stCondLst>
                                                <p:cond delay="0"/>
                                              </p:stCondLst>
                                            </p:cTn>
                                            <p:tgtEl>
                                              <p:spTgt spid="72"/>
                                            </p:tgtEl>
                                            <p:attrNameLst>
                                              <p:attrName>style.visibility</p:attrName>
                                            </p:attrNameLst>
                                          </p:cBhvr>
                                          <p:to>
                                            <p:strVal val="visible"/>
                                          </p:to>
                                        </p:set>
                                        <p:anim calcmode="lin" valueType="num">
                                          <p:cBhvr additive="base">
                                            <p:cTn id="39" dur="1000" fill="hold"/>
                                            <p:tgtEl>
                                              <p:spTgt spid="72"/>
                                            </p:tgtEl>
                                            <p:attrNameLst>
                                              <p:attrName>ppt_x</p:attrName>
                                            </p:attrNameLst>
                                          </p:cBhvr>
                                          <p:tavLst>
                                            <p:tav tm="0">
                                              <p:val>
                                                <p:strVal val="0-#ppt_w/2"/>
                                              </p:val>
                                            </p:tav>
                                            <p:tav tm="100000">
                                              <p:val>
                                                <p:strVal val="#ppt_x"/>
                                              </p:val>
                                            </p:tav>
                                          </p:tavLst>
                                        </p:anim>
                                        <p:anim calcmode="lin" valueType="num">
                                          <p:cBhvr additive="base">
                                            <p:cTn id="40"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0" grpId="0"/>
          <p:bldP spid="71" grpId="0"/>
          <p:bldP spid="68" grpId="0"/>
          <p:bldP spid="6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322E"/>
        </a:solidFill>
        <a:effectLst/>
      </p:bgPr>
    </p:bg>
    <p:spTree>
      <p:nvGrpSpPr>
        <p:cNvPr id="1" name=""/>
        <p:cNvGrpSpPr/>
        <p:nvPr/>
      </p:nvGrpSpPr>
      <p:grpSpPr>
        <a:xfrm>
          <a:off x="0" y="0"/>
          <a:ext cx="0" cy="0"/>
          <a:chOff x="0" y="0"/>
          <a:chExt cx="0" cy="0"/>
        </a:xfrm>
      </p:grpSpPr>
      <p:sp>
        <p:nvSpPr>
          <p:cNvPr id="70" name="Oval">
            <a:extLst>
              <a:ext uri="{FF2B5EF4-FFF2-40B4-BE49-F238E27FC236}">
                <a16:creationId xmlns:a16="http://schemas.microsoft.com/office/drawing/2014/main" id="{29F08016-78F8-A941-97FC-531F8A341862}"/>
              </a:ext>
            </a:extLst>
          </p:cNvPr>
          <p:cNvSpPr/>
          <p:nvPr/>
        </p:nvSpPr>
        <p:spPr>
          <a:xfrm>
            <a:off x="738079" y="-1487350"/>
            <a:ext cx="10715842" cy="9832700"/>
          </a:xfrm>
          <a:prstGeom prst="ellipse">
            <a:avLst/>
          </a:prstGeom>
          <a:gradFill>
            <a:gsLst>
              <a:gs pos="21000">
                <a:srgbClr val="9CFFC9">
                  <a:alpha val="80000"/>
                </a:srgbClr>
              </a:gs>
              <a:gs pos="43000">
                <a:srgbClr val="9DFFCA"/>
              </a:gs>
              <a:gs pos="100000">
                <a:srgbClr val="FFFFFF">
                  <a:alpha val="0"/>
                </a:srgbClr>
              </a:gs>
            </a:gsLst>
            <a:path path="shape">
              <a:fillToRect l="50000" t="50000" r="50000" b="50000"/>
            </a:path>
          </a:gradFill>
          <a:ln w="12700">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6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4" name="Shape">
            <a:extLst>
              <a:ext uri="{FF2B5EF4-FFF2-40B4-BE49-F238E27FC236}">
                <a16:creationId xmlns:a16="http://schemas.microsoft.com/office/drawing/2014/main" id="{7109D3EE-B044-B54A-8485-B68C771B4D69}"/>
              </a:ext>
            </a:extLst>
          </p:cNvPr>
          <p:cNvSpPr/>
          <p:nvPr/>
        </p:nvSpPr>
        <p:spPr>
          <a:xfrm>
            <a:off x="1875879" y="-791088"/>
            <a:ext cx="8440241" cy="8440209"/>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2" y="3016"/>
                </a:cubicBezTo>
                <a:cubicBezTo>
                  <a:pt x="-961" y="7037"/>
                  <a:pt x="-961" y="13557"/>
                  <a:pt x="2882" y="17579"/>
                </a:cubicBezTo>
                <a:cubicBezTo>
                  <a:pt x="6724" y="21600"/>
                  <a:pt x="12954" y="21600"/>
                  <a:pt x="16796" y="17579"/>
                </a:cubicBezTo>
                <a:cubicBezTo>
                  <a:pt x="20639" y="13557"/>
                  <a:pt x="20639" y="7037"/>
                  <a:pt x="16796" y="3016"/>
                </a:cubicBezTo>
                <a:cubicBezTo>
                  <a:pt x="14875" y="1005"/>
                  <a:pt x="12357" y="0"/>
                  <a:pt x="9839" y="0"/>
                </a:cubicBezTo>
                <a:close/>
                <a:moveTo>
                  <a:pt x="9839" y="2578"/>
                </a:moveTo>
                <a:cubicBezTo>
                  <a:pt x="11727" y="2578"/>
                  <a:pt x="13614" y="3332"/>
                  <a:pt x="15054" y="4839"/>
                </a:cubicBezTo>
                <a:cubicBezTo>
                  <a:pt x="17935" y="7854"/>
                  <a:pt x="17935" y="12741"/>
                  <a:pt x="15054" y="15755"/>
                </a:cubicBezTo>
                <a:cubicBezTo>
                  <a:pt x="12174" y="18770"/>
                  <a:pt x="7504" y="18770"/>
                  <a:pt x="4624" y="15755"/>
                </a:cubicBezTo>
                <a:cubicBezTo>
                  <a:pt x="1743" y="12741"/>
                  <a:pt x="1743" y="7854"/>
                  <a:pt x="4624" y="4839"/>
                </a:cubicBezTo>
                <a:cubicBezTo>
                  <a:pt x="6064" y="3332"/>
                  <a:pt x="7951" y="2578"/>
                  <a:pt x="9839" y="2578"/>
                </a:cubicBezTo>
                <a:close/>
              </a:path>
            </a:pathLst>
          </a:custGeom>
          <a:solidFill>
            <a:schemeClr val="bg1">
              <a:alpha val="50074"/>
            </a:schemeClr>
          </a:solidFill>
          <a:ln w="127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5" name="Circle">
            <a:extLst>
              <a:ext uri="{FF2B5EF4-FFF2-40B4-BE49-F238E27FC236}">
                <a16:creationId xmlns:a16="http://schemas.microsoft.com/office/drawing/2014/main" id="{E13279BF-370B-5A49-86BD-5AA80A5E67A0}"/>
              </a:ext>
            </a:extLst>
          </p:cNvPr>
          <p:cNvSpPr/>
          <p:nvPr/>
        </p:nvSpPr>
        <p:spPr>
          <a:xfrm>
            <a:off x="3529760" y="862760"/>
            <a:ext cx="5132480" cy="5132481"/>
          </a:xfrm>
          <a:prstGeom prst="ellipse">
            <a:avLst/>
          </a:prstGeom>
          <a:ln w="25400">
            <a:solidFill>
              <a:schemeClr val="bg1">
                <a:alpha val="60000"/>
              </a:schemeClr>
            </a:solid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6" name="Circle">
            <a:extLst>
              <a:ext uri="{FF2B5EF4-FFF2-40B4-BE49-F238E27FC236}">
                <a16:creationId xmlns:a16="http://schemas.microsoft.com/office/drawing/2014/main" id="{03D895B2-7D73-3042-B30E-E36DAC62D5B9}"/>
              </a:ext>
            </a:extLst>
          </p:cNvPr>
          <p:cNvSpPr/>
          <p:nvPr/>
        </p:nvSpPr>
        <p:spPr>
          <a:xfrm>
            <a:off x="1631058" y="-1035942"/>
            <a:ext cx="8929884" cy="8929884"/>
          </a:xfrm>
          <a:prstGeom prst="ellipse">
            <a:avLst/>
          </a:prstGeom>
          <a:ln w="25400">
            <a:solidFill>
              <a:schemeClr val="bg1">
                <a:lumMod val="95000"/>
                <a:alpha val="60000"/>
              </a:schemeClr>
            </a:solid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8" name="Circle">
            <a:extLst>
              <a:ext uri="{FF2B5EF4-FFF2-40B4-BE49-F238E27FC236}">
                <a16:creationId xmlns:a16="http://schemas.microsoft.com/office/drawing/2014/main" id="{FEDCB980-2F5B-CE48-91F6-B024E21A94B7}"/>
              </a:ext>
            </a:extLst>
          </p:cNvPr>
          <p:cNvSpPr/>
          <p:nvPr/>
        </p:nvSpPr>
        <p:spPr>
          <a:xfrm>
            <a:off x="4168963" y="1476088"/>
            <a:ext cx="3905824" cy="3905824"/>
          </a:xfrm>
          <a:prstGeom prst="ellipse">
            <a:avLst/>
          </a:prstGeom>
          <a:ln w="25400">
            <a:solidFill>
              <a:schemeClr val="bg1">
                <a:alpha val="60000"/>
              </a:schemeClr>
            </a:solid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B98202F2-CC28-AA47-B544-4312EC97C326}"/>
              </a:ext>
            </a:extLst>
          </p:cNvPr>
          <p:cNvSpPr/>
          <p:nvPr/>
        </p:nvSpPr>
        <p:spPr>
          <a:xfrm>
            <a:off x="4591875" y="1899000"/>
            <a:ext cx="3060000" cy="3060000"/>
          </a:xfrm>
          <a:prstGeom prst="ellipse">
            <a:avLst/>
          </a:prstGeom>
          <a:noFill/>
          <a:ln w="2032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ctr" defTabSz="2607668" rtl="0" eaLnBrk="1" fontAlgn="auto" latinLnBrk="0" hangingPunct="0">
              <a:lnSpc>
                <a:spcPts val="1380"/>
              </a:lnSpc>
              <a:spcBef>
                <a:spcPct val="0"/>
              </a:spcBef>
              <a:spcAft>
                <a:spcPct val="3500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Century Gothic" panose="020B0502020202020204" pitchFamily="34" charset="0"/>
              <a:ea typeface="Helvetica Neue Medium"/>
              <a:cs typeface="Helvetica Neue Medium"/>
              <a:sym typeface="Helvetica Neue"/>
            </a:endParaRPr>
          </a:p>
        </p:txBody>
      </p:sp>
      <p:sp>
        <p:nvSpPr>
          <p:cNvPr id="2" name="Arc 1">
            <a:extLst>
              <a:ext uri="{FF2B5EF4-FFF2-40B4-BE49-F238E27FC236}">
                <a16:creationId xmlns:a16="http://schemas.microsoft.com/office/drawing/2014/main" id="{F15B09A3-31F4-FF4B-8031-3A1DF3210822}"/>
              </a:ext>
            </a:extLst>
          </p:cNvPr>
          <p:cNvSpPr/>
          <p:nvPr/>
        </p:nvSpPr>
        <p:spPr>
          <a:xfrm>
            <a:off x="4591875" y="1899000"/>
            <a:ext cx="3060000" cy="3060000"/>
          </a:xfrm>
          <a:prstGeom prst="arc">
            <a:avLst/>
          </a:prstGeom>
          <a:noFill/>
          <a:ln w="203200" cap="flat">
            <a:solidFill>
              <a:schemeClr val="bg1">
                <a:lumMod val="65000"/>
              </a:schemeClr>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sp>
        <p:nvSpPr>
          <p:cNvPr id="63" name="Arc 62">
            <a:extLst>
              <a:ext uri="{FF2B5EF4-FFF2-40B4-BE49-F238E27FC236}">
                <a16:creationId xmlns:a16="http://schemas.microsoft.com/office/drawing/2014/main" id="{7182FA57-509D-CE4C-96D0-83C88081CCE3}"/>
              </a:ext>
            </a:extLst>
          </p:cNvPr>
          <p:cNvSpPr/>
          <p:nvPr/>
        </p:nvSpPr>
        <p:spPr>
          <a:xfrm flipH="1" flipV="1">
            <a:off x="4591875" y="1899000"/>
            <a:ext cx="3060000" cy="3060000"/>
          </a:xfrm>
          <a:prstGeom prst="arc">
            <a:avLst/>
          </a:prstGeom>
          <a:noFill/>
          <a:ln w="203200" cap="flat">
            <a:solidFill>
              <a:schemeClr val="bg1">
                <a:lumMod val="65000"/>
              </a:schemeClr>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sp>
        <p:nvSpPr>
          <p:cNvPr id="71" name="Rounded Rectangle">
            <a:extLst>
              <a:ext uri="{FF2B5EF4-FFF2-40B4-BE49-F238E27FC236}">
                <a16:creationId xmlns:a16="http://schemas.microsoft.com/office/drawing/2014/main" id="{4004DE2B-8D49-C940-8AD6-8D295CB1329B}"/>
              </a:ext>
            </a:extLst>
          </p:cNvPr>
          <p:cNvSpPr/>
          <p:nvPr/>
        </p:nvSpPr>
        <p:spPr>
          <a:xfrm>
            <a:off x="640612" y="1850353"/>
            <a:ext cx="3288757" cy="1310505"/>
          </a:xfrm>
          <a:prstGeom prst="roundRect">
            <a:avLst>
              <a:gd name="adj" fmla="val 10905"/>
            </a:avLst>
          </a:prstGeom>
          <a:solidFill>
            <a:schemeClr val="bg1"/>
          </a:solidFill>
          <a:ln w="12700">
            <a:solidFill>
              <a:schemeClr val="accent3"/>
            </a:solidFill>
            <a:miter lim="400000"/>
          </a:ln>
          <a:effectLst/>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72" name="Rounded Rectangle">
            <a:extLst>
              <a:ext uri="{FF2B5EF4-FFF2-40B4-BE49-F238E27FC236}">
                <a16:creationId xmlns:a16="http://schemas.microsoft.com/office/drawing/2014/main" id="{7B8926BE-A52A-4F40-A018-7265184B34BE}"/>
              </a:ext>
            </a:extLst>
          </p:cNvPr>
          <p:cNvSpPr/>
          <p:nvPr/>
        </p:nvSpPr>
        <p:spPr>
          <a:xfrm>
            <a:off x="640611" y="3275771"/>
            <a:ext cx="3288757" cy="1310505"/>
          </a:xfrm>
          <a:prstGeom prst="roundRect">
            <a:avLst>
              <a:gd name="adj" fmla="val 10905"/>
            </a:avLst>
          </a:prstGeom>
          <a:solidFill>
            <a:schemeClr val="bg1"/>
          </a:solidFill>
          <a:ln w="12700">
            <a:solidFill>
              <a:schemeClr val="accent3"/>
            </a:solidFill>
            <a:miter lim="400000"/>
          </a:ln>
          <a:effectLst/>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73" name="Rounded Rectangle">
            <a:extLst>
              <a:ext uri="{FF2B5EF4-FFF2-40B4-BE49-F238E27FC236}">
                <a16:creationId xmlns:a16="http://schemas.microsoft.com/office/drawing/2014/main" id="{DFA20F70-11A3-C547-B748-43CAB4B194D2}"/>
              </a:ext>
            </a:extLst>
          </p:cNvPr>
          <p:cNvSpPr/>
          <p:nvPr/>
        </p:nvSpPr>
        <p:spPr>
          <a:xfrm>
            <a:off x="638288" y="4701188"/>
            <a:ext cx="3288757" cy="1310505"/>
          </a:xfrm>
          <a:prstGeom prst="roundRect">
            <a:avLst>
              <a:gd name="adj" fmla="val 10905"/>
            </a:avLst>
          </a:prstGeom>
          <a:solidFill>
            <a:schemeClr val="bg1"/>
          </a:solidFill>
          <a:ln w="12700">
            <a:solidFill>
              <a:schemeClr val="accent3"/>
            </a:solidFill>
            <a:miter lim="400000"/>
          </a:ln>
          <a:effectLst/>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grpSp>
        <p:nvGrpSpPr>
          <p:cNvPr id="11" name="Group 10">
            <a:extLst>
              <a:ext uri="{FF2B5EF4-FFF2-40B4-BE49-F238E27FC236}">
                <a16:creationId xmlns:a16="http://schemas.microsoft.com/office/drawing/2014/main" id="{3BF6D7AA-16E0-3748-9BD7-5393D1A07BDD}"/>
              </a:ext>
            </a:extLst>
          </p:cNvPr>
          <p:cNvGrpSpPr/>
          <p:nvPr/>
        </p:nvGrpSpPr>
        <p:grpSpPr>
          <a:xfrm>
            <a:off x="738079" y="2050781"/>
            <a:ext cx="2962109" cy="3866412"/>
            <a:chOff x="738079" y="2050781"/>
            <a:chExt cx="2962109" cy="3866412"/>
          </a:xfrm>
        </p:grpSpPr>
        <p:sp>
          <p:nvSpPr>
            <p:cNvPr id="53" name="Lorem ipsum dolor sit amet.">
              <a:extLst>
                <a:ext uri="{FF2B5EF4-FFF2-40B4-BE49-F238E27FC236}">
                  <a16:creationId xmlns:a16="http://schemas.microsoft.com/office/drawing/2014/main" id="{9501E9AB-C975-844D-BC69-37D2AB65E65F}"/>
                </a:ext>
              </a:extLst>
            </p:cNvPr>
            <p:cNvSpPr txBox="1"/>
            <p:nvPr/>
          </p:nvSpPr>
          <p:spPr>
            <a:xfrm flipH="1">
              <a:off x="1906973" y="2050781"/>
              <a:ext cx="1793215"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defRPr sz="2800">
                  <a:solidFill>
                    <a:srgbClr val="2F2F2F"/>
                  </a:solidFill>
                  <a:latin typeface="Nunito-SemiBold"/>
                  <a:ea typeface="Nunito-SemiBold"/>
                  <a:cs typeface="Nunito-SemiBold"/>
                  <a:sym typeface="Nunito-SemiBold"/>
                </a:defRPr>
              </a:lvl1pPr>
            </a:lstStyle>
            <a:p>
              <a:pPr marL="0" marR="0" lvl="0" indent="0" algn="r" defTabSz="4572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0322E"/>
                  </a:solidFill>
                  <a:effectLst/>
                  <a:uLnTx/>
                  <a:uFillTx/>
                  <a:latin typeface="Century Gothic" panose="020B0502020202020204" pitchFamily="34" charset="0"/>
                  <a:sym typeface="Nunito-SemiBold"/>
                </a:rPr>
                <a:t>Enterprise Licensing</a:t>
              </a:r>
            </a:p>
          </p:txBody>
        </p:sp>
        <p:sp>
          <p:nvSpPr>
            <p:cNvPr id="54" name="Lorem ipsum dolor sit amet, consectetur adipiscing elit, sed do eiusmod tempor incididunt labore ipsum">
              <a:extLst>
                <a:ext uri="{FF2B5EF4-FFF2-40B4-BE49-F238E27FC236}">
                  <a16:creationId xmlns:a16="http://schemas.microsoft.com/office/drawing/2014/main" id="{13AB89A5-BF87-2142-AE8F-2B979F649B19}"/>
                </a:ext>
              </a:extLst>
            </p:cNvPr>
            <p:cNvSpPr txBox="1"/>
            <p:nvPr/>
          </p:nvSpPr>
          <p:spPr>
            <a:xfrm flipH="1">
              <a:off x="738079" y="2333164"/>
              <a:ext cx="2962108" cy="718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lnSpc>
                  <a:spcPct val="110000"/>
                </a:lnSpc>
                <a:defRPr sz="2400" b="0">
                  <a:solidFill>
                    <a:srgbClr val="479FF8"/>
                  </a:solidFill>
                  <a:latin typeface="Nunito-Regular"/>
                  <a:ea typeface="Nunito-Regular"/>
                  <a:cs typeface="Nunito-Regular"/>
                  <a:sym typeface="Nunito-Regular"/>
                </a:defRPr>
              </a:lvl1pPr>
            </a:lstStyle>
            <a:p>
              <a:pPr marL="0" marR="0" lvl="0" indent="0" algn="r" defTabSz="457200" rtl="0" eaLnBrk="1" fontAlgn="auto" latinLnBrk="0" hangingPunct="0">
                <a:lnSpc>
                  <a:spcPts val="1800"/>
                </a:lnSpc>
                <a:spcBef>
                  <a:spcPts val="0"/>
                </a:spcBef>
                <a:spcAft>
                  <a:spcPts val="0"/>
                </a:spcAft>
                <a:buClrTx/>
                <a:buSzTx/>
                <a:buFontTx/>
                <a:buNone/>
                <a:tabLst/>
                <a:defRPr/>
              </a:pPr>
              <a:r>
                <a:rPr kumimoji="0" lang="en-US" sz="1150" b="0" i="0" u="none" strike="noStrike" kern="0" cap="none" spc="0" normalizeH="0" baseline="0" noProof="0">
                  <a:ln>
                    <a:noFill/>
                  </a:ln>
                  <a:solidFill>
                    <a:srgbClr val="000000"/>
                  </a:solidFill>
                  <a:effectLst/>
                  <a:uLnTx/>
                  <a:uFillTx/>
                  <a:latin typeface="Century Gothic" panose="020B0502020202020204" pitchFamily="34" charset="0"/>
                  <a:sym typeface="Nunito-Regular"/>
                </a:rPr>
                <a:t>Involve a significant upfront payment in exchange for access to the platform for a specified period &amp; users</a:t>
              </a:r>
              <a:endParaRPr kumimoji="0" sz="1150" b="0" i="0" u="none" strike="noStrike" kern="0" cap="none" spc="0" normalizeH="0" baseline="0" noProof="0">
                <a:ln>
                  <a:noFill/>
                </a:ln>
                <a:solidFill>
                  <a:srgbClr val="000000"/>
                </a:solidFill>
                <a:effectLst/>
                <a:uLnTx/>
                <a:uFillTx/>
                <a:latin typeface="Century Gothic" panose="020B0502020202020204" pitchFamily="34" charset="0"/>
                <a:sym typeface="Nunito-Regular"/>
              </a:endParaRPr>
            </a:p>
          </p:txBody>
        </p:sp>
        <p:sp>
          <p:nvSpPr>
            <p:cNvPr id="57" name="Lorem ipsum dolor sit amet.">
              <a:extLst>
                <a:ext uri="{FF2B5EF4-FFF2-40B4-BE49-F238E27FC236}">
                  <a16:creationId xmlns:a16="http://schemas.microsoft.com/office/drawing/2014/main" id="{CEEB0455-5BC7-8047-8678-42A891EC3897}"/>
                </a:ext>
              </a:extLst>
            </p:cNvPr>
            <p:cNvSpPr txBox="1"/>
            <p:nvPr/>
          </p:nvSpPr>
          <p:spPr>
            <a:xfrm flipH="1">
              <a:off x="1904255" y="3531825"/>
              <a:ext cx="1793217" cy="273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defRPr sz="2800">
                  <a:solidFill>
                    <a:srgbClr val="2F2F2F"/>
                  </a:solidFill>
                  <a:latin typeface="Nunito-SemiBold"/>
                  <a:ea typeface="Nunito-SemiBold"/>
                  <a:cs typeface="Nunito-SemiBold"/>
                  <a:sym typeface="Nunito-SemiBold"/>
                </a:defRPr>
              </a:lvl1pPr>
            </a:lstStyle>
            <a:p>
              <a:pPr marL="0" marR="0" lvl="0" indent="0" algn="r" defTabSz="4572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0322E"/>
                  </a:solidFill>
                  <a:effectLst/>
                  <a:uLnTx/>
                  <a:uFillTx/>
                  <a:latin typeface="Century Gothic" panose="020B0502020202020204" pitchFamily="34" charset="0"/>
                  <a:sym typeface="Nunito-SemiBold"/>
                </a:rPr>
                <a:t>Subscription Fees</a:t>
              </a:r>
            </a:p>
          </p:txBody>
        </p:sp>
        <p:sp>
          <p:nvSpPr>
            <p:cNvPr id="58" name="Lorem ipsum dolor sit amet, consectetur adipiscing elit, sed do eiusmod tempor incididunt labore ipsum">
              <a:extLst>
                <a:ext uri="{FF2B5EF4-FFF2-40B4-BE49-F238E27FC236}">
                  <a16:creationId xmlns:a16="http://schemas.microsoft.com/office/drawing/2014/main" id="{A578E880-9ADA-3343-8046-096097E1BAEA}"/>
                </a:ext>
              </a:extLst>
            </p:cNvPr>
            <p:cNvSpPr txBox="1"/>
            <p:nvPr/>
          </p:nvSpPr>
          <p:spPr>
            <a:xfrm flipH="1">
              <a:off x="738079" y="3794254"/>
              <a:ext cx="2959393" cy="718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lnSpc>
                  <a:spcPct val="110000"/>
                </a:lnSpc>
                <a:defRPr sz="2400" b="0">
                  <a:solidFill>
                    <a:srgbClr val="479FF8"/>
                  </a:solidFill>
                  <a:latin typeface="Nunito-Regular"/>
                  <a:ea typeface="Nunito-Regular"/>
                  <a:cs typeface="Nunito-Regular"/>
                  <a:sym typeface="Nunito-Regular"/>
                </a:defRPr>
              </a:lvl1pPr>
            </a:lstStyle>
            <a:p>
              <a:pPr marL="0" marR="0" lvl="0" indent="0" algn="r" defTabSz="457200" rtl="0" eaLnBrk="1" fontAlgn="auto" latinLnBrk="0" hangingPunct="0">
                <a:lnSpc>
                  <a:spcPts val="1800"/>
                </a:lnSpc>
                <a:spcBef>
                  <a:spcPts val="0"/>
                </a:spcBef>
                <a:spcAft>
                  <a:spcPts val="0"/>
                </a:spcAft>
                <a:buClrTx/>
                <a:buSzTx/>
                <a:buFontTx/>
                <a:buNone/>
                <a:tabLst/>
                <a:defRPr/>
              </a:pPr>
              <a:r>
                <a:rPr kumimoji="0" lang="en-US" sz="1150" b="0" i="0" u="none" strike="noStrike" kern="0" cap="none" spc="0" normalizeH="0" baseline="0" noProof="0">
                  <a:ln>
                    <a:noFill/>
                  </a:ln>
                  <a:solidFill>
                    <a:srgbClr val="000000"/>
                  </a:solidFill>
                  <a:effectLst/>
                  <a:uLnTx/>
                  <a:uFillTx/>
                  <a:latin typeface="Century Gothic" panose="020B0502020202020204" pitchFamily="34" charset="0"/>
                  <a:sym typeface="Nunito-Regular"/>
                </a:rPr>
                <a:t>Recurring subscription fee for accessing the platform, priced at a variety of options. </a:t>
              </a:r>
              <a:r>
                <a:rPr kumimoji="0" lang="en-US" sz="1150" b="0" i="0" u="none" strike="noStrike" kern="0" cap="none" spc="0" normalizeH="0" baseline="0" noProof="0" err="1">
                  <a:ln>
                    <a:noFill/>
                  </a:ln>
                  <a:solidFill>
                    <a:srgbClr val="000000"/>
                  </a:solidFill>
                  <a:effectLst/>
                  <a:uLnTx/>
                  <a:uFillTx/>
                  <a:latin typeface="Century Gothic" panose="020B0502020202020204" pitchFamily="34" charset="0"/>
                  <a:sym typeface="Nunito-Regular"/>
                </a:rPr>
                <a:t>Eg.</a:t>
              </a:r>
              <a:r>
                <a:rPr kumimoji="0" lang="en-US" sz="1150" b="0" i="0" u="none" strike="noStrike" kern="0" cap="none" spc="0" normalizeH="0" baseline="0" noProof="0">
                  <a:ln>
                    <a:noFill/>
                  </a:ln>
                  <a:solidFill>
                    <a:srgbClr val="000000"/>
                  </a:solidFill>
                  <a:effectLst/>
                  <a:uLnTx/>
                  <a:uFillTx/>
                  <a:latin typeface="Century Gothic" panose="020B0502020202020204" pitchFamily="34" charset="0"/>
                  <a:sym typeface="Nunito-Regular"/>
                </a:rPr>
                <a:t>, No. of users/features levels</a:t>
              </a:r>
            </a:p>
          </p:txBody>
        </p:sp>
        <p:sp>
          <p:nvSpPr>
            <p:cNvPr id="75" name="Lorem ipsum dolor sit amet.">
              <a:extLst>
                <a:ext uri="{FF2B5EF4-FFF2-40B4-BE49-F238E27FC236}">
                  <a16:creationId xmlns:a16="http://schemas.microsoft.com/office/drawing/2014/main" id="{987F1792-2A11-164F-91E2-1BD2E3CF329A}"/>
                </a:ext>
              </a:extLst>
            </p:cNvPr>
            <p:cNvSpPr txBox="1"/>
            <p:nvPr/>
          </p:nvSpPr>
          <p:spPr>
            <a:xfrm flipH="1">
              <a:off x="1311335" y="4895599"/>
              <a:ext cx="238381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defRPr sz="2800">
                  <a:solidFill>
                    <a:srgbClr val="2F2F2F"/>
                  </a:solidFill>
                  <a:latin typeface="Nunito-SemiBold"/>
                  <a:ea typeface="Nunito-SemiBold"/>
                  <a:cs typeface="Nunito-SemiBold"/>
                  <a:sym typeface="Nunito-SemiBold"/>
                </a:defRPr>
              </a:lvl1pPr>
            </a:lstStyle>
            <a:p>
              <a:pPr marL="0" marR="0" lvl="0" indent="0" algn="r" defTabSz="4572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0322E"/>
                  </a:solidFill>
                  <a:effectLst/>
                  <a:uLnTx/>
                  <a:uFillTx/>
                  <a:latin typeface="Century Gothic" panose="020B0502020202020204" pitchFamily="34" charset="0"/>
                  <a:sym typeface="Nunito-SemiBold"/>
                </a:rPr>
                <a:t>Partnerships and Alliances</a:t>
              </a:r>
            </a:p>
          </p:txBody>
        </p:sp>
        <p:sp>
          <p:nvSpPr>
            <p:cNvPr id="76" name="Lorem ipsum dolor sit amet, consectetur adipiscing elit, sed do eiusmod tempor incididunt labore ipsum">
              <a:extLst>
                <a:ext uri="{FF2B5EF4-FFF2-40B4-BE49-F238E27FC236}">
                  <a16:creationId xmlns:a16="http://schemas.microsoft.com/office/drawing/2014/main" id="{39B63D1B-43A4-984C-873D-2B291ADAD614}"/>
                </a:ext>
              </a:extLst>
            </p:cNvPr>
            <p:cNvSpPr txBox="1"/>
            <p:nvPr/>
          </p:nvSpPr>
          <p:spPr>
            <a:xfrm flipH="1">
              <a:off x="738079" y="5198406"/>
              <a:ext cx="2957070" cy="718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lnSpc>
                  <a:spcPct val="110000"/>
                </a:lnSpc>
                <a:defRPr sz="2400" b="0">
                  <a:solidFill>
                    <a:srgbClr val="479FF8"/>
                  </a:solidFill>
                  <a:latin typeface="Nunito-Regular"/>
                  <a:ea typeface="Nunito-Regular"/>
                  <a:cs typeface="Nunito-Regular"/>
                  <a:sym typeface="Nunito-Regular"/>
                </a:defRPr>
              </a:lvl1pPr>
            </a:lstStyle>
            <a:p>
              <a:pPr marL="0" marR="0" lvl="0" indent="0" algn="r" defTabSz="457200" rtl="0" eaLnBrk="1" fontAlgn="auto" latinLnBrk="0" hangingPunct="0">
                <a:lnSpc>
                  <a:spcPts val="1800"/>
                </a:lnSpc>
                <a:spcBef>
                  <a:spcPts val="0"/>
                </a:spcBef>
                <a:spcAft>
                  <a:spcPts val="0"/>
                </a:spcAft>
                <a:buClrTx/>
                <a:buSzTx/>
                <a:buFontTx/>
                <a:buNone/>
                <a:tabLst/>
                <a:defRPr/>
              </a:pPr>
              <a:r>
                <a:rPr kumimoji="0" lang="en-US" sz="1150" b="0" i="0" u="none" strike="noStrike" kern="0" cap="none" spc="0" normalizeH="0" baseline="0" noProof="0">
                  <a:ln>
                    <a:noFill/>
                  </a:ln>
                  <a:solidFill>
                    <a:srgbClr val="000000"/>
                  </a:solidFill>
                  <a:effectLst/>
                  <a:uLnTx/>
                  <a:uFillTx/>
                  <a:latin typeface="Century Gothic" panose="020B0502020202020204" pitchFamily="34" charset="0"/>
                  <a:sym typeface="Nunito-Regular"/>
                </a:rPr>
                <a:t> Revenue through partnerships and alliances with other technology companies.</a:t>
              </a:r>
            </a:p>
          </p:txBody>
        </p:sp>
      </p:grpSp>
      <p:sp>
        <p:nvSpPr>
          <p:cNvPr id="78" name="Rounded Rectangle">
            <a:extLst>
              <a:ext uri="{FF2B5EF4-FFF2-40B4-BE49-F238E27FC236}">
                <a16:creationId xmlns:a16="http://schemas.microsoft.com/office/drawing/2014/main" id="{F2128E2B-8867-E64D-A864-0F293516B96B}"/>
              </a:ext>
            </a:extLst>
          </p:cNvPr>
          <p:cNvSpPr/>
          <p:nvPr/>
        </p:nvSpPr>
        <p:spPr>
          <a:xfrm flipH="1">
            <a:off x="8262632" y="1850353"/>
            <a:ext cx="3288757" cy="1310505"/>
          </a:xfrm>
          <a:prstGeom prst="roundRect">
            <a:avLst>
              <a:gd name="adj" fmla="val 10905"/>
            </a:avLst>
          </a:prstGeom>
          <a:solidFill>
            <a:schemeClr val="bg1"/>
          </a:solidFill>
          <a:ln w="12700">
            <a:solidFill>
              <a:schemeClr val="accent3"/>
            </a:solidFill>
            <a:miter lim="400000"/>
          </a:ln>
          <a:effectLst/>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80" name="Rounded Rectangle">
            <a:extLst>
              <a:ext uri="{FF2B5EF4-FFF2-40B4-BE49-F238E27FC236}">
                <a16:creationId xmlns:a16="http://schemas.microsoft.com/office/drawing/2014/main" id="{C44717D3-6F87-3542-A920-DB88104574AF}"/>
              </a:ext>
            </a:extLst>
          </p:cNvPr>
          <p:cNvSpPr/>
          <p:nvPr/>
        </p:nvSpPr>
        <p:spPr>
          <a:xfrm flipH="1">
            <a:off x="8262633" y="3275771"/>
            <a:ext cx="3288757" cy="1310505"/>
          </a:xfrm>
          <a:prstGeom prst="roundRect">
            <a:avLst>
              <a:gd name="adj" fmla="val 10905"/>
            </a:avLst>
          </a:prstGeom>
          <a:solidFill>
            <a:schemeClr val="bg1"/>
          </a:solidFill>
          <a:ln w="12700">
            <a:solidFill>
              <a:schemeClr val="accent3"/>
            </a:solidFill>
            <a:miter lim="400000"/>
          </a:ln>
          <a:effectLst/>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sp>
        <p:nvSpPr>
          <p:cNvPr id="82" name="Rounded Rectangle">
            <a:extLst>
              <a:ext uri="{FF2B5EF4-FFF2-40B4-BE49-F238E27FC236}">
                <a16:creationId xmlns:a16="http://schemas.microsoft.com/office/drawing/2014/main" id="{8059D374-BEFF-F144-BD2E-9A82A9978A91}"/>
              </a:ext>
            </a:extLst>
          </p:cNvPr>
          <p:cNvSpPr/>
          <p:nvPr/>
        </p:nvSpPr>
        <p:spPr>
          <a:xfrm flipH="1">
            <a:off x="8264956" y="4701188"/>
            <a:ext cx="3288757" cy="1310505"/>
          </a:xfrm>
          <a:prstGeom prst="roundRect">
            <a:avLst>
              <a:gd name="adj" fmla="val 10905"/>
            </a:avLst>
          </a:prstGeom>
          <a:solidFill>
            <a:schemeClr val="bg1"/>
          </a:solidFill>
          <a:ln w="12700">
            <a:solidFill>
              <a:schemeClr val="accent3"/>
            </a:solidFill>
            <a:miter lim="400000"/>
          </a:ln>
          <a:effectLst/>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b="0">
                <a:solidFill>
                  <a:srgbClr val="479FF8"/>
                </a:solidFill>
                <a:latin typeface="+mn-lt"/>
                <a:ea typeface="+mn-ea"/>
                <a:cs typeface="+mn-cs"/>
                <a:sym typeface="Helvetica Neue Medium"/>
              </a:defRPr>
            </a:pPr>
            <a:endParaRPr kumimoji="0" sz="1600" b="0" i="0" u="none" strike="noStrike" kern="0" cap="none" spc="0" normalizeH="0" baseline="0" noProof="0">
              <a:ln>
                <a:noFill/>
              </a:ln>
              <a:solidFill>
                <a:srgbClr val="479FF8"/>
              </a:solidFill>
              <a:effectLst/>
              <a:uLnTx/>
              <a:uFillTx/>
              <a:latin typeface="Helvetica Neue Medium"/>
              <a:ea typeface="Helvetica Neue Medium"/>
              <a:cs typeface="Helvetica Neue Medium"/>
              <a:sym typeface="Helvetica Neue Medium"/>
            </a:endParaRPr>
          </a:p>
        </p:txBody>
      </p:sp>
      <p:grpSp>
        <p:nvGrpSpPr>
          <p:cNvPr id="12" name="Group 11">
            <a:extLst>
              <a:ext uri="{FF2B5EF4-FFF2-40B4-BE49-F238E27FC236}">
                <a16:creationId xmlns:a16="http://schemas.microsoft.com/office/drawing/2014/main" id="{9D567B1F-03EC-4143-ADE0-241DCBDEA3DE}"/>
              </a:ext>
            </a:extLst>
          </p:cNvPr>
          <p:cNvGrpSpPr/>
          <p:nvPr/>
        </p:nvGrpSpPr>
        <p:grpSpPr>
          <a:xfrm>
            <a:off x="8491813" y="2054061"/>
            <a:ext cx="2962107" cy="3711176"/>
            <a:chOff x="8491813" y="2054061"/>
            <a:chExt cx="2962107" cy="3711176"/>
          </a:xfrm>
        </p:grpSpPr>
        <p:sp>
          <p:nvSpPr>
            <p:cNvPr id="88" name="Lorem ipsum dolor sit amet.">
              <a:extLst>
                <a:ext uri="{FF2B5EF4-FFF2-40B4-BE49-F238E27FC236}">
                  <a16:creationId xmlns:a16="http://schemas.microsoft.com/office/drawing/2014/main" id="{65B69549-04A4-554B-A0DE-F8475C00BBC9}"/>
                </a:ext>
              </a:extLst>
            </p:cNvPr>
            <p:cNvSpPr txBox="1"/>
            <p:nvPr/>
          </p:nvSpPr>
          <p:spPr>
            <a:xfrm>
              <a:off x="8491813" y="2054061"/>
              <a:ext cx="229831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defRPr sz="2800">
                  <a:solidFill>
                    <a:srgbClr val="2F2F2F"/>
                  </a:solidFill>
                  <a:latin typeface="Nunito-SemiBold"/>
                  <a:ea typeface="Nunito-SemiBold"/>
                  <a:cs typeface="Nunito-SemiBold"/>
                  <a:sym typeface="Nunito-SemiBold"/>
                </a:defRPr>
              </a:lvl1p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0322E"/>
                  </a:solidFill>
                  <a:effectLst/>
                  <a:uLnTx/>
                  <a:uFillTx/>
                  <a:latin typeface="Century Gothic" panose="020B0502020202020204" pitchFamily="34" charset="0"/>
                  <a:sym typeface="Nunito-SemiBold"/>
                </a:rPr>
                <a:t>Usage-Based Pricing</a:t>
              </a:r>
            </a:p>
          </p:txBody>
        </p:sp>
        <p:sp>
          <p:nvSpPr>
            <p:cNvPr id="89" name="Lorem ipsum dolor sit amet, consectetur adipiscing elit, sed do eiusmod tempor incididunt labore ipsum">
              <a:extLst>
                <a:ext uri="{FF2B5EF4-FFF2-40B4-BE49-F238E27FC236}">
                  <a16:creationId xmlns:a16="http://schemas.microsoft.com/office/drawing/2014/main" id="{711D4194-3FDE-0842-9AAC-6F930E539FBC}"/>
                </a:ext>
              </a:extLst>
            </p:cNvPr>
            <p:cNvSpPr txBox="1"/>
            <p:nvPr/>
          </p:nvSpPr>
          <p:spPr>
            <a:xfrm>
              <a:off x="8491813" y="2359022"/>
              <a:ext cx="2821229" cy="718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lnSpc>
                  <a:spcPct val="110000"/>
                </a:lnSpc>
                <a:defRPr sz="2400" b="0">
                  <a:solidFill>
                    <a:srgbClr val="479FF8"/>
                  </a:solidFill>
                  <a:latin typeface="Nunito-Regular"/>
                  <a:ea typeface="Nunito-Regular"/>
                  <a:cs typeface="Nunito-Regular"/>
                  <a:sym typeface="Nunito-Regular"/>
                </a:defRPr>
              </a:lvl1pPr>
            </a:lstStyle>
            <a:p>
              <a:pPr marL="0" marR="0" lvl="0" indent="0" algn="l" defTabSz="457200" rtl="0" eaLnBrk="1" fontAlgn="auto" latinLnBrk="0" hangingPunct="0">
                <a:lnSpc>
                  <a:spcPts val="1800"/>
                </a:lnSpc>
                <a:spcBef>
                  <a:spcPts val="0"/>
                </a:spcBef>
                <a:spcAft>
                  <a:spcPts val="0"/>
                </a:spcAft>
                <a:buClrTx/>
                <a:buSzTx/>
                <a:buFontTx/>
                <a:buNone/>
                <a:tabLst/>
                <a:defRPr/>
              </a:pPr>
              <a:r>
                <a:rPr kumimoji="0" lang="en-US" sz="1150" b="0" i="0" u="none" strike="noStrike" kern="0" cap="none" spc="0" normalizeH="0" baseline="0" noProof="0">
                  <a:ln>
                    <a:noFill/>
                  </a:ln>
                  <a:solidFill>
                    <a:srgbClr val="000000"/>
                  </a:solidFill>
                  <a:effectLst/>
                  <a:uLnTx/>
                  <a:uFillTx/>
                  <a:latin typeface="Century Gothic" panose="020B0502020202020204" pitchFamily="34" charset="0"/>
                  <a:sym typeface="Nunito-Regular"/>
                </a:rPr>
                <a:t>Charged based on the actual usage of the platform. E.g. Number of queries or the amount of data processed.</a:t>
              </a:r>
              <a:endParaRPr kumimoji="0" sz="1150" b="0" i="0" u="none" strike="noStrike" kern="0" cap="none" spc="0" normalizeH="0" baseline="0" noProof="0">
                <a:ln>
                  <a:noFill/>
                </a:ln>
                <a:solidFill>
                  <a:srgbClr val="000000"/>
                </a:solidFill>
                <a:effectLst/>
                <a:uLnTx/>
                <a:uFillTx/>
                <a:latin typeface="Century Gothic" panose="020B0502020202020204" pitchFamily="34" charset="0"/>
                <a:sym typeface="Nunito-Regular"/>
              </a:endParaRPr>
            </a:p>
          </p:txBody>
        </p:sp>
        <p:sp>
          <p:nvSpPr>
            <p:cNvPr id="86" name="Lorem ipsum dolor sit amet.">
              <a:extLst>
                <a:ext uri="{FF2B5EF4-FFF2-40B4-BE49-F238E27FC236}">
                  <a16:creationId xmlns:a16="http://schemas.microsoft.com/office/drawing/2014/main" id="{D818786B-320E-7843-84B2-69E9FE85A1FA}"/>
                </a:ext>
              </a:extLst>
            </p:cNvPr>
            <p:cNvSpPr txBox="1"/>
            <p:nvPr/>
          </p:nvSpPr>
          <p:spPr>
            <a:xfrm>
              <a:off x="8494529" y="3531825"/>
              <a:ext cx="1793217" cy="273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defRPr sz="2800">
                  <a:solidFill>
                    <a:srgbClr val="2F2F2F"/>
                  </a:solidFill>
                  <a:latin typeface="Nunito-SemiBold"/>
                  <a:ea typeface="Nunito-SemiBold"/>
                  <a:cs typeface="Nunito-SemiBold"/>
                  <a:sym typeface="Nunito-SemiBold"/>
                </a:defRPr>
              </a:lvl1p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0322E"/>
                  </a:solidFill>
                  <a:effectLst/>
                  <a:uLnTx/>
                  <a:uFillTx/>
                  <a:latin typeface="Century Gothic" panose="020B0502020202020204" pitchFamily="34" charset="0"/>
                  <a:sym typeface="Nunito-SemiBold"/>
                </a:rPr>
                <a:t>Add-on Features</a:t>
              </a:r>
            </a:p>
          </p:txBody>
        </p:sp>
        <p:sp>
          <p:nvSpPr>
            <p:cNvPr id="87" name="Lorem ipsum dolor sit amet, consectetur adipiscing elit, sed do eiusmod tempor incididunt labore ipsum">
              <a:extLst>
                <a:ext uri="{FF2B5EF4-FFF2-40B4-BE49-F238E27FC236}">
                  <a16:creationId xmlns:a16="http://schemas.microsoft.com/office/drawing/2014/main" id="{7308E73C-6EDF-1D48-A868-1F4E2D859FDC}"/>
                </a:ext>
              </a:extLst>
            </p:cNvPr>
            <p:cNvSpPr txBox="1"/>
            <p:nvPr/>
          </p:nvSpPr>
          <p:spPr>
            <a:xfrm>
              <a:off x="8494529" y="3836786"/>
              <a:ext cx="2898094" cy="4879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lnSpc>
                  <a:spcPct val="110000"/>
                </a:lnSpc>
                <a:defRPr sz="2400" b="0">
                  <a:solidFill>
                    <a:srgbClr val="479FF8"/>
                  </a:solidFill>
                  <a:latin typeface="Nunito-Regular"/>
                  <a:ea typeface="Nunito-Regular"/>
                  <a:cs typeface="Nunito-Regular"/>
                  <a:sym typeface="Nunito-Regular"/>
                </a:defRPr>
              </a:lvl1pPr>
            </a:lstStyle>
            <a:p>
              <a:pPr marL="0" marR="0" lvl="0" indent="0" algn="l" defTabSz="457200" rtl="0" eaLnBrk="1" fontAlgn="auto" latinLnBrk="0" hangingPunct="0">
                <a:lnSpc>
                  <a:spcPts val="1800"/>
                </a:lnSpc>
                <a:spcBef>
                  <a:spcPts val="0"/>
                </a:spcBef>
                <a:spcAft>
                  <a:spcPts val="0"/>
                </a:spcAft>
                <a:buClrTx/>
                <a:buSzTx/>
                <a:buFontTx/>
                <a:buNone/>
                <a:tabLst/>
                <a:defRPr/>
              </a:pPr>
              <a:r>
                <a:rPr kumimoji="0" lang="en-US" sz="1150" b="0" i="0" u="none" strike="noStrike" kern="0" cap="none" spc="0" normalizeH="0" baseline="0" noProof="0">
                  <a:ln>
                    <a:noFill/>
                  </a:ln>
                  <a:solidFill>
                    <a:srgbClr val="000000"/>
                  </a:solidFill>
                  <a:effectLst/>
                  <a:uLnTx/>
                  <a:uFillTx/>
                  <a:latin typeface="Century Gothic" panose="020B0502020202020204" pitchFamily="34" charset="0"/>
                  <a:sym typeface="Nunito-Regular"/>
                </a:rPr>
                <a:t>Features as needed to tailor the platform to specific requirements.</a:t>
              </a:r>
              <a:endParaRPr kumimoji="0" sz="1150" b="0" i="0" u="none" strike="noStrike" kern="0" cap="none" spc="0" normalizeH="0" baseline="0" noProof="0">
                <a:ln>
                  <a:noFill/>
                </a:ln>
                <a:solidFill>
                  <a:srgbClr val="000000"/>
                </a:solidFill>
                <a:effectLst/>
                <a:uLnTx/>
                <a:uFillTx/>
                <a:latin typeface="Century Gothic" panose="020B0502020202020204" pitchFamily="34" charset="0"/>
                <a:sym typeface="Nunito-Regular"/>
              </a:endParaRPr>
            </a:p>
          </p:txBody>
        </p:sp>
        <p:sp>
          <p:nvSpPr>
            <p:cNvPr id="84" name="Lorem ipsum dolor sit amet.">
              <a:extLst>
                <a:ext uri="{FF2B5EF4-FFF2-40B4-BE49-F238E27FC236}">
                  <a16:creationId xmlns:a16="http://schemas.microsoft.com/office/drawing/2014/main" id="{28686457-B6BF-1A4C-995E-1FA18EF71989}"/>
                </a:ext>
              </a:extLst>
            </p:cNvPr>
            <p:cNvSpPr txBox="1"/>
            <p:nvPr/>
          </p:nvSpPr>
          <p:spPr>
            <a:xfrm>
              <a:off x="8496852" y="4833955"/>
              <a:ext cx="270329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defRPr sz="2800">
                  <a:solidFill>
                    <a:srgbClr val="2F2F2F"/>
                  </a:solidFill>
                  <a:latin typeface="Nunito-SemiBold"/>
                  <a:ea typeface="Nunito-SemiBold"/>
                  <a:cs typeface="Nunito-SemiBold"/>
                  <a:sym typeface="Nunito-SemiBold"/>
                </a:defRPr>
              </a:lvl1p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0322E"/>
                  </a:solidFill>
                  <a:effectLst/>
                  <a:uLnTx/>
                  <a:uFillTx/>
                  <a:latin typeface="Century Gothic" panose="020B0502020202020204" pitchFamily="34" charset="0"/>
                  <a:sym typeface="Nunito-SemiBold"/>
                </a:rPr>
                <a:t>Professional Services</a:t>
              </a:r>
            </a:p>
          </p:txBody>
        </p:sp>
        <p:sp>
          <p:nvSpPr>
            <p:cNvPr id="85" name="Lorem ipsum dolor sit amet, consectetur adipiscing elit, sed do eiusmod tempor incididunt labore ipsum">
              <a:extLst>
                <a:ext uri="{FF2B5EF4-FFF2-40B4-BE49-F238E27FC236}">
                  <a16:creationId xmlns:a16="http://schemas.microsoft.com/office/drawing/2014/main" id="{0BB9E4E8-2EA9-B543-8189-F222B94B34BD}"/>
                </a:ext>
              </a:extLst>
            </p:cNvPr>
            <p:cNvSpPr txBox="1"/>
            <p:nvPr/>
          </p:nvSpPr>
          <p:spPr>
            <a:xfrm>
              <a:off x="8496851" y="5046450"/>
              <a:ext cx="2957069" cy="718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gn="l" defTabSz="457200">
                <a:lnSpc>
                  <a:spcPct val="110000"/>
                </a:lnSpc>
                <a:defRPr sz="2400" b="0">
                  <a:solidFill>
                    <a:srgbClr val="479FF8"/>
                  </a:solidFill>
                  <a:latin typeface="Nunito-Regular"/>
                  <a:ea typeface="Nunito-Regular"/>
                  <a:cs typeface="Nunito-Regular"/>
                  <a:sym typeface="Nunito-Regular"/>
                </a:defRPr>
              </a:lvl1pPr>
            </a:lstStyle>
            <a:p>
              <a:pPr marL="0" marR="0" lvl="0" indent="0" algn="l" defTabSz="457200" rtl="0" eaLnBrk="1" fontAlgn="auto" latinLnBrk="0" hangingPunct="0">
                <a:lnSpc>
                  <a:spcPts val="1800"/>
                </a:lnSpc>
                <a:spcBef>
                  <a:spcPts val="0"/>
                </a:spcBef>
                <a:spcAft>
                  <a:spcPts val="0"/>
                </a:spcAft>
                <a:buClrTx/>
                <a:buSzTx/>
                <a:buFontTx/>
                <a:buNone/>
                <a:tabLst/>
                <a:defRPr/>
              </a:pPr>
              <a:r>
                <a:rPr kumimoji="0" lang="en-US" sz="1150" b="0" i="0" u="none" strike="noStrike" kern="0" cap="none" spc="0" normalizeH="0" baseline="0" noProof="0">
                  <a:ln>
                    <a:noFill/>
                  </a:ln>
                  <a:solidFill>
                    <a:srgbClr val="000000"/>
                  </a:solidFill>
                  <a:effectLst/>
                  <a:uLnTx/>
                  <a:uFillTx/>
                  <a:latin typeface="Century Gothic" panose="020B0502020202020204" pitchFamily="34" charset="0"/>
                  <a:sym typeface="Nunito-Regular"/>
                </a:rPr>
                <a:t>Integrations/Technology consulting/ Deploying Data infra to help customers optimize their use of Data platforms</a:t>
              </a:r>
            </a:p>
          </p:txBody>
        </p:sp>
      </p:grpSp>
      <p:grpSp>
        <p:nvGrpSpPr>
          <p:cNvPr id="26" name="Group 25">
            <a:extLst>
              <a:ext uri="{FF2B5EF4-FFF2-40B4-BE49-F238E27FC236}">
                <a16:creationId xmlns:a16="http://schemas.microsoft.com/office/drawing/2014/main" id="{2AA6D393-4185-DA40-8515-ED9578708386}"/>
              </a:ext>
            </a:extLst>
          </p:cNvPr>
          <p:cNvGrpSpPr/>
          <p:nvPr/>
        </p:nvGrpSpPr>
        <p:grpSpPr>
          <a:xfrm>
            <a:off x="4351715" y="2895846"/>
            <a:ext cx="3488567" cy="1169116"/>
            <a:chOff x="4368648" y="3069072"/>
            <a:chExt cx="3488567" cy="1169116"/>
          </a:xfrm>
        </p:grpSpPr>
        <p:sp>
          <p:nvSpPr>
            <p:cNvPr id="24" name="Simple text slide…">
              <a:extLst>
                <a:ext uri="{FF2B5EF4-FFF2-40B4-BE49-F238E27FC236}">
                  <a16:creationId xmlns:a16="http://schemas.microsoft.com/office/drawing/2014/main" id="{9BFED821-9BED-0A48-AA53-C3E989EC2FCA}"/>
                </a:ext>
              </a:extLst>
            </p:cNvPr>
            <p:cNvSpPr txBox="1"/>
            <p:nvPr/>
          </p:nvSpPr>
          <p:spPr>
            <a:xfrm>
              <a:off x="4368648" y="3069072"/>
              <a:ext cx="3488567" cy="8976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spAutoFit/>
            </a:bodyPr>
            <a:lstStyle/>
            <a:p>
              <a:pPr marL="0" marR="0" lvl="0" indent="0" algn="ctr" defTabSz="412750" rtl="0" eaLnBrk="1" fontAlgn="auto" latinLnBrk="0" hangingPunct="0">
                <a:lnSpc>
                  <a:spcPts val="3280"/>
                </a:lnSpc>
                <a:spcBef>
                  <a:spcPts val="0"/>
                </a:spcBef>
                <a:spcAft>
                  <a:spcPts val="0"/>
                </a:spcAft>
                <a:buClrTx/>
                <a:buSzTx/>
                <a:buFontTx/>
                <a:buNone/>
                <a:tabLst/>
                <a:defRPr sz="8000">
                  <a:solidFill>
                    <a:srgbClr val="2F2F2F"/>
                  </a:solidFill>
                  <a:latin typeface="Nunito-SemiBold"/>
                  <a:ea typeface="Nunito-SemiBold"/>
                  <a:cs typeface="Nunito-SemiBold"/>
                  <a:sym typeface="Nunito-SemiBold"/>
                </a:defRPr>
              </a:pPr>
              <a:r>
                <a:rPr kumimoji="0" lang="en-US" sz="3600" b="1" i="0" u="none" strike="noStrike" kern="1200" cap="none" spc="0" normalizeH="0" baseline="0" noProof="0">
                  <a:ln>
                    <a:noFill/>
                  </a:ln>
                  <a:solidFill>
                    <a:srgbClr val="20322E"/>
                  </a:solidFill>
                  <a:effectLst/>
                  <a:uLnTx/>
                  <a:uFillTx/>
                  <a:latin typeface="Century Gothic" panose="020B0502020202020204" pitchFamily="34" charset="0"/>
                  <a:sym typeface="Nunito-SemiBold"/>
                </a:rPr>
                <a:t>Revenue Model</a:t>
              </a:r>
              <a:endParaRPr kumimoji="0" sz="3600" b="1" i="0" u="none" strike="noStrike" kern="1200" cap="none" spc="0" normalizeH="0" baseline="0" noProof="0">
                <a:ln>
                  <a:noFill/>
                </a:ln>
                <a:solidFill>
                  <a:srgbClr val="20322E"/>
                </a:solidFill>
                <a:effectLst/>
                <a:uLnTx/>
                <a:uFillTx/>
                <a:latin typeface="Century Gothic" panose="020B0502020202020204" pitchFamily="34" charset="0"/>
                <a:sym typeface="Nunito-SemiBold"/>
              </a:endParaRPr>
            </a:p>
          </p:txBody>
        </p:sp>
        <p:sp>
          <p:nvSpPr>
            <p:cNvPr id="91" name="Shape">
              <a:extLst>
                <a:ext uri="{FF2B5EF4-FFF2-40B4-BE49-F238E27FC236}">
                  <a16:creationId xmlns:a16="http://schemas.microsoft.com/office/drawing/2014/main" id="{8082C104-B156-774B-BBBF-5D055271B34E}"/>
                </a:ext>
              </a:extLst>
            </p:cNvPr>
            <p:cNvSpPr/>
            <p:nvPr/>
          </p:nvSpPr>
          <p:spPr>
            <a:xfrm>
              <a:off x="5685311" y="4118231"/>
              <a:ext cx="906993" cy="119957"/>
            </a:xfrm>
            <a:custGeom>
              <a:avLst/>
              <a:gdLst/>
              <a:ahLst/>
              <a:cxnLst>
                <a:cxn ang="0">
                  <a:pos x="wd2" y="hd2"/>
                </a:cxn>
                <a:cxn ang="5400000">
                  <a:pos x="wd2" y="hd2"/>
                </a:cxn>
                <a:cxn ang="10800000">
                  <a:pos x="wd2" y="hd2"/>
                </a:cxn>
                <a:cxn ang="16200000">
                  <a:pos x="wd2" y="hd2"/>
                </a:cxn>
              </a:cxnLst>
              <a:rect l="0" t="0" r="r" b="b"/>
              <a:pathLst>
                <a:path w="21600" h="21546" extrusionOk="0">
                  <a:moveTo>
                    <a:pt x="7962" y="12"/>
                  </a:moveTo>
                  <a:cubicBezTo>
                    <a:pt x="7441" y="174"/>
                    <a:pt x="6968" y="2013"/>
                    <a:pt x="6581" y="4799"/>
                  </a:cubicBezTo>
                  <a:cubicBezTo>
                    <a:pt x="6240" y="7251"/>
                    <a:pt x="5954" y="10441"/>
                    <a:pt x="5483" y="10661"/>
                  </a:cubicBezTo>
                  <a:cubicBezTo>
                    <a:pt x="4943" y="10914"/>
                    <a:pt x="4638" y="7628"/>
                    <a:pt x="4249" y="5068"/>
                  </a:cubicBezTo>
                  <a:cubicBezTo>
                    <a:pt x="3831" y="2319"/>
                    <a:pt x="3312" y="526"/>
                    <a:pt x="2777" y="331"/>
                  </a:cubicBezTo>
                  <a:cubicBezTo>
                    <a:pt x="2269" y="147"/>
                    <a:pt x="1815" y="1210"/>
                    <a:pt x="1425" y="3455"/>
                  </a:cubicBezTo>
                  <a:cubicBezTo>
                    <a:pt x="1125" y="5185"/>
                    <a:pt x="879" y="7580"/>
                    <a:pt x="561" y="9032"/>
                  </a:cubicBezTo>
                  <a:cubicBezTo>
                    <a:pt x="390" y="9816"/>
                    <a:pt x="199" y="10321"/>
                    <a:pt x="0" y="10527"/>
                  </a:cubicBezTo>
                  <a:lnTo>
                    <a:pt x="0" y="21210"/>
                  </a:lnTo>
                  <a:cubicBezTo>
                    <a:pt x="305" y="21302"/>
                    <a:pt x="607" y="20794"/>
                    <a:pt x="877" y="19732"/>
                  </a:cubicBezTo>
                  <a:cubicBezTo>
                    <a:pt x="1217" y="18398"/>
                    <a:pt x="1507" y="16174"/>
                    <a:pt x="1793" y="14121"/>
                  </a:cubicBezTo>
                  <a:cubicBezTo>
                    <a:pt x="2046" y="12304"/>
                    <a:pt x="2303" y="10609"/>
                    <a:pt x="2670" y="10510"/>
                  </a:cubicBezTo>
                  <a:cubicBezTo>
                    <a:pt x="3183" y="10372"/>
                    <a:pt x="3502" y="13510"/>
                    <a:pt x="3871" y="16120"/>
                  </a:cubicBezTo>
                  <a:cubicBezTo>
                    <a:pt x="4303" y="19181"/>
                    <a:pt x="4808" y="21503"/>
                    <a:pt x="5394" y="21546"/>
                  </a:cubicBezTo>
                  <a:cubicBezTo>
                    <a:pt x="5989" y="21589"/>
                    <a:pt x="6514" y="19251"/>
                    <a:pt x="6951" y="16103"/>
                  </a:cubicBezTo>
                  <a:cubicBezTo>
                    <a:pt x="7315" y="13474"/>
                    <a:pt x="7642" y="10290"/>
                    <a:pt x="8151" y="10510"/>
                  </a:cubicBezTo>
                  <a:cubicBezTo>
                    <a:pt x="8586" y="10698"/>
                    <a:pt x="8850" y="13274"/>
                    <a:pt x="9155" y="15516"/>
                  </a:cubicBezTo>
                  <a:cubicBezTo>
                    <a:pt x="9612" y="18868"/>
                    <a:pt x="10155" y="21445"/>
                    <a:pt x="10783" y="21411"/>
                  </a:cubicBezTo>
                  <a:cubicBezTo>
                    <a:pt x="11376" y="21379"/>
                    <a:pt x="11893" y="19026"/>
                    <a:pt x="12331" y="15952"/>
                  </a:cubicBezTo>
                  <a:cubicBezTo>
                    <a:pt x="12676" y="13538"/>
                    <a:pt x="12989" y="10674"/>
                    <a:pt x="13462" y="10678"/>
                  </a:cubicBezTo>
                  <a:cubicBezTo>
                    <a:pt x="13934" y="10682"/>
                    <a:pt x="14228" y="13375"/>
                    <a:pt x="14571" y="15650"/>
                  </a:cubicBezTo>
                  <a:cubicBezTo>
                    <a:pt x="15031" y="18694"/>
                    <a:pt x="15577" y="20913"/>
                    <a:pt x="16175" y="21092"/>
                  </a:cubicBezTo>
                  <a:cubicBezTo>
                    <a:pt x="16724" y="21257"/>
                    <a:pt x="17221" y="19745"/>
                    <a:pt x="17625" y="16994"/>
                  </a:cubicBezTo>
                  <a:cubicBezTo>
                    <a:pt x="18020" y="14298"/>
                    <a:pt x="18357" y="10418"/>
                    <a:pt x="18890" y="10611"/>
                  </a:cubicBezTo>
                  <a:cubicBezTo>
                    <a:pt x="19257" y="10744"/>
                    <a:pt x="19498" y="12548"/>
                    <a:pt x="19749" y="14357"/>
                  </a:cubicBezTo>
                  <a:cubicBezTo>
                    <a:pt x="20023" y="16329"/>
                    <a:pt x="20321" y="18318"/>
                    <a:pt x="20649" y="19564"/>
                  </a:cubicBezTo>
                  <a:cubicBezTo>
                    <a:pt x="20943" y="20683"/>
                    <a:pt x="21270" y="21255"/>
                    <a:pt x="21600" y="21226"/>
                  </a:cubicBezTo>
                  <a:lnTo>
                    <a:pt x="21600" y="10645"/>
                  </a:lnTo>
                  <a:cubicBezTo>
                    <a:pt x="21368" y="10427"/>
                    <a:pt x="21145" y="9819"/>
                    <a:pt x="20947" y="8864"/>
                  </a:cubicBezTo>
                  <a:cubicBezTo>
                    <a:pt x="20653" y="7436"/>
                    <a:pt x="20424" y="5234"/>
                    <a:pt x="20144" y="3590"/>
                  </a:cubicBezTo>
                  <a:cubicBezTo>
                    <a:pt x="19821" y="1701"/>
                    <a:pt x="19444" y="583"/>
                    <a:pt x="19026" y="365"/>
                  </a:cubicBezTo>
                  <a:cubicBezTo>
                    <a:pt x="18438" y="58"/>
                    <a:pt x="17893" y="1677"/>
                    <a:pt x="17449" y="4614"/>
                  </a:cubicBezTo>
                  <a:cubicBezTo>
                    <a:pt x="17055" y="7216"/>
                    <a:pt x="16744" y="10802"/>
                    <a:pt x="16215" y="10779"/>
                  </a:cubicBezTo>
                  <a:cubicBezTo>
                    <a:pt x="15725" y="10757"/>
                    <a:pt x="15438" y="7775"/>
                    <a:pt x="15084" y="5387"/>
                  </a:cubicBezTo>
                  <a:cubicBezTo>
                    <a:pt x="14650" y="2464"/>
                    <a:pt x="14129" y="503"/>
                    <a:pt x="13558" y="348"/>
                  </a:cubicBezTo>
                  <a:cubicBezTo>
                    <a:pt x="12930" y="177"/>
                    <a:pt x="12343" y="2187"/>
                    <a:pt x="11868" y="5387"/>
                  </a:cubicBezTo>
                  <a:cubicBezTo>
                    <a:pt x="11533" y="7643"/>
                    <a:pt x="11248" y="10472"/>
                    <a:pt x="10792" y="10611"/>
                  </a:cubicBezTo>
                  <a:cubicBezTo>
                    <a:pt x="10316" y="10755"/>
                    <a:pt x="10017" y="8094"/>
                    <a:pt x="9676" y="5757"/>
                  </a:cubicBezTo>
                  <a:cubicBezTo>
                    <a:pt x="9246" y="2804"/>
                    <a:pt x="8753" y="399"/>
                    <a:pt x="8187" y="46"/>
                  </a:cubicBezTo>
                  <a:cubicBezTo>
                    <a:pt x="8110" y="-2"/>
                    <a:pt x="8036" y="-11"/>
                    <a:pt x="7962" y="12"/>
                  </a:cubicBezTo>
                  <a:close/>
                </a:path>
              </a:pathLst>
            </a:custGeom>
            <a:solidFill>
              <a:srgbClr val="20322E"/>
            </a:solidFill>
            <a:ln w="25400">
              <a:miter lim="400000"/>
            </a:ln>
          </p:spPr>
          <p:txBody>
            <a:bodyPr lIns="25400" tIns="25400" rIns="25400" bIns="25400" anchor="ctr"/>
            <a:lstStyle/>
            <a:p>
              <a:pPr marL="0" marR="0" lvl="0" indent="0" algn="ctr" defTabSz="412750" rtl="0" eaLnBrk="1" fontAlgn="auto" latinLnBrk="0" hangingPunct="0">
                <a:lnSpc>
                  <a:spcPct val="100000"/>
                </a:lnSpc>
                <a:spcBef>
                  <a:spcPts val="0"/>
                </a:spcBef>
                <a:spcAft>
                  <a:spcPts val="0"/>
                </a:spcAft>
                <a:buClrTx/>
                <a:buSzTx/>
                <a:buFontTx/>
                <a:buNone/>
                <a:tabLst/>
                <a:defRPr sz="6400" b="0">
                  <a:solidFill>
                    <a:srgbClr val="FFFFFF"/>
                  </a:solidFill>
                  <a:latin typeface="+mn-lt"/>
                  <a:ea typeface="+mn-ea"/>
                  <a:cs typeface="+mn-cs"/>
                  <a:sym typeface="Helvetica Neue Medium"/>
                </a:defRPr>
              </a:pPr>
              <a:endParaRPr kumimoji="0" sz="16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pic>
        <p:nvPicPr>
          <p:cNvPr id="3" name="Picture 2" descr="A logo with a ninja face and lines&#10;&#10;Description automatically generated">
            <a:extLst>
              <a:ext uri="{FF2B5EF4-FFF2-40B4-BE49-F238E27FC236}">
                <a16:creationId xmlns:a16="http://schemas.microsoft.com/office/drawing/2014/main" id="{29158FA5-D21E-3864-C83B-287B4E451C11}"/>
              </a:ext>
            </a:extLst>
          </p:cNvPr>
          <p:cNvPicPr>
            <a:picLocks noChangeAspect="1"/>
          </p:cNvPicPr>
          <p:nvPr/>
        </p:nvPicPr>
        <p:blipFill>
          <a:blip r:embed="rId3"/>
          <a:stretch>
            <a:fillRect/>
          </a:stretch>
        </p:blipFill>
        <p:spPr>
          <a:xfrm>
            <a:off x="11023262" y="-68457"/>
            <a:ext cx="1328059" cy="1381729"/>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afterEffect">
                                  <p:stCondLst>
                                    <p:cond delay="0"/>
                                  </p:stCondLst>
                                  <p:endCondLst>
                                    <p:cond evt="onNext" delay="0">
                                      <p:tgtEl>
                                        <p:sldTgt/>
                                      </p:tgtEl>
                                    </p:cond>
                                  </p:endCondLst>
                                  <p:childTnLst>
                                    <p:animScale>
                                      <p:cBhvr>
                                        <p:cTn id="6" dur="3000" fill="hold"/>
                                        <p:tgtEl>
                                          <p:spTgt spid="4"/>
                                        </p:tgtEl>
                                      </p:cBhvr>
                                      <p:by x="70000" y="70000"/>
                                    </p:animScale>
                                  </p:childTnLst>
                                </p:cTn>
                              </p:par>
                              <p:par>
                                <p:cTn id="7" presetID="6" presetClass="emph" presetSubtype="0" repeatCount="indefinite" autoRev="1" fill="hold" grpId="0" nodeType="withEffect">
                                  <p:stCondLst>
                                    <p:cond delay="0"/>
                                  </p:stCondLst>
                                  <p:endCondLst>
                                    <p:cond evt="onNext" delay="0">
                                      <p:tgtEl>
                                        <p:sldTgt/>
                                      </p:tgtEl>
                                    </p:cond>
                                  </p:endCondLst>
                                  <p:childTnLst>
                                    <p:animScale>
                                      <p:cBhvr>
                                        <p:cTn id="8" dur="3000" fill="hold"/>
                                        <p:tgtEl>
                                          <p:spTgt spid="6"/>
                                        </p:tgtEl>
                                      </p:cBhvr>
                                      <p:by x="130000" y="130000"/>
                                    </p:animScale>
                                  </p:childTnLst>
                                </p:cTn>
                              </p:par>
                              <p:par>
                                <p:cTn id="9" presetID="6" presetClass="emph" presetSubtype="0" repeatCount="indefinite" autoRev="1" fill="hold" grpId="0" nodeType="withEffect">
                                  <p:stCondLst>
                                    <p:cond delay="0"/>
                                  </p:stCondLst>
                                  <p:endCondLst>
                                    <p:cond evt="onNext" delay="0">
                                      <p:tgtEl>
                                        <p:sldTgt/>
                                      </p:tgtEl>
                                    </p:cond>
                                  </p:endCondLst>
                                  <p:childTnLst>
                                    <p:animScale>
                                      <p:cBhvr>
                                        <p:cTn id="10" dur="3000" fill="hold"/>
                                        <p:tgtEl>
                                          <p:spTgt spid="5"/>
                                        </p:tgtEl>
                                      </p:cBhvr>
                                      <p:by x="70000" y="70000"/>
                                    </p:animScale>
                                  </p:childTnLst>
                                </p:cTn>
                              </p:par>
                              <p:par>
                                <p:cTn id="11" presetID="6" presetClass="emph" presetSubtype="0" repeatCount="indefinite" autoRev="1" fill="hold" grpId="0" nodeType="withEffect">
                                  <p:stCondLst>
                                    <p:cond delay="0"/>
                                  </p:stCondLst>
                                  <p:endCondLst>
                                    <p:cond evt="onNext" delay="0">
                                      <p:tgtEl>
                                        <p:sldTgt/>
                                      </p:tgtEl>
                                    </p:cond>
                                  </p:endCondLst>
                                  <p:childTnLst>
                                    <p:animScale>
                                      <p:cBhvr>
                                        <p:cTn id="12" dur="3000" fill="hold"/>
                                        <p:tgtEl>
                                          <p:spTgt spid="8"/>
                                        </p:tgtEl>
                                      </p:cBhvr>
                                      <p:by x="130000" y="130000"/>
                                    </p:animScale>
                                  </p:childTnLst>
                                </p:cTn>
                              </p:par>
                              <p:par>
                                <p:cTn id="13" presetID="6" presetClass="entr" presetSubtype="32"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circle(out)">
                                      <p:cBhvr>
                                        <p:cTn id="15" dur="3000"/>
                                        <p:tgtEl>
                                          <p:spTgt spid="70"/>
                                        </p:tgtEl>
                                      </p:cBhvr>
                                    </p:animEffect>
                                  </p:childTnLst>
                                </p:cTn>
                              </p:par>
                              <p:par>
                                <p:cTn id="16" presetID="23" presetClass="entr" presetSubtype="27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500" fill="hold"/>
                                        <p:tgtEl>
                                          <p:spTgt spid="7"/>
                                        </p:tgtEl>
                                        <p:attrNameLst>
                                          <p:attrName>ppt_w</p:attrName>
                                        </p:attrNameLst>
                                      </p:cBhvr>
                                      <p:tavLst>
                                        <p:tav tm="0">
                                          <p:val>
                                            <p:strVal val="2/3*#ppt_w"/>
                                          </p:val>
                                        </p:tav>
                                        <p:tav tm="100000">
                                          <p:val>
                                            <p:strVal val="#ppt_w"/>
                                          </p:val>
                                        </p:tav>
                                      </p:tavLst>
                                    </p:anim>
                                    <p:anim calcmode="lin" valueType="num">
                                      <p:cBhvr>
                                        <p:cTn id="19" dur="1500" fill="hold"/>
                                        <p:tgtEl>
                                          <p:spTgt spid="7"/>
                                        </p:tgtEl>
                                        <p:attrNameLst>
                                          <p:attrName>ppt_h</p:attrName>
                                        </p:attrNameLst>
                                      </p:cBhvr>
                                      <p:tavLst>
                                        <p:tav tm="0">
                                          <p:val>
                                            <p:strVal val="2/3*#ppt_h"/>
                                          </p:val>
                                        </p:tav>
                                        <p:tav tm="100000">
                                          <p:val>
                                            <p:strVal val="#ppt_h"/>
                                          </p:val>
                                        </p:tav>
                                      </p:tavLst>
                                    </p:anim>
                                  </p:childTnLst>
                                </p:cTn>
                              </p:par>
                              <p:par>
                                <p:cTn id="20" presetID="10" presetClass="entr" presetSubtype="0" fill="hold" nodeType="withEffect">
                                  <p:stCondLst>
                                    <p:cond delay="10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childTnLst>
                                </p:cTn>
                              </p:par>
                              <p:par>
                                <p:cTn id="23" presetID="22" presetClass="entr" presetSubtype="4" fill="hold" grpId="0" nodeType="withEffect">
                                  <p:stCondLst>
                                    <p:cond delay="200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1000"/>
                                        <p:tgtEl>
                                          <p:spTgt spid="63"/>
                                        </p:tgtEl>
                                      </p:cBhvr>
                                    </p:animEffect>
                                  </p:childTnLst>
                                </p:cTn>
                              </p:par>
                              <p:par>
                                <p:cTn id="26" presetID="22" presetClass="entr" presetSubtype="1" fill="hold" grpId="0" nodeType="withEffect">
                                  <p:stCondLst>
                                    <p:cond delay="200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1000"/>
                                        <p:tgtEl>
                                          <p:spTgt spid="2"/>
                                        </p:tgtEl>
                                      </p:cBhvr>
                                    </p:animEffect>
                                  </p:childTnLst>
                                </p:cTn>
                              </p:par>
                              <p:par>
                                <p:cTn id="29" presetID="12" presetClass="entr" presetSubtype="1" fill="hold" grpId="0" nodeType="withEffect">
                                  <p:stCondLst>
                                    <p:cond delay="250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1500"/>
                                        <p:tgtEl>
                                          <p:spTgt spid="71"/>
                                        </p:tgtEl>
                                        <p:attrNameLst>
                                          <p:attrName>ppt_y</p:attrName>
                                        </p:attrNameLst>
                                      </p:cBhvr>
                                      <p:tavLst>
                                        <p:tav tm="0">
                                          <p:val>
                                            <p:strVal val="#ppt_y-#ppt_h*1.125000"/>
                                          </p:val>
                                        </p:tav>
                                        <p:tav tm="100000">
                                          <p:val>
                                            <p:strVal val="#ppt_y"/>
                                          </p:val>
                                        </p:tav>
                                      </p:tavLst>
                                    </p:anim>
                                    <p:animEffect transition="in" filter="wipe(down)">
                                      <p:cBhvr>
                                        <p:cTn id="32" dur="1500"/>
                                        <p:tgtEl>
                                          <p:spTgt spid="71"/>
                                        </p:tgtEl>
                                      </p:cBhvr>
                                    </p:animEffect>
                                  </p:childTnLst>
                                </p:cTn>
                              </p:par>
                              <p:par>
                                <p:cTn id="33" presetID="12" presetClass="entr" presetSubtype="1" fill="hold" grpId="0" nodeType="withEffect">
                                  <p:stCondLst>
                                    <p:cond delay="250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1500"/>
                                        <p:tgtEl>
                                          <p:spTgt spid="72"/>
                                        </p:tgtEl>
                                        <p:attrNameLst>
                                          <p:attrName>ppt_y</p:attrName>
                                        </p:attrNameLst>
                                      </p:cBhvr>
                                      <p:tavLst>
                                        <p:tav tm="0">
                                          <p:val>
                                            <p:strVal val="#ppt_y-#ppt_h*1.125000"/>
                                          </p:val>
                                        </p:tav>
                                        <p:tav tm="100000">
                                          <p:val>
                                            <p:strVal val="#ppt_y"/>
                                          </p:val>
                                        </p:tav>
                                      </p:tavLst>
                                    </p:anim>
                                    <p:animEffect transition="in" filter="wipe(down)">
                                      <p:cBhvr>
                                        <p:cTn id="36" dur="1500"/>
                                        <p:tgtEl>
                                          <p:spTgt spid="72"/>
                                        </p:tgtEl>
                                      </p:cBhvr>
                                    </p:animEffect>
                                  </p:childTnLst>
                                </p:cTn>
                              </p:par>
                              <p:par>
                                <p:cTn id="37" presetID="12" presetClass="entr" presetSubtype="1" fill="hold" grpId="0" nodeType="withEffect">
                                  <p:stCondLst>
                                    <p:cond delay="2500"/>
                                  </p:stCondLst>
                                  <p:childTnLst>
                                    <p:set>
                                      <p:cBhvr>
                                        <p:cTn id="38" dur="1" fill="hold">
                                          <p:stCondLst>
                                            <p:cond delay="0"/>
                                          </p:stCondLst>
                                        </p:cTn>
                                        <p:tgtEl>
                                          <p:spTgt spid="73"/>
                                        </p:tgtEl>
                                        <p:attrNameLst>
                                          <p:attrName>style.visibility</p:attrName>
                                        </p:attrNameLst>
                                      </p:cBhvr>
                                      <p:to>
                                        <p:strVal val="visible"/>
                                      </p:to>
                                    </p:set>
                                    <p:anim calcmode="lin" valueType="num">
                                      <p:cBhvr additive="base">
                                        <p:cTn id="39" dur="1500"/>
                                        <p:tgtEl>
                                          <p:spTgt spid="73"/>
                                        </p:tgtEl>
                                        <p:attrNameLst>
                                          <p:attrName>ppt_y</p:attrName>
                                        </p:attrNameLst>
                                      </p:cBhvr>
                                      <p:tavLst>
                                        <p:tav tm="0">
                                          <p:val>
                                            <p:strVal val="#ppt_y-#ppt_h*1.125000"/>
                                          </p:val>
                                        </p:tav>
                                        <p:tav tm="100000">
                                          <p:val>
                                            <p:strVal val="#ppt_y"/>
                                          </p:val>
                                        </p:tav>
                                      </p:tavLst>
                                    </p:anim>
                                    <p:animEffect transition="in" filter="wipe(down)">
                                      <p:cBhvr>
                                        <p:cTn id="40" dur="1500"/>
                                        <p:tgtEl>
                                          <p:spTgt spid="73"/>
                                        </p:tgtEl>
                                      </p:cBhvr>
                                    </p:animEffect>
                                  </p:childTnLst>
                                </p:cTn>
                              </p:par>
                              <p:par>
                                <p:cTn id="41" presetID="12" presetClass="entr" presetSubtype="1" fill="hold" grpId="0" nodeType="withEffect">
                                  <p:stCondLst>
                                    <p:cond delay="250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1500"/>
                                        <p:tgtEl>
                                          <p:spTgt spid="78"/>
                                        </p:tgtEl>
                                        <p:attrNameLst>
                                          <p:attrName>ppt_y</p:attrName>
                                        </p:attrNameLst>
                                      </p:cBhvr>
                                      <p:tavLst>
                                        <p:tav tm="0">
                                          <p:val>
                                            <p:strVal val="#ppt_y-#ppt_h*1.125000"/>
                                          </p:val>
                                        </p:tav>
                                        <p:tav tm="100000">
                                          <p:val>
                                            <p:strVal val="#ppt_y"/>
                                          </p:val>
                                        </p:tav>
                                      </p:tavLst>
                                    </p:anim>
                                    <p:animEffect transition="in" filter="wipe(down)">
                                      <p:cBhvr>
                                        <p:cTn id="44" dur="1500"/>
                                        <p:tgtEl>
                                          <p:spTgt spid="78"/>
                                        </p:tgtEl>
                                      </p:cBhvr>
                                    </p:animEffect>
                                  </p:childTnLst>
                                </p:cTn>
                              </p:par>
                              <p:par>
                                <p:cTn id="45" presetID="12" presetClass="entr" presetSubtype="1" fill="hold" grpId="0" nodeType="withEffect">
                                  <p:stCondLst>
                                    <p:cond delay="2500"/>
                                  </p:stCondLst>
                                  <p:childTnLst>
                                    <p:set>
                                      <p:cBhvr>
                                        <p:cTn id="46" dur="1" fill="hold">
                                          <p:stCondLst>
                                            <p:cond delay="0"/>
                                          </p:stCondLst>
                                        </p:cTn>
                                        <p:tgtEl>
                                          <p:spTgt spid="80"/>
                                        </p:tgtEl>
                                        <p:attrNameLst>
                                          <p:attrName>style.visibility</p:attrName>
                                        </p:attrNameLst>
                                      </p:cBhvr>
                                      <p:to>
                                        <p:strVal val="visible"/>
                                      </p:to>
                                    </p:set>
                                    <p:anim calcmode="lin" valueType="num">
                                      <p:cBhvr additive="base">
                                        <p:cTn id="47" dur="1500"/>
                                        <p:tgtEl>
                                          <p:spTgt spid="80"/>
                                        </p:tgtEl>
                                        <p:attrNameLst>
                                          <p:attrName>ppt_y</p:attrName>
                                        </p:attrNameLst>
                                      </p:cBhvr>
                                      <p:tavLst>
                                        <p:tav tm="0">
                                          <p:val>
                                            <p:strVal val="#ppt_y-#ppt_h*1.125000"/>
                                          </p:val>
                                        </p:tav>
                                        <p:tav tm="100000">
                                          <p:val>
                                            <p:strVal val="#ppt_y"/>
                                          </p:val>
                                        </p:tav>
                                      </p:tavLst>
                                    </p:anim>
                                    <p:animEffect transition="in" filter="wipe(down)">
                                      <p:cBhvr>
                                        <p:cTn id="48" dur="1500"/>
                                        <p:tgtEl>
                                          <p:spTgt spid="80"/>
                                        </p:tgtEl>
                                      </p:cBhvr>
                                    </p:animEffect>
                                  </p:childTnLst>
                                </p:cTn>
                              </p:par>
                              <p:par>
                                <p:cTn id="49" presetID="12" presetClass="entr" presetSubtype="1" fill="hold" grpId="0" nodeType="withEffect">
                                  <p:stCondLst>
                                    <p:cond delay="250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1500"/>
                                        <p:tgtEl>
                                          <p:spTgt spid="82"/>
                                        </p:tgtEl>
                                        <p:attrNameLst>
                                          <p:attrName>ppt_y</p:attrName>
                                        </p:attrNameLst>
                                      </p:cBhvr>
                                      <p:tavLst>
                                        <p:tav tm="0">
                                          <p:val>
                                            <p:strVal val="#ppt_y-#ppt_h*1.125000"/>
                                          </p:val>
                                        </p:tav>
                                        <p:tav tm="100000">
                                          <p:val>
                                            <p:strVal val="#ppt_y"/>
                                          </p:val>
                                        </p:tav>
                                      </p:tavLst>
                                    </p:anim>
                                    <p:animEffect transition="in" filter="wipe(down)">
                                      <p:cBhvr>
                                        <p:cTn id="52" dur="1500"/>
                                        <p:tgtEl>
                                          <p:spTgt spid="82"/>
                                        </p:tgtEl>
                                      </p:cBhvr>
                                    </p:animEffect>
                                  </p:childTnLst>
                                </p:cTn>
                              </p:par>
                              <p:par>
                                <p:cTn id="53" presetID="10" presetClass="entr" presetSubtype="0" fill="hold" nodeType="withEffect">
                                  <p:stCondLst>
                                    <p:cond delay="40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childTnLst>
                                </p:cTn>
                              </p:par>
                              <p:par>
                                <p:cTn id="56" presetID="10" presetClass="entr" presetSubtype="0" fill="hold" nodeType="withEffect">
                                  <p:stCondLst>
                                    <p:cond delay="40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4" grpId="0" animBg="1"/>
      <p:bldP spid="5" grpId="0" animBg="1"/>
      <p:bldP spid="6" grpId="0" animBg="1"/>
      <p:bldP spid="8" grpId="0" animBg="1"/>
      <p:bldP spid="7" grpId="0" animBg="1"/>
      <p:bldP spid="2" grpId="0" animBg="1"/>
      <p:bldP spid="63" grpId="0" animBg="1"/>
      <p:bldP spid="71" grpId="0" animBg="1"/>
      <p:bldP spid="72" grpId="0" animBg="1"/>
      <p:bldP spid="73" grpId="0" animBg="1"/>
      <p:bldP spid="78" grpId="0" animBg="1"/>
      <p:bldP spid="80" grpId="0" animBg="1"/>
      <p:bldP spid="82" grpId="0" animBg="1"/>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0_Office Theme">
  <a:themeElements>
    <a:clrScheme name="Custom 139">
      <a:dk1>
        <a:srgbClr val="34BAAB"/>
      </a:dk1>
      <a:lt1>
        <a:srgbClr val="FFFFFF"/>
      </a:lt1>
      <a:dk2>
        <a:srgbClr val="000000"/>
      </a:dk2>
      <a:lt2>
        <a:srgbClr val="E6F8F6"/>
      </a:lt2>
      <a:accent1>
        <a:srgbClr val="026D71"/>
      </a:accent1>
      <a:accent2>
        <a:srgbClr val="34BAAB"/>
      </a:accent2>
      <a:accent3>
        <a:srgbClr val="88DDD4"/>
      </a:accent3>
      <a:accent4>
        <a:srgbClr val="C0EDE8"/>
      </a:accent4>
      <a:accent5>
        <a:srgbClr val="F2F2F2"/>
      </a:accent5>
      <a:accent6>
        <a:srgbClr val="CFCFCF"/>
      </a:accent6>
      <a:hlink>
        <a:srgbClr val="474F85"/>
      </a:hlink>
      <a:folHlink>
        <a:srgbClr val="0097A7"/>
      </a:folHlink>
    </a:clrScheme>
    <a:fontScheme name="MAX-THEME FONT">
      <a:majorFont>
        <a:latin typeface="Arial" pitchFamily="34" charset="0"/>
        <a:ea typeface="Arial Unicode MS"/>
        <a:cs typeface="Arial" pitchFamily="34" charset="0"/>
      </a:majorFont>
      <a:minorFont>
        <a:latin typeface="Arial" pitchFamily="34" charset="0"/>
        <a:ea typeface="Arial Unicode MS"/>
        <a:cs typeface="Arial" pitchFamily="34" charset="0"/>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Product Management Toolkit">
      <a:dk1>
        <a:srgbClr val="25196D"/>
      </a:dk1>
      <a:lt1>
        <a:srgbClr val="FEFFFE"/>
      </a:lt1>
      <a:dk2>
        <a:srgbClr val="576899"/>
      </a:dk2>
      <a:lt2>
        <a:srgbClr val="E0E4EB"/>
      </a:lt2>
      <a:accent1>
        <a:srgbClr val="16648F"/>
      </a:accent1>
      <a:accent2>
        <a:srgbClr val="0481BE"/>
      </a:accent2>
      <a:accent3>
        <a:srgbClr val="17A4BE"/>
      </a:accent3>
      <a:accent4>
        <a:srgbClr val="05B8D9"/>
      </a:accent4>
      <a:accent5>
        <a:srgbClr val="50C3CB"/>
      </a:accent5>
      <a:accent6>
        <a:srgbClr val="54D4E2"/>
      </a:accent6>
      <a:hlink>
        <a:srgbClr val="0581BE"/>
      </a:hlink>
      <a:folHlink>
        <a:srgbClr val="50C3CB"/>
      </a:folHlink>
    </a:clrScheme>
    <a:fontScheme name="Custom 1">
      <a:majorFont>
        <a:latin typeface="Century Gothic"/>
        <a:ea typeface="Helvetica Neue Medium"/>
        <a:cs typeface="Helvetica Neue Medium"/>
      </a:majorFont>
      <a:minorFont>
        <a:latin typeface="Century Gothic"/>
        <a:ea typeface="Helvetica Neue Medium"/>
        <a:cs typeface="Helvetica Neue Medium"/>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Custom 8">
      <a:dk1>
        <a:srgbClr val="000000"/>
      </a:dk1>
      <a:lt1>
        <a:srgbClr val="FFFFFF"/>
      </a:lt1>
      <a:dk2>
        <a:srgbClr val="5E5E5E"/>
      </a:dk2>
      <a:lt2>
        <a:srgbClr val="D5D5D5"/>
      </a:lt2>
      <a:accent1>
        <a:srgbClr val="479FF8"/>
      </a:accent1>
      <a:accent2>
        <a:srgbClr val="DDEEFE"/>
      </a:accent2>
      <a:accent3>
        <a:srgbClr val="8E8E8E"/>
      </a:accent3>
      <a:accent4>
        <a:srgbClr val="2F2F2F"/>
      </a:accent4>
      <a:accent5>
        <a:srgbClr val="C4C4C4"/>
      </a:accent5>
      <a:accent6>
        <a:srgbClr val="479FF8"/>
      </a:accent6>
      <a:hlink>
        <a:srgbClr val="DDEEFE"/>
      </a:hlink>
      <a:folHlink>
        <a:srgbClr val="479FF8"/>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chemeClr val="accent1"/>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969</TotalTime>
  <Words>2928</Words>
  <Application>Microsoft Office PowerPoint</Application>
  <PresentationFormat>Widescreen</PresentationFormat>
  <Paragraphs>725</Paragraphs>
  <Slides>24</Slides>
  <Notes>12</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24</vt:i4>
      </vt:variant>
    </vt:vector>
  </HeadingPairs>
  <TitlesOfParts>
    <vt:vector size="44" baseType="lpstr">
      <vt:lpstr>Aptos</vt:lpstr>
      <vt:lpstr>Aptos Display</vt:lpstr>
      <vt:lpstr>Aptos Narrow</vt:lpstr>
      <vt:lpstr>Arial</vt:lpstr>
      <vt:lpstr>Calibri</vt:lpstr>
      <vt:lpstr>Century Gothic</vt:lpstr>
      <vt:lpstr>Helvetica Neue</vt:lpstr>
      <vt:lpstr>Helvetica Neue Medium</vt:lpstr>
      <vt:lpstr>Montserrat</vt:lpstr>
      <vt:lpstr>Open Sans Extrabold</vt:lpstr>
      <vt:lpstr>Open Sans Light</vt:lpstr>
      <vt:lpstr>Optimo-Plain</vt:lpstr>
      <vt:lpstr>Prompt</vt:lpstr>
      <vt:lpstr>Wingdings 3</vt:lpstr>
      <vt:lpstr>Office Theme</vt:lpstr>
      <vt:lpstr>10_Office Theme</vt:lpstr>
      <vt:lpstr>4_Office Theme</vt:lpstr>
      <vt:lpstr>White</vt:lpstr>
      <vt:lpstr>Ion</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Kavinayaa</dc:creator>
  <cp:lastModifiedBy>Ramakrishnan, Sahana</cp:lastModifiedBy>
  <cp:revision>7</cp:revision>
  <dcterms:created xsi:type="dcterms:W3CDTF">2024-04-15T03:05:59Z</dcterms:created>
  <dcterms:modified xsi:type="dcterms:W3CDTF">2024-08-09T16:54:44Z</dcterms:modified>
</cp:coreProperties>
</file>