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handoutMasterIdLst>
    <p:handoutMasterId r:id="rId14"/>
  </p:handoutMasterIdLst>
  <p:sldIdLst>
    <p:sldId id="531" r:id="rId2"/>
    <p:sldId id="289" r:id="rId3"/>
    <p:sldId id="292" r:id="rId4"/>
    <p:sldId id="294" r:id="rId5"/>
    <p:sldId id="533" r:id="rId6"/>
    <p:sldId id="534" r:id="rId7"/>
    <p:sldId id="298" r:id="rId8"/>
    <p:sldId id="532" r:id="rId9"/>
    <p:sldId id="302" r:id="rId10"/>
    <p:sldId id="307" r:id="rId11"/>
    <p:sldId id="301" r:id="rId12"/>
  </p:sldIdLst>
  <p:sldSz cx="12192000" cy="6858000"/>
  <p:notesSz cx="6858000" cy="9144000"/>
  <p:embeddedFontLst>
    <p:embeddedFont>
      <p:font typeface="Aharoni" panose="02010803020104030203" pitchFamily="2" charset="-79"/>
      <p:bold r:id="rId15"/>
    </p:embeddedFont>
    <p:embeddedFont>
      <p:font typeface="Montserrat" panose="00000500000000000000" pitchFamily="2" charset="0"/>
      <p:regular r:id="rId16"/>
      <p:bold r:id="rId17"/>
      <p:italic r:id="rId18"/>
      <p:boldItalic r:id="rId19"/>
    </p:embeddedFont>
    <p:embeddedFont>
      <p:font typeface="Montserrat Medium" panose="00000600000000000000" pitchFamily="2" charset="0"/>
      <p:regular r:id="rId20"/>
      <p:italic r:id="rId21"/>
    </p:embeddedFont>
    <p:embeddedFont>
      <p:font typeface="Open Sans" panose="020B0606030504020204" pitchFamily="34" charset="0"/>
      <p:regular r:id="rId22"/>
      <p:bold r:id="rId23"/>
      <p:italic r:id="rId24"/>
      <p:boldItalic r:id="rId25"/>
    </p:embeddedFont>
    <p:embeddedFont>
      <p:font typeface="Plus Jakarta Sans" panose="020B0604020202020204" charset="0"/>
      <p:regular r:id="rId26"/>
      <p:bold r:id="rId27"/>
      <p:italic r:id="rId28"/>
      <p:boldItalic r:id="rId29"/>
    </p:embeddedFont>
    <p:embeddedFont>
      <p:font typeface="Poppins SemiBold" panose="00000700000000000000" pitchFamily="2"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custDataLst>
    <p:tags r:id="rId3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p:scale>
          <a:sx n="66" d="100"/>
          <a:sy n="66" d="100"/>
        </p:scale>
        <p:origin x="900" y="1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font" Target="fonts/font23.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riscvarchive/riscv-cores-list"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4109062"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H Sahana – BU22EECE0100475</a:t>
            </a:r>
          </a:p>
          <a:p>
            <a:pPr marL="285750" indent="-285750" algn="ctr">
              <a:buSzPts val="1400"/>
              <a:buFont typeface="Arial" panose="020B0604020202020204" pitchFamily="34" charset="0"/>
              <a:buChar char="•"/>
            </a:pPr>
            <a:r>
              <a:rPr lang="en-US" b="1" dirty="0">
                <a:solidFill>
                  <a:schemeClr val="dk1"/>
                </a:solidFill>
                <a:latin typeface="Montserrat Medium"/>
                <a:sym typeface="Montserrat Medium"/>
              </a:rPr>
              <a:t>Priyanka G-BU22EECE0100446</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M Arun Kumar</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Jaya Prakash Sahoo</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221992" y="115678"/>
            <a:ext cx="7065940" cy="1384954"/>
          </a:xfrm>
          <a:prstGeom prst="rect">
            <a:avLst/>
          </a:prstGeom>
          <a:noFill/>
          <a:ln>
            <a:noFill/>
          </a:ln>
        </p:spPr>
        <p:txBody>
          <a:bodyPr spcFirstLastPara="1" wrap="square" lIns="91425" tIns="45700" rIns="91425" bIns="45700" anchor="t" anchorCtr="0">
            <a:spAutoFit/>
          </a:bodyPr>
          <a:lstStyle/>
          <a:p>
            <a:pPr lvl="0" algn="ctr"/>
            <a:r>
              <a:rPr lang="en-US" sz="2800" b="1" dirty="0">
                <a:solidFill>
                  <a:srgbClr val="007069"/>
                </a:solidFill>
                <a:latin typeface="Open Sans"/>
                <a:ea typeface="Open Sans"/>
                <a:cs typeface="Open Sans"/>
                <a:sym typeface="Open Sans"/>
              </a:rPr>
              <a:t>EEG Signal Acquisition and alert system for Sleeping disorder patients using RISC-V Processor on FPGA</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The project successfully developed a robust system by integrating a high-performance RISC-V processor with advanced machine learning on an FPGA. The processor's 5-stage pipeline efficiently handled instruction execution and managed data flow. Key to its reliability is the hazard unit, which ensures correct program execution by mitigating data dependencies via forwarding and stalling. For diagnostics, the system utilizes a Hybrid Deep Learning/Ensemble Classifier to process EEG signals and classify sleep disorders with high accuracy, up to 96.78%. This validates a model for creating a low-power, high-accuracy System-on-a-Chip (SoC) solution suitable for wearable health monitoring.</a:t>
            </a:r>
            <a:r>
              <a:rPr lang="en-IN"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r>
              <a:rPr lang="en-US" dirty="0">
                <a:latin typeface="Verdana" panose="020B0604030504040204" pitchFamily="34" charset="0"/>
                <a:ea typeface="Verdana" panose="020B0604030504040204" pitchFamily="34" charset="0"/>
              </a:rPr>
              <a:t>Future development should prioritize clinical readiness and further optimization. The next step is to integrate the FPGA design with a wireless headset band and communication protocol for real-time testing using genuine clinical data. On the hardware side, efficiency can be boosted by implementing a dynamic branch predictor and exploring new cache architectures and memory hierarchies to reduce memory access time. Finally, further testing on a larger, more diverse clinical dataset is required to ensure the model's reliability and generalizability across various patient populations.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3754874"/>
          </a:xfrm>
          <a:prstGeom prst="rect">
            <a:avLst/>
          </a:prstGeom>
          <a:noFill/>
        </p:spPr>
        <p:txBody>
          <a:bodyPr wrap="square" rtlCol="0">
            <a:spAutoFit/>
          </a:bodyPr>
          <a:lstStyle/>
          <a:p>
            <a:pPr marL="285750" indent="-285750">
              <a:buFont typeface="Wingdings" panose="05000000000000000000" pitchFamily="2" charset="2"/>
              <a:buChar char="q"/>
            </a:pPr>
            <a:r>
              <a:rPr lang="en-IN" dirty="0"/>
              <a:t> </a:t>
            </a:r>
            <a:r>
              <a:rPr lang="en-IN" dirty="0">
                <a:latin typeface="Verdana" panose="020B0604030504040204" pitchFamily="34" charset="0"/>
                <a:ea typeface="Verdana" panose="020B0604030504040204" pitchFamily="34" charset="0"/>
                <a:cs typeface="Times New Roman" panose="02020603050405020304" pitchFamily="18" charset="0"/>
              </a:rPr>
              <a:t>Acquire brainwave signals (EEG) using external electrodes and preprocess them (filtering, noise removal, amplification) for reliable input into the FPGA-based RISC-V processor. </a:t>
            </a:r>
          </a:p>
          <a:p>
            <a:pPr marL="285750" indent="-285750">
              <a:buFont typeface="Wingdings" panose="05000000000000000000" pitchFamily="2" charset="2"/>
              <a:buChar char="q"/>
            </a:pPr>
            <a:endParaRPr lang="en-IN" dirty="0">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q"/>
            </a:pPr>
            <a:r>
              <a:rPr lang="en-IN" dirty="0">
                <a:latin typeface="Verdana" panose="020B0604030504040204" pitchFamily="34" charset="0"/>
                <a:ea typeface="Verdana" panose="020B0604030504040204" pitchFamily="34" charset="0"/>
                <a:cs typeface="Times New Roman" panose="02020603050405020304" pitchFamily="18" charset="0"/>
              </a:rPr>
              <a:t>To implement real-time EEG signal analysis (e.g., detection of abnormal patterns like sleep </a:t>
            </a:r>
            <a:r>
              <a:rPr lang="en-IN" dirty="0" err="1">
                <a:latin typeface="Verdana" panose="020B0604030504040204" pitchFamily="34" charset="0"/>
                <a:ea typeface="Verdana" panose="020B0604030504040204" pitchFamily="34" charset="0"/>
                <a:cs typeface="Times New Roman" panose="02020603050405020304" pitchFamily="18" charset="0"/>
              </a:rPr>
              <a:t>apnea</a:t>
            </a:r>
            <a:r>
              <a:rPr lang="en-IN" dirty="0">
                <a:latin typeface="Verdana" panose="020B0604030504040204" pitchFamily="34" charset="0"/>
                <a:ea typeface="Verdana" panose="020B0604030504040204" pitchFamily="34" charset="0"/>
                <a:cs typeface="Times New Roman" panose="02020603050405020304" pitchFamily="18" charset="0"/>
              </a:rPr>
              <a:t> or insomnia indicators) using a RISC-V processor on FPGA for faster computation compared to software-only methods.</a:t>
            </a:r>
            <a:r>
              <a:rPr lang="en-US" dirty="0">
                <a:latin typeface="Verdana" panose="020B0604030504040204" pitchFamily="34" charset="0"/>
                <a:ea typeface="Verdana" panose="020B0604030504040204" pitchFamily="34" charset="0"/>
                <a:cs typeface="Times New Roman" panose="02020603050405020304" pitchFamily="18" charset="0"/>
              </a:rPr>
              <a:t> </a:t>
            </a:r>
          </a:p>
          <a:p>
            <a:pPr marL="285750" indent="-285750">
              <a:buFont typeface="Wingdings" panose="05000000000000000000" pitchFamily="2" charset="2"/>
              <a:buChar char="q"/>
            </a:pPr>
            <a:endParaRPr lang="en-US" dirty="0">
              <a:latin typeface="Verdana" panose="020B0604030504040204" pitchFamily="34" charset="0"/>
              <a:ea typeface="Verdana" panose="020B0604030504040204" pitchFamily="34" charset="0"/>
              <a:cs typeface="Times New Roman" panose="02020603050405020304" pitchFamily="18" charset="0"/>
            </a:endParaRPr>
          </a:p>
          <a:p>
            <a:pPr marL="285750" indent="-285750">
              <a:buFont typeface="Wingdings" panose="05000000000000000000" pitchFamily="2" charset="2"/>
              <a:buChar char="q"/>
            </a:pPr>
            <a:r>
              <a:rPr lang="en-US" dirty="0">
                <a:latin typeface="Verdana" panose="020B0604030504040204" pitchFamily="34" charset="0"/>
                <a:ea typeface="Verdana" panose="020B0604030504040204" pitchFamily="34" charset="0"/>
                <a:cs typeface="Times New Roman" panose="02020603050405020304" pitchFamily="18" charset="0"/>
              </a:rPr>
              <a:t>To design an alert mechanism (visual via LEDs/7-segment display or auditory via buzzer) that notifies caregivers or patients in case of detected abnormalities in EEG patterns related to sleeping disorders</a:t>
            </a:r>
            <a:r>
              <a:rPr lang="en-US" dirty="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4" name="TextBox 3">
            <a:extLst>
              <a:ext uri="{FF2B5EF4-FFF2-40B4-BE49-F238E27FC236}">
                <a16:creationId xmlns:a16="http://schemas.microsoft.com/office/drawing/2014/main" id="{750F3A38-9F94-CA05-8DB8-ADFB02BAA1D7}"/>
              </a:ext>
            </a:extLst>
          </p:cNvPr>
          <p:cNvSpPr txBox="1"/>
          <p:nvPr/>
        </p:nvSpPr>
        <p:spPr>
          <a:xfrm>
            <a:off x="1000124" y="3782337"/>
            <a:ext cx="9606916" cy="2893100"/>
          </a:xfrm>
          <a:prstGeom prst="rect">
            <a:avLst/>
          </a:prstGeom>
          <a:noFill/>
        </p:spPr>
        <p:txBody>
          <a:bodyPr wrap="square">
            <a:spAutoFit/>
          </a:bodyPr>
          <a:lstStyle/>
          <a:p>
            <a:r>
              <a:rPr lang="en-IN" b="1" dirty="0">
                <a:latin typeface="Verdana" panose="020B0604030504040204" pitchFamily="34" charset="0"/>
                <a:ea typeface="Verdana" panose="020B0604030504040204" pitchFamily="34" charset="0"/>
              </a:rPr>
              <a:t>Main Goals</a:t>
            </a:r>
            <a:r>
              <a:rPr lang="en-IN" dirty="0">
                <a:latin typeface="Verdana" panose="020B0604030504040204" pitchFamily="34" charset="0"/>
                <a:ea typeface="Verdana" panose="020B0604030504040204" pitchFamily="34" charset="0"/>
              </a:rPr>
              <a:t>:</a:t>
            </a:r>
          </a:p>
          <a:p>
            <a:pPr marL="285750" indent="-285750">
              <a:buFont typeface="Wingdings" panose="05000000000000000000" pitchFamily="2" charset="2"/>
              <a:buChar char="q"/>
            </a:pPr>
            <a:r>
              <a:rPr lang="en-US" dirty="0">
                <a:latin typeface="Verdana" panose="020B0604030504040204" pitchFamily="34" charset="0"/>
                <a:ea typeface="Verdana" panose="020B0604030504040204" pitchFamily="34" charset="0"/>
              </a:rPr>
              <a:t>Capture and process EEG signals in real time using an FPGA-based RISC-V processor.</a:t>
            </a:r>
          </a:p>
          <a:p>
            <a:pPr marL="285750" indent="-285750">
              <a:buFont typeface="Wingdings" panose="05000000000000000000" pitchFamily="2" charset="2"/>
              <a:buChar char="q"/>
            </a:pP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IN" dirty="0">
                <a:latin typeface="Verdana" panose="020B0604030504040204" pitchFamily="34" charset="0"/>
                <a:ea typeface="Verdana" panose="020B0604030504040204" pitchFamily="34" charset="0"/>
              </a:rPr>
              <a:t>Detect abnormal brainwave patterns linked to sleep disorders (</a:t>
            </a:r>
            <a:r>
              <a:rPr lang="en-IN" dirty="0" err="1">
                <a:latin typeface="Verdana" panose="020B0604030504040204" pitchFamily="34" charset="0"/>
                <a:ea typeface="Verdana" panose="020B0604030504040204" pitchFamily="34" charset="0"/>
              </a:rPr>
              <a:t>apnea</a:t>
            </a:r>
            <a:r>
              <a:rPr lang="en-IN" dirty="0">
                <a:latin typeface="Verdana" panose="020B0604030504040204" pitchFamily="34" charset="0"/>
                <a:ea typeface="Verdana" panose="020B0604030504040204" pitchFamily="34" charset="0"/>
              </a:rPr>
              <a:t>, insomnia).</a:t>
            </a:r>
          </a:p>
          <a:p>
            <a:pPr marL="285750" indent="-285750">
              <a:buFont typeface="Wingdings" panose="05000000000000000000" pitchFamily="2" charset="2"/>
              <a:buChar char="q"/>
            </a:pPr>
            <a:endParaRPr lang="en-IN"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dirty="0">
                <a:latin typeface="Verdana" panose="020B0604030504040204" pitchFamily="34" charset="0"/>
                <a:ea typeface="Verdana" panose="020B0604030504040204" pitchFamily="34" charset="0"/>
              </a:rPr>
              <a:t>Provide timely visual/audio alerts to patients or caregivers to prevent risks.</a:t>
            </a:r>
            <a:r>
              <a:rPr lang="en-IN" dirty="0">
                <a:latin typeface="Verdana" panose="020B0604030504040204" pitchFamily="34" charset="0"/>
                <a:ea typeface="Verdana" panose="020B0604030504040204" pitchFamily="34" charset="0"/>
              </a:rPr>
              <a:t> </a:t>
            </a:r>
          </a:p>
          <a:p>
            <a:pPr marL="285750" indent="-285750">
              <a:buFont typeface="Wingdings" panose="05000000000000000000" pitchFamily="2" charset="2"/>
              <a:buChar char="q"/>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Additional Goals</a:t>
            </a:r>
            <a:r>
              <a:rPr lang="en-IN" dirty="0">
                <a:latin typeface="Verdana" panose="020B0604030504040204" pitchFamily="34" charset="0"/>
                <a:ea typeface="Verdana" panose="020B0604030504040204" pitchFamily="34" charset="0"/>
              </a:rPr>
              <a:t>:</a:t>
            </a:r>
          </a:p>
          <a:p>
            <a:pPr marL="285750" indent="-285750">
              <a:buFont typeface="Wingdings" panose="05000000000000000000" pitchFamily="2" charset="2"/>
              <a:buChar char="q"/>
            </a:pPr>
            <a:r>
              <a:rPr lang="en-US" dirty="0">
                <a:latin typeface="Verdana" panose="020B0604030504040204" pitchFamily="34" charset="0"/>
                <a:ea typeface="Verdana" panose="020B0604030504040204" pitchFamily="34" charset="0"/>
              </a:rPr>
              <a:t>Ensure low-power and cost-efficient design for continuous patient monitoring.</a:t>
            </a:r>
          </a:p>
          <a:p>
            <a:pPr marL="285750" indent="-285750">
              <a:buFont typeface="Wingdings" panose="05000000000000000000" pitchFamily="2" charset="2"/>
              <a:buChar char="q"/>
            </a:pPr>
            <a:endParaRPr lang="en-US"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r>
              <a:rPr lang="en-US" dirty="0">
                <a:latin typeface="Verdana" panose="020B0604030504040204" pitchFamily="34" charset="0"/>
                <a:ea typeface="Verdana" panose="020B0604030504040204" pitchFamily="34" charset="0"/>
              </a:rPr>
              <a:t>Enable easy data logging and visualization for doctors to support diagnosis</a:t>
            </a:r>
            <a:r>
              <a:rPr lang="en-US" dirty="0"/>
              <a:t>.</a:t>
            </a:r>
            <a:endParaRPr lang="en-IN" dirty="0">
              <a:latin typeface="Verdana" panose="020B0604030504040204" pitchFamily="34" charset="0"/>
              <a:ea typeface="Verdana" panose="020B0604030504040204" pitchFamily="34" charset="0"/>
            </a:endParaRPr>
          </a:p>
          <a:p>
            <a:pPr marL="285750" indent="-285750">
              <a:buFont typeface="Wingdings" panose="05000000000000000000" pitchFamily="2" charset="2"/>
              <a:buChar char="q"/>
            </a:pPr>
            <a:endParaRPr lang="en-US"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pic>
        <p:nvPicPr>
          <p:cNvPr id="6" name="Picture 5">
            <a:extLst>
              <a:ext uri="{FF2B5EF4-FFF2-40B4-BE49-F238E27FC236}">
                <a16:creationId xmlns:a16="http://schemas.microsoft.com/office/drawing/2014/main" id="{32EE38DB-CE9F-3BC7-674A-B188277081D4}"/>
              </a:ext>
            </a:extLst>
          </p:cNvPr>
          <p:cNvPicPr>
            <a:picLocks noChangeAspect="1"/>
          </p:cNvPicPr>
          <p:nvPr/>
        </p:nvPicPr>
        <p:blipFill>
          <a:blip r:embed="rId3"/>
          <a:stretch>
            <a:fillRect/>
          </a:stretch>
        </p:blipFill>
        <p:spPr>
          <a:xfrm>
            <a:off x="1439445" y="990797"/>
            <a:ext cx="9313109" cy="4876406"/>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t>
            </a:r>
          </a:p>
          <a:p>
            <a:pPr marL="285750" lvl="0" indent="-285750">
              <a:buFont typeface="Arial" panose="020B0604020202020204" pitchFamily="34" charset="0"/>
              <a:buChar char="•"/>
            </a:pPr>
            <a:r>
              <a:rPr lang="en-IN" dirty="0">
                <a:latin typeface="Verdana" panose="020B0604030504040204" pitchFamily="34" charset="0"/>
                <a:ea typeface="Verdana" panose="020B0604030504040204" pitchFamily="34" charset="0"/>
              </a:rPr>
              <a:t>Krithiga Sree, R., &amp; </a:t>
            </a:r>
            <a:r>
              <a:rPr lang="en-IN" dirty="0" err="1">
                <a:latin typeface="Verdana" panose="020B0604030504040204" pitchFamily="34" charset="0"/>
                <a:ea typeface="Verdana" panose="020B0604030504040204" pitchFamily="34" charset="0"/>
              </a:rPr>
              <a:t>Somasundareswari</a:t>
            </a:r>
            <a:r>
              <a:rPr lang="en-IN" dirty="0">
                <a:latin typeface="Verdana" panose="020B0604030504040204" pitchFamily="34" charset="0"/>
                <a:ea typeface="Verdana" panose="020B0604030504040204" pitchFamily="34" charset="0"/>
              </a:rPr>
              <a:t>, D. (2024). Sleep </a:t>
            </a:r>
            <a:r>
              <a:rPr lang="en-IN" dirty="0" err="1">
                <a:latin typeface="Verdana" panose="020B0604030504040204" pitchFamily="34" charset="0"/>
                <a:ea typeface="Verdana" panose="020B0604030504040204" pitchFamily="34" charset="0"/>
              </a:rPr>
              <a:t>Apnea</a:t>
            </a:r>
            <a:r>
              <a:rPr lang="en-IN" dirty="0">
                <a:latin typeface="Verdana" panose="020B0604030504040204" pitchFamily="34" charset="0"/>
                <a:ea typeface="Verdana" panose="020B0604030504040204" pitchFamily="34" charset="0"/>
              </a:rPr>
              <a:t> Detection Based on FPGA Using EEG Signals. IRJMET, Vol. 6, Issue 7</a:t>
            </a:r>
          </a:p>
          <a:p>
            <a:pPr marL="285750" lvl="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de Chazal, P., et al. (2003). Automatic classification of sleep apnea from ECG signals. IEEE Transactions on Biomedical Engineering.</a:t>
            </a:r>
          </a:p>
          <a:p>
            <a:pPr marL="285750" lvl="0" indent="-285750">
              <a:buFont typeface="Arial" panose="020B0604020202020204" pitchFamily="34" charset="0"/>
              <a:buChar char="•"/>
            </a:pPr>
            <a:r>
              <a:rPr lang="en-US" dirty="0">
                <a:latin typeface="Verdana" panose="020B0604030504040204" pitchFamily="34" charset="0"/>
                <a:ea typeface="Verdana" panose="020B0604030504040204" pitchFamily="34" charset="0"/>
              </a:rPr>
              <a:t>Seo, H., et al. (2020). Sleep quality assessment using wearable ECG-based monitoring.</a:t>
            </a:r>
          </a:p>
          <a:p>
            <a:pPr marL="285750" lvl="0" indent="-285750">
              <a:buFont typeface="Arial" panose="020B0604020202020204" pitchFamily="34" charset="0"/>
              <a:buChar char="•"/>
            </a:pPr>
            <a:r>
              <a:rPr lang="en-US" dirty="0">
                <a:latin typeface="Verdana" panose="020B0604030504040204" pitchFamily="34" charset="0"/>
                <a:ea typeface="Verdana" panose="020B0604030504040204" pitchFamily="34" charset="0"/>
              </a:rPr>
              <a:t>Naveed, M. Z., Amar, M., Hussain, A., &amp; Awan, Z. A. (2024). Design &amp; Implementation of 5-Stage 32-bit RISC-V Pipeline Processor on FPGA. 9th MDSRIC, Pakistan</a:t>
            </a:r>
          </a:p>
          <a:p>
            <a:pPr marL="285750" lvl="0" indent="-285750">
              <a:buFont typeface="Arial" panose="020B0604020202020204" pitchFamily="34" charset="0"/>
              <a:buChar char="•"/>
            </a:pPr>
            <a:r>
              <a:rPr lang="en-IN" dirty="0">
                <a:latin typeface="Verdana" panose="020B0604030504040204" pitchFamily="34" charset="0"/>
                <a:ea typeface="Verdana" panose="020B0604030504040204" pitchFamily="34" charset="0"/>
              </a:rPr>
              <a:t>Ngu Teck Joung, D. (2023). Design and Simulate RISC-V Processor using Verilog. Master’s Dissertation, </a:t>
            </a:r>
            <a:r>
              <a:rPr lang="en-IN" dirty="0" err="1">
                <a:latin typeface="Verdana" panose="020B0604030504040204" pitchFamily="34" charset="0"/>
                <a:ea typeface="Verdana" panose="020B0604030504040204" pitchFamily="34" charset="0"/>
              </a:rPr>
              <a:t>Universiti</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Tunku</a:t>
            </a:r>
            <a:r>
              <a:rPr lang="en-IN" dirty="0">
                <a:latin typeface="Verdana" panose="020B0604030504040204" pitchFamily="34" charset="0"/>
                <a:ea typeface="Verdana" panose="020B0604030504040204" pitchFamily="34" charset="0"/>
              </a:rPr>
              <a:t> Abdul Rahman</a:t>
            </a:r>
          </a:p>
          <a:p>
            <a:pPr marL="285750" lvl="0" indent="-285750">
              <a:buFont typeface="Arial" panose="020B0604020202020204" pitchFamily="34" charset="0"/>
              <a:buChar char="•"/>
            </a:pPr>
            <a:r>
              <a:rPr lang="en-US" dirty="0">
                <a:latin typeface="Verdana" panose="020B0604030504040204" pitchFamily="34" charset="0"/>
                <a:ea typeface="Verdana" panose="020B0604030504040204" pitchFamily="34" charset="0"/>
              </a:rPr>
              <a:t>Khairullah, S. S. (2022). Hardware realization of a 5-stage 16-bit RISC processor on FPGA.</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Resources – Whitepaper| Application Notes |  Datasheet| Others</a:t>
            </a:r>
          </a:p>
          <a:p>
            <a:pPr marL="285750" lvl="0" indent="-285750">
              <a:buFont typeface="Arial" panose="020B0604020202020204" pitchFamily="34" charset="0"/>
              <a:buChar char="•"/>
            </a:pPr>
            <a:r>
              <a:rPr lang="en-IN" dirty="0">
                <a:latin typeface="Verdana" panose="020B0604030504040204" pitchFamily="34" charset="0"/>
                <a:ea typeface="Verdana" panose="020B0604030504040204" pitchFamily="34" charset="0"/>
              </a:rPr>
              <a:t>Xilinx </a:t>
            </a:r>
            <a:r>
              <a:rPr lang="en-IN" dirty="0" err="1">
                <a:latin typeface="Verdana" panose="020B0604030504040204" pitchFamily="34" charset="0"/>
                <a:ea typeface="Verdana" panose="020B0604030504040204" pitchFamily="34" charset="0"/>
              </a:rPr>
              <a:t>Vivado</a:t>
            </a:r>
            <a:r>
              <a:rPr lang="en-IN" dirty="0">
                <a:latin typeface="Verdana" panose="020B0604030504040204" pitchFamily="34" charset="0"/>
                <a:ea typeface="Verdana" panose="020B0604030504040204" pitchFamily="34" charset="0"/>
              </a:rPr>
              <a:t> Design Suite Documentation (for simulation and FPGA synthesis).</a:t>
            </a:r>
          </a:p>
          <a:p>
            <a:pPr marL="285750" lvl="0" indent="-285750">
              <a:buFont typeface="Arial" panose="020B0604020202020204" pitchFamily="34" charset="0"/>
              <a:buChar char="•"/>
            </a:pPr>
            <a:r>
              <a:rPr lang="en-IN" dirty="0">
                <a:latin typeface="Verdana" panose="020B0604030504040204" pitchFamily="34" charset="0"/>
                <a:ea typeface="Verdana" panose="020B0604030504040204" pitchFamily="34" charset="0"/>
              </a:rPr>
              <a:t>Xilinx </a:t>
            </a:r>
            <a:r>
              <a:rPr lang="en-IN" dirty="0" err="1">
                <a:latin typeface="Verdana" panose="020B0604030504040204" pitchFamily="34" charset="0"/>
                <a:ea typeface="Verdana" panose="020B0604030504040204" pitchFamily="34" charset="0"/>
              </a:rPr>
              <a:t>Vivado</a:t>
            </a:r>
            <a:r>
              <a:rPr lang="en-IN" dirty="0">
                <a:latin typeface="Verdana" panose="020B0604030504040204" pitchFamily="34" charset="0"/>
                <a:ea typeface="Verdana" panose="020B0604030504040204" pitchFamily="34" charset="0"/>
              </a:rPr>
              <a:t> Documentation for FPGA-based implementation.</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Existing Implementations – Products| Opensource| GitHub etc </a:t>
            </a:r>
          </a:p>
          <a:p>
            <a:pPr marL="285750" lvl="0" indent="-285750">
              <a:buFont typeface="Arial" panose="020B0604020202020204" pitchFamily="34" charset="0"/>
              <a:buChar char="•"/>
            </a:pPr>
            <a:r>
              <a:rPr lang="en-IN" dirty="0">
                <a:latin typeface="Verdana" panose="020B0604030504040204" pitchFamily="34" charset="0"/>
                <a:ea typeface="Verdana" panose="020B0604030504040204" pitchFamily="34" charset="0"/>
              </a:rPr>
              <a:t>Open-source RISC-V cores on GitHub (</a:t>
            </a:r>
            <a:r>
              <a:rPr lang="en-IN" dirty="0">
                <a:latin typeface="Verdana" panose="020B0604030504040204" pitchFamily="34" charset="0"/>
                <a:ea typeface="Verdana" panose="020B0604030504040204" pitchFamily="34" charset="0"/>
                <a:hlinkClick r:id="rId2" tooltip="https://github.com/riscvarchive/riscv-cores-list"/>
              </a:rPr>
              <a:t>https://github.com/riscvarchive/riscv-cores-list</a:t>
            </a:r>
            <a:r>
              <a:rPr lang="en-IN" dirty="0">
                <a:latin typeface="Verdana" panose="020B0604030504040204" pitchFamily="34" charset="0"/>
                <a:ea typeface="Verdana" panose="020B0604030504040204" pitchFamily="34" charset="0"/>
              </a:rPr>
              <a:t>)</a:t>
            </a:r>
          </a:p>
          <a:p>
            <a:pPr marL="285750" lvl="0" indent="-285750">
              <a:buFont typeface="Arial" panose="020B0604020202020204" pitchFamily="34" charset="0"/>
              <a:buChar char="•"/>
            </a:pPr>
            <a:r>
              <a:rPr lang="en-US" dirty="0">
                <a:latin typeface="Verdana" panose="020B0604030504040204" pitchFamily="34" charset="0"/>
                <a:ea typeface="Verdana" panose="020B0604030504040204" pitchFamily="34" charset="0"/>
              </a:rPr>
              <a:t>Wearable EEG headbands (e.g., Muse, </a:t>
            </a:r>
            <a:r>
              <a:rPr lang="en-US" dirty="0" err="1">
                <a:latin typeface="Verdana" panose="020B0604030504040204" pitchFamily="34" charset="0"/>
                <a:ea typeface="Verdana" panose="020B0604030504040204" pitchFamily="34" charset="0"/>
              </a:rPr>
              <a:t>Emotiv</a:t>
            </a:r>
            <a:r>
              <a:rPr lang="en-US" dirty="0">
                <a:latin typeface="Verdana" panose="020B0604030504040204" pitchFamily="34" charset="0"/>
                <a:ea typeface="Verdana" panose="020B0604030504040204" pitchFamily="34" charset="0"/>
              </a:rPr>
              <a:t>).</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35EE753C-FD23-297C-2A5E-5551449E012A}"/>
              </a:ext>
            </a:extLst>
          </p:cNvPr>
          <p:cNvGraphicFramePr>
            <a:graphicFrameLocks noGrp="1"/>
          </p:cNvGraphicFramePr>
          <p:nvPr>
            <p:extLst>
              <p:ext uri="{D42A27DB-BD31-4B8C-83A1-F6EECF244321}">
                <p14:modId xmlns:p14="http://schemas.microsoft.com/office/powerpoint/2010/main" val="504855895"/>
              </p:ext>
            </p:extLst>
          </p:nvPr>
        </p:nvGraphicFramePr>
        <p:xfrm>
          <a:off x="247650" y="209550"/>
          <a:ext cx="11828235" cy="6598674"/>
        </p:xfrm>
        <a:graphic>
          <a:graphicData uri="http://schemas.openxmlformats.org/drawingml/2006/table">
            <a:tbl>
              <a:tblPr firstRow="1" bandRow="1">
                <a:tableStyleId>{DE7AD339-51BE-4A38-A1C7-CCF28897F289}</a:tableStyleId>
              </a:tblPr>
              <a:tblGrid>
                <a:gridCol w="802562">
                  <a:extLst>
                    <a:ext uri="{9D8B030D-6E8A-4147-A177-3AD203B41FA5}">
                      <a16:colId xmlns:a16="http://schemas.microsoft.com/office/drawing/2014/main" val="2891994882"/>
                    </a:ext>
                  </a:extLst>
                </a:gridCol>
                <a:gridCol w="3133814">
                  <a:extLst>
                    <a:ext uri="{9D8B030D-6E8A-4147-A177-3AD203B41FA5}">
                      <a16:colId xmlns:a16="http://schemas.microsoft.com/office/drawing/2014/main" val="2457901194"/>
                    </a:ext>
                  </a:extLst>
                </a:gridCol>
                <a:gridCol w="2979482">
                  <a:extLst>
                    <a:ext uri="{9D8B030D-6E8A-4147-A177-3AD203B41FA5}">
                      <a16:colId xmlns:a16="http://schemas.microsoft.com/office/drawing/2014/main" val="4180391912"/>
                    </a:ext>
                  </a:extLst>
                </a:gridCol>
                <a:gridCol w="2735520">
                  <a:extLst>
                    <a:ext uri="{9D8B030D-6E8A-4147-A177-3AD203B41FA5}">
                      <a16:colId xmlns:a16="http://schemas.microsoft.com/office/drawing/2014/main" val="4205929342"/>
                    </a:ext>
                  </a:extLst>
                </a:gridCol>
                <a:gridCol w="2176857">
                  <a:extLst>
                    <a:ext uri="{9D8B030D-6E8A-4147-A177-3AD203B41FA5}">
                      <a16:colId xmlns:a16="http://schemas.microsoft.com/office/drawing/2014/main" val="2834078831"/>
                    </a:ext>
                  </a:extLst>
                </a:gridCol>
              </a:tblGrid>
              <a:tr h="1081794">
                <a:tc>
                  <a:txBody>
                    <a:bodyPr/>
                    <a:lstStyle/>
                    <a:p>
                      <a:r>
                        <a:rPr lang="en-US" dirty="0"/>
                        <a:t>  </a:t>
                      </a:r>
                    </a:p>
                    <a:p>
                      <a:endParaRPr lang="en-US" dirty="0"/>
                    </a:p>
                    <a:p>
                      <a:r>
                        <a:rPr lang="en-US" dirty="0"/>
                        <a:t>Sl.no</a:t>
                      </a:r>
                    </a:p>
                  </a:txBody>
                  <a:tcPr/>
                </a:tc>
                <a:tc>
                  <a:txBody>
                    <a:bodyPr/>
                    <a:lstStyle/>
                    <a:p>
                      <a:pPr>
                        <a:buNone/>
                      </a:pPr>
                      <a:r>
                        <a:rPr lang="en-US" b="1" dirty="0"/>
                        <a:t>                   </a:t>
                      </a:r>
                      <a:r>
                        <a:rPr lang="en-US" sz="2400" b="1" dirty="0"/>
                        <a:t>Title</a:t>
                      </a:r>
                      <a:endParaRPr lang="en-US" sz="2400" dirty="0"/>
                    </a:p>
                  </a:txBody>
                  <a:tcPr anchor="ctr"/>
                </a:tc>
                <a:tc>
                  <a:txBody>
                    <a:bodyPr/>
                    <a:lstStyle/>
                    <a:p>
                      <a:pPr>
                        <a:buNone/>
                      </a:pPr>
                      <a:r>
                        <a:rPr lang="en-US" b="1" dirty="0"/>
                        <a:t>       </a:t>
                      </a:r>
                      <a:r>
                        <a:rPr lang="en-US" sz="2400" b="1" dirty="0"/>
                        <a:t>Methodology</a:t>
                      </a:r>
                      <a:endParaRPr lang="en-US" sz="2400" dirty="0"/>
                    </a:p>
                  </a:txBody>
                  <a:tcPr anchor="ctr"/>
                </a:tc>
                <a:tc>
                  <a:txBody>
                    <a:bodyPr/>
                    <a:lstStyle/>
                    <a:p>
                      <a:pPr>
                        <a:buNone/>
                      </a:pPr>
                      <a:r>
                        <a:rPr lang="en-US" b="1" dirty="0"/>
                        <a:t>          </a:t>
                      </a:r>
                      <a:r>
                        <a:rPr lang="en-US" sz="2400" b="1" dirty="0"/>
                        <a:t>Significance</a:t>
                      </a:r>
                      <a:endParaRPr lang="en-US" sz="2400" dirty="0"/>
                    </a:p>
                  </a:txBody>
                  <a:tcPr anchor="ctr"/>
                </a:tc>
                <a:tc>
                  <a:txBody>
                    <a:bodyPr/>
                    <a:lstStyle/>
                    <a:p>
                      <a:pPr>
                        <a:buNone/>
                      </a:pPr>
                      <a:r>
                        <a:rPr lang="en-US" b="1" dirty="0"/>
                        <a:t>     </a:t>
                      </a:r>
                      <a:r>
                        <a:rPr lang="en-US" sz="2400" b="1" dirty="0"/>
                        <a:t>Research            Gaps</a:t>
                      </a:r>
                      <a:endParaRPr lang="en-US" sz="2400" dirty="0"/>
                    </a:p>
                  </a:txBody>
                  <a:tcPr anchor="ctr"/>
                </a:tc>
                <a:extLst>
                  <a:ext uri="{0D108BD9-81ED-4DB2-BD59-A6C34878D82A}">
                    <a16:rowId xmlns:a16="http://schemas.microsoft.com/office/drawing/2014/main" val="1100783687"/>
                  </a:ext>
                </a:extLst>
              </a:tr>
              <a:tr h="2564253">
                <a:tc>
                  <a:txBody>
                    <a:bodyPr/>
                    <a:lstStyle/>
                    <a:p>
                      <a:r>
                        <a:rPr lang="en-US" dirty="0"/>
                        <a:t>   </a:t>
                      </a:r>
                    </a:p>
                    <a:p>
                      <a:endParaRPr lang="en-US" dirty="0"/>
                    </a:p>
                    <a:p>
                      <a:endParaRPr lang="en-US" dirty="0"/>
                    </a:p>
                    <a:p>
                      <a:endParaRPr lang="en-US" dirty="0"/>
                    </a:p>
                    <a:p>
                      <a:endParaRPr lang="en-US" dirty="0"/>
                    </a:p>
                    <a:p>
                      <a:r>
                        <a:rPr lang="en-US" dirty="0"/>
                        <a:t>  01</a:t>
                      </a:r>
                    </a:p>
                  </a:txBody>
                  <a:tcPr/>
                </a:tc>
                <a:tc>
                  <a:txBody>
                    <a:bodyPr/>
                    <a:lstStyle/>
                    <a:p>
                      <a:pPr>
                        <a:buNone/>
                      </a:pPr>
                      <a:r>
                        <a:rPr lang="en-US" dirty="0"/>
                        <a:t>"Design &amp; Implementation of 5-Stage 32-bit RISC-V Pipeline Processor on FPGA"</a:t>
                      </a:r>
                    </a:p>
                  </a:txBody>
                  <a:tcPr anchor="ctr"/>
                </a:tc>
                <a:tc>
                  <a:txBody>
                    <a:bodyPr/>
                    <a:lstStyle/>
                    <a:p>
                      <a:pPr>
                        <a:buNone/>
                      </a:pPr>
                      <a:r>
                        <a:rPr lang="en-US"/>
                        <a:t>A 5-stage pipelined RISC-V processor is designed with instruction fetch, decode, execute, memory access, and write back stages. A hazard detection unit is used to prevent pipeline hazards like data dependencies and stalls. A static branch predictor addresses branch instructions to enhance performance. The design is in Verilog, simulated in Vivado, and implemented on a ZedBoard Zynq FPGA</a:t>
                      </a:r>
                    </a:p>
                  </a:txBody>
                  <a:tcPr anchor="ctr"/>
                </a:tc>
                <a:tc>
                  <a:txBody>
                    <a:bodyPr/>
                    <a:lstStyle/>
                    <a:p>
                      <a:pPr>
                        <a:buNone/>
                      </a:pPr>
                      <a:r>
                        <a:rPr lang="en-US" dirty="0"/>
                        <a:t>The design uses a free and open-source RISC-V ISA. Pipelining and branch prediction enhance the processor's efficiency and speed by reducing clock cycles per instruction (CPI). The project is a guide for beginners on processor architecture and Verilog coding</a:t>
                      </a:r>
                    </a:p>
                  </a:txBody>
                  <a:tcPr anchor="ctr"/>
                </a:tc>
                <a:tc>
                  <a:txBody>
                    <a:bodyPr/>
                    <a:lstStyle/>
                    <a:p>
                      <a:pPr>
                        <a:buNone/>
                      </a:pPr>
                      <a:r>
                        <a:rPr lang="en-US" dirty="0"/>
                        <a:t>Future work should improve branch prediction accuracy. The authors suggest advancing the RISC-V ecosystem by exploring multi-core pipeline designs and enhancing memory access.</a:t>
                      </a:r>
                    </a:p>
                  </a:txBody>
                  <a:tcPr anchor="ctr"/>
                </a:tc>
                <a:extLst>
                  <a:ext uri="{0D108BD9-81ED-4DB2-BD59-A6C34878D82A}">
                    <a16:rowId xmlns:a16="http://schemas.microsoft.com/office/drawing/2014/main" val="1016860297"/>
                  </a:ext>
                </a:extLst>
              </a:tr>
              <a:tr h="2564253">
                <a:tc>
                  <a:txBody>
                    <a:bodyPr/>
                    <a:lstStyle/>
                    <a:p>
                      <a:endParaRPr lang="en-US" dirty="0"/>
                    </a:p>
                    <a:p>
                      <a:endParaRPr lang="en-US" dirty="0"/>
                    </a:p>
                    <a:p>
                      <a:endParaRPr lang="en-US" dirty="0"/>
                    </a:p>
                    <a:p>
                      <a:endParaRPr lang="en-US" dirty="0"/>
                    </a:p>
                    <a:p>
                      <a:endParaRPr lang="en-US" dirty="0"/>
                    </a:p>
                    <a:p>
                      <a:r>
                        <a:rPr lang="en-US" dirty="0"/>
                        <a:t>   02</a:t>
                      </a:r>
                    </a:p>
                  </a:txBody>
                  <a:tcPr/>
                </a:tc>
                <a:tc>
                  <a:txBody>
                    <a:bodyPr/>
                    <a:lstStyle/>
                    <a:p>
                      <a:pPr>
                        <a:buNone/>
                      </a:pPr>
                      <a:r>
                        <a:rPr lang="en-US"/>
                        <a:t>"DESIGN AND SIMULATE RISC-V PROCESOR USING VERILOG"</a:t>
                      </a:r>
                    </a:p>
                  </a:txBody>
                  <a:tcPr anchor="ctr"/>
                </a:tc>
                <a:tc>
                  <a:txBody>
                    <a:bodyPr/>
                    <a:lstStyle/>
                    <a:p>
                      <a:pPr>
                        <a:buNone/>
                      </a:pPr>
                      <a:r>
                        <a:rPr lang="en-US" dirty="0"/>
                        <a:t>A 32-bit RISC-V processor is designed and simulated using Verilog, implementing a 5-stage pipeline. Key modules like ALU, memory (</a:t>
                      </a:r>
                      <a:r>
                        <a:rPr lang="en-US" dirty="0" err="1"/>
                        <a:t>imem</a:t>
                      </a:r>
                      <a:r>
                        <a:rPr lang="en-US" dirty="0"/>
                        <a:t>, </a:t>
                      </a:r>
                      <a:r>
                        <a:rPr lang="en-US" dirty="0" err="1"/>
                        <a:t>dmem</a:t>
                      </a:r>
                      <a:r>
                        <a:rPr lang="en-US" dirty="0"/>
                        <a:t>), and a register file are included. A hazard unit is implemented to mitigate hazards. The design's functionality is verified using </a:t>
                      </a:r>
                      <a:r>
                        <a:rPr lang="en-US" dirty="0" err="1"/>
                        <a:t>ModelSim</a:t>
                      </a:r>
                      <a:endParaRPr lang="en-US" dirty="0"/>
                    </a:p>
                  </a:txBody>
                  <a:tcPr anchor="ctr"/>
                </a:tc>
                <a:tc>
                  <a:txBody>
                    <a:bodyPr/>
                    <a:lstStyle/>
                    <a:p>
                      <a:endParaRPr lang="en-US" dirty="0"/>
                    </a:p>
                    <a:p>
                      <a:r>
                        <a:rPr lang="en-US" dirty="0"/>
                        <a:t>The free and open RISC-V ISA provides a great alternative for designers, reducing barriers in the semiconductor industry. The 5-stage pipeline design is used to increase the processor's efficiency by executing multiple instructions simultaneously.</a:t>
                      </a:r>
                    </a:p>
                  </a:txBody>
                  <a:tcPr/>
                </a:tc>
                <a:tc>
                  <a:txBody>
                    <a:bodyPr/>
                    <a:lstStyle/>
                    <a:p>
                      <a:r>
                        <a:rPr lang="en-US" dirty="0"/>
                        <a:t>Future work could focus on improving branch prediction accuracy. The design can be improved by implementing different extensions to the base integer instruction set. Exploring different cache architectures and memory hierarchies is suggested to reduce memory access time</a:t>
                      </a:r>
                    </a:p>
                  </a:txBody>
                  <a:tcPr/>
                </a:tc>
                <a:extLst>
                  <a:ext uri="{0D108BD9-81ED-4DB2-BD59-A6C34878D82A}">
                    <a16:rowId xmlns:a16="http://schemas.microsoft.com/office/drawing/2014/main" val="3576551055"/>
                  </a:ext>
                </a:extLst>
              </a:tr>
            </a:tbl>
          </a:graphicData>
        </a:graphic>
      </p:graphicFrame>
    </p:spTree>
    <p:extLst>
      <p:ext uri="{BB962C8B-B14F-4D97-AF65-F5344CB8AC3E}">
        <p14:creationId xmlns:p14="http://schemas.microsoft.com/office/powerpoint/2010/main" val="2271541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E228C0B-C4FD-F7E2-85FF-6B6FF00B165B}"/>
              </a:ext>
            </a:extLst>
          </p:cNvPr>
          <p:cNvGraphicFramePr>
            <a:graphicFrameLocks noGrp="1"/>
          </p:cNvGraphicFramePr>
          <p:nvPr>
            <p:extLst>
              <p:ext uri="{D42A27DB-BD31-4B8C-83A1-F6EECF244321}">
                <p14:modId xmlns:p14="http://schemas.microsoft.com/office/powerpoint/2010/main" val="374179"/>
              </p:ext>
            </p:extLst>
          </p:nvPr>
        </p:nvGraphicFramePr>
        <p:xfrm>
          <a:off x="609599" y="333829"/>
          <a:ext cx="11161486" cy="5704114"/>
        </p:xfrm>
        <a:graphic>
          <a:graphicData uri="http://schemas.openxmlformats.org/drawingml/2006/table">
            <a:tbl>
              <a:tblPr firstRow="1" bandRow="1">
                <a:tableStyleId>{DE7AD339-51BE-4A38-A1C7-CCF28897F289}</a:tableStyleId>
              </a:tblPr>
              <a:tblGrid>
                <a:gridCol w="739989">
                  <a:extLst>
                    <a:ext uri="{9D8B030D-6E8A-4147-A177-3AD203B41FA5}">
                      <a16:colId xmlns:a16="http://schemas.microsoft.com/office/drawing/2014/main" val="650870277"/>
                    </a:ext>
                  </a:extLst>
                </a:gridCol>
                <a:gridCol w="2512875">
                  <a:extLst>
                    <a:ext uri="{9D8B030D-6E8A-4147-A177-3AD203B41FA5}">
                      <a16:colId xmlns:a16="http://schemas.microsoft.com/office/drawing/2014/main" val="722502580"/>
                    </a:ext>
                  </a:extLst>
                </a:gridCol>
                <a:gridCol w="3006201">
                  <a:extLst>
                    <a:ext uri="{9D8B030D-6E8A-4147-A177-3AD203B41FA5}">
                      <a16:colId xmlns:a16="http://schemas.microsoft.com/office/drawing/2014/main" val="2255247189"/>
                    </a:ext>
                  </a:extLst>
                </a:gridCol>
                <a:gridCol w="2404961">
                  <a:extLst>
                    <a:ext uri="{9D8B030D-6E8A-4147-A177-3AD203B41FA5}">
                      <a16:colId xmlns:a16="http://schemas.microsoft.com/office/drawing/2014/main" val="3886960144"/>
                    </a:ext>
                  </a:extLst>
                </a:gridCol>
                <a:gridCol w="2497460">
                  <a:extLst>
                    <a:ext uri="{9D8B030D-6E8A-4147-A177-3AD203B41FA5}">
                      <a16:colId xmlns:a16="http://schemas.microsoft.com/office/drawing/2014/main" val="605323630"/>
                    </a:ext>
                  </a:extLst>
                </a:gridCol>
              </a:tblGrid>
              <a:tr h="2852057">
                <a:tc>
                  <a:txBody>
                    <a:bodyPr/>
                    <a:lstStyle/>
                    <a:p>
                      <a:endParaRPr lang="en-US" dirty="0"/>
                    </a:p>
                    <a:p>
                      <a:endParaRPr lang="en-US" dirty="0"/>
                    </a:p>
                    <a:p>
                      <a:endParaRPr lang="en-US" dirty="0"/>
                    </a:p>
                    <a:p>
                      <a:endParaRPr lang="en-US" dirty="0"/>
                    </a:p>
                    <a:p>
                      <a:endParaRPr lang="en-US" dirty="0"/>
                    </a:p>
                    <a:p>
                      <a:r>
                        <a:rPr lang="en-US" dirty="0"/>
                        <a:t>03</a:t>
                      </a:r>
                    </a:p>
                  </a:txBody>
                  <a:tcPr/>
                </a:tc>
                <a:tc>
                  <a:txBody>
                    <a:bodyPr/>
                    <a:lstStyle/>
                    <a:p>
                      <a:endParaRPr lang="en-US" dirty="0"/>
                    </a:p>
                    <a:p>
                      <a:endParaRPr lang="en-US" dirty="0"/>
                    </a:p>
                    <a:p>
                      <a:endParaRPr lang="en-US" dirty="0"/>
                    </a:p>
                    <a:p>
                      <a:endParaRPr lang="en-US" dirty="0"/>
                    </a:p>
                    <a:p>
                      <a:r>
                        <a:rPr lang="en-US" dirty="0"/>
                        <a:t>"SLEEP APNEA DETECTION BASED ON FPGA USING EEG SIGNALS"</a:t>
                      </a:r>
                    </a:p>
                  </a:txBody>
                  <a:tcPr/>
                </a:tc>
                <a:tc>
                  <a:txBody>
                    <a:bodyPr/>
                    <a:lstStyle/>
                    <a:p>
                      <a:r>
                        <a:rPr lang="en-US" dirty="0"/>
                        <a:t>EEG signals from the UCDDB database are preprocessed and band-decomposed into five frequency sub-bands. Features like energy, mobility, and kurtosis are extracted from these sub-bands. A Linear Support Vector Machine (LSVM) classifier is used to distinguish between apnea and non-apnea episodes. The model's parameters are then implemented on an Artix-7 FPGA</a:t>
                      </a:r>
                    </a:p>
                  </a:txBody>
                  <a:tcPr/>
                </a:tc>
                <a:tc>
                  <a:txBody>
                    <a:bodyPr/>
                    <a:lstStyle/>
                    <a:p>
                      <a:r>
                        <a:rPr lang="en-US" dirty="0"/>
                        <a:t>The system achieves an impressive performance with a highest accuracy of 94.81%. It is energy-efficient, with a minimal dynamic power usage of 19mW. The hardware can be integrated into a wearable device for automated sleep apnea detection</a:t>
                      </a:r>
                    </a:p>
                  </a:txBody>
                  <a:tcPr/>
                </a:tc>
                <a:tc>
                  <a:txBody>
                    <a:bodyPr/>
                    <a:lstStyle/>
                    <a:p>
                      <a:r>
                        <a:rPr lang="en-US" dirty="0"/>
                        <a:t>The authors suggest connecting a wireless headset band for EEG recordings with an FPGA to improve comfort and efficiency</a:t>
                      </a:r>
                    </a:p>
                  </a:txBody>
                  <a:tcPr/>
                </a:tc>
                <a:extLst>
                  <a:ext uri="{0D108BD9-81ED-4DB2-BD59-A6C34878D82A}">
                    <a16:rowId xmlns:a16="http://schemas.microsoft.com/office/drawing/2014/main" val="1922529832"/>
                  </a:ext>
                </a:extLst>
              </a:tr>
              <a:tr h="2852057">
                <a:tc>
                  <a:txBody>
                    <a:bodyPr/>
                    <a:lstStyle/>
                    <a:p>
                      <a:endParaRPr lang="en-US" dirty="0"/>
                    </a:p>
                    <a:p>
                      <a:endParaRPr lang="en-US" dirty="0"/>
                    </a:p>
                    <a:p>
                      <a:endParaRPr lang="en-US" dirty="0"/>
                    </a:p>
                    <a:p>
                      <a:endParaRPr lang="en-US" dirty="0"/>
                    </a:p>
                    <a:p>
                      <a:endParaRPr lang="en-US" dirty="0"/>
                    </a:p>
                    <a:p>
                      <a:r>
                        <a:rPr lang="en-US" dirty="0"/>
                        <a:t>04</a:t>
                      </a:r>
                    </a:p>
                  </a:txBody>
                  <a:tcPr/>
                </a:tc>
                <a:tc>
                  <a:txBody>
                    <a:bodyPr/>
                    <a:lstStyle/>
                    <a:p>
                      <a:endParaRPr lang="en-US" dirty="0"/>
                    </a:p>
                    <a:p>
                      <a:endParaRPr lang="en-US" dirty="0"/>
                    </a:p>
                    <a:p>
                      <a:endParaRPr lang="en-US" dirty="0"/>
                    </a:p>
                    <a:p>
                      <a:r>
                        <a:rPr lang="en-US" dirty="0"/>
                        <a:t>"EEG Signal Processing for the Identification of Sleeping Disorder Using Hybrid Deep Learning with Ensemble Machine Learning Classifier"</a:t>
                      </a:r>
                    </a:p>
                  </a:txBody>
                  <a:tcPr/>
                </a:tc>
                <a:tc>
                  <a:txBody>
                    <a:bodyPr/>
                    <a:lstStyle/>
                    <a:p>
                      <a:r>
                        <a:rPr lang="en-US" dirty="0"/>
                        <a:t>EEG signals from the Sleep-EDF database are collected and preprocessed to remove noise and artifacts. A hybrid deep learning framework (CNN) and an ensemble machine learning classifier are used for detection. The approach combines CNN with classifiers like Random Forest, KNN, and </a:t>
                      </a:r>
                      <a:r>
                        <a:rPr lang="en-US" dirty="0" err="1"/>
                        <a:t>XGBoost</a:t>
                      </a:r>
                      <a:endParaRPr lang="en-US" dirty="0"/>
                    </a:p>
                  </a:txBody>
                  <a:tcPr/>
                </a:tc>
                <a:tc>
                  <a:txBody>
                    <a:bodyPr/>
                    <a:lstStyle/>
                    <a:p>
                      <a:r>
                        <a:rPr lang="en-US" dirty="0"/>
                        <a:t>The hybrid model achieves high accuracy (96.78%) and sensitivity (89.06%), outperforming conventional methods. The use of CNNs effectively extracts high-level features from EEG signals, while the ensemble learning improves generalization and reduces overfitting.</a:t>
                      </a:r>
                    </a:p>
                  </a:txBody>
                  <a:tcPr/>
                </a:tc>
                <a:tc>
                  <a:txBody>
                    <a:bodyPr/>
                    <a:lstStyle/>
                    <a:p>
                      <a:r>
                        <a:rPr lang="en-US" dirty="0"/>
                        <a:t>The model should be tested on larger and more varied datasets, including real-world clinical data. Further research is needed to understand the specific EEG characteristics that contribute to the hybrid model's classification.</a:t>
                      </a:r>
                    </a:p>
                  </a:txBody>
                  <a:tcPr/>
                </a:tc>
                <a:extLst>
                  <a:ext uri="{0D108BD9-81ED-4DB2-BD59-A6C34878D82A}">
                    <a16:rowId xmlns:a16="http://schemas.microsoft.com/office/drawing/2014/main" val="312872147"/>
                  </a:ext>
                </a:extLst>
              </a:tr>
            </a:tbl>
          </a:graphicData>
        </a:graphic>
      </p:graphicFrame>
    </p:spTree>
    <p:extLst>
      <p:ext uri="{BB962C8B-B14F-4D97-AF65-F5344CB8AC3E}">
        <p14:creationId xmlns:p14="http://schemas.microsoft.com/office/powerpoint/2010/main" val="3274055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565409" y="171553"/>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03757"/>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03257"/>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Behaviour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25D1CD6B-094F-1FAE-F7C2-EB2141BC1F93}"/>
              </a:ext>
            </a:extLst>
          </p:cNvPr>
          <p:cNvPicPr>
            <a:picLocks noChangeAspect="1"/>
          </p:cNvPicPr>
          <p:nvPr/>
        </p:nvPicPr>
        <p:blipFill>
          <a:blip r:embed="rId2"/>
          <a:srcRect l="5037" t="5497" r="7017" b="5691"/>
          <a:stretch>
            <a:fillRect/>
          </a:stretch>
        </p:blipFill>
        <p:spPr>
          <a:xfrm>
            <a:off x="884420" y="1034320"/>
            <a:ext cx="3314252" cy="5164851"/>
          </a:xfrm>
          <a:prstGeom prst="rect">
            <a:avLst/>
          </a:prstGeom>
        </p:spPr>
      </p:pic>
      <p:pic>
        <p:nvPicPr>
          <p:cNvPr id="10" name="Picture 9">
            <a:extLst>
              <a:ext uri="{FF2B5EF4-FFF2-40B4-BE49-F238E27FC236}">
                <a16:creationId xmlns:a16="http://schemas.microsoft.com/office/drawing/2014/main" id="{69CBE5A9-A878-18C0-E1FB-3516F92D1956}"/>
              </a:ext>
            </a:extLst>
          </p:cNvPr>
          <p:cNvPicPr>
            <a:picLocks noChangeAspect="1"/>
          </p:cNvPicPr>
          <p:nvPr/>
        </p:nvPicPr>
        <p:blipFill>
          <a:blip r:embed="rId3"/>
          <a:srcRect l="26604" t="4956" r="31004" b="9814"/>
          <a:stretch>
            <a:fillRect/>
          </a:stretch>
        </p:blipFill>
        <p:spPr>
          <a:xfrm>
            <a:off x="6943724" y="1034320"/>
            <a:ext cx="4001761" cy="4981104"/>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sz="1600" b="1" dirty="0"/>
              <a:t>Real-Time Data Processing</a:t>
            </a:r>
            <a:r>
              <a:rPr lang="en-US" sz="1600" dirty="0"/>
              <a:t>: The RISC-V processor on the FPGA handles real-time EEG signals, performing tasks like filtering and feature extraction on the embedded core.</a:t>
            </a:r>
          </a:p>
          <a:p>
            <a:pPr marL="285750" lvl="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endParaRPr>
          </a:p>
          <a:p>
            <a:pPr marL="285750" lvl="0" indent="-285750">
              <a:buFont typeface="Arial" panose="020B0604020202020204" pitchFamily="34" charset="0"/>
              <a:buChar char="•"/>
            </a:pPr>
            <a:r>
              <a:rPr lang="en-US" sz="1600" b="1" dirty="0"/>
              <a:t>Diagnostic Intelligence</a:t>
            </a:r>
            <a:r>
              <a:rPr lang="en-US" sz="1600" dirty="0"/>
              <a:t>: The system uses a deep learning model to automatically classify sleep stages and detect disorders, providing a significant improvement over manual analysis.</a:t>
            </a:r>
          </a:p>
          <a:p>
            <a:pPr marL="285750" lvl="0" indent="-285750">
              <a:buFont typeface="Arial" panose="020B0604020202020204" pitchFamily="34" charset="0"/>
              <a:buChar char="•"/>
            </a:pPr>
            <a:endParaRPr lang="en-US" sz="1600" b="1" dirty="0"/>
          </a:p>
          <a:p>
            <a:pPr marL="285750" lvl="0" indent="-285750">
              <a:buFont typeface="Arial" panose="020B0604020202020204" pitchFamily="34" charset="0"/>
              <a:buChar char="•"/>
            </a:pPr>
            <a:r>
              <a:rPr lang="en-US" sz="1600" b="1" dirty="0"/>
              <a:t> Wearable/IoT Platform</a:t>
            </a:r>
            <a:r>
              <a:rPr lang="en-US" sz="1600" dirty="0"/>
              <a:t>: The low-power and high-performance FPGA implementation is suitable for creating a wearable System-on-a-Chip (SoC) or a wireless headset for continuous patient monitoring.</a:t>
            </a:r>
            <a:endParaRPr lang="en-IN" sz="1600"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lvl="0" indent="-285750">
              <a:buFont typeface="Wingdings" panose="05000000000000000000" pitchFamily="2" charset="2"/>
              <a:buChar char="q"/>
            </a:pPr>
            <a:r>
              <a:rPr lang="en-US" dirty="0">
                <a:latin typeface="Verdana" panose="020B0604030504040204" pitchFamily="34" charset="0"/>
                <a:ea typeface="Verdana" panose="020B0604030504040204" pitchFamily="34" charset="0"/>
              </a:rPr>
              <a:t>. </a:t>
            </a:r>
            <a:r>
              <a:rPr lang="en-US" sz="1600" b="1" dirty="0"/>
              <a:t>Hardware/Processor Testing</a:t>
            </a:r>
            <a:r>
              <a:rPr lang="en-US" sz="1600" dirty="0"/>
              <a:t>: Functional verification of the processor is done using Verilog testbenches. The hazard unit's integrity is tested with specific instruction sequences, and the overall power consumption and FPGA resource usage are benchmarked.</a:t>
            </a:r>
          </a:p>
          <a:p>
            <a:pPr marL="285750" lvl="0" indent="-285750">
              <a:buFont typeface="Wingdings" panose="05000000000000000000" pitchFamily="2" charset="2"/>
              <a:buChar char="q"/>
            </a:pPr>
            <a:endParaRPr lang="en-US" sz="1600" dirty="0">
              <a:latin typeface="Verdana" panose="020B0604030504040204" pitchFamily="34" charset="0"/>
              <a:ea typeface="Verdana" panose="020B0604030504040204" pitchFamily="34" charset="0"/>
            </a:endParaRPr>
          </a:p>
          <a:p>
            <a:pPr marL="285750" lvl="0" indent="-285750">
              <a:buFont typeface="Wingdings" panose="05000000000000000000" pitchFamily="2" charset="2"/>
              <a:buChar char="q"/>
            </a:pPr>
            <a:r>
              <a:rPr lang="en-US" sz="1600" b="1" dirty="0"/>
              <a:t>Signal Processing/Algorithm Testing</a:t>
            </a:r>
            <a:r>
              <a:rPr lang="en-US" sz="1600" dirty="0"/>
              <a:t>: The diagnostic accuracy of the machine learning model is evaluated using publicly available datasets. Robustness is tested with methods like k-fold cross-validation to ensure the model performs reliably across different patients.</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594543" y="889964"/>
            <a:ext cx="11326761" cy="5735761"/>
          </a:xfrm>
          <a:prstGeom prst="rect">
            <a:avLst/>
          </a:prstGeom>
          <a:noFill/>
          <a:ln>
            <a:noFill/>
          </a:ln>
        </p:spPr>
        <p:txBody>
          <a:bodyPr spcFirstLastPara="1" wrap="square" lIns="91425" tIns="45700" rIns="91425" bIns="45700" anchor="t" anchorCtr="0">
            <a:noAutofit/>
          </a:bodyPr>
          <a:lstStyle/>
          <a:p>
            <a:pPr lvl="0"/>
            <a:r>
              <a:rPr lang="en-US" b="1" dirty="0"/>
              <a:t>Implementation – Iteration 1 </a:t>
            </a:r>
          </a:p>
          <a:p>
            <a:pPr lvl="0"/>
            <a:endParaRPr lang="en-US" dirty="0"/>
          </a:p>
          <a:p>
            <a:pPr lvl="0"/>
            <a:r>
              <a:rPr lang="en-US" dirty="0"/>
              <a:t>● </a:t>
            </a:r>
            <a:r>
              <a:rPr lang="en-US" dirty="0">
                <a:latin typeface="Verdana" panose="020B0604030504040204" pitchFamily="34" charset="0"/>
                <a:ea typeface="Verdana" panose="020B0604030504040204" pitchFamily="34" charset="0"/>
              </a:rPr>
              <a:t>Configured FPGA infrastructure: LEDs, switches, push buttons, 7-segment display</a:t>
            </a:r>
          </a:p>
          <a:p>
            <a:pPr lvl="0"/>
            <a:r>
              <a:rPr lang="en-US" dirty="0">
                <a:latin typeface="Verdana" panose="020B0604030504040204" pitchFamily="34" charset="0"/>
                <a:ea typeface="Verdana" panose="020B0604030504040204" pitchFamily="34" charset="0"/>
              </a:rPr>
              <a:t>. </a:t>
            </a:r>
          </a:p>
          <a:p>
            <a:pPr lvl="0"/>
            <a:r>
              <a:rPr lang="en-US" dirty="0">
                <a:latin typeface="Verdana" panose="020B0604030504040204" pitchFamily="34" charset="0"/>
                <a:ea typeface="Verdana" panose="020B0604030504040204" pitchFamily="34" charset="0"/>
              </a:rPr>
              <a:t>● Implemented clock divider for timing control. </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 Mapped digital input signals (switches/buttons) → FPGA outputs (LEDs/7-segment).</a:t>
            </a:r>
          </a:p>
          <a:p>
            <a:pPr lvl="0"/>
            <a:r>
              <a:rPr lang="en-US" dirty="0">
                <a:latin typeface="Verdana" panose="020B0604030504040204" pitchFamily="34" charset="0"/>
                <a:ea typeface="Verdana" panose="020B0604030504040204" pitchFamily="34" charset="0"/>
              </a:rPr>
              <a:t> </a:t>
            </a:r>
          </a:p>
          <a:p>
            <a:pPr lvl="0"/>
            <a:r>
              <a:rPr lang="en-US" dirty="0">
                <a:latin typeface="Verdana" panose="020B0604030504040204" pitchFamily="34" charset="0"/>
                <a:ea typeface="Verdana" panose="020B0604030504040204" pitchFamily="34" charset="0"/>
              </a:rPr>
              <a:t>● Verified functionality through simulation and on-board testing. </a:t>
            </a:r>
          </a:p>
          <a:p>
            <a:pPr lvl="0"/>
            <a:endParaRPr lang="en-US"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Results – Iteration 1 </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 FPGA synthesized and programmed successfully with no errors. </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 Switches and buttons correctly controlled LEDs and 7-segment display. </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 Digital signal flow validated from inputs → FPGA logic → outputs. </a:t>
            </a:r>
          </a:p>
          <a:p>
            <a:pPr lvl="0"/>
            <a:endParaRPr lang="en-US" dirty="0">
              <a:latin typeface="Verdana" panose="020B0604030504040204" pitchFamily="34" charset="0"/>
              <a:ea typeface="Verdana" panose="020B0604030504040204" pitchFamily="34" charset="0"/>
            </a:endParaRPr>
          </a:p>
          <a:p>
            <a:pPr lvl="0"/>
            <a:r>
              <a:rPr lang="en-US" dirty="0">
                <a:latin typeface="Verdana" panose="020B0604030504040204" pitchFamily="34" charset="0"/>
                <a:ea typeface="Verdana" panose="020B0604030504040204" pitchFamily="34" charset="0"/>
              </a:rPr>
              <a:t>● Outcome: FPGA infrastructure is ready for sensor interface integration in Iteration 2</a:t>
            </a:r>
            <a:r>
              <a:rPr lang="en-IN" b="1" dirty="0">
                <a:latin typeface="Verdana" panose="020B0604030504040204" pitchFamily="34" charset="0"/>
                <a:ea typeface="Verdana" panose="020B0604030504040204" pitchFamily="34" charset="0"/>
              </a:rPr>
              <a:t>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29190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3466</TotalTime>
  <Words>1572</Words>
  <Application>Microsoft Office PowerPoint</Application>
  <PresentationFormat>Widescreen</PresentationFormat>
  <Paragraphs>179</Paragraphs>
  <Slides>11</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Montserrat</vt:lpstr>
      <vt:lpstr>Poppins SemiBold</vt:lpstr>
      <vt:lpstr>Montserrat Medium</vt:lpstr>
      <vt:lpstr>Verdana</vt:lpstr>
      <vt:lpstr>Plus Jakarta Sans</vt:lpstr>
      <vt:lpstr>Aharoni</vt:lpstr>
      <vt:lpstr>Wingdings</vt:lpstr>
      <vt:lpstr>Calibri</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Sahana Sajjan</cp:lastModifiedBy>
  <cp:revision>37</cp:revision>
  <dcterms:created xsi:type="dcterms:W3CDTF">2022-05-23T07:15:42Z</dcterms:created>
  <dcterms:modified xsi:type="dcterms:W3CDTF">2025-09-25T15:37:20Z</dcterms:modified>
</cp:coreProperties>
</file>