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7"/>
  </p:notesMasterIdLst>
  <p:sldIdLst>
    <p:sldId id="268" r:id="rId2"/>
    <p:sldId id="271" r:id="rId3"/>
    <p:sldId id="272" r:id="rId4"/>
    <p:sldId id="269" r:id="rId5"/>
    <p:sldId id="267" r:id="rId6"/>
    <p:sldId id="259" r:id="rId7"/>
    <p:sldId id="260" r:id="rId8"/>
    <p:sldId id="261" r:id="rId9"/>
    <p:sldId id="273" r:id="rId10"/>
    <p:sldId id="262" r:id="rId11"/>
    <p:sldId id="263" r:id="rId12"/>
    <p:sldId id="264" r:id="rId13"/>
    <p:sldId id="265" r:id="rId14"/>
    <p:sldId id="266"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204EF2-2AD0-441C-8E94-CD50493CE514}" type="datetimeFigureOut">
              <a:rPr lang="en-US" smtClean="0"/>
              <a:t>1/19/2017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156126-0AD1-4ADD-8816-3DB55410DA09}" type="slidenum">
              <a:rPr lang="en-US" smtClean="0"/>
              <a:t>‹#›</a:t>
            </a:fld>
            <a:endParaRPr lang="en-US"/>
          </a:p>
        </p:txBody>
      </p:sp>
    </p:spTree>
    <p:extLst>
      <p:ext uri="{BB962C8B-B14F-4D97-AF65-F5344CB8AC3E}">
        <p14:creationId xmlns:p14="http://schemas.microsoft.com/office/powerpoint/2010/main" val="3309136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1/19/2017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1/19/2017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www.jsp.net/" TargetMode="External"/><Relationship Id="rId2" Type="http://schemas.openxmlformats.org/officeDocument/2006/relationships/hyperlink" Target="http://www.w3schools.in/java/"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178028"/>
            <a:ext cx="9144000" cy="467997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endParaRPr lang="en-IN" sz="7200" b="1" u="sng" dirty="0" smtClean="0">
              <a:solidFill>
                <a:srgbClr val="C00000"/>
              </a:solidFill>
            </a:endParaRPr>
          </a:p>
          <a:p>
            <a:endParaRPr lang="en-IN" sz="7200" b="1" u="sng" dirty="0" smtClean="0">
              <a:solidFill>
                <a:srgbClr val="C00000"/>
              </a:solidFill>
            </a:endParaRPr>
          </a:p>
          <a:p>
            <a:pPr algn="just"/>
            <a:r>
              <a:rPr lang="en-IN" sz="7200" b="1" dirty="0" smtClean="0">
                <a:solidFill>
                  <a:srgbClr val="C00000"/>
                </a:solidFill>
              </a:rPr>
              <a:t> </a:t>
            </a:r>
            <a:r>
              <a:rPr lang="en-IN" sz="8000" b="1" dirty="0" smtClean="0">
                <a:solidFill>
                  <a:srgbClr val="C00000"/>
                </a:solidFill>
              </a:rPr>
              <a:t>E-COLLEGE BUZZ</a:t>
            </a:r>
            <a:endParaRPr lang="en-IN" sz="8000" b="1" dirty="0">
              <a:solidFill>
                <a:srgbClr val="C00000"/>
              </a:solidFill>
            </a:endParaRPr>
          </a:p>
          <a:p>
            <a:endParaRPr lang="en-US" sz="7200" b="1" u="sng" dirty="0">
              <a:solidFill>
                <a:srgbClr val="C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051234"/>
            <a:ext cx="2381250" cy="238125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0903" y="923572"/>
            <a:ext cx="3565136" cy="2508912"/>
          </a:xfrm>
          <a:prstGeom prst="rect">
            <a:avLst/>
          </a:prstGeom>
        </p:spPr>
      </p:pic>
    </p:spTree>
    <p:custDataLst>
      <p:tags r:id="rId1"/>
    </p:custDataLst>
    <p:extLst>
      <p:ext uri="{BB962C8B-B14F-4D97-AF65-F5344CB8AC3E}">
        <p14:creationId xmlns:p14="http://schemas.microsoft.com/office/powerpoint/2010/main" val="2239470900"/>
      </p:ext>
    </p:extLst>
  </p:cSld>
  <p:clrMapOvr>
    <a:masterClrMapping/>
  </p:clrMapOvr>
  <mc:AlternateContent xmlns:mc="http://schemas.openxmlformats.org/markup-compatibility/2006" xmlns:p14="http://schemas.microsoft.com/office/powerpoint/2010/main">
    <mc:Choice Requires="p14">
      <p:transition spd="slow" p14:dur="3400" advTm="2889">
        <p14:reveal/>
      </p:transition>
    </mc:Choice>
    <mc:Fallback xmlns="">
      <p:transition spd="slow" advTm="288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8"/>
                                        </p:tgtEl>
                                        <p:attrNameLst>
                                          <p:attrName>ppt_w</p:attrName>
                                        </p:attrNameLst>
                                      </p:cBhvr>
                                      <p:tavLst>
                                        <p:tav tm="0">
                                          <p:val>
                                            <p:strVal val="ppt_w"/>
                                          </p:val>
                                        </p:tav>
                                        <p:tav tm="100000">
                                          <p:val>
                                            <p:fltVal val="0"/>
                                          </p:val>
                                        </p:tav>
                                      </p:tavLst>
                                    </p:anim>
                                    <p:anim calcmode="lin" valueType="num">
                                      <p:cBhvr>
                                        <p:cTn id="7" dur="1000"/>
                                        <p:tgtEl>
                                          <p:spTgt spid="8"/>
                                        </p:tgtEl>
                                        <p:attrNameLst>
                                          <p:attrName>ppt_h</p:attrName>
                                        </p:attrNameLst>
                                      </p:cBhvr>
                                      <p:tavLst>
                                        <p:tav tm="0">
                                          <p:val>
                                            <p:strVal val="ppt_h"/>
                                          </p:val>
                                        </p:tav>
                                        <p:tav tm="100000">
                                          <p:val>
                                            <p:fltVal val="0"/>
                                          </p:val>
                                        </p:tav>
                                      </p:tavLst>
                                    </p:anim>
                                    <p:anim calcmode="lin" valueType="num">
                                      <p:cBhvr>
                                        <p:cTn id="8" dur="1000"/>
                                        <p:tgtEl>
                                          <p:spTgt spid="8"/>
                                        </p:tgtEl>
                                        <p:attrNameLst>
                                          <p:attrName>style.rotation</p:attrName>
                                        </p:attrNameLst>
                                      </p:cBhvr>
                                      <p:tavLst>
                                        <p:tav tm="0">
                                          <p:val>
                                            <p:fltVal val="0"/>
                                          </p:val>
                                        </p:tav>
                                        <p:tav tm="100000">
                                          <p:val>
                                            <p:fltVal val="90"/>
                                          </p:val>
                                        </p:tav>
                                      </p:tavLst>
                                    </p:anim>
                                    <p:animEffect transition="out" filter="fade">
                                      <p:cBhvr>
                                        <p:cTn id="9" dur="1000"/>
                                        <p:tgtEl>
                                          <p:spTgt spid="8"/>
                                        </p:tgtEl>
                                      </p:cBhvr>
                                    </p:animEffect>
                                    <p:set>
                                      <p:cBhvr>
                                        <p:cTn id="10"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057400"/>
            <a:ext cx="7239000" cy="2616101"/>
          </a:xfrm>
          <a:prstGeom prst="rect">
            <a:avLst/>
          </a:prstGeom>
        </p:spPr>
        <p:txBody>
          <a:bodyPr wrap="square">
            <a:spAutoFit/>
          </a:bodyPr>
          <a:lstStyle/>
          <a:p>
            <a:r>
              <a:rPr lang="en-IN" sz="3200" b="1" u="sng" dirty="0">
                <a:solidFill>
                  <a:schemeClr val="accent6">
                    <a:lumMod val="50000"/>
                  </a:schemeClr>
                </a:solidFill>
              </a:rPr>
              <a:t>SCOPE OF THE PROJECT</a:t>
            </a:r>
            <a:r>
              <a:rPr lang="en-IN" sz="3200" b="1" u="sng" dirty="0" smtClean="0">
                <a:solidFill>
                  <a:schemeClr val="accent6">
                    <a:lumMod val="50000"/>
                  </a:schemeClr>
                </a:solidFill>
              </a:rPr>
              <a:t>:</a:t>
            </a:r>
          </a:p>
          <a:p>
            <a:endParaRPr lang="en-IN" b="1" u="sng" dirty="0"/>
          </a:p>
          <a:p>
            <a:endParaRPr lang="en-US" dirty="0"/>
          </a:p>
          <a:p>
            <a:pPr algn="just"/>
            <a:r>
              <a:rPr lang="en-IN" sz="2400" dirty="0" smtClean="0"/>
              <a:t>	It </a:t>
            </a:r>
            <a:r>
              <a:rPr lang="en-IN" sz="2400" dirty="0"/>
              <a:t>provides the direct interaction between the students and the lecturers. It can be used in schools, colleges, institutions, </a:t>
            </a:r>
            <a:r>
              <a:rPr lang="en-IN" sz="2400" dirty="0" smtClean="0"/>
              <a:t>universities, tutorials </a:t>
            </a:r>
            <a:r>
              <a:rPr lang="en-IN" sz="2400" dirty="0"/>
              <a:t>and any organization.</a:t>
            </a:r>
            <a:endParaRPr lang="en-US" sz="2400" dirty="0"/>
          </a:p>
        </p:txBody>
      </p:sp>
    </p:spTree>
    <p:extLst>
      <p:ext uri="{BB962C8B-B14F-4D97-AF65-F5344CB8AC3E}">
        <p14:creationId xmlns:p14="http://schemas.microsoft.com/office/powerpoint/2010/main" val="4179903936"/>
      </p:ext>
    </p:extLst>
  </p:cSld>
  <p:clrMapOvr>
    <a:masterClrMapping/>
  </p:clrMapOvr>
  <mc:AlternateContent xmlns:mc="http://schemas.openxmlformats.org/markup-compatibility/2006" xmlns:p14="http://schemas.microsoft.com/office/powerpoint/2010/main">
    <mc:Choice Requires="p14">
      <p:transition spd="slow" p14:dur="2000" advTm="1265"/>
    </mc:Choice>
    <mc:Fallback xmlns="">
      <p:transition spd="slow" advTm="126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859340"/>
            <a:ext cx="6324600" cy="4893647"/>
          </a:xfrm>
          <a:prstGeom prst="rect">
            <a:avLst/>
          </a:prstGeom>
        </p:spPr>
        <p:txBody>
          <a:bodyPr wrap="square">
            <a:spAutoFit/>
          </a:bodyPr>
          <a:lstStyle/>
          <a:p>
            <a:r>
              <a:rPr lang="en-IN" sz="3200" b="1" u="sng" dirty="0">
                <a:solidFill>
                  <a:schemeClr val="accent6">
                    <a:lumMod val="50000"/>
                  </a:schemeClr>
                </a:solidFill>
              </a:rPr>
              <a:t>TECHNOLOGY</a:t>
            </a:r>
            <a:r>
              <a:rPr lang="en-IN" sz="3200" b="1" u="sng" dirty="0" smtClean="0">
                <a:solidFill>
                  <a:schemeClr val="accent6">
                    <a:lumMod val="50000"/>
                  </a:schemeClr>
                </a:solidFill>
              </a:rPr>
              <a:t>:</a:t>
            </a:r>
          </a:p>
          <a:p>
            <a:endParaRPr lang="en-US" dirty="0"/>
          </a:p>
          <a:p>
            <a:r>
              <a:rPr lang="en-IN" sz="2800" b="1" u="sng" dirty="0">
                <a:solidFill>
                  <a:srgbClr val="7030A0"/>
                </a:solidFill>
              </a:rPr>
              <a:t>Hardware Requirements</a:t>
            </a:r>
            <a:r>
              <a:rPr lang="en-IN" sz="2800" b="1" u="sng" dirty="0" smtClean="0">
                <a:solidFill>
                  <a:srgbClr val="7030A0"/>
                </a:solidFill>
              </a:rPr>
              <a:t>:-</a:t>
            </a:r>
          </a:p>
          <a:p>
            <a:endParaRPr lang="en-US" dirty="0"/>
          </a:p>
          <a:p>
            <a:pPr marL="342900" indent="-342900">
              <a:buFont typeface="Wingdings" pitchFamily="2" charset="2"/>
              <a:buChar char="q"/>
            </a:pPr>
            <a:r>
              <a:rPr lang="en-IN" sz="2400" dirty="0" smtClean="0"/>
              <a:t>Standard </a:t>
            </a:r>
            <a:r>
              <a:rPr lang="en-IN" sz="2400" dirty="0"/>
              <a:t>pc  :      Monitor, mouse, keyboard</a:t>
            </a:r>
            <a:r>
              <a:rPr lang="en-IN" sz="2400" dirty="0" smtClean="0"/>
              <a:t>.</a:t>
            </a:r>
          </a:p>
          <a:p>
            <a:pPr marL="342900" indent="-342900">
              <a:buFont typeface="Wingdings" pitchFamily="2" charset="2"/>
              <a:buChar char="q"/>
            </a:pPr>
            <a:endParaRPr lang="en-IN" sz="2400" dirty="0" smtClean="0"/>
          </a:p>
          <a:p>
            <a:pPr marL="342900" indent="-342900">
              <a:buFont typeface="Wingdings" pitchFamily="2" charset="2"/>
              <a:buChar char="q"/>
            </a:pPr>
            <a:r>
              <a:rPr lang="en-IN" sz="2400" dirty="0" smtClean="0"/>
              <a:t> Processor     </a:t>
            </a:r>
            <a:r>
              <a:rPr lang="en-IN" sz="2400" dirty="0"/>
              <a:t>:       Intel Dual Core or above</a:t>
            </a:r>
            <a:r>
              <a:rPr lang="en-IN" sz="2400" dirty="0" smtClean="0"/>
              <a:t>.</a:t>
            </a:r>
          </a:p>
          <a:p>
            <a:pPr marL="342900" indent="-342900">
              <a:buFont typeface="Wingdings" pitchFamily="2" charset="2"/>
              <a:buChar char="q"/>
            </a:pPr>
            <a:endParaRPr lang="en-US" sz="2400" dirty="0"/>
          </a:p>
          <a:p>
            <a:pPr marL="342900" indent="-342900">
              <a:buFont typeface="Wingdings" pitchFamily="2" charset="2"/>
              <a:buChar char="q"/>
            </a:pPr>
            <a:r>
              <a:rPr lang="en-IN" sz="2400" dirty="0" smtClean="0"/>
              <a:t>RAM            </a:t>
            </a:r>
            <a:r>
              <a:rPr lang="en-IN" sz="2400" dirty="0"/>
              <a:t>:       1GB or </a:t>
            </a:r>
            <a:r>
              <a:rPr lang="en-IN" sz="2400" dirty="0" smtClean="0"/>
              <a:t>above.</a:t>
            </a:r>
          </a:p>
          <a:p>
            <a:pPr marL="342900" indent="-342900">
              <a:buFont typeface="Wingdings" pitchFamily="2" charset="2"/>
              <a:buChar char="q"/>
            </a:pPr>
            <a:endParaRPr lang="en-US" sz="2400" dirty="0"/>
          </a:p>
          <a:p>
            <a:pPr marL="342900" indent="-342900">
              <a:buFont typeface="Wingdings" pitchFamily="2" charset="2"/>
              <a:buChar char="q"/>
            </a:pPr>
            <a:r>
              <a:rPr lang="en-IN" sz="2400" dirty="0" smtClean="0"/>
              <a:t>Hard </a:t>
            </a:r>
            <a:r>
              <a:rPr lang="en-IN" sz="2400" dirty="0"/>
              <a:t>Disk     :      20GB hard disk or above</a:t>
            </a:r>
            <a:endParaRPr lang="en-US" sz="2400" dirty="0"/>
          </a:p>
          <a:p>
            <a:pPr marL="342900" indent="-342900">
              <a:buFont typeface="Wingdings" pitchFamily="2" charset="2"/>
              <a:buChar char="q"/>
            </a:pPr>
            <a:endParaRPr lang="en-US" sz="2400" dirty="0"/>
          </a:p>
          <a:p>
            <a:r>
              <a:rPr lang="en-IN" sz="2400" b="1" dirty="0"/>
              <a:t> </a:t>
            </a:r>
            <a:endParaRPr lang="en-US" sz="2400" dirty="0"/>
          </a:p>
        </p:txBody>
      </p:sp>
    </p:spTree>
    <p:extLst>
      <p:ext uri="{BB962C8B-B14F-4D97-AF65-F5344CB8AC3E}">
        <p14:creationId xmlns:p14="http://schemas.microsoft.com/office/powerpoint/2010/main" val="2748914229"/>
      </p:ext>
    </p:extLst>
  </p:cSld>
  <p:clrMapOvr>
    <a:masterClrMapping/>
  </p:clrMapOvr>
  <mc:AlternateContent xmlns:mc="http://schemas.openxmlformats.org/markup-compatibility/2006" xmlns:p14="http://schemas.microsoft.com/office/powerpoint/2010/main">
    <mc:Choice Requires="p14">
      <p:transition spd="slow" p14:dur="2000" advTm="1136"/>
    </mc:Choice>
    <mc:Fallback xmlns="">
      <p:transition spd="slow" advTm="1136"/>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418" y="833297"/>
            <a:ext cx="7696200" cy="5940088"/>
          </a:xfrm>
          <a:prstGeom prst="rect">
            <a:avLst/>
          </a:prstGeom>
        </p:spPr>
        <p:txBody>
          <a:bodyPr wrap="square">
            <a:spAutoFit/>
          </a:bodyPr>
          <a:lstStyle/>
          <a:p>
            <a:r>
              <a:rPr lang="en-IN" sz="3200" b="1" u="sng" dirty="0">
                <a:solidFill>
                  <a:srgbClr val="7030A0"/>
                </a:solidFill>
              </a:rPr>
              <a:t>Software Requirements: </a:t>
            </a:r>
            <a:r>
              <a:rPr lang="en-IN" sz="3200" b="1" u="sng" dirty="0" smtClean="0">
                <a:solidFill>
                  <a:srgbClr val="7030A0"/>
                </a:solidFill>
              </a:rPr>
              <a:t>-</a:t>
            </a:r>
          </a:p>
          <a:p>
            <a:endParaRPr lang="en-IN" b="1" u="sng" dirty="0"/>
          </a:p>
          <a:p>
            <a:endParaRPr lang="en-US" dirty="0"/>
          </a:p>
          <a:p>
            <a:pPr marL="342900" indent="-342900">
              <a:buFont typeface="Wingdings" pitchFamily="2" charset="2"/>
              <a:buChar char="ü"/>
            </a:pPr>
            <a:r>
              <a:rPr lang="en-IN" sz="2400" b="1" dirty="0" smtClean="0"/>
              <a:t> </a:t>
            </a:r>
            <a:r>
              <a:rPr lang="en-IN" sz="2400" dirty="0"/>
              <a:t>Operating System    </a:t>
            </a:r>
            <a:r>
              <a:rPr lang="en-IN" sz="2400" dirty="0" smtClean="0"/>
              <a:t>:            </a:t>
            </a:r>
            <a:r>
              <a:rPr lang="en-IN" sz="2400" dirty="0" err="1" smtClean="0"/>
              <a:t>WindowsXP</a:t>
            </a:r>
            <a:endParaRPr lang="en-IN" sz="2400" dirty="0" smtClean="0"/>
          </a:p>
          <a:p>
            <a:endParaRPr lang="en-US" sz="2400" dirty="0"/>
          </a:p>
          <a:p>
            <a:pPr marL="342900" indent="-342900">
              <a:buFont typeface="Wingdings" pitchFamily="2" charset="2"/>
              <a:buChar char="ü"/>
            </a:pPr>
            <a:r>
              <a:rPr lang="en-IN" sz="2400" dirty="0" smtClean="0"/>
              <a:t> </a:t>
            </a:r>
            <a:r>
              <a:rPr lang="en-IN" sz="2400" dirty="0"/>
              <a:t>Scripting  language  </a:t>
            </a:r>
            <a:r>
              <a:rPr lang="en-IN" sz="2400" dirty="0" smtClean="0"/>
              <a:t>:             PHP</a:t>
            </a:r>
          </a:p>
          <a:p>
            <a:pPr marL="342900" indent="-342900">
              <a:buFont typeface="Wingdings" pitchFamily="2" charset="2"/>
              <a:buChar char="ü"/>
            </a:pPr>
            <a:endParaRPr lang="en-US" sz="2400" dirty="0"/>
          </a:p>
          <a:p>
            <a:pPr marL="342900" indent="-342900">
              <a:buFont typeface="Wingdings" pitchFamily="2" charset="2"/>
              <a:buChar char="ü"/>
            </a:pPr>
            <a:r>
              <a:rPr lang="en-IN" sz="2400" dirty="0" smtClean="0"/>
              <a:t> </a:t>
            </a:r>
            <a:r>
              <a:rPr lang="en-IN" sz="2400" dirty="0"/>
              <a:t>Front-End               </a:t>
            </a:r>
            <a:r>
              <a:rPr lang="en-IN" sz="2400" dirty="0" smtClean="0"/>
              <a:t>  </a:t>
            </a:r>
            <a:r>
              <a:rPr lang="en-IN" sz="2400" dirty="0"/>
              <a:t>:             XHTML, CSS, Java Script</a:t>
            </a:r>
            <a:r>
              <a:rPr lang="en-IN" sz="2400" dirty="0" smtClean="0"/>
              <a:t>.</a:t>
            </a:r>
          </a:p>
          <a:p>
            <a:pPr marL="342900" indent="-342900">
              <a:buFont typeface="Wingdings" pitchFamily="2" charset="2"/>
              <a:buChar char="ü"/>
            </a:pPr>
            <a:endParaRPr lang="en-US" sz="2400" dirty="0"/>
          </a:p>
          <a:p>
            <a:pPr marL="342900" indent="-342900">
              <a:buFont typeface="Wingdings" pitchFamily="2" charset="2"/>
              <a:buChar char="ü"/>
            </a:pPr>
            <a:r>
              <a:rPr lang="en-IN" sz="2400" dirty="0" smtClean="0"/>
              <a:t> </a:t>
            </a:r>
            <a:r>
              <a:rPr lang="en-IN" sz="2400" dirty="0"/>
              <a:t>Back-End                  </a:t>
            </a:r>
            <a:r>
              <a:rPr lang="en-IN" sz="2400"/>
              <a:t>:              </a:t>
            </a:r>
            <a:r>
              <a:rPr lang="en-IN" sz="2400" smtClean="0"/>
              <a:t>MySQL</a:t>
            </a:r>
            <a:r>
              <a:rPr lang="en-IN" sz="2400" smtClean="0"/>
              <a:t>.</a:t>
            </a:r>
            <a:endParaRPr lang="en-IN" sz="2400" dirty="0" smtClean="0"/>
          </a:p>
          <a:p>
            <a:pPr marL="342900" indent="-342900">
              <a:buFont typeface="Wingdings" pitchFamily="2" charset="2"/>
              <a:buChar char="ü"/>
            </a:pPr>
            <a:endParaRPr lang="en-US" sz="2400" dirty="0"/>
          </a:p>
          <a:p>
            <a:pPr marL="342900" indent="-342900">
              <a:buFont typeface="Wingdings" pitchFamily="2" charset="2"/>
              <a:buChar char="ü"/>
            </a:pPr>
            <a:r>
              <a:rPr lang="en-IN" sz="2400" dirty="0" smtClean="0"/>
              <a:t> Tool                           :             </a:t>
            </a:r>
            <a:r>
              <a:rPr lang="en-IN" sz="2400" dirty="0" err="1" smtClean="0"/>
              <a:t>DreamweaverCSS</a:t>
            </a:r>
            <a:r>
              <a:rPr lang="en-IN" sz="2400" dirty="0" smtClean="0"/>
              <a:t> 5.0</a:t>
            </a:r>
          </a:p>
          <a:p>
            <a:pPr marL="342900" indent="-342900">
              <a:buFont typeface="Wingdings" pitchFamily="2" charset="2"/>
              <a:buChar char="ü"/>
            </a:pPr>
            <a:endParaRPr lang="en-US" sz="2400" dirty="0"/>
          </a:p>
          <a:p>
            <a:pPr marL="342900" indent="-342900">
              <a:buFont typeface="Wingdings" pitchFamily="2" charset="2"/>
              <a:buChar char="ü"/>
            </a:pPr>
            <a:r>
              <a:rPr lang="en-IN" sz="2400" dirty="0" smtClean="0"/>
              <a:t> </a:t>
            </a:r>
            <a:r>
              <a:rPr lang="en-IN" sz="2400" dirty="0"/>
              <a:t>Type                         </a:t>
            </a:r>
            <a:r>
              <a:rPr lang="en-IN" sz="2400" dirty="0" smtClean="0"/>
              <a:t> :             </a:t>
            </a:r>
            <a:r>
              <a:rPr lang="en-IN" sz="2400" dirty="0"/>
              <a:t>Web </a:t>
            </a:r>
            <a:r>
              <a:rPr lang="en-IN" sz="2400" dirty="0" smtClean="0"/>
              <a:t>Application</a:t>
            </a:r>
          </a:p>
          <a:p>
            <a:pPr marL="342900" indent="-342900">
              <a:buFont typeface="Wingdings" pitchFamily="2" charset="2"/>
              <a:buChar char="ü"/>
            </a:pPr>
            <a:endParaRPr lang="en-US" sz="2400" dirty="0"/>
          </a:p>
          <a:p>
            <a:pPr marL="342900" indent="-342900">
              <a:buFont typeface="Wingdings" pitchFamily="2" charset="2"/>
              <a:buChar char="ü"/>
            </a:pPr>
            <a:r>
              <a:rPr lang="en-IN" sz="2400" b="1" dirty="0" smtClean="0"/>
              <a:t> </a:t>
            </a:r>
            <a:r>
              <a:rPr lang="en-IN" sz="2400" dirty="0"/>
              <a:t>Server                   </a:t>
            </a:r>
            <a:r>
              <a:rPr lang="en-IN" sz="2400" dirty="0" smtClean="0"/>
              <a:t>     :             </a:t>
            </a:r>
            <a:r>
              <a:rPr lang="en-IN" sz="2400" dirty="0"/>
              <a:t>Tomcat Apache.</a:t>
            </a:r>
            <a:endParaRPr lang="en-US" sz="2400" dirty="0"/>
          </a:p>
        </p:txBody>
      </p:sp>
    </p:spTree>
    <p:extLst>
      <p:ext uri="{BB962C8B-B14F-4D97-AF65-F5344CB8AC3E}">
        <p14:creationId xmlns:p14="http://schemas.microsoft.com/office/powerpoint/2010/main" val="1397261348"/>
      </p:ext>
    </p:extLst>
  </p:cSld>
  <p:clrMapOvr>
    <a:masterClrMapping/>
  </p:clrMapOvr>
  <mc:AlternateContent xmlns:mc="http://schemas.openxmlformats.org/markup-compatibility/2006" xmlns:p14="http://schemas.microsoft.com/office/powerpoint/2010/main">
    <mc:Choice Requires="p14">
      <p:transition spd="slow" p14:dur="2000" advTm="1660"/>
    </mc:Choice>
    <mc:Fallback xmlns="">
      <p:transition spd="slow" advTm="166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62000"/>
            <a:ext cx="7086600" cy="6217087"/>
          </a:xfrm>
          <a:prstGeom prst="rect">
            <a:avLst/>
          </a:prstGeom>
        </p:spPr>
        <p:txBody>
          <a:bodyPr wrap="square">
            <a:spAutoFit/>
          </a:bodyPr>
          <a:lstStyle/>
          <a:p>
            <a:r>
              <a:rPr lang="en-IN" sz="3200" b="1" u="sng" dirty="0">
                <a:solidFill>
                  <a:schemeClr val="accent6">
                    <a:lumMod val="50000"/>
                  </a:schemeClr>
                </a:solidFill>
              </a:rPr>
              <a:t>CONCLUSION</a:t>
            </a:r>
            <a:r>
              <a:rPr lang="en-IN" sz="3200" b="1" u="sng" dirty="0" smtClean="0">
                <a:solidFill>
                  <a:schemeClr val="accent6">
                    <a:lumMod val="50000"/>
                  </a:schemeClr>
                </a:solidFill>
              </a:rPr>
              <a:t>:</a:t>
            </a:r>
          </a:p>
          <a:p>
            <a:pPr algn="just"/>
            <a:endParaRPr lang="en-US" dirty="0"/>
          </a:p>
          <a:p>
            <a:pPr algn="just"/>
            <a:r>
              <a:rPr lang="en-IN" sz="2400" dirty="0" smtClean="0"/>
              <a:t>	E-College </a:t>
            </a:r>
            <a:r>
              <a:rPr lang="en-IN" sz="2400" dirty="0"/>
              <a:t>Buzz provides a platform for online </a:t>
            </a:r>
            <a:r>
              <a:rPr lang="en-IN" sz="2400" dirty="0" smtClean="0"/>
              <a:t>learners. </a:t>
            </a:r>
            <a:r>
              <a:rPr lang="en-IN" sz="2400" dirty="0"/>
              <a:t>It </a:t>
            </a:r>
            <a:r>
              <a:rPr lang="en-IN" sz="2400" dirty="0" smtClean="0"/>
              <a:t>will help </a:t>
            </a:r>
            <a:r>
              <a:rPr lang="en-IN" sz="2400" dirty="0"/>
              <a:t>for various students of different schools, colleges, universities in a various part of a education system. </a:t>
            </a:r>
            <a:endParaRPr lang="en-IN" sz="2400" dirty="0" smtClean="0"/>
          </a:p>
          <a:p>
            <a:pPr algn="just"/>
            <a:r>
              <a:rPr lang="en-IN" sz="2400" dirty="0"/>
              <a:t>	</a:t>
            </a:r>
            <a:r>
              <a:rPr lang="en-IN" sz="2400" dirty="0" smtClean="0"/>
              <a:t>In </a:t>
            </a:r>
            <a:r>
              <a:rPr lang="en-IN" sz="2400" dirty="0"/>
              <a:t>traditional based education system, missed classes can’t gain </a:t>
            </a:r>
            <a:r>
              <a:rPr lang="en-IN" sz="2400" dirty="0" smtClean="0"/>
              <a:t>so to </a:t>
            </a:r>
            <a:r>
              <a:rPr lang="en-IN" sz="2400" dirty="0"/>
              <a:t>overcome this </a:t>
            </a:r>
            <a:r>
              <a:rPr lang="en-IN" sz="2400" dirty="0" smtClean="0"/>
              <a:t>problem we introduced this software. </a:t>
            </a:r>
            <a:r>
              <a:rPr lang="en-IN" sz="2400" dirty="0"/>
              <a:t>There is no time limit </a:t>
            </a:r>
            <a:r>
              <a:rPr lang="en-IN" sz="2400" dirty="0" smtClean="0"/>
              <a:t> </a:t>
            </a:r>
            <a:r>
              <a:rPr lang="en-IN" sz="2400" dirty="0"/>
              <a:t>and students can get more explanations  </a:t>
            </a:r>
            <a:r>
              <a:rPr lang="en-IN" sz="2400" dirty="0" smtClean="0"/>
              <a:t>through videos. </a:t>
            </a:r>
            <a:r>
              <a:rPr lang="en-IN" sz="2400" dirty="0"/>
              <a:t>E-college buzz brings </a:t>
            </a:r>
            <a:r>
              <a:rPr lang="en-IN" sz="2400" dirty="0" smtClean="0"/>
              <a:t>with new </a:t>
            </a:r>
            <a:r>
              <a:rPr lang="en-IN" sz="2400" dirty="0"/>
              <a:t>dimensions in education. This project have a smart way </a:t>
            </a:r>
            <a:r>
              <a:rPr lang="en-IN" sz="2400" dirty="0" smtClean="0"/>
              <a:t> </a:t>
            </a:r>
            <a:r>
              <a:rPr lang="en-IN" sz="2400" dirty="0"/>
              <a:t>and also user feels a friendly environment at </a:t>
            </a:r>
            <a:r>
              <a:rPr lang="en-IN" sz="2400" dirty="0" smtClean="0"/>
              <a:t>anywhere. </a:t>
            </a:r>
            <a:r>
              <a:rPr lang="en-IN" sz="2400" dirty="0"/>
              <a:t>It will be easy for the students for revision purpose.</a:t>
            </a:r>
            <a:endParaRPr lang="en-US" sz="2400" dirty="0"/>
          </a:p>
          <a:p>
            <a:r>
              <a:rPr lang="en-IN" dirty="0"/>
              <a:t> </a:t>
            </a:r>
            <a:endParaRPr lang="en-US" dirty="0"/>
          </a:p>
          <a:p>
            <a:r>
              <a:rPr lang="en-IN" dirty="0"/>
              <a:t> </a:t>
            </a:r>
            <a:endParaRPr lang="en-US" dirty="0"/>
          </a:p>
        </p:txBody>
      </p:sp>
    </p:spTree>
    <p:extLst>
      <p:ext uri="{BB962C8B-B14F-4D97-AF65-F5344CB8AC3E}">
        <p14:creationId xmlns:p14="http://schemas.microsoft.com/office/powerpoint/2010/main" val="1704466126"/>
      </p:ext>
    </p:extLst>
  </p:cSld>
  <p:clrMapOvr>
    <a:masterClrMapping/>
  </p:clrMapOvr>
  <mc:AlternateContent xmlns:mc="http://schemas.openxmlformats.org/markup-compatibility/2006" xmlns:p14="http://schemas.microsoft.com/office/powerpoint/2010/main">
    <mc:Choice Requires="p14">
      <p:transition spd="slow" p14:dur="2000" advTm="995"/>
    </mc:Choice>
    <mc:Fallback xmlns="">
      <p:transition spd="slow" advTm="995"/>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676400"/>
            <a:ext cx="4572000" cy="2154436"/>
          </a:xfrm>
          <a:prstGeom prst="rect">
            <a:avLst/>
          </a:prstGeom>
        </p:spPr>
        <p:txBody>
          <a:bodyPr>
            <a:spAutoFit/>
          </a:bodyPr>
          <a:lstStyle/>
          <a:p>
            <a:r>
              <a:rPr lang="en-IN" sz="3200" b="1" u="sng" dirty="0">
                <a:solidFill>
                  <a:schemeClr val="accent6">
                    <a:lumMod val="50000"/>
                  </a:schemeClr>
                </a:solidFill>
              </a:rPr>
              <a:t>BIBLIOGRAPHY</a:t>
            </a:r>
            <a:r>
              <a:rPr lang="en-IN" sz="3200" b="1" u="sng" dirty="0" smtClean="0">
                <a:solidFill>
                  <a:schemeClr val="accent6">
                    <a:lumMod val="50000"/>
                  </a:schemeClr>
                </a:solidFill>
              </a:rPr>
              <a:t>:</a:t>
            </a:r>
          </a:p>
          <a:p>
            <a:endParaRPr lang="en-US" dirty="0"/>
          </a:p>
          <a:p>
            <a:pPr lvl="0"/>
            <a:r>
              <a:rPr lang="en-IN" sz="2400" b="1" u="sng" dirty="0">
                <a:hlinkClick r:id="rId2"/>
              </a:rPr>
              <a:t>www.w3schools.in/java/</a:t>
            </a:r>
            <a:endParaRPr lang="en-US" sz="2400" dirty="0"/>
          </a:p>
          <a:p>
            <a:pPr lvl="0"/>
            <a:r>
              <a:rPr lang="en-IN" sz="2400" b="1" u="sng" dirty="0">
                <a:hlinkClick r:id="rId3"/>
              </a:rPr>
              <a:t>www.JSP.net/</a:t>
            </a:r>
            <a:endParaRPr lang="en-US" sz="2400" dirty="0"/>
          </a:p>
          <a:p>
            <a:r>
              <a:rPr lang="en-IN" b="1" dirty="0"/>
              <a:t> </a:t>
            </a:r>
            <a:endParaRPr lang="en-US" dirty="0"/>
          </a:p>
          <a:p>
            <a:r>
              <a:rPr lang="en-IN" dirty="0"/>
              <a:t> </a:t>
            </a:r>
            <a:endParaRPr lang="en-US" dirty="0"/>
          </a:p>
        </p:txBody>
      </p:sp>
    </p:spTree>
    <p:extLst>
      <p:ext uri="{BB962C8B-B14F-4D97-AF65-F5344CB8AC3E}">
        <p14:creationId xmlns:p14="http://schemas.microsoft.com/office/powerpoint/2010/main" val="3054595354"/>
      </p:ext>
    </p:extLst>
  </p:cSld>
  <p:clrMapOvr>
    <a:masterClrMapping/>
  </p:clrMapOvr>
  <mc:AlternateContent xmlns:mc="http://schemas.openxmlformats.org/markup-compatibility/2006" xmlns:p14="http://schemas.microsoft.com/office/powerpoint/2010/main">
    <mc:Choice Requires="p14">
      <p:transition spd="slow" p14:dur="2000" advTm="1064"/>
    </mc:Choice>
    <mc:Fallback xmlns="">
      <p:transition spd="slow" advTm="1064"/>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3048000"/>
            <a:ext cx="5181600" cy="1015663"/>
          </a:xfrm>
          <a:prstGeom prst="rect">
            <a:avLst/>
          </a:prstGeom>
        </p:spPr>
        <p:txBody>
          <a:bodyPr wrap="square">
            <a:spAutoFit/>
          </a:bodyPr>
          <a:lstStyle/>
          <a:p>
            <a:r>
              <a:rPr lang="en-IN" sz="6000" b="1" dirty="0" smtClean="0">
                <a:solidFill>
                  <a:srgbClr val="7030A0"/>
                </a:solidFill>
              </a:rPr>
              <a:t>Thank</a:t>
            </a:r>
            <a:r>
              <a:rPr lang="en-IN" sz="6000" b="1" u="sng" dirty="0">
                <a:solidFill>
                  <a:srgbClr val="7030A0"/>
                </a:solidFill>
              </a:rPr>
              <a:t> </a:t>
            </a:r>
            <a:r>
              <a:rPr lang="en-IN" sz="6000" b="1" dirty="0" smtClean="0">
                <a:solidFill>
                  <a:srgbClr val="7030A0"/>
                </a:solidFill>
              </a:rPr>
              <a:t>You</a:t>
            </a:r>
            <a:endParaRPr lang="en-US" sz="6000" dirty="0">
              <a:solidFill>
                <a:srgbClr val="7030A0"/>
              </a:solidFill>
            </a:endParaRPr>
          </a:p>
        </p:txBody>
      </p:sp>
    </p:spTree>
    <p:extLst>
      <p:ext uri="{BB962C8B-B14F-4D97-AF65-F5344CB8AC3E}">
        <p14:creationId xmlns:p14="http://schemas.microsoft.com/office/powerpoint/2010/main" val="1219780915"/>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045" y="2282517"/>
            <a:ext cx="7086600" cy="2431435"/>
          </a:xfrm>
          <a:prstGeom prst="rect">
            <a:avLst/>
          </a:prstGeom>
        </p:spPr>
        <p:style>
          <a:lnRef idx="0">
            <a:scrgbClr r="0" g="0" b="0"/>
          </a:lnRef>
          <a:fillRef idx="1001">
            <a:schemeClr val="lt2"/>
          </a:fillRef>
          <a:effectRef idx="0">
            <a:scrgbClr r="0" g="0" b="0"/>
          </a:effectRef>
          <a:fontRef idx="major"/>
        </p:style>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IN" sz="4000" b="1" i="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SUBMITTED BY</a:t>
            </a:r>
            <a:r>
              <a:rPr lang="en-IN"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r>
              <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IN"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IN"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SAHANA </a:t>
            </a:r>
            <a:r>
              <a:rPr lang="en-IN"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 </a:t>
            </a:r>
            <a:r>
              <a:rPr lang="en-IN"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a:t>
            </a:r>
            <a:endPar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r>
              <a:rPr lang="en-IN"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IN"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IN"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SPANDANA  </a:t>
            </a:r>
            <a:r>
              <a:rPr lang="en-IN"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		</a:t>
            </a:r>
            <a:r>
              <a:rPr lang="en-IN"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endParaRPr 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06694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020998"/>
            <a:ext cx="4572000" cy="769441"/>
          </a:xfrm>
          <a:prstGeom prst="rect">
            <a:avLst/>
          </a:prstGeom>
        </p:spPr>
        <p:txBody>
          <a:bodyPr wrap="squar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lvl="0"/>
            <a:r>
              <a:rPr lang="en-US" sz="4400" b="1" u="sng"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CONTENTS</a:t>
            </a:r>
          </a:p>
        </p:txBody>
      </p:sp>
      <p:sp>
        <p:nvSpPr>
          <p:cNvPr id="4" name="Rectangle 3"/>
          <p:cNvSpPr/>
          <p:nvPr/>
        </p:nvSpPr>
        <p:spPr>
          <a:xfrm>
            <a:off x="838200" y="1790439"/>
            <a:ext cx="7620000" cy="4431983"/>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dirty="0"/>
              <a:t> </a:t>
            </a:r>
            <a:endParaRPr lang="en-US" dirty="0"/>
          </a:p>
          <a:p>
            <a:pPr marL="342900" lvl="0" indent="-342900">
              <a:buFont typeface="+mj-lt"/>
              <a:buAutoNum type="arabicPeriod"/>
            </a:pPr>
            <a:r>
              <a:rPr lang="en-IN" sz="2400" dirty="0"/>
              <a:t>PROBLEM DEFINATION</a:t>
            </a:r>
            <a:endParaRPr lang="en-US" sz="2400" dirty="0"/>
          </a:p>
          <a:p>
            <a:pPr marL="342900" lvl="0" indent="-342900">
              <a:buFont typeface="+mj-lt"/>
              <a:buAutoNum type="arabicPeriod"/>
            </a:pPr>
            <a:r>
              <a:rPr lang="en-IN" sz="2400" dirty="0"/>
              <a:t>INTRODUCTION</a:t>
            </a:r>
            <a:endParaRPr lang="en-US" sz="2400" dirty="0"/>
          </a:p>
          <a:p>
            <a:pPr marL="342900" lvl="0" indent="-342900">
              <a:buFont typeface="+mj-lt"/>
              <a:buAutoNum type="arabicPeriod"/>
            </a:pPr>
            <a:r>
              <a:rPr lang="en-IN" sz="2400" dirty="0"/>
              <a:t>PROJECT OBJECTIVE</a:t>
            </a:r>
            <a:endParaRPr lang="en-US" sz="2400" dirty="0"/>
          </a:p>
          <a:p>
            <a:pPr marL="342900" lvl="0" indent="-342900">
              <a:buFont typeface="+mj-lt"/>
              <a:buAutoNum type="arabicPeriod"/>
            </a:pPr>
            <a:r>
              <a:rPr lang="en-IN" sz="2400" dirty="0"/>
              <a:t>EXISITING SYSTEM</a:t>
            </a:r>
            <a:endParaRPr lang="en-US" sz="2400" dirty="0"/>
          </a:p>
          <a:p>
            <a:pPr marL="342900" lvl="0" indent="-342900">
              <a:buFont typeface="+mj-lt"/>
              <a:buAutoNum type="arabicPeriod"/>
            </a:pPr>
            <a:r>
              <a:rPr lang="en-IN" sz="2400" dirty="0"/>
              <a:t>PROPOSED SYSTEM</a:t>
            </a:r>
            <a:endParaRPr lang="en-US" sz="2400" dirty="0"/>
          </a:p>
          <a:p>
            <a:pPr marL="342900" lvl="0" indent="-342900">
              <a:buFont typeface="+mj-lt"/>
              <a:buAutoNum type="arabicPeriod"/>
            </a:pPr>
            <a:r>
              <a:rPr lang="en-IN" sz="2400" dirty="0"/>
              <a:t>SCOPE</a:t>
            </a:r>
            <a:endParaRPr lang="en-US" sz="2400" dirty="0"/>
          </a:p>
          <a:p>
            <a:pPr marL="342900" lvl="0" indent="-342900">
              <a:buFont typeface="+mj-lt"/>
              <a:buAutoNum type="arabicPeriod"/>
            </a:pPr>
            <a:r>
              <a:rPr lang="en-IN" sz="2400" dirty="0" smtClean="0"/>
              <a:t>TECHNOLOGY</a:t>
            </a:r>
            <a:endParaRPr lang="en-US" sz="2400" dirty="0"/>
          </a:p>
          <a:p>
            <a:pPr lvl="0"/>
            <a:r>
              <a:rPr lang="en-US" sz="2400" dirty="0" smtClean="0"/>
              <a:t>           a. </a:t>
            </a:r>
            <a:r>
              <a:rPr lang="en-IN" sz="2400" dirty="0" smtClean="0"/>
              <a:t>HARDWARE REQUIREMENTS</a:t>
            </a:r>
            <a:endParaRPr lang="en-US" sz="2400" dirty="0" smtClean="0"/>
          </a:p>
          <a:p>
            <a:pPr lvl="0"/>
            <a:r>
              <a:rPr lang="en-US" sz="2400" dirty="0" smtClean="0"/>
              <a:t>           b. </a:t>
            </a:r>
            <a:r>
              <a:rPr lang="en-IN" sz="2400" dirty="0" smtClean="0"/>
              <a:t>SOFTWARE </a:t>
            </a:r>
            <a:r>
              <a:rPr lang="en-IN" sz="2400" dirty="0"/>
              <a:t>REQUIREMENTS</a:t>
            </a:r>
            <a:endParaRPr lang="en-US" sz="2400" dirty="0"/>
          </a:p>
          <a:p>
            <a:pPr lvl="0"/>
            <a:r>
              <a:rPr lang="en-IN" sz="2400" dirty="0" smtClean="0"/>
              <a:t>8. CONCLUSION</a:t>
            </a:r>
            <a:endParaRPr lang="en-US" sz="2400" dirty="0"/>
          </a:p>
          <a:p>
            <a:pPr lvl="0"/>
            <a:r>
              <a:rPr lang="en-IN" sz="2400" dirty="0" smtClean="0"/>
              <a:t>9. BIBLIOGRAPHY</a:t>
            </a:r>
            <a:endParaRPr lang="en-US" sz="2400" dirty="0"/>
          </a:p>
        </p:txBody>
      </p:sp>
    </p:spTree>
    <p:extLst>
      <p:ext uri="{BB962C8B-B14F-4D97-AF65-F5344CB8AC3E}">
        <p14:creationId xmlns:p14="http://schemas.microsoft.com/office/powerpoint/2010/main" val="3171719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09600" y="1028343"/>
            <a:ext cx="8382000" cy="3416320"/>
          </a:xfrm>
          <a:prstGeom prst="rect">
            <a:avLst/>
          </a:prstGeom>
        </p:spPr>
        <p:txBody>
          <a:bodyPr wrap="square">
            <a:spAutoFit/>
          </a:bodyPr>
          <a:lstStyle/>
          <a:p>
            <a:r>
              <a:rPr lang="en-IN" sz="3200" b="1" u="sng" dirty="0" smtClean="0">
                <a:solidFill>
                  <a:schemeClr val="accent6">
                    <a:lumMod val="50000"/>
                  </a:schemeClr>
                </a:solidFill>
              </a:rPr>
              <a:t>PROBLEM DEFINATION:</a:t>
            </a:r>
          </a:p>
          <a:p>
            <a:endParaRPr lang="en-IN" sz="3200" b="1" u="sng" dirty="0" smtClean="0"/>
          </a:p>
          <a:p>
            <a:pPr algn="just"/>
            <a:r>
              <a:rPr lang="en-IN" sz="2400" dirty="0" smtClean="0"/>
              <a:t> 	Traditional learning system demands for a high infrastructure, presence of all participating entities like students and trainers at one place. If any students fail to attend the classes for some reason . Those classes can be easily overcomes in our project.  </a:t>
            </a:r>
            <a:endParaRPr lang="en-IN" sz="2400" dirty="0"/>
          </a:p>
          <a:p>
            <a:endParaRPr lang="en-US" sz="3200" b="1" u="sng" dirty="0"/>
          </a:p>
        </p:txBody>
      </p:sp>
    </p:spTree>
    <p:custDataLst>
      <p:tags r:id="rId1"/>
    </p:custDataLst>
    <p:extLst>
      <p:ext uri="{BB962C8B-B14F-4D97-AF65-F5344CB8AC3E}">
        <p14:creationId xmlns:p14="http://schemas.microsoft.com/office/powerpoint/2010/main" val="2273486483"/>
      </p:ext>
    </p:extLst>
  </p:cSld>
  <p:clrMapOvr>
    <a:masterClrMapping/>
  </p:clrMapOvr>
  <mc:AlternateContent xmlns:mc="http://schemas.openxmlformats.org/markup-compatibility/2006" xmlns:p14="http://schemas.microsoft.com/office/powerpoint/2010/main">
    <mc:Choice Requires="p14">
      <p:transition spd="slow" p14:dur="3400" advTm="2889">
        <p14:reveal/>
      </p:transition>
    </mc:Choice>
    <mc:Fallback xmlns="">
      <p:transition spd="slow" advTm="2889">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14401"/>
            <a:ext cx="8610600" cy="5601533"/>
          </a:xfrm>
          <a:prstGeom prst="rect">
            <a:avLst/>
          </a:prstGeom>
        </p:spPr>
        <p:txBody>
          <a:bodyPr wrap="square">
            <a:spAutoFit/>
          </a:bodyPr>
          <a:lstStyle/>
          <a:p>
            <a:r>
              <a:rPr lang="en-IN" sz="2800" b="1" u="sng" dirty="0" smtClean="0">
                <a:solidFill>
                  <a:schemeClr val="accent5">
                    <a:lumMod val="75000"/>
                  </a:schemeClr>
                </a:solidFill>
              </a:rPr>
              <a:t>INTRODUCTION:</a:t>
            </a:r>
          </a:p>
          <a:p>
            <a:pPr algn="just"/>
            <a:r>
              <a:rPr lang="en-IN" sz="2400" dirty="0" smtClean="0"/>
              <a:t>	E-College Buzz is a web based learning system that helps the students to take the learning in incremental steps by providing the latest available content on the subjects. At its most basic level ,it is an online course with a series of online resources to help student to understand and get prepared on their interesting subjects. </a:t>
            </a:r>
          </a:p>
          <a:p>
            <a:pPr algn="just"/>
            <a:r>
              <a:rPr lang="en-IN" sz="2400" dirty="0"/>
              <a:t>	</a:t>
            </a:r>
            <a:r>
              <a:rPr lang="en-IN" sz="2400" dirty="0" smtClean="0"/>
              <a:t>Essentially e-learning is the realization of the concept of flexible learning, by providing user time, resources of their own interest and potential. E-Learning system can be helpful to all the student to improve their knowledge. In this E-Learning system admin can add students, add course, department, subject, upload study materials. It also conduct online examination for students and can clear their doubt’s by mail. </a:t>
            </a:r>
            <a:endParaRPr lang="en-US" sz="2400" dirty="0" smtClean="0"/>
          </a:p>
          <a:p>
            <a:endParaRPr lang="en-US" dirty="0"/>
          </a:p>
        </p:txBody>
      </p:sp>
    </p:spTree>
    <p:extLst>
      <p:ext uri="{BB962C8B-B14F-4D97-AF65-F5344CB8AC3E}">
        <p14:creationId xmlns:p14="http://schemas.microsoft.com/office/powerpoint/2010/main" val="2724367225"/>
      </p:ext>
    </p:extLst>
  </p:cSld>
  <p:clrMapOvr>
    <a:masterClrMapping/>
  </p:clrMapOvr>
  <mc:AlternateContent xmlns:mc="http://schemas.openxmlformats.org/markup-compatibility/2006" xmlns:p14="http://schemas.microsoft.com/office/powerpoint/2010/main">
    <mc:Choice Requires="p14">
      <p:transition spd="slow" p14:dur="800" advTm="5055">
        <p:circle/>
      </p:transition>
    </mc:Choice>
    <mc:Fallback xmlns="">
      <p:transition spd="slow" advTm="5055">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10136"/>
            <a:ext cx="8382000" cy="5878532"/>
          </a:xfrm>
          <a:prstGeom prst="rect">
            <a:avLst/>
          </a:prstGeom>
        </p:spPr>
        <p:txBody>
          <a:bodyPr wrap="square">
            <a:spAutoFit/>
          </a:bodyPr>
          <a:lstStyle/>
          <a:p>
            <a:r>
              <a:rPr lang="en-IN" sz="3200" b="1" u="sng" dirty="0">
                <a:solidFill>
                  <a:schemeClr val="accent5">
                    <a:lumMod val="75000"/>
                  </a:schemeClr>
                </a:solidFill>
              </a:rPr>
              <a:t>PROJECT </a:t>
            </a:r>
            <a:r>
              <a:rPr lang="en-IN" sz="3200" b="1" u="sng" dirty="0" smtClean="0">
                <a:solidFill>
                  <a:schemeClr val="accent5">
                    <a:lumMod val="75000"/>
                  </a:schemeClr>
                </a:solidFill>
              </a:rPr>
              <a:t>  OBJECTIVE:</a:t>
            </a:r>
          </a:p>
          <a:p>
            <a:endParaRPr lang="en-IN" sz="3200" b="1" u="sng" dirty="0" smtClean="0">
              <a:solidFill>
                <a:schemeClr val="accent5">
                  <a:lumMod val="75000"/>
                </a:schemeClr>
              </a:solidFill>
            </a:endParaRPr>
          </a:p>
          <a:p>
            <a:pPr marL="285750" indent="-285750">
              <a:buFont typeface="Wingdings" pitchFamily="2" charset="2"/>
              <a:buChar char="v"/>
            </a:pPr>
            <a:r>
              <a:rPr lang="en-US" sz="2400" dirty="0" smtClean="0"/>
              <a:t>The main objective of this project is to provide the videos that the students have missed.</a:t>
            </a:r>
            <a:endParaRPr lang="en-US" sz="2400" dirty="0"/>
          </a:p>
          <a:p>
            <a:pPr marL="342900" lvl="0" indent="-342900">
              <a:buFont typeface="Wingdings" pitchFamily="2" charset="2"/>
              <a:buChar char="v"/>
            </a:pPr>
            <a:r>
              <a:rPr lang="en-IN" sz="2400" dirty="0" smtClean="0"/>
              <a:t>It also gives the </a:t>
            </a:r>
            <a:r>
              <a:rPr lang="en-IN" sz="2400" dirty="0"/>
              <a:t>information about best reference books, e-books for students.</a:t>
            </a:r>
            <a:endParaRPr lang="en-US" sz="2400" dirty="0"/>
          </a:p>
          <a:p>
            <a:pPr marL="342900" lvl="0" indent="-342900" algn="just">
              <a:buFont typeface="Wingdings" pitchFamily="2" charset="2"/>
              <a:buChar char="v"/>
            </a:pPr>
            <a:r>
              <a:rPr lang="en-IN" sz="2400" dirty="0"/>
              <a:t>In many ways the evolution towards a virtual classroom has  set a stage for a more personal, information sharing and interactive learning experience.</a:t>
            </a:r>
            <a:endParaRPr lang="en-US" sz="2400" dirty="0"/>
          </a:p>
          <a:p>
            <a:pPr marL="342900" lvl="0" indent="-342900">
              <a:buFont typeface="Wingdings" pitchFamily="2" charset="2"/>
              <a:buChar char="v"/>
            </a:pPr>
            <a:r>
              <a:rPr lang="en-IN" sz="2400" dirty="0"/>
              <a:t>It is cost effective and saves time.</a:t>
            </a:r>
            <a:endParaRPr lang="en-US" sz="2400" dirty="0"/>
          </a:p>
          <a:p>
            <a:pPr marL="342900" lvl="0" indent="-342900">
              <a:buFont typeface="Wingdings" pitchFamily="2" charset="2"/>
              <a:buChar char="v"/>
            </a:pPr>
            <a:r>
              <a:rPr lang="en-IN" sz="2400" dirty="0"/>
              <a:t>It can be used anywhere and everywhere,24/7 learning.</a:t>
            </a:r>
            <a:endParaRPr lang="en-US" sz="2400" dirty="0"/>
          </a:p>
          <a:p>
            <a:pPr marL="342900" lvl="0" indent="-342900">
              <a:buFont typeface="Wingdings" pitchFamily="2" charset="2"/>
              <a:buChar char="v"/>
            </a:pPr>
            <a:r>
              <a:rPr lang="en-IN" sz="2400" dirty="0" smtClean="0"/>
              <a:t>The </a:t>
            </a:r>
            <a:r>
              <a:rPr lang="en-IN" sz="2400" dirty="0"/>
              <a:t>ability to provide a distance learning.</a:t>
            </a:r>
            <a:endParaRPr lang="en-US" sz="2400" dirty="0"/>
          </a:p>
          <a:p>
            <a:pPr marL="342900" lvl="0" indent="-342900">
              <a:buFont typeface="Wingdings" pitchFamily="2" charset="2"/>
              <a:buChar char="v"/>
            </a:pPr>
            <a:r>
              <a:rPr lang="en-IN" sz="2400" dirty="0" smtClean="0"/>
              <a:t>Students </a:t>
            </a:r>
            <a:r>
              <a:rPr lang="en-IN" sz="2400" dirty="0"/>
              <a:t>can easily clarify their doubts through e-mail.</a:t>
            </a:r>
            <a:endParaRPr lang="en-US" sz="2400" dirty="0"/>
          </a:p>
          <a:p>
            <a:pPr marL="342900" lvl="0" indent="-342900">
              <a:buFont typeface="Wingdings" pitchFamily="2" charset="2"/>
              <a:buChar char="v"/>
            </a:pPr>
            <a:r>
              <a:rPr lang="en-IN" sz="2400" dirty="0"/>
              <a:t>Lecturers can upload the </a:t>
            </a:r>
            <a:r>
              <a:rPr lang="en-IN" sz="2400" dirty="0" smtClean="0"/>
              <a:t>study materials.</a:t>
            </a:r>
          </a:p>
          <a:p>
            <a:pPr marL="342900" lvl="0" indent="-342900">
              <a:buFont typeface="Wingdings" pitchFamily="2" charset="2"/>
              <a:buChar char="v"/>
            </a:pPr>
            <a:r>
              <a:rPr lang="en-IN" sz="2400" dirty="0" smtClean="0"/>
              <a:t>It helps for slow learners.</a:t>
            </a:r>
            <a:endParaRPr lang="en-US" sz="2400" dirty="0"/>
          </a:p>
        </p:txBody>
      </p:sp>
    </p:spTree>
    <p:extLst>
      <p:ext uri="{BB962C8B-B14F-4D97-AF65-F5344CB8AC3E}">
        <p14:creationId xmlns:p14="http://schemas.microsoft.com/office/powerpoint/2010/main" val="3336904945"/>
      </p:ext>
    </p:extLst>
  </p:cSld>
  <p:clrMapOvr>
    <a:masterClrMapping/>
  </p:clrMapOvr>
  <mc:AlternateContent xmlns:mc="http://schemas.openxmlformats.org/markup-compatibility/2006" xmlns:p14="http://schemas.microsoft.com/office/powerpoint/2010/main">
    <mc:Choice Requires="p14">
      <p:transition spd="slow" p14:dur="2000" advTm="9414"/>
    </mc:Choice>
    <mc:Fallback xmlns="">
      <p:transition spd="slow" advTm="94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heel(1)">
                                      <p:cBhvr>
                                        <p:cTn id="12" dur="2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heel(1)">
                                      <p:cBhvr>
                                        <p:cTn id="17" dur="20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heel(1)">
                                      <p:cBhvr>
                                        <p:cTn id="22" dur="20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heel(1)">
                                      <p:cBhvr>
                                        <p:cTn id="27" dur="20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heel(1)">
                                      <p:cBhvr>
                                        <p:cTn id="32" dur="20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heel(1)">
                                      <p:cBhvr>
                                        <p:cTn id="37" dur="20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wheel(1)">
                                      <p:cBhvr>
                                        <p:cTn id="42" dur="20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wheel(1)">
                                      <p:cBhvr>
                                        <p:cTn id="47" dur="20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wheel(1)">
                                      <p:cBhvr>
                                        <p:cTn id="52"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143000"/>
            <a:ext cx="7315200" cy="5755422"/>
          </a:xfrm>
          <a:prstGeom prst="rect">
            <a:avLst/>
          </a:prstGeom>
        </p:spPr>
        <p:txBody>
          <a:bodyPr wrap="square">
            <a:spAutoFit/>
          </a:bodyPr>
          <a:lstStyle/>
          <a:p>
            <a:endParaRPr lang="en-IN" sz="2400" b="1" u="sng" dirty="0" smtClean="0"/>
          </a:p>
          <a:p>
            <a:r>
              <a:rPr lang="en-IN" sz="3200" b="1" u="sng" dirty="0" smtClean="0">
                <a:solidFill>
                  <a:schemeClr val="accent6">
                    <a:lumMod val="50000"/>
                  </a:schemeClr>
                </a:solidFill>
              </a:rPr>
              <a:t>EXISTING </a:t>
            </a:r>
            <a:r>
              <a:rPr lang="en-IN" sz="3200" b="1" u="sng" dirty="0">
                <a:solidFill>
                  <a:schemeClr val="accent6">
                    <a:lumMod val="50000"/>
                  </a:schemeClr>
                </a:solidFill>
              </a:rPr>
              <a:t>SYSTEM</a:t>
            </a:r>
            <a:r>
              <a:rPr lang="en-IN" sz="3200" b="1" u="sng" dirty="0" smtClean="0">
                <a:solidFill>
                  <a:schemeClr val="accent6">
                    <a:lumMod val="50000"/>
                  </a:schemeClr>
                </a:solidFill>
              </a:rPr>
              <a:t>:</a:t>
            </a:r>
          </a:p>
          <a:p>
            <a:endParaRPr lang="en-IN" sz="2400" b="1" u="sng" dirty="0">
              <a:solidFill>
                <a:schemeClr val="accent6">
                  <a:lumMod val="50000"/>
                </a:schemeClr>
              </a:solidFill>
            </a:endParaRPr>
          </a:p>
          <a:p>
            <a:endParaRPr lang="en-US" sz="2400" dirty="0"/>
          </a:p>
          <a:p>
            <a:pPr marL="342900" lvl="0" indent="-342900">
              <a:buFont typeface="Wingdings" pitchFamily="2" charset="2"/>
              <a:buChar char="Ø"/>
            </a:pPr>
            <a:r>
              <a:rPr lang="en-IN" sz="2400" dirty="0"/>
              <a:t>It’s a basically a traditional based approach</a:t>
            </a:r>
            <a:r>
              <a:rPr lang="en-IN" sz="2400" dirty="0" smtClean="0"/>
              <a:t>.</a:t>
            </a:r>
          </a:p>
          <a:p>
            <a:pPr lvl="0"/>
            <a:endParaRPr lang="en-IN" sz="2400" dirty="0" smtClean="0"/>
          </a:p>
          <a:p>
            <a:pPr marL="342900" lvl="0" indent="-342900">
              <a:buFont typeface="Wingdings" pitchFamily="2" charset="2"/>
              <a:buChar char="Ø"/>
            </a:pPr>
            <a:r>
              <a:rPr lang="en-IN" sz="2400" dirty="0" smtClean="0"/>
              <a:t>Student can’t directly interact with  the lecturer due to the lecturer’s busy schedule</a:t>
            </a:r>
          </a:p>
          <a:p>
            <a:pPr marL="342900" lvl="0" indent="-342900">
              <a:buFont typeface="Wingdings" pitchFamily="2" charset="2"/>
              <a:buChar char="Ø"/>
            </a:pPr>
            <a:endParaRPr lang="en-IN" sz="2400" dirty="0" smtClean="0"/>
          </a:p>
          <a:p>
            <a:pPr marL="342900" lvl="0" indent="-342900">
              <a:buFont typeface="Wingdings" pitchFamily="2" charset="2"/>
              <a:buChar char="Ø"/>
            </a:pPr>
            <a:r>
              <a:rPr lang="en-IN" sz="2400" dirty="0" smtClean="0"/>
              <a:t>Study material can’t circulate properly </a:t>
            </a:r>
          </a:p>
          <a:p>
            <a:pPr lvl="0"/>
            <a:endParaRPr lang="en-US" sz="2400" dirty="0"/>
          </a:p>
          <a:p>
            <a:pPr marL="342900" lvl="0" indent="-342900">
              <a:buFont typeface="Wingdings" pitchFamily="2" charset="2"/>
              <a:buChar char="Ø"/>
            </a:pPr>
            <a:r>
              <a:rPr lang="en-IN" sz="2400" dirty="0" smtClean="0"/>
              <a:t>Missed classes are difficult to gain.</a:t>
            </a:r>
          </a:p>
          <a:p>
            <a:pPr lvl="0"/>
            <a:endParaRPr lang="en-US" sz="2400" dirty="0"/>
          </a:p>
          <a:p>
            <a:pPr marL="342900" lvl="0" indent="-342900">
              <a:buFont typeface="Wingdings" pitchFamily="2" charset="2"/>
              <a:buChar char="Ø"/>
            </a:pPr>
            <a:r>
              <a:rPr lang="en-IN" sz="2400" dirty="0"/>
              <a:t>Glance power of some students are less.</a:t>
            </a:r>
            <a:endParaRPr lang="en-US" sz="2400" dirty="0"/>
          </a:p>
          <a:p>
            <a:endParaRPr lang="en-US" sz="2400" dirty="0"/>
          </a:p>
        </p:txBody>
      </p:sp>
    </p:spTree>
    <p:extLst>
      <p:ext uri="{BB962C8B-B14F-4D97-AF65-F5344CB8AC3E}">
        <p14:creationId xmlns:p14="http://schemas.microsoft.com/office/powerpoint/2010/main" val="3246897747"/>
      </p:ext>
    </p:extLst>
  </p:cSld>
  <p:clrMapOvr>
    <a:masterClrMapping/>
  </p:clrMapOvr>
  <mc:AlternateContent xmlns:mc="http://schemas.openxmlformats.org/markup-compatibility/2006" xmlns:p14="http://schemas.microsoft.com/office/powerpoint/2010/main">
    <mc:Choice Requires="p14">
      <p:transition spd="slow" p14:dur="2000" advTm="1749"/>
    </mc:Choice>
    <mc:Fallback xmlns="">
      <p:transition spd="slow" advTm="1749"/>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90601"/>
            <a:ext cx="7924800" cy="4739759"/>
          </a:xfrm>
          <a:prstGeom prst="rect">
            <a:avLst/>
          </a:prstGeom>
        </p:spPr>
        <p:txBody>
          <a:bodyPr wrap="square">
            <a:spAutoFit/>
          </a:bodyPr>
          <a:lstStyle/>
          <a:p>
            <a:endParaRPr lang="en-IN" b="1" u="sng" dirty="0" smtClean="0"/>
          </a:p>
          <a:p>
            <a:endParaRPr lang="en-IN" b="1" u="sng" dirty="0"/>
          </a:p>
          <a:p>
            <a:endParaRPr lang="en-IN" b="1" u="sng" dirty="0" smtClean="0"/>
          </a:p>
          <a:p>
            <a:endParaRPr lang="en-IN" b="1" u="sng" dirty="0"/>
          </a:p>
          <a:p>
            <a:r>
              <a:rPr lang="en-IN" sz="3200" b="1" u="sng" dirty="0" smtClean="0">
                <a:solidFill>
                  <a:schemeClr val="accent6">
                    <a:lumMod val="50000"/>
                  </a:schemeClr>
                </a:solidFill>
              </a:rPr>
              <a:t>PROPOSED </a:t>
            </a:r>
            <a:r>
              <a:rPr lang="en-IN" sz="3200" b="1" u="sng" dirty="0">
                <a:solidFill>
                  <a:schemeClr val="accent6">
                    <a:lumMod val="50000"/>
                  </a:schemeClr>
                </a:solidFill>
              </a:rPr>
              <a:t>SYSTEM</a:t>
            </a:r>
            <a:r>
              <a:rPr lang="en-IN" sz="3200" b="1" u="sng" dirty="0" smtClean="0">
                <a:solidFill>
                  <a:schemeClr val="accent6">
                    <a:lumMod val="50000"/>
                  </a:schemeClr>
                </a:solidFill>
              </a:rPr>
              <a:t>:</a:t>
            </a:r>
          </a:p>
          <a:p>
            <a:endParaRPr lang="en-IN" b="1" u="sng" dirty="0"/>
          </a:p>
          <a:p>
            <a:endParaRPr lang="en-US" dirty="0"/>
          </a:p>
          <a:p>
            <a:pPr algn="just"/>
            <a:r>
              <a:rPr lang="en-IN" sz="2400" dirty="0" smtClean="0"/>
              <a:t>	E-College buzz is an web based application. Here we are additionally providing an videos, study materials to the students, and also students can easily clear their doubts. Due to </a:t>
            </a:r>
            <a:r>
              <a:rPr lang="en-IN" sz="2400" smtClean="0"/>
              <a:t>missing classes, </a:t>
            </a:r>
            <a:r>
              <a:rPr lang="en-IN" sz="2400" dirty="0" smtClean="0"/>
              <a:t>students may not get the notes and class conducted information. To </a:t>
            </a:r>
            <a:r>
              <a:rPr lang="en-IN" sz="2400" dirty="0"/>
              <a:t>overcome this drawback we provided this platform for the learner</a:t>
            </a:r>
            <a:r>
              <a:rPr lang="en-IN" sz="2400" u="sng" dirty="0"/>
              <a:t>.</a:t>
            </a:r>
            <a:endParaRPr lang="en-US" sz="2400" dirty="0"/>
          </a:p>
          <a:p>
            <a:pPr algn="just"/>
            <a:endParaRPr lang="en-US" dirty="0"/>
          </a:p>
        </p:txBody>
      </p:sp>
    </p:spTree>
    <p:extLst>
      <p:ext uri="{BB962C8B-B14F-4D97-AF65-F5344CB8AC3E}">
        <p14:creationId xmlns:p14="http://schemas.microsoft.com/office/powerpoint/2010/main" val="1458043909"/>
      </p:ext>
    </p:extLst>
  </p:cSld>
  <p:clrMapOvr>
    <a:masterClrMapping/>
  </p:clrMapOvr>
  <mc:AlternateContent xmlns:mc="http://schemas.openxmlformats.org/markup-compatibility/2006" xmlns:p14="http://schemas.microsoft.com/office/powerpoint/2010/main">
    <mc:Choice Requires="p14">
      <p:transition spd="slow" p14:dur="2000" advTm="1681"/>
    </mc:Choice>
    <mc:Fallback xmlns="">
      <p:transition spd="slow" advTm="168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654076"/>
            <a:ext cx="7467600" cy="4185761"/>
          </a:xfrm>
          <a:prstGeom prst="rect">
            <a:avLst/>
          </a:prstGeom>
        </p:spPr>
        <p:txBody>
          <a:bodyPr wrap="square">
            <a:spAutoFit/>
          </a:bodyPr>
          <a:lstStyle/>
          <a:p>
            <a:r>
              <a:rPr lang="en-IN" dirty="0"/>
              <a:t> </a:t>
            </a:r>
            <a:endParaRPr lang="en-US" dirty="0"/>
          </a:p>
          <a:p>
            <a:r>
              <a:rPr lang="en-IN" dirty="0"/>
              <a:t> </a:t>
            </a:r>
            <a:endParaRPr lang="en-US" sz="4400" b="1" u="sng" dirty="0" smtClean="0">
              <a:solidFill>
                <a:schemeClr val="accent5">
                  <a:lumMod val="50000"/>
                </a:schemeClr>
              </a:solidFill>
            </a:endParaRPr>
          </a:p>
          <a:p>
            <a:r>
              <a:rPr lang="en-IN" sz="4400" b="1" u="sng" dirty="0" smtClean="0">
                <a:solidFill>
                  <a:schemeClr val="accent5">
                    <a:lumMod val="50000"/>
                  </a:schemeClr>
                </a:solidFill>
              </a:rPr>
              <a:t>MODULES:</a:t>
            </a:r>
            <a:endParaRPr lang="en-US" sz="4400" b="1" u="sng" dirty="0">
              <a:solidFill>
                <a:schemeClr val="accent5">
                  <a:lumMod val="50000"/>
                </a:schemeClr>
              </a:solidFill>
            </a:endParaRPr>
          </a:p>
          <a:p>
            <a:r>
              <a:rPr lang="en-IN" dirty="0"/>
              <a:t> </a:t>
            </a:r>
            <a:endParaRPr lang="en-US" dirty="0"/>
          </a:p>
          <a:p>
            <a:pPr marL="285750" indent="-285750">
              <a:buFont typeface="Wingdings" pitchFamily="2" charset="2"/>
              <a:buChar char="§"/>
            </a:pPr>
            <a:r>
              <a:rPr lang="en-IN" sz="2400" dirty="0" smtClean="0"/>
              <a:t>Register</a:t>
            </a:r>
          </a:p>
          <a:p>
            <a:pPr marL="285750" indent="-285750">
              <a:buFont typeface="Wingdings" pitchFamily="2" charset="2"/>
              <a:buChar char="§"/>
            </a:pPr>
            <a:endParaRPr lang="en-US" sz="2400" dirty="0"/>
          </a:p>
          <a:p>
            <a:pPr marL="285750" indent="-285750">
              <a:buFont typeface="Wingdings" pitchFamily="2" charset="2"/>
              <a:buChar char="§"/>
            </a:pPr>
            <a:r>
              <a:rPr lang="en-IN" sz="2400" dirty="0" smtClean="0"/>
              <a:t>Login</a:t>
            </a:r>
          </a:p>
          <a:p>
            <a:pPr marL="285750" indent="-285750">
              <a:buFont typeface="Wingdings" pitchFamily="2" charset="2"/>
              <a:buChar char="§"/>
            </a:pPr>
            <a:endParaRPr lang="en-US" sz="2400" dirty="0"/>
          </a:p>
          <a:p>
            <a:pPr marL="285750" indent="-285750">
              <a:buFont typeface="Wingdings" pitchFamily="2" charset="2"/>
              <a:buChar char="§"/>
            </a:pPr>
            <a:r>
              <a:rPr lang="en-IN" sz="2400" dirty="0" smtClean="0"/>
              <a:t>Admin</a:t>
            </a:r>
          </a:p>
          <a:p>
            <a:pPr marL="285750" indent="-285750">
              <a:buFont typeface="Wingdings" pitchFamily="2" charset="2"/>
              <a:buChar char="§"/>
            </a:pPr>
            <a:endParaRPr lang="en-US" sz="2400" dirty="0"/>
          </a:p>
          <a:p>
            <a:pPr marL="285750" indent="-285750">
              <a:buFont typeface="Wingdings" pitchFamily="2" charset="2"/>
              <a:buChar char="§"/>
            </a:pPr>
            <a:r>
              <a:rPr lang="en-IN" sz="2400" dirty="0"/>
              <a:t>Student</a:t>
            </a:r>
            <a:endParaRPr lang="en-US" sz="2400" dirty="0"/>
          </a:p>
        </p:txBody>
      </p:sp>
    </p:spTree>
    <p:extLst>
      <p:ext uri="{BB962C8B-B14F-4D97-AF65-F5344CB8AC3E}">
        <p14:creationId xmlns:p14="http://schemas.microsoft.com/office/powerpoint/2010/main" val="110295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ircle(in)">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circle(in)">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circle(in)">
                                      <p:cBhvr>
                                        <p:cTn id="27" dur="20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circle(in)">
                                      <p:cBhvr>
                                        <p:cTn id="32" dur="20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circle(in)">
                                      <p:cBhvr>
                                        <p:cTn id="37" dur="20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circle(in)">
                                      <p:cBhvr>
                                        <p:cTn id="42"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7"/>
</p:tagLst>
</file>

<file path=ppt/tags/tag2.xml><?xml version="1.0" encoding="utf-8"?>
<p:tagLst xmlns:a="http://schemas.openxmlformats.org/drawingml/2006/main" xmlns:r="http://schemas.openxmlformats.org/officeDocument/2006/relationships" xmlns:p="http://schemas.openxmlformats.org/presentationml/2006/main">
  <p:tag name="TIMING" val="|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525</TotalTime>
  <Words>263</Words>
  <Application>Microsoft Office PowerPoint</Application>
  <PresentationFormat>On-screen Show (4:3)</PresentationFormat>
  <Paragraphs>115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Kuvempu University</dc:title>
  <dc:creator>lenovo</dc:creator>
  <cp:lastModifiedBy>lenovo</cp:lastModifiedBy>
  <cp:revision>129</cp:revision>
  <dcterms:created xsi:type="dcterms:W3CDTF">2006-08-16T00:00:00Z</dcterms:created>
  <dcterms:modified xsi:type="dcterms:W3CDTF">2017-01-19T23:46:42Z</dcterms:modified>
</cp:coreProperties>
</file>