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6" r:id="rId8"/>
    <p:sldId id="268" r:id="rId9"/>
    <p:sldId id="262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956E92-BAF6-4854-A2FA-8C6232709585}" v="2" dt="2025-04-20T09:58:53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A S" userId="b88a440705617cf2" providerId="LiveId" clId="{8F956E92-BAF6-4854-A2FA-8C6232709585}"/>
    <pc:docChg chg="addSld delSld modSld">
      <pc:chgData name="SAHANA S" userId="b88a440705617cf2" providerId="LiveId" clId="{8F956E92-BAF6-4854-A2FA-8C6232709585}" dt="2025-04-20T09:59:10.719" v="26" actId="1076"/>
      <pc:docMkLst>
        <pc:docMk/>
      </pc:docMkLst>
      <pc:sldChg chg="addSp modSp new mod">
        <pc:chgData name="SAHANA S" userId="b88a440705617cf2" providerId="LiveId" clId="{8F956E92-BAF6-4854-A2FA-8C6232709585}" dt="2025-04-20T09:59:10.719" v="26" actId="1076"/>
        <pc:sldMkLst>
          <pc:docMk/>
          <pc:sldMk cId="1429732954" sldId="269"/>
        </pc:sldMkLst>
        <pc:spChg chg="add mod">
          <ac:chgData name="SAHANA S" userId="b88a440705617cf2" providerId="LiveId" clId="{8F956E92-BAF6-4854-A2FA-8C6232709585}" dt="2025-04-20T09:59:10.719" v="26" actId="1076"/>
          <ac:spMkLst>
            <pc:docMk/>
            <pc:sldMk cId="1429732954" sldId="269"/>
            <ac:spMk id="2" creationId="{48C5E269-3761-5C2C-98ED-69AB304B0B74}"/>
          </ac:spMkLst>
        </pc:spChg>
      </pc:sldChg>
      <pc:sldChg chg="addSp modSp new del mod">
        <pc:chgData name="SAHANA S" userId="b88a440705617cf2" providerId="LiveId" clId="{8F956E92-BAF6-4854-A2FA-8C6232709585}" dt="2025-04-20T09:58:44.812" v="13" actId="2696"/>
        <pc:sldMkLst>
          <pc:docMk/>
          <pc:sldMk cId="1997302543" sldId="269"/>
        </pc:sldMkLst>
        <pc:spChg chg="add mod">
          <ac:chgData name="SAHANA S" userId="b88a440705617cf2" providerId="LiveId" clId="{8F956E92-BAF6-4854-A2FA-8C6232709585}" dt="2025-04-20T09:58:25.230" v="12" actId="1076"/>
          <ac:spMkLst>
            <pc:docMk/>
            <pc:sldMk cId="1997302543" sldId="269"/>
            <ac:spMk id="2" creationId="{00CDBFB1-FD30-9A5F-1F3B-538A7E2159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64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8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0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34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1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2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7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08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97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9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9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3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1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4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8BC88-02B3-4AAC-BDBC-AC00BE464D5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7C538-2615-483C-AE1B-89EC30A5B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14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AF756-96C8-FA56-E8C5-D96947CF6F9E}"/>
              </a:ext>
            </a:extLst>
          </p:cNvPr>
          <p:cNvSpPr txBox="1"/>
          <p:nvPr/>
        </p:nvSpPr>
        <p:spPr>
          <a:xfrm>
            <a:off x="1465006" y="1376516"/>
            <a:ext cx="9597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/>
              <a:t>LIBRARY MANAGEMENT SYSTEM</a:t>
            </a:r>
            <a:endParaRPr lang="en-IN" sz="54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6BFF2-ED45-3E8E-BFED-C69E70C1333F}"/>
              </a:ext>
            </a:extLst>
          </p:cNvPr>
          <p:cNvSpPr txBox="1"/>
          <p:nvPr/>
        </p:nvSpPr>
        <p:spPr>
          <a:xfrm>
            <a:off x="3369933" y="3234715"/>
            <a:ext cx="56749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           </a:t>
            </a:r>
            <a:r>
              <a:rPr lang="en-US" sz="2800" u="sng" dirty="0"/>
              <a:t>TEAM MEMBERS</a:t>
            </a:r>
          </a:p>
          <a:p>
            <a:r>
              <a:rPr lang="en-US" sz="2800" dirty="0"/>
              <a:t>PRATHEEKSHA P RAO-4MW23CS101</a:t>
            </a:r>
          </a:p>
          <a:p>
            <a:r>
              <a:rPr lang="en-US" sz="2800" dirty="0"/>
              <a:t>PRATVI                     -4MW23CS103</a:t>
            </a:r>
          </a:p>
          <a:p>
            <a:r>
              <a:rPr lang="en-US" sz="2800" dirty="0"/>
              <a:t>RAKSHITHS  S           -4MW23CS114</a:t>
            </a:r>
          </a:p>
          <a:p>
            <a:r>
              <a:rPr lang="en-US" sz="2800" dirty="0"/>
              <a:t>SAHANA SHETTY      -4MW23CS128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0638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E9779-9F8D-80FD-79B5-6C400E770632}"/>
              </a:ext>
            </a:extLst>
          </p:cNvPr>
          <p:cNvSpPr txBox="1"/>
          <p:nvPr/>
        </p:nvSpPr>
        <p:spPr>
          <a:xfrm>
            <a:off x="4669007" y="560438"/>
            <a:ext cx="285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CONCLUSION</a:t>
            </a:r>
            <a:endParaRPr lang="en-IN" sz="3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4E052-9A9B-33FE-49AF-896DB54EA851}"/>
              </a:ext>
            </a:extLst>
          </p:cNvPr>
          <p:cNvSpPr txBox="1"/>
          <p:nvPr/>
        </p:nvSpPr>
        <p:spPr>
          <a:xfrm>
            <a:off x="1048333" y="2254180"/>
            <a:ext cx="109605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Library Management System (LMS) streamlines book management, issue/return tracking, and user management, improving efficiency and reducing errors. Using technologies like HTML, CSS, JavaScript, PHP (or Python), and MySQL, the system provides an easy-to-</a:t>
            </a:r>
            <a:r>
              <a:rPr lang="en-US" sz="2800" dirty="0" err="1"/>
              <a:t>useinterface</a:t>
            </a:r>
            <a:r>
              <a:rPr lang="en-US" sz="2800" dirty="0"/>
              <a:t> and reliable database. Future enhancements, such as mobile integration and book reservations, can further improve user experience and system functionality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746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5FB76-E068-C88C-9A60-26482A3537D3}"/>
              </a:ext>
            </a:extLst>
          </p:cNvPr>
          <p:cNvSpPr txBox="1"/>
          <p:nvPr/>
        </p:nvSpPr>
        <p:spPr>
          <a:xfrm>
            <a:off x="4859123" y="658761"/>
            <a:ext cx="2473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REFERENCES</a:t>
            </a:r>
            <a:endParaRPr lang="en-IN" sz="3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CCEB5-40AA-4253-2355-CCB9B5B9687B}"/>
              </a:ext>
            </a:extLst>
          </p:cNvPr>
          <p:cNvSpPr txBox="1"/>
          <p:nvPr/>
        </p:nvSpPr>
        <p:spPr>
          <a:xfrm>
            <a:off x="809055" y="1894277"/>
            <a:ext cx="115228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Singh, R., &amp; Sharma, A. (2010).</a:t>
            </a:r>
            <a:r>
              <a:rPr lang="en-US" sz="2400" dirty="0"/>
              <a:t> </a:t>
            </a:r>
            <a:r>
              <a:rPr lang="en-US" sz="2400" i="1" dirty="0"/>
              <a:t>A Study on the Problems and Challenges of Library</a:t>
            </a:r>
          </a:p>
          <a:p>
            <a:r>
              <a:rPr lang="en-US" sz="2400" i="1" dirty="0"/>
              <a:t> Management Systems</a:t>
            </a:r>
            <a:r>
              <a:rPr lang="en-US" sz="2400" dirty="0"/>
              <a:t>. International Journal of Computer Science and Technology, 3(4),</a:t>
            </a:r>
          </a:p>
          <a:p>
            <a:r>
              <a:rPr lang="en-US" sz="2400" dirty="0"/>
              <a:t> 75-80.</a:t>
            </a:r>
          </a:p>
          <a:p>
            <a:r>
              <a:rPr lang="en-US" sz="2400" b="1" dirty="0"/>
              <a:t>2.Kiran, R. (2012).</a:t>
            </a:r>
            <a:r>
              <a:rPr lang="en-US" sz="2400" dirty="0"/>
              <a:t> </a:t>
            </a:r>
            <a:r>
              <a:rPr lang="en-US" sz="2400" i="1" dirty="0"/>
              <a:t>Computerized Library Management System: A Review</a:t>
            </a:r>
            <a:r>
              <a:rPr lang="en-US" sz="2400" dirty="0"/>
              <a:t>. Journal of</a:t>
            </a:r>
          </a:p>
          <a:p>
            <a:r>
              <a:rPr lang="en-US" sz="2400" dirty="0"/>
              <a:t> Library and Information Science, 6(2), 45-50.</a:t>
            </a:r>
          </a:p>
          <a:p>
            <a:r>
              <a:rPr lang="en-US" sz="2400" b="1" dirty="0"/>
              <a:t>3.Rani, S., &amp; Gupta, R. (2017).</a:t>
            </a:r>
            <a:r>
              <a:rPr lang="en-US" sz="2400" dirty="0"/>
              <a:t> </a:t>
            </a:r>
            <a:r>
              <a:rPr lang="en-US" sz="2400" i="1" dirty="0"/>
              <a:t>Cloud-Based Library Management System: An Innovative </a:t>
            </a:r>
          </a:p>
          <a:p>
            <a:r>
              <a:rPr lang="en-US" sz="2400" i="1" dirty="0"/>
              <a:t>Approach</a:t>
            </a:r>
            <a:r>
              <a:rPr lang="en-US" sz="2400" dirty="0"/>
              <a:t>. International Journal of Computer Applications, 162(9), 55-60.</a:t>
            </a:r>
          </a:p>
          <a:p>
            <a:r>
              <a:rPr lang="en-US" sz="2400" b="1" dirty="0"/>
              <a:t>4.Ahmed, A., Khan, M., &amp; Ali, M. (2020).</a:t>
            </a:r>
            <a:r>
              <a:rPr lang="en-US" sz="2400" dirty="0"/>
              <a:t> </a:t>
            </a:r>
            <a:r>
              <a:rPr lang="en-US" sz="2400" i="1" dirty="0"/>
              <a:t>Integrated Library Management System for</a:t>
            </a:r>
          </a:p>
          <a:p>
            <a:r>
              <a:rPr lang="en-US" sz="2400" i="1" dirty="0"/>
              <a:t> Resource Optimization and User Satisfaction</a:t>
            </a:r>
            <a:r>
              <a:rPr lang="en-US" sz="2400" dirty="0"/>
              <a:t>. Journal of Information Science, 44(3), 150-158.</a:t>
            </a:r>
          </a:p>
          <a:p>
            <a:r>
              <a:rPr lang="en-US" sz="2400" b="1" dirty="0"/>
              <a:t>5.Thomas, A. (2019).</a:t>
            </a:r>
            <a:r>
              <a:rPr lang="en-US" sz="2400" dirty="0"/>
              <a:t> </a:t>
            </a:r>
            <a:r>
              <a:rPr lang="en-US" sz="2400" i="1" dirty="0"/>
              <a:t>Open Source vs. Proprietary Library Management Systems: </a:t>
            </a:r>
          </a:p>
          <a:p>
            <a:r>
              <a:rPr lang="en-US" sz="2400" i="1" dirty="0"/>
              <a:t>A Comparative Study</a:t>
            </a:r>
            <a:r>
              <a:rPr lang="en-US" sz="2400" dirty="0"/>
              <a:t>. Library Technology Reports, 35(8), 23-30.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529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5E269-3761-5C2C-98ED-69AB304B0B74}"/>
              </a:ext>
            </a:extLst>
          </p:cNvPr>
          <p:cNvSpPr txBox="1"/>
          <p:nvPr/>
        </p:nvSpPr>
        <p:spPr>
          <a:xfrm>
            <a:off x="3539613" y="2458064"/>
            <a:ext cx="53437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42973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89153-AFFE-3E84-2756-8B6B0A4E74F1}"/>
              </a:ext>
            </a:extLst>
          </p:cNvPr>
          <p:cNvSpPr txBox="1"/>
          <p:nvPr/>
        </p:nvSpPr>
        <p:spPr>
          <a:xfrm>
            <a:off x="4503174" y="609600"/>
            <a:ext cx="3292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INTRODUCTION</a:t>
            </a:r>
            <a:endParaRPr lang="en-IN" sz="3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91079-D942-2BFC-40DB-1CFE68943B8D}"/>
              </a:ext>
            </a:extLst>
          </p:cNvPr>
          <p:cNvSpPr txBox="1"/>
          <p:nvPr/>
        </p:nvSpPr>
        <p:spPr>
          <a:xfrm>
            <a:off x="1022555" y="1818968"/>
            <a:ext cx="113413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Library Management System  is a software application </a:t>
            </a:r>
          </a:p>
          <a:p>
            <a:r>
              <a:rPr lang="en-US" sz="2800" dirty="0"/>
              <a:t>    designed to automate and streamline the day-to-day operations</a:t>
            </a:r>
          </a:p>
          <a:p>
            <a:r>
              <a:rPr lang="en-US" sz="2800" dirty="0"/>
              <a:t>    of a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helps librarians and library staff manage books,</a:t>
            </a:r>
          </a:p>
          <a:p>
            <a:r>
              <a:rPr lang="en-US" sz="2800" dirty="0"/>
              <a:t>     members, transactions, and administrative tasks efficiently.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Traditional library systems relied heavily on manual processes, </a:t>
            </a:r>
          </a:p>
          <a:p>
            <a:r>
              <a:rPr lang="en-US" sz="2800" dirty="0"/>
              <a:t>     which often led to delays, errors, and difficulty in tracking resources.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a digital LMS, these challenges are addressed through an organized</a:t>
            </a:r>
          </a:p>
          <a:p>
            <a:r>
              <a:rPr lang="en-US" sz="2800" dirty="0"/>
              <a:t>     and user-friendly interface.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082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D6BCA-635F-A3FF-8CDE-066A2A0E14C0}"/>
              </a:ext>
            </a:extLst>
          </p:cNvPr>
          <p:cNvSpPr txBox="1"/>
          <p:nvPr/>
        </p:nvSpPr>
        <p:spPr>
          <a:xfrm>
            <a:off x="4257368" y="698091"/>
            <a:ext cx="387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LITERATURE REVIEW</a:t>
            </a:r>
            <a:endParaRPr lang="en-IN" sz="3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3E668-D5A4-0A06-BAE6-DF33403AF933}"/>
              </a:ext>
            </a:extLst>
          </p:cNvPr>
          <p:cNvSpPr txBox="1"/>
          <p:nvPr/>
        </p:nvSpPr>
        <p:spPr>
          <a:xfrm>
            <a:off x="1238864" y="1442791"/>
            <a:ext cx="1330304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1.Traditional Library Systems – Singh and Sharma (2010)</a:t>
            </a:r>
          </a:p>
          <a:p>
            <a:r>
              <a:rPr lang="en-US" sz="2800" dirty="0"/>
              <a:t>Singh and Sharma explained that manual library systems</a:t>
            </a:r>
          </a:p>
          <a:p>
            <a:r>
              <a:rPr lang="en-US" sz="2800" dirty="0"/>
              <a:t> were slow, had many errors, and could not manage a large</a:t>
            </a:r>
          </a:p>
          <a:p>
            <a:r>
              <a:rPr lang="en-US" sz="2800" dirty="0"/>
              <a:t> number of books or members efficiently.</a:t>
            </a:r>
          </a:p>
          <a:p>
            <a:r>
              <a:rPr lang="en-US" sz="2800" b="1" dirty="0"/>
              <a:t>2. Computerized Library Systems – Kiran (2012)</a:t>
            </a:r>
          </a:p>
          <a:p>
            <a:r>
              <a:rPr lang="en-US" sz="2800" dirty="0"/>
              <a:t>Kiran found that early computerized systems improved basic </a:t>
            </a:r>
          </a:p>
          <a:p>
            <a:r>
              <a:rPr lang="en-US" sz="2800" dirty="0"/>
              <a:t>tasks like cataloging and member records but were not user-friendly</a:t>
            </a:r>
          </a:p>
          <a:p>
            <a:r>
              <a:rPr lang="en-US" sz="2800" dirty="0"/>
              <a:t> and lacked remote access.</a:t>
            </a:r>
          </a:p>
          <a:p>
            <a:r>
              <a:rPr lang="en-US" sz="2800" b="1" dirty="0"/>
              <a:t>3. Web-Based and Cloud LMS – Rani and Gupta (2017)</a:t>
            </a:r>
          </a:p>
          <a:p>
            <a:r>
              <a:rPr lang="en-US" sz="2800" dirty="0"/>
              <a:t>Rani and Gupta showed that cloud-based systems reduce costs,</a:t>
            </a:r>
          </a:p>
          <a:p>
            <a:r>
              <a:rPr lang="en-US" sz="2800" dirty="0"/>
              <a:t> provide real-time access, and are suitable for institutions with limited </a:t>
            </a:r>
          </a:p>
          <a:p>
            <a:r>
              <a:rPr lang="en-US" sz="2800" dirty="0"/>
              <a:t>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19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58D2E2-BDC2-5BEB-74A0-668C3D8C3C09}"/>
              </a:ext>
            </a:extLst>
          </p:cNvPr>
          <p:cNvSpPr txBox="1"/>
          <p:nvPr/>
        </p:nvSpPr>
        <p:spPr>
          <a:xfrm>
            <a:off x="841143" y="1457984"/>
            <a:ext cx="108815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4. Modern Integrated LMS – Ahmed et al. (2020)</a:t>
            </a:r>
          </a:p>
          <a:p>
            <a:r>
              <a:rPr lang="en-US" sz="2800" dirty="0"/>
              <a:t>Ahmed and team stated that modern systems include features like barcode</a:t>
            </a:r>
          </a:p>
          <a:p>
            <a:r>
              <a:rPr lang="en-US" sz="2800" dirty="0"/>
              <a:t> scanning, user notifications, and mobile support, which improve efficiency </a:t>
            </a:r>
          </a:p>
          <a:p>
            <a:r>
              <a:rPr lang="en-US" sz="2800" dirty="0"/>
              <a:t>and user experience.</a:t>
            </a:r>
          </a:p>
          <a:p>
            <a:endParaRPr lang="en-US" sz="2800" dirty="0"/>
          </a:p>
          <a:p>
            <a:r>
              <a:rPr lang="en-US" sz="2800" b="1" dirty="0"/>
              <a:t>5. Open Source vs. Proprietary Systems – Thomas (2019)</a:t>
            </a:r>
          </a:p>
          <a:p>
            <a:r>
              <a:rPr lang="en-US" sz="2800" dirty="0"/>
              <a:t>Thomas compared open-source systems like Koha, which are free and </a:t>
            </a:r>
          </a:p>
          <a:p>
            <a:r>
              <a:rPr lang="en-US" sz="2800" dirty="0"/>
              <a:t>customizable, with paid systems that offer better support and security.</a:t>
            </a:r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5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98D45-A847-984A-C429-B9211792E9DA}"/>
              </a:ext>
            </a:extLst>
          </p:cNvPr>
          <p:cNvSpPr txBox="1"/>
          <p:nvPr/>
        </p:nvSpPr>
        <p:spPr>
          <a:xfrm>
            <a:off x="3875616" y="619432"/>
            <a:ext cx="444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PROBLEM STATEMENT</a:t>
            </a:r>
            <a:endParaRPr lang="en-IN" sz="36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0E6E6-572C-1140-8FF9-7A8957A552D3}"/>
              </a:ext>
            </a:extLst>
          </p:cNvPr>
          <p:cNvSpPr txBox="1"/>
          <p:nvPr/>
        </p:nvSpPr>
        <p:spPr>
          <a:xfrm>
            <a:off x="1023635" y="1413360"/>
            <a:ext cx="1132483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Traditional library systems is heavily on manual processes for managing</a:t>
            </a:r>
          </a:p>
          <a:p>
            <a:r>
              <a:rPr lang="en-US" sz="2800" dirty="0"/>
              <a:t> books, member information, and transactions. These manual methods are </a:t>
            </a:r>
          </a:p>
          <a:p>
            <a:r>
              <a:rPr lang="en-US" sz="2800" dirty="0"/>
              <a:t>time-consuming, prone to human error, and inefficient when handling large </a:t>
            </a:r>
          </a:p>
          <a:p>
            <a:r>
              <a:rPr lang="en-US" sz="2800" dirty="0"/>
              <a:t>volumes of data. As a result, libraries face challenges in tracking issued</a:t>
            </a:r>
          </a:p>
          <a:p>
            <a:r>
              <a:rPr lang="en-US" sz="2800" dirty="0"/>
              <a:t> books, calculating fines, updating inventory, and providing timely services</a:t>
            </a:r>
          </a:p>
          <a:p>
            <a:r>
              <a:rPr lang="en-US" sz="2800" dirty="0"/>
              <a:t> to users.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is a need for an automated Library Management System that can</a:t>
            </a:r>
          </a:p>
          <a:p>
            <a:r>
              <a:rPr lang="en-US" sz="2800" dirty="0"/>
              <a:t> streamline these operations, reduce errors, and improve overall efficiency.</a:t>
            </a:r>
          </a:p>
          <a:p>
            <a:r>
              <a:rPr lang="en-US" sz="2800" dirty="0"/>
              <a:t> The system should offer features like easy cataloging, member management, </a:t>
            </a:r>
          </a:p>
          <a:p>
            <a:r>
              <a:rPr lang="en-US" sz="2800" dirty="0"/>
              <a:t>book issue/return tracking, notifications, and reporting tools, ensuring smooth </a:t>
            </a:r>
          </a:p>
          <a:p>
            <a:r>
              <a:rPr lang="en-US" sz="2800" dirty="0"/>
              <a:t>and effective library administration.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244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4E870-6644-F8CE-4897-5CC815B5B5D2}"/>
              </a:ext>
            </a:extLst>
          </p:cNvPr>
          <p:cNvSpPr txBox="1"/>
          <p:nvPr/>
        </p:nvSpPr>
        <p:spPr>
          <a:xfrm>
            <a:off x="3628104" y="521110"/>
            <a:ext cx="5388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MODULES/METHADOLOGY</a:t>
            </a:r>
            <a:endParaRPr lang="en-IN" sz="3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2EDF3-4B4B-9907-DC55-284CCA157186}"/>
              </a:ext>
            </a:extLst>
          </p:cNvPr>
          <p:cNvSpPr txBox="1"/>
          <p:nvPr/>
        </p:nvSpPr>
        <p:spPr>
          <a:xfrm>
            <a:off x="865239" y="1167441"/>
            <a:ext cx="11534440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Modules of Library Management System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Admin Module:</a:t>
            </a:r>
            <a:br>
              <a:rPr lang="en-US" sz="2400" dirty="0"/>
            </a:br>
            <a:r>
              <a:rPr lang="en-US" sz="2400" dirty="0"/>
              <a:t>Manages users, books, categories, and overall system settings.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User/Member Module:</a:t>
            </a:r>
            <a:br>
              <a:rPr lang="en-US" sz="2400" dirty="0"/>
            </a:br>
            <a:r>
              <a:rPr lang="en-US" sz="2400" dirty="0"/>
              <a:t>Allows users to search books, view availability, issue/return books, and track due dates.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Book Management Module:</a:t>
            </a:r>
            <a:br>
              <a:rPr lang="en-US" sz="2400" dirty="0"/>
            </a:br>
            <a:r>
              <a:rPr lang="en-US" sz="2400" dirty="0"/>
              <a:t>Handles adding, updating, deleting, and categorizing books in the library.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Issue/Return Module:</a:t>
            </a:r>
            <a:br>
              <a:rPr lang="en-US" sz="2400" dirty="0"/>
            </a:br>
            <a:r>
              <a:rPr lang="en-US" sz="2400" dirty="0"/>
              <a:t>Keeps records of which book is issued to which member and manages return dates and fines.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Search Module:</a:t>
            </a:r>
            <a:br>
              <a:rPr lang="en-US" sz="2400" dirty="0"/>
            </a:br>
            <a:r>
              <a:rPr lang="en-US" sz="2400" dirty="0"/>
              <a:t>Lets users search for books by title, author, subject, or category.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Report Module:</a:t>
            </a:r>
            <a:br>
              <a:rPr lang="en-US" sz="2400" dirty="0"/>
            </a:br>
            <a:r>
              <a:rPr lang="en-US" sz="2400" dirty="0"/>
              <a:t>Generates reports on issued books, overdue returns, fines collected, and inventory.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Notification Module:</a:t>
            </a:r>
            <a:br>
              <a:rPr lang="en-US" sz="2400" dirty="0"/>
            </a:br>
            <a:r>
              <a:rPr lang="en-US" sz="2400" dirty="0"/>
              <a:t>Sends alerts or emails about due dates, fines, or new arrivals (optional).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477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8B4ADD-AF6C-04F1-8509-9D8668054F19}"/>
              </a:ext>
            </a:extLst>
          </p:cNvPr>
          <p:cNvSpPr txBox="1"/>
          <p:nvPr/>
        </p:nvSpPr>
        <p:spPr>
          <a:xfrm>
            <a:off x="1376515" y="255771"/>
            <a:ext cx="9485289" cy="6894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METHADOLOGY</a:t>
            </a:r>
          </a:p>
          <a:p>
            <a:r>
              <a:rPr lang="en-US" sz="2400" b="1" dirty="0"/>
              <a:t>1. Front-End:</a:t>
            </a:r>
            <a:br>
              <a:rPr lang="en-US" sz="2400" dirty="0"/>
            </a:br>
            <a:r>
              <a:rPr lang="en-US" sz="2400" dirty="0"/>
              <a:t>The user interface where users interact with the system (search books, issue/</a:t>
            </a:r>
          </a:p>
          <a:p>
            <a:r>
              <a:rPr lang="en-US" sz="2400" dirty="0"/>
              <a:t>return books,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HTML, CSS, JavaScript</a:t>
            </a:r>
            <a:r>
              <a:rPr lang="en-US" sz="2400" dirty="0"/>
              <a:t> for building the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Forms</a:t>
            </a:r>
            <a:r>
              <a:rPr lang="en-US" sz="2400" dirty="0"/>
              <a:t> for user registration/login and book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Search bar for books.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Book details display.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Forms for issuing and returning books.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2.Back-End: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the database, processes user requests, and manages the business logic.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PHP/Python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server-side scripting.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MySQL/SQLite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tables: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IssuedBooks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queries to add/update books, issue/return books, calculate fines.</a:t>
            </a:r>
          </a:p>
          <a:p>
            <a:pPr lvl="1"/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071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9FD8944-A21B-2470-C846-7CA2E2E6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55" y="615077"/>
            <a:ext cx="103861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3.Integration: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front-end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requests (e.g., search book) to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back-end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interacts with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returns the data to display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front-end.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2790B5-D71F-F2B6-D2D2-58E40CF8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5" y="1353741"/>
            <a:ext cx="81880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Testing and 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Ensure all queries and front-end features work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Deploy the system locally or on a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456E1-6CE7-E28A-F861-B7AA32F0B4C9}"/>
              </a:ext>
            </a:extLst>
          </p:cNvPr>
          <p:cNvSpPr txBox="1"/>
          <p:nvPr/>
        </p:nvSpPr>
        <p:spPr>
          <a:xfrm>
            <a:off x="3785420" y="491614"/>
            <a:ext cx="512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FUTURE ENHANCEMENTS</a:t>
            </a:r>
            <a:endParaRPr lang="en-IN" sz="3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B936C-FA99-500E-BFDC-DCC296E070F7}"/>
              </a:ext>
            </a:extLst>
          </p:cNvPr>
          <p:cNvSpPr txBox="1"/>
          <p:nvPr/>
        </p:nvSpPr>
        <p:spPr>
          <a:xfrm>
            <a:off x="1026337" y="1368521"/>
            <a:ext cx="1080949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1.Mobile App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 a mobile app for users to search books, issue/return items, and manage</a:t>
            </a:r>
          </a:p>
          <a:p>
            <a:r>
              <a:rPr lang="en-US" sz="2400" dirty="0"/>
              <a:t> accounts on the go.</a:t>
            </a:r>
          </a:p>
          <a:p>
            <a:r>
              <a:rPr lang="en-US" sz="2400" b="1" dirty="0"/>
              <a:t>2. Online Book Reservation: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 users to reserve books online when they are unavailable, with notifications</a:t>
            </a:r>
          </a:p>
          <a:p>
            <a:r>
              <a:rPr lang="en-US" sz="2400" dirty="0"/>
              <a:t> when the book becomes available.</a:t>
            </a:r>
          </a:p>
          <a:p>
            <a:r>
              <a:rPr lang="en-US" sz="2400" b="1" dirty="0"/>
              <a:t>3. Automated Book Recommendation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Introduce a recommendation engine based on user preferences and borrowing history.</a:t>
            </a:r>
          </a:p>
          <a:p>
            <a:r>
              <a:rPr lang="en-US" sz="2400" b="1" dirty="0"/>
              <a:t>4. RFID/Barcode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Integrate RFID or barcode scanning for real-time tracking of books in the library.</a:t>
            </a:r>
          </a:p>
          <a:p>
            <a:r>
              <a:rPr lang="en-US" sz="2400" b="1" dirty="0"/>
              <a:t>5. Online Fine Payment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an online payment system for users to pay fines directly through the app or</a:t>
            </a:r>
          </a:p>
          <a:p>
            <a:r>
              <a:rPr lang="en-US" sz="2400" dirty="0"/>
              <a:t>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353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1132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SAHANA S</dc:creator>
  <cp:lastModifiedBy>SAHANA S</cp:lastModifiedBy>
  <cp:revision>1</cp:revision>
  <dcterms:created xsi:type="dcterms:W3CDTF">2025-04-20T08:51:04Z</dcterms:created>
  <dcterms:modified xsi:type="dcterms:W3CDTF">2025-04-20T09:59:11Z</dcterms:modified>
</cp:coreProperties>
</file>