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75" r:id="rId2"/>
    <p:sldId id="577" r:id="rId3"/>
    <p:sldId id="578" r:id="rId4"/>
    <p:sldId id="579" r:id="rId5"/>
    <p:sldId id="580" r:id="rId6"/>
    <p:sldId id="610" r:id="rId7"/>
    <p:sldId id="606" r:id="rId8"/>
    <p:sldId id="609" r:id="rId9"/>
    <p:sldId id="582" r:id="rId10"/>
    <p:sldId id="583" r:id="rId11"/>
    <p:sldId id="584" r:id="rId12"/>
    <p:sldId id="604" r:id="rId13"/>
    <p:sldId id="6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23D29-2819-3329-CC6A-BFAD9F9119C7}" v="4" dt="2023-03-24T16:01:13.637"/>
    <p1510:client id="{347D2D6E-2808-40E8-3344-C3DC39F73EE4}" v="277" dt="2023-03-23T07:43:20.474"/>
    <p1510:client id="{447874C1-D885-BDBA-1462-64D9C6D17FBD}" v="175" dt="2023-03-22T17:20:51.303"/>
    <p1510:client id="{5E0B4A03-2749-E7E6-7875-DCDC0ADD573B}" v="31" dt="2023-03-25T04:09:38.129"/>
    <p1510:client id="{76974F51-25F8-47CF-B7B1-A3DD64B40C53}" v="55" dt="2023-03-22T01:57:41.141"/>
    <p1510:client id="{77A05A99-AD68-FBEF-AEAB-52891A5429EA}" v="39" dt="2023-03-24T07:18:35.319"/>
    <p1510:client id="{7845E017-9152-A5B4-0699-8E2F89E1E498}" v="257" dt="2023-03-22T07:17:17.898"/>
    <p1510:client id="{9EA01031-DE92-7F3E-8749-6497EDCE6878}" v="9" dt="2023-03-23T14:55:56.885"/>
    <p1510:client id="{A73EFE4E-3882-F3B0-2C1D-B6FDA5FF2742}" v="17" dt="2023-03-25T04:34:40.403"/>
    <p1510:client id="{C51B6022-14B7-A1FA-1FA7-5705DA54BF94}" v="56" dt="2023-03-25T00:15:55.974"/>
    <p1510:client id="{C69FFED9-2E33-D758-8849-1D16A003FEF8}" v="111" dt="2023-03-22T02:26:48.697"/>
    <p1510:client id="{C8747CF9-CC15-9BE9-EEE5-765FF0E2EA61}" v="5" dt="2023-03-23T08:58:29.068"/>
    <p1510:client id="{D0444775-94CF-A353-15EB-F8BC86271657}" v="13" dt="2023-03-24T09:18:06.523"/>
    <p1510:client id="{E6527432-78F4-78CA-9DF7-8C1B53AD72CE}" v="1" dt="2023-03-24T07:09:23.495"/>
    <p1510:client id="{F068D7E0-93E6-4F06-121F-C8E388CF7605}" v="264" dt="2023-03-22T14:40:11.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37F2-806B-44C5-8B6B-36E946BDD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E287C7-0A8D-3089-FB8F-9119CA287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3F99C2-2D92-72EC-21AB-FED006B51711}"/>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5" name="Footer Placeholder 4">
            <a:extLst>
              <a:ext uri="{FF2B5EF4-FFF2-40B4-BE49-F238E27FC236}">
                <a16:creationId xmlns:a16="http://schemas.microsoft.com/office/drawing/2014/main" id="{EF73909C-86A7-2A99-5D5B-1EC08F3A3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C4242-538A-27F2-5952-F6F232DD87E2}"/>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54653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C73C-D50B-0A45-6423-C104B2635D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8115D9-F880-E3A1-C039-C8AB3B43A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1B39B-7E8F-62A1-FCBD-EF0A0373B23C}"/>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5" name="Footer Placeholder 4">
            <a:extLst>
              <a:ext uri="{FF2B5EF4-FFF2-40B4-BE49-F238E27FC236}">
                <a16:creationId xmlns:a16="http://schemas.microsoft.com/office/drawing/2014/main" id="{6DB751E3-5C17-EAE3-B84B-8A44E95F4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6F15F-B9CE-4D9B-EA48-3F666DDCF4E7}"/>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394268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801DB-DC01-4E5D-87B6-A29EF7862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D7ABF-4CF7-3C7C-9DE0-B9067E61A9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0A56A-7403-C699-A1C9-31592E1277FE}"/>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5" name="Footer Placeholder 4">
            <a:extLst>
              <a:ext uri="{FF2B5EF4-FFF2-40B4-BE49-F238E27FC236}">
                <a16:creationId xmlns:a16="http://schemas.microsoft.com/office/drawing/2014/main" id="{965F5998-1279-6EA1-668E-7AC47DB90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5096F-A0AB-B31A-A08C-DD582C779D6E}"/>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92175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a:t>TITLE PAGE</a:t>
            </a:r>
            <a:endParaRPr lang="en-NZ"/>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381853275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a:t>Edit Master text styles</a:t>
            </a:r>
          </a:p>
          <a:p>
            <a:pPr lvl="1"/>
            <a:endParaRPr lang="en-US"/>
          </a:p>
        </p:txBody>
      </p:sp>
    </p:spTree>
    <p:extLst>
      <p:ext uri="{BB962C8B-B14F-4D97-AF65-F5344CB8AC3E}">
        <p14:creationId xmlns:p14="http://schemas.microsoft.com/office/powerpoint/2010/main" val="164803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a:t>THANK YOU</a:t>
            </a:r>
            <a:endParaRPr lang="en-NZ"/>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8841554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DE5F-8ACB-74A6-1574-A0303EC24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D364E-1448-4EE6-7EF1-540436CDB4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CBA8E-BDBE-4942-3F23-70FB4DF67286}"/>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5" name="Footer Placeholder 4">
            <a:extLst>
              <a:ext uri="{FF2B5EF4-FFF2-40B4-BE49-F238E27FC236}">
                <a16:creationId xmlns:a16="http://schemas.microsoft.com/office/drawing/2014/main" id="{E254429B-87DB-6455-89D4-994A0098C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315E5-2090-63CA-E296-584543BB0653}"/>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52135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C00A-C8EE-8EDF-ADFB-05619D5302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FA6432-32B1-292D-5290-59392531B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7B7E3-6E3A-5905-87DB-95ED10289F57}"/>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5" name="Footer Placeholder 4">
            <a:extLst>
              <a:ext uri="{FF2B5EF4-FFF2-40B4-BE49-F238E27FC236}">
                <a16:creationId xmlns:a16="http://schemas.microsoft.com/office/drawing/2014/main" id="{F21AE6D8-94C4-7003-FAB1-9CA63C2F9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C09FD-DC79-7C51-726C-67CE7A3C471C}"/>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346427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2F25-5CEA-13D3-614D-DFCF5A0E21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D4B1A-AB1B-F7DF-DF75-02D3CCF3A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0BEE80-72A8-82D4-42D8-A5334E868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0B6106-B86C-A35E-822C-5AA31DCF6FCC}"/>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6" name="Footer Placeholder 5">
            <a:extLst>
              <a:ext uri="{FF2B5EF4-FFF2-40B4-BE49-F238E27FC236}">
                <a16:creationId xmlns:a16="http://schemas.microsoft.com/office/drawing/2014/main" id="{E8BFC8C9-D811-D03F-2BDC-21F3350F2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83DB8-6155-9269-69A0-17307F79BA63}"/>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235246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278B-AC54-4C3F-C4B2-13D1FF3D74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544B7-F8D8-923C-B475-57BFD8B6C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DA925-66FC-B015-2E97-176D19791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9164F6-27C2-5712-24A9-E2578B1A3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DEC2D9-7275-60EC-604B-B46F339D88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6544B9-D4FC-4969-F6A6-3D5EFB670313}"/>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8" name="Footer Placeholder 7">
            <a:extLst>
              <a:ext uri="{FF2B5EF4-FFF2-40B4-BE49-F238E27FC236}">
                <a16:creationId xmlns:a16="http://schemas.microsoft.com/office/drawing/2014/main" id="{62CAAF27-C0FB-1E9F-8EB5-AB7F139B2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29BE46-EC59-1C22-2FD8-DA28AC4E040F}"/>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361050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77ED-D54F-5D2B-FCE7-E3184B8E7A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79508D-FD08-43DC-A76A-4D07686AC288}"/>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4" name="Footer Placeholder 3">
            <a:extLst>
              <a:ext uri="{FF2B5EF4-FFF2-40B4-BE49-F238E27FC236}">
                <a16:creationId xmlns:a16="http://schemas.microsoft.com/office/drawing/2014/main" id="{63402332-4D57-AAB1-1989-702E68A753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D8931-6C68-B903-C950-BC63BD38F863}"/>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268055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DDDCC-2830-A11E-559D-91E41EE8A94F}"/>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3" name="Footer Placeholder 2">
            <a:extLst>
              <a:ext uri="{FF2B5EF4-FFF2-40B4-BE49-F238E27FC236}">
                <a16:creationId xmlns:a16="http://schemas.microsoft.com/office/drawing/2014/main" id="{04D398A2-C6F6-27A5-333D-1EDAD82113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A424B8-5D3C-807F-4913-364090AB826F}"/>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56390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72EE-882C-FAC8-755A-06F81C7C2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FD4277-15C9-6392-1995-61E35A5EC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0CE16A-2C17-EF6C-5C77-C964A4573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9425F-632B-1585-06F5-3F12E373B18C}"/>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6" name="Footer Placeholder 5">
            <a:extLst>
              <a:ext uri="{FF2B5EF4-FFF2-40B4-BE49-F238E27FC236}">
                <a16:creationId xmlns:a16="http://schemas.microsoft.com/office/drawing/2014/main" id="{F934EC09-8AE1-AB57-90EF-D7133A406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246C8-1EC5-3EE9-B934-62840B86CA34}"/>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65915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3F62-BC6E-5BFD-B850-0C231C707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5321E-0DC5-7AE7-E5B9-38C91D562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FAF5AC-4EC8-15CD-7DE2-B3B390242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C9A9A-4A7B-ED49-320F-48499DFB4D6F}"/>
              </a:ext>
            </a:extLst>
          </p:cNvPr>
          <p:cNvSpPr>
            <a:spLocks noGrp="1"/>
          </p:cNvSpPr>
          <p:nvPr>
            <p:ph type="dt" sz="half" idx="10"/>
          </p:nvPr>
        </p:nvSpPr>
        <p:spPr/>
        <p:txBody>
          <a:bodyPr/>
          <a:lstStyle/>
          <a:p>
            <a:fld id="{50EE1DF5-55EB-46C7-982D-0695E05CE25A}" type="datetimeFigureOut">
              <a:rPr lang="en-US" smtClean="0"/>
              <a:t>6/3/2023</a:t>
            </a:fld>
            <a:endParaRPr lang="en-US"/>
          </a:p>
        </p:txBody>
      </p:sp>
      <p:sp>
        <p:nvSpPr>
          <p:cNvPr id="6" name="Footer Placeholder 5">
            <a:extLst>
              <a:ext uri="{FF2B5EF4-FFF2-40B4-BE49-F238E27FC236}">
                <a16:creationId xmlns:a16="http://schemas.microsoft.com/office/drawing/2014/main" id="{8B675D8B-3B1E-28C6-746E-EB95FB600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E4E05-632C-8E49-87D4-7F59FC697E18}"/>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122686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74A7B5-0F03-E707-FC98-F639DCFA8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A2ED8-CC4A-FD60-FF81-CC05D4EB85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724D5-FB10-6C0E-536D-DBCD04A23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E1DF5-55EB-46C7-982D-0695E05CE25A}" type="datetimeFigureOut">
              <a:rPr lang="en-US" smtClean="0"/>
              <a:t>6/3/2023</a:t>
            </a:fld>
            <a:endParaRPr lang="en-US"/>
          </a:p>
        </p:txBody>
      </p:sp>
      <p:sp>
        <p:nvSpPr>
          <p:cNvPr id="5" name="Footer Placeholder 4">
            <a:extLst>
              <a:ext uri="{FF2B5EF4-FFF2-40B4-BE49-F238E27FC236}">
                <a16:creationId xmlns:a16="http://schemas.microsoft.com/office/drawing/2014/main" id="{B3F770FD-8BEE-B92F-1780-1CF09E976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3FD06E-6A2D-EC75-1BD6-18D5DBBC88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A3F9E-EC68-4CE2-B179-EC8D240A6062}" type="slidenum">
              <a:rPr lang="en-US" smtClean="0"/>
              <a:t>‹#›</a:t>
            </a:fld>
            <a:endParaRPr lang="en-US"/>
          </a:p>
        </p:txBody>
      </p:sp>
    </p:spTree>
    <p:extLst>
      <p:ext uri="{BB962C8B-B14F-4D97-AF65-F5344CB8AC3E}">
        <p14:creationId xmlns:p14="http://schemas.microsoft.com/office/powerpoint/2010/main" val="955403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hyperlink" Target="https://arxiv.org/abs/2006.09029" TargetMode="External"/><Relationship Id="rId3" Type="http://schemas.openxmlformats.org/officeDocument/2006/relationships/hyperlink" Target="https://medium.com/tensorflow/neural-style-transfer-creating-art-with-deep-learning-using-tf-keras-and-eager-execution-7d541ac31398" TargetMode="External"/><Relationship Id="rId7" Type="http://schemas.openxmlformats.org/officeDocument/2006/relationships/hyperlink" Target="https://arxiv.org/abs/1604.08610" TargetMode="External"/><Relationship Id="rId2" Type="http://schemas.openxmlformats.org/officeDocument/2006/relationships/hyperlink" Target="https://arxiv.org/abs/1508.06576" TargetMode="External"/><Relationship Id="rId1" Type="http://schemas.openxmlformats.org/officeDocument/2006/relationships/slideLayout" Target="../slideLayouts/slideLayout13.xml"/><Relationship Id="rId6" Type="http://schemas.openxmlformats.org/officeDocument/2006/relationships/hyperlink" Target="https://arxiv.org/pdf/1508.06576.pdf" TargetMode="External"/><Relationship Id="rId5" Type="http://schemas.openxmlformats.org/officeDocument/2006/relationships/hyperlink" Target="https://arxiv.org/pdf/1701.01036.pdf" TargetMode="External"/><Relationship Id="rId4" Type="http://schemas.openxmlformats.org/officeDocument/2006/relationships/hyperlink" Target="https://www.quora.com/In-a-neural-style-transfer-why-does-using-Gram-matrices-keep-the-sty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315" y="2658480"/>
            <a:ext cx="8950750" cy="1442370"/>
          </a:xfrm>
        </p:spPr>
        <p:txBody>
          <a:bodyPr>
            <a:normAutofit/>
          </a:bodyPr>
          <a:lstStyle/>
          <a:p>
            <a:r>
              <a:rPr lang="en-US" sz="6600" b="1" dirty="0" smtClean="0">
                <a:latin typeface="Roboto Medium"/>
                <a:ea typeface="Roboto Medium"/>
                <a:cs typeface="Roboto Medium"/>
              </a:rPr>
              <a:t>Neural </a:t>
            </a:r>
            <a:r>
              <a:rPr lang="en-US" sz="6600" b="1" dirty="0">
                <a:latin typeface="Roboto Medium"/>
                <a:ea typeface="Roboto Medium"/>
                <a:cs typeface="Roboto Medium"/>
              </a:rPr>
              <a:t>Style Transfer</a:t>
            </a:r>
            <a:endParaRPr lang="en-US" sz="6600" dirty="0">
              <a:latin typeface="Roboto Medium"/>
              <a:ea typeface="Roboto Medium"/>
              <a:cs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14DA-9F5C-3B04-9401-6711B2F9DE59}"/>
              </a:ext>
            </a:extLst>
          </p:cNvPr>
          <p:cNvSpPr>
            <a:spLocks noGrp="1"/>
          </p:cNvSpPr>
          <p:nvPr>
            <p:ph type="title"/>
          </p:nvPr>
        </p:nvSpPr>
        <p:spPr/>
        <p:txBody>
          <a:bodyPr/>
          <a:lstStyle/>
          <a:p>
            <a:r>
              <a:rPr lang="en-US" dirty="0">
                <a:solidFill>
                  <a:schemeClr val="tx1"/>
                </a:solidFill>
                <a:latin typeface="Roboto Medium"/>
                <a:ea typeface="Roboto Medium"/>
                <a:cs typeface="Roboto Medium"/>
              </a:rPr>
              <a:t>Results</a:t>
            </a:r>
          </a:p>
        </p:txBody>
      </p:sp>
      <p:sp>
        <p:nvSpPr>
          <p:cNvPr id="3" name="Text Placeholder 2">
            <a:extLst>
              <a:ext uri="{FF2B5EF4-FFF2-40B4-BE49-F238E27FC236}">
                <a16:creationId xmlns:a16="http://schemas.microsoft.com/office/drawing/2014/main" id="{0FE1B880-D776-F25B-A254-7E43F7288BC9}"/>
              </a:ext>
            </a:extLst>
          </p:cNvPr>
          <p:cNvSpPr>
            <a:spLocks noGrp="1"/>
          </p:cNvSpPr>
          <p:nvPr>
            <p:ph type="body" sz="quarter" idx="17"/>
          </p:nvPr>
        </p:nvSpPr>
        <p:spPr>
          <a:xfrm flipH="1">
            <a:off x="344754" y="1240767"/>
            <a:ext cx="5021165" cy="4453462"/>
          </a:xfrm>
        </p:spPr>
        <p:txBody>
          <a:bodyPr vert="horz" lIns="91440" tIns="45720" rIns="91440" bIns="45720" rtlCol="0" anchor="t">
            <a:normAutofit/>
          </a:bodyPr>
          <a:lstStyle/>
          <a:p>
            <a:pPr marL="0" indent="0" algn="just">
              <a:buNone/>
            </a:pPr>
            <a:r>
              <a:rPr lang="en-US" sz="2000" dirty="0">
                <a:solidFill>
                  <a:schemeClr val="tx1"/>
                </a:solidFill>
                <a:latin typeface="Roboto Medium"/>
                <a:ea typeface="Roboto Medium"/>
                <a:cs typeface="Roboto Medium"/>
              </a:rPr>
              <a:t>The output of NST is a new image that retains the content of the original image but is stylized in the visual style of the second image. This can result in a wide variety of artistic effects, such as creating images that look like they were painted in the style of Van Gogh or Picasso, or images that look like they were created using a specific visual theme, such as a comic book or manga.</a:t>
            </a:r>
            <a:endParaRPr lang="en-US" sz="2000"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163" y="395786"/>
            <a:ext cx="6334468" cy="284661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752" y="3329846"/>
            <a:ext cx="2693289" cy="2703871"/>
          </a:xfrm>
          <a:prstGeom prst="rect">
            <a:avLst/>
          </a:prstGeom>
        </p:spPr>
      </p:pic>
      <p:sp>
        <p:nvSpPr>
          <p:cNvPr id="9" name="TextBox 8"/>
          <p:cNvSpPr txBox="1"/>
          <p:nvPr/>
        </p:nvSpPr>
        <p:spPr>
          <a:xfrm>
            <a:off x="7692868" y="5936495"/>
            <a:ext cx="2693289" cy="369332"/>
          </a:xfrm>
          <a:prstGeom prst="rect">
            <a:avLst/>
          </a:prstGeom>
          <a:noFill/>
        </p:spPr>
        <p:txBody>
          <a:bodyPr wrap="square" rtlCol="0">
            <a:spAutoFit/>
          </a:bodyPr>
          <a:lstStyle/>
          <a:p>
            <a:r>
              <a:rPr lang="en-US" sz="1400" b="1" dirty="0" smtClean="0"/>
              <a:t>Stylized image(output</a:t>
            </a:r>
            <a:r>
              <a:rPr lang="en-US" b="1" dirty="0" smtClean="0"/>
              <a:t>)</a:t>
            </a:r>
            <a:endParaRPr lang="en-IN" b="1" dirty="0"/>
          </a:p>
        </p:txBody>
      </p:sp>
    </p:spTree>
    <p:extLst>
      <p:ext uri="{BB962C8B-B14F-4D97-AF65-F5344CB8AC3E}">
        <p14:creationId xmlns:p14="http://schemas.microsoft.com/office/powerpoint/2010/main" val="379294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712E-640D-A404-D987-ADD945F8A3CF}"/>
              </a:ext>
            </a:extLst>
          </p:cNvPr>
          <p:cNvSpPr>
            <a:spLocks noGrp="1"/>
          </p:cNvSpPr>
          <p:nvPr>
            <p:ph type="title"/>
          </p:nvPr>
        </p:nvSpPr>
        <p:spPr/>
        <p:txBody>
          <a:bodyPr/>
          <a:lstStyle/>
          <a:p>
            <a:r>
              <a:rPr lang="en-US">
                <a:solidFill>
                  <a:schemeClr val="tx1"/>
                </a:solidFill>
                <a:latin typeface="Roboto Medium"/>
                <a:ea typeface="Roboto Medium"/>
                <a:cs typeface="Roboto Medium"/>
              </a:rPr>
              <a:t>Conclusion </a:t>
            </a:r>
            <a:endParaRPr lang="en-US"/>
          </a:p>
        </p:txBody>
      </p:sp>
      <p:sp>
        <p:nvSpPr>
          <p:cNvPr id="7" name="TextBox 6">
            <a:extLst>
              <a:ext uri="{FF2B5EF4-FFF2-40B4-BE49-F238E27FC236}">
                <a16:creationId xmlns:a16="http://schemas.microsoft.com/office/drawing/2014/main" id="{B54BF876-C864-299E-F317-A17827DBEE33}"/>
              </a:ext>
            </a:extLst>
          </p:cNvPr>
          <p:cNvSpPr txBox="1"/>
          <p:nvPr/>
        </p:nvSpPr>
        <p:spPr>
          <a:xfrm>
            <a:off x="693530" y="1334052"/>
            <a:ext cx="1076076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dirty="0">
                <a:latin typeface="Roboto Medium"/>
                <a:ea typeface="Roboto Medium"/>
                <a:cs typeface="Roboto Medium"/>
              </a:rPr>
              <a:t>Neural style transfer is a powerful technique that has revolutionized the way we create and appreciate art. It combines the power of deep learning with artistic styles to generate unique and visually stunning images that are both fascinating and inspiring. </a:t>
            </a:r>
            <a:endParaRPr lang="en-US" sz="2000" dirty="0" smtClean="0">
              <a:latin typeface="Roboto Medium"/>
              <a:ea typeface="Roboto Medium"/>
              <a:cs typeface="Roboto Medium"/>
            </a:endParaRPr>
          </a:p>
          <a:p>
            <a:pPr algn="just"/>
            <a:endParaRPr lang="en-US" sz="2000" dirty="0">
              <a:latin typeface="Roboto Medium"/>
              <a:ea typeface="Roboto Medium"/>
              <a:cs typeface="Roboto Medium"/>
            </a:endParaRPr>
          </a:p>
          <a:p>
            <a:pPr marL="342900" indent="-342900" algn="just">
              <a:buFont typeface="Arial"/>
              <a:buChar char="•"/>
            </a:pPr>
            <a:r>
              <a:rPr lang="en-US" sz="2000" dirty="0">
                <a:latin typeface="Roboto Medium"/>
                <a:ea typeface="Roboto Medium"/>
                <a:cs typeface="Roboto Medium"/>
              </a:rPr>
              <a:t>For future work, </a:t>
            </a:r>
            <a:r>
              <a:rPr lang="en-US" sz="2000" dirty="0">
                <a:latin typeface="Roboto Medium"/>
                <a:ea typeface="+mn-lt"/>
                <a:cs typeface="+mn-lt"/>
              </a:rPr>
              <a:t>there is an opportunity to apply neural style transfer to a range of practical applications, such as enhancing the visual aesthetics of websites or mobile applications, or enabling users to personalize their digital content with unique artistic styles. As the technology continues to evolve and improve, it has the potential to transform the way we interact with visual media, and open up new avenues for creativity and expression.</a:t>
            </a:r>
            <a:endParaRPr lang="en-US" sz="2000" dirty="0">
              <a:latin typeface="Roboto Medium"/>
              <a:ea typeface="Roboto Medium"/>
              <a:cs typeface="Roboto Medium"/>
            </a:endParaRPr>
          </a:p>
        </p:txBody>
      </p:sp>
    </p:spTree>
    <p:extLst>
      <p:ext uri="{BB962C8B-B14F-4D97-AF65-F5344CB8AC3E}">
        <p14:creationId xmlns:p14="http://schemas.microsoft.com/office/powerpoint/2010/main" val="189826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FACC-52E4-79BD-6962-0E2F718B16E3}"/>
              </a:ext>
            </a:extLst>
          </p:cNvPr>
          <p:cNvSpPr>
            <a:spLocks noGrp="1"/>
          </p:cNvSpPr>
          <p:nvPr>
            <p:ph type="title"/>
          </p:nvPr>
        </p:nvSpPr>
        <p:spPr/>
        <p:txBody>
          <a:bodyPr/>
          <a:lstStyle/>
          <a:p>
            <a:r>
              <a:rPr lang="en-US">
                <a:solidFill>
                  <a:srgbClr val="000000"/>
                </a:solidFill>
              </a:rPr>
              <a:t>References</a:t>
            </a:r>
          </a:p>
        </p:txBody>
      </p:sp>
      <p:sp>
        <p:nvSpPr>
          <p:cNvPr id="3" name="Text Placeholder 2">
            <a:extLst>
              <a:ext uri="{FF2B5EF4-FFF2-40B4-BE49-F238E27FC236}">
                <a16:creationId xmlns:a16="http://schemas.microsoft.com/office/drawing/2014/main" id="{16CCDEDD-FDE5-438A-4232-4B3F772CD23A}"/>
              </a:ext>
            </a:extLst>
          </p:cNvPr>
          <p:cNvSpPr>
            <a:spLocks noGrp="1"/>
          </p:cNvSpPr>
          <p:nvPr>
            <p:ph type="body" sz="quarter" idx="17"/>
          </p:nvPr>
        </p:nvSpPr>
        <p:spPr/>
        <p:txBody>
          <a:bodyPr vert="horz" lIns="91440" tIns="45720" rIns="91440" bIns="45720" rtlCol="0" anchor="t">
            <a:normAutofit/>
          </a:bodyPr>
          <a:lstStyle/>
          <a:p>
            <a:r>
              <a:rPr lang="en-US">
                <a:latin typeface="Roboto Medium"/>
                <a:ea typeface="Roboto Medium"/>
                <a:cs typeface="Roboto Medium"/>
                <a:hlinkClick r:id="rId2"/>
              </a:rPr>
              <a:t>A Neural Algorithm of Artistic Style</a:t>
            </a:r>
            <a:endParaRPr lang="en-US">
              <a:latin typeface="Roboto Medium"/>
              <a:ea typeface="Roboto Medium"/>
              <a:cs typeface="Roboto Medium"/>
            </a:endParaRPr>
          </a:p>
          <a:p>
            <a:r>
              <a:rPr lang="en-US">
                <a:latin typeface="Roboto Medium"/>
                <a:ea typeface="Roboto Medium"/>
                <a:cs typeface="Roboto Medium"/>
                <a:hlinkClick r:id="rId3"/>
              </a:rPr>
              <a:t>Tensorflow Tutorial on Neural Style Transfer</a:t>
            </a:r>
            <a:endParaRPr lang="en-US">
              <a:latin typeface="Roboto Medium"/>
              <a:ea typeface="Roboto Medium"/>
              <a:cs typeface="Roboto Medium"/>
            </a:endParaRPr>
          </a:p>
          <a:p>
            <a:r>
              <a:rPr lang="en-US">
                <a:latin typeface="Roboto Medium"/>
                <a:ea typeface="Roboto Medium"/>
                <a:cs typeface="Roboto Medium"/>
                <a:hlinkClick r:id="rId4"/>
              </a:rPr>
              <a:t>Quora Article about Neural Style Transfer</a:t>
            </a:r>
            <a:endParaRPr lang="en-US">
              <a:latin typeface="Roboto Medium"/>
              <a:ea typeface="Roboto Medium"/>
              <a:cs typeface="Roboto Medium"/>
            </a:endParaRPr>
          </a:p>
          <a:p>
            <a:r>
              <a:rPr lang="en-US">
                <a:latin typeface="Roboto Medium"/>
                <a:ea typeface="Roboto Medium"/>
                <a:cs typeface="Roboto Medium"/>
                <a:hlinkClick r:id="rId5"/>
              </a:rPr>
              <a:t> Demystifying Neural Style Transfer</a:t>
            </a:r>
          </a:p>
          <a:p>
            <a:pPr algn="just"/>
            <a:r>
              <a:rPr lang="en-US">
                <a:latin typeface="Roboto Medium"/>
                <a:ea typeface="Roboto Medium"/>
                <a:cs typeface="Roboto Medium"/>
                <a:hlinkClick r:id="rId6"/>
              </a:rPr>
              <a:t>https://arxiv.org/pdf/1508.06576.pdf</a:t>
            </a:r>
            <a:endParaRPr lang="en-US">
              <a:latin typeface="Roboto Medium"/>
              <a:ea typeface="Roboto Medium"/>
              <a:cs typeface="Roboto Medium"/>
            </a:endParaRPr>
          </a:p>
          <a:p>
            <a:r>
              <a:rPr lang="en-US">
                <a:latin typeface="Roboto Medium"/>
                <a:ea typeface="Roboto Medium"/>
                <a:cs typeface="Roboto Medium"/>
                <a:hlinkClick r:id="rId7"/>
              </a:rPr>
              <a:t>https://arxiv.org/abs/1604.08610</a:t>
            </a:r>
          </a:p>
          <a:p>
            <a:r>
              <a:rPr lang="en-US">
                <a:hlinkClick r:id="rId8"/>
              </a:rPr>
              <a:t>https://arxiv.org/abs/2006.09029</a:t>
            </a:r>
            <a:endParaRPr lang="en-US"/>
          </a:p>
          <a:p>
            <a:endParaRPr lang="en-US"/>
          </a:p>
        </p:txBody>
      </p:sp>
    </p:spTree>
    <p:extLst>
      <p:ext uri="{BB962C8B-B14F-4D97-AF65-F5344CB8AC3E}">
        <p14:creationId xmlns:p14="http://schemas.microsoft.com/office/powerpoint/2010/main" val="142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4541" y="2675790"/>
            <a:ext cx="10515600" cy="1325563"/>
          </a:xfrm>
        </p:spPr>
        <p:txBody>
          <a:bodyPr/>
          <a:lstStyle/>
          <a:p>
            <a:r>
              <a:rPr lang="en-US">
                <a:latin typeface="Roboto Medium"/>
                <a:ea typeface="Roboto Medium"/>
                <a:cs typeface="Roboto Medium"/>
              </a:rPr>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a:p>
        </p:txBody>
      </p:sp>
      <p:sp>
        <p:nvSpPr>
          <p:cNvPr id="3" name="Title 2"/>
          <p:cNvSpPr>
            <a:spLocks noGrp="1"/>
          </p:cNvSpPr>
          <p:nvPr>
            <p:ph type="title"/>
          </p:nvPr>
        </p:nvSpPr>
        <p:spPr/>
        <p:txBody>
          <a:bodyPr/>
          <a:lstStyle/>
          <a:p>
            <a:r>
              <a:rPr lang="en-US" dirty="0">
                <a:solidFill>
                  <a:schemeClr val="tx1"/>
                </a:solidFill>
                <a:latin typeface="Roboto Medium"/>
                <a:ea typeface="Roboto Medium"/>
                <a:cs typeface="Roboto Medium"/>
              </a:rPr>
              <a:t>Agenda</a:t>
            </a:r>
            <a:endParaRPr lang="en-US" dirty="0">
              <a:solidFill>
                <a:schemeClr val="tx1"/>
              </a:solidFill>
            </a:endParaRPr>
          </a:p>
        </p:txBody>
      </p:sp>
      <p:sp>
        <p:nvSpPr>
          <p:cNvPr id="10" name="Text Placeholder 3">
            <a:extLst>
              <a:ext uri="{FF2B5EF4-FFF2-40B4-BE49-F238E27FC236}">
                <a16:creationId xmlns:a16="http://schemas.microsoft.com/office/drawing/2014/main" id="{030ED638-C765-624A-939B-9E2937669274}"/>
              </a:ext>
            </a:extLst>
          </p:cNvPr>
          <p:cNvSpPr>
            <a:spLocks noGrp="1"/>
          </p:cNvSpPr>
          <p:nvPr>
            <p:ph type="body" sz="quarter" idx="17"/>
          </p:nvPr>
        </p:nvSpPr>
        <p:spPr>
          <a:xfrm>
            <a:off x="695400" y="1233988"/>
            <a:ext cx="10801201" cy="4860428"/>
          </a:xfrm>
        </p:spPr>
        <p:txBody>
          <a:bodyPr vert="horz" lIns="91440" tIns="45720" rIns="91440" bIns="45720" rtlCol="0" anchor="t">
            <a:normAutofit fontScale="92500" lnSpcReduction="20000"/>
          </a:bodyPr>
          <a:lstStyle/>
          <a:p>
            <a:r>
              <a:rPr lang="en-US" sz="1800" b="1" dirty="0">
                <a:solidFill>
                  <a:srgbClr val="00000A"/>
                </a:solidFill>
                <a:latin typeface="Times New Roman"/>
                <a:ea typeface="Roboto Medium"/>
                <a:cs typeface="Roboto Medium"/>
              </a:rPr>
              <a:t>Abstract</a:t>
            </a:r>
          </a:p>
          <a:p>
            <a:pPr>
              <a:lnSpc>
                <a:spcPct val="100000"/>
              </a:lnSpc>
              <a:spcAft>
                <a:spcPts val="0"/>
              </a:spcAft>
            </a:pPr>
            <a:r>
              <a:rPr lang="en-US" sz="1800" b="1" dirty="0">
                <a:solidFill>
                  <a:srgbClr val="00000A"/>
                </a:solidFill>
                <a:latin typeface="Times New Roman"/>
                <a:ea typeface="Roboto Medium"/>
                <a:cs typeface="Roboto Medium"/>
              </a:rPr>
              <a:t>Introduction </a:t>
            </a:r>
          </a:p>
          <a:p>
            <a:pPr>
              <a:lnSpc>
                <a:spcPct val="100000"/>
              </a:lnSpc>
              <a:spcAft>
                <a:spcPts val="0"/>
              </a:spcAft>
            </a:pPr>
            <a:endParaRPr lang="en-US" sz="1800" b="1" dirty="0">
              <a:solidFill>
                <a:srgbClr val="00000A"/>
              </a:solidFill>
              <a:latin typeface="Times New Roman" panose="02020603050405020304" pitchFamily="18" charset="0"/>
            </a:endParaRPr>
          </a:p>
          <a:p>
            <a:r>
              <a:rPr lang="en-US" sz="1800" b="1" dirty="0">
                <a:solidFill>
                  <a:srgbClr val="00000A"/>
                </a:solidFill>
                <a:latin typeface="Times New Roman"/>
                <a:ea typeface="Roboto Medium"/>
                <a:cs typeface="Roboto Medium"/>
              </a:rPr>
              <a:t>Literature Survey</a:t>
            </a:r>
          </a:p>
          <a:p>
            <a:r>
              <a:rPr lang="en-US" sz="1800" b="1" dirty="0">
                <a:solidFill>
                  <a:srgbClr val="00000A"/>
                </a:solidFill>
                <a:latin typeface="Times New Roman"/>
                <a:ea typeface="Roboto Medium"/>
                <a:cs typeface="Roboto Medium"/>
              </a:rPr>
              <a:t>Objectives</a:t>
            </a:r>
          </a:p>
          <a:p>
            <a:r>
              <a:rPr lang="en-US" sz="1800" b="1" dirty="0">
                <a:solidFill>
                  <a:srgbClr val="00000A"/>
                </a:solidFill>
                <a:latin typeface="Times New Roman"/>
                <a:ea typeface="Roboto Medium"/>
                <a:cs typeface="Roboto Medium"/>
              </a:rPr>
              <a:t>Methodology</a:t>
            </a:r>
          </a:p>
          <a:p>
            <a:pPr marL="699770" lvl="1">
              <a:lnSpc>
                <a:spcPct val="100000"/>
              </a:lnSpc>
              <a:spcAft>
                <a:spcPts val="0"/>
              </a:spcAft>
              <a:buFont typeface="Arial" panose="020B0604020202020204" pitchFamily="34" charset="0"/>
              <a:buChar char="•"/>
            </a:pPr>
            <a:r>
              <a:rPr lang="en-US" sz="1800" b="1" dirty="0">
                <a:solidFill>
                  <a:srgbClr val="00000A"/>
                </a:solidFill>
                <a:latin typeface="Times New Roman"/>
                <a:ea typeface="Roboto Medium"/>
                <a:cs typeface="Roboto Medium"/>
              </a:rPr>
              <a:t>Technology and Domain</a:t>
            </a:r>
          </a:p>
          <a:p>
            <a:pPr marL="699770" lvl="1">
              <a:lnSpc>
                <a:spcPct val="100000"/>
              </a:lnSpc>
              <a:spcAft>
                <a:spcPts val="0"/>
              </a:spcAft>
              <a:buFont typeface="Arial" panose="020B0604020202020204" pitchFamily="34" charset="0"/>
              <a:buChar char="•"/>
            </a:pPr>
            <a:r>
              <a:rPr lang="en-US" sz="1800" b="1" dirty="0">
                <a:solidFill>
                  <a:srgbClr val="00000A"/>
                </a:solidFill>
                <a:latin typeface="Times New Roman"/>
                <a:ea typeface="Roboto Medium"/>
                <a:cs typeface="Roboto Medium"/>
              </a:rPr>
              <a:t>Dataset, Front End and Back End Details</a:t>
            </a:r>
          </a:p>
          <a:p>
            <a:pPr marL="0" indent="0">
              <a:buNone/>
            </a:pPr>
            <a:endParaRPr lang="en-US" sz="1800" b="1">
              <a:solidFill>
                <a:srgbClr val="00000A"/>
              </a:solidFill>
              <a:latin typeface="Times New Roman" panose="02020603050405020304" pitchFamily="18" charset="0"/>
            </a:endParaRPr>
          </a:p>
          <a:p>
            <a:r>
              <a:rPr lang="en-US" sz="1800" b="1" dirty="0">
                <a:solidFill>
                  <a:srgbClr val="00000A"/>
                </a:solidFill>
                <a:latin typeface="Times New Roman"/>
                <a:ea typeface="Roboto Medium"/>
                <a:cs typeface="Roboto Medium"/>
              </a:rPr>
              <a:t>Modules Explanation (Few modules with demo)</a:t>
            </a:r>
          </a:p>
          <a:p>
            <a:r>
              <a:rPr lang="en-US" sz="1800" b="1">
                <a:solidFill>
                  <a:srgbClr val="00000A"/>
                </a:solidFill>
                <a:latin typeface="Times New Roman"/>
                <a:ea typeface="Roboto Medium"/>
                <a:cs typeface="Roboto Medium"/>
              </a:rPr>
              <a:t>Output images</a:t>
            </a:r>
            <a:endParaRPr lang="en-US" sz="1800" b="1" dirty="0">
              <a:solidFill>
                <a:srgbClr val="00000A"/>
              </a:solidFill>
              <a:latin typeface="Times New Roman"/>
              <a:ea typeface="Roboto Medium"/>
              <a:cs typeface="Roboto Medium"/>
            </a:endParaRPr>
          </a:p>
          <a:p>
            <a:r>
              <a:rPr lang="en-US" sz="1800" b="1" dirty="0">
                <a:solidFill>
                  <a:srgbClr val="00000A"/>
                </a:solidFill>
                <a:effectLst/>
                <a:latin typeface="Times New Roman"/>
                <a:ea typeface="Calibri" panose="020F0502020204030204" pitchFamily="34" charset="0"/>
                <a:cs typeface="Times New Roman"/>
              </a:rPr>
              <a:t>Conclusions</a:t>
            </a:r>
          </a:p>
          <a:p>
            <a:r>
              <a:rPr lang="en-US" sz="1800" b="1" dirty="0">
                <a:solidFill>
                  <a:srgbClr val="00000A"/>
                </a:solidFill>
                <a:latin typeface="Times New Roman"/>
                <a:ea typeface="Calibri" panose="020F0502020204030204" pitchFamily="34" charset="0"/>
                <a:cs typeface="Times New Roman"/>
              </a:rPr>
              <a:t>Proof of publication / patent /  Application Development</a:t>
            </a:r>
            <a:endParaRPr lang="en-IN" sz="1800" dirty="0">
              <a:solidFill>
                <a:srgbClr val="00000A"/>
              </a:solidFill>
              <a:effectLst/>
              <a:latin typeface="Times New Roman"/>
              <a:ea typeface="Calibri" panose="020F0502020204030204" pitchFamily="34" charset="0"/>
              <a:cs typeface="Times New Roman"/>
            </a:endParaRPr>
          </a:p>
          <a:p>
            <a:r>
              <a:rPr lang="en-US" sz="1800" b="1" dirty="0">
                <a:solidFill>
                  <a:srgbClr val="00000A"/>
                </a:solidFill>
                <a:latin typeface="Times New Roman"/>
                <a:ea typeface="Roboto Medium"/>
                <a:cs typeface="Roboto Medium"/>
              </a:rPr>
              <a:t>Reference</a:t>
            </a:r>
          </a:p>
          <a:p>
            <a:endParaRPr lang="en-US" sz="1800" b="1">
              <a:solidFill>
                <a:srgbClr val="00000A"/>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A27E-175F-1D88-CCEA-D75A12386787}"/>
              </a:ext>
            </a:extLst>
          </p:cNvPr>
          <p:cNvSpPr>
            <a:spLocks noGrp="1"/>
          </p:cNvSpPr>
          <p:nvPr>
            <p:ph type="title"/>
          </p:nvPr>
        </p:nvSpPr>
        <p:spPr>
          <a:xfrm>
            <a:off x="695400" y="235252"/>
            <a:ext cx="6211927" cy="838202"/>
          </a:xfrm>
        </p:spPr>
        <p:txBody>
          <a:bodyPr/>
          <a:lstStyle/>
          <a:p>
            <a:r>
              <a:rPr lang="en-US">
                <a:solidFill>
                  <a:schemeClr val="tx1"/>
                </a:solidFill>
                <a:latin typeface="Roboto Medium"/>
                <a:ea typeface="Roboto Medium"/>
                <a:cs typeface="Roboto Medium"/>
              </a:rPr>
              <a:t>Introduction</a:t>
            </a:r>
          </a:p>
        </p:txBody>
      </p:sp>
      <p:sp>
        <p:nvSpPr>
          <p:cNvPr id="3" name="Text Placeholder 2">
            <a:extLst>
              <a:ext uri="{FF2B5EF4-FFF2-40B4-BE49-F238E27FC236}">
                <a16:creationId xmlns:a16="http://schemas.microsoft.com/office/drawing/2014/main" id="{330AAD1C-F85A-EA59-C71E-D0DCEB24BD3B}"/>
              </a:ext>
            </a:extLst>
          </p:cNvPr>
          <p:cNvSpPr>
            <a:spLocks noGrp="1"/>
          </p:cNvSpPr>
          <p:nvPr>
            <p:ph type="body" sz="quarter" idx="17"/>
          </p:nvPr>
        </p:nvSpPr>
        <p:spPr>
          <a:xfrm>
            <a:off x="695400" y="1160888"/>
            <a:ext cx="10754737" cy="5128943"/>
          </a:xfrm>
        </p:spPr>
        <p:txBody>
          <a:bodyPr vert="horz" lIns="91440" tIns="45720" rIns="91440" bIns="45720" rtlCol="0" anchor="t">
            <a:normAutofit/>
          </a:bodyPr>
          <a:lstStyle/>
          <a:p>
            <a:pPr marL="342900" indent="-342900" algn="just">
              <a:buFont typeface="Arial"/>
              <a:buChar char="•"/>
            </a:pPr>
            <a:r>
              <a:rPr lang="en-US" sz="2000" dirty="0">
                <a:solidFill>
                  <a:schemeClr val="tx1"/>
                </a:solidFill>
                <a:latin typeface="Roboto Medium"/>
                <a:ea typeface="Roboto Medium"/>
                <a:cs typeface="Roboto Medium"/>
              </a:rPr>
              <a:t>Neural style transfer (NST) is based on the fundamental concept that a convolutional neural network (CNN) can learn separate representations for content and style during a computer vision task such as image recognition.</a:t>
            </a:r>
            <a:endParaRPr lang="en-US" dirty="0">
              <a:solidFill>
                <a:schemeClr val="tx1"/>
              </a:solidFill>
            </a:endParaRPr>
          </a:p>
          <a:p>
            <a:pPr marL="342900" indent="-342900" algn="just">
              <a:buFont typeface="Arial"/>
              <a:buChar char="•"/>
            </a:pPr>
            <a:r>
              <a:rPr lang="en-US" sz="2000" dirty="0">
                <a:solidFill>
                  <a:schemeClr val="tx1"/>
                </a:solidFill>
                <a:latin typeface="Roboto Medium"/>
                <a:ea typeface="Roboto Medium"/>
                <a:cs typeface="Roboto Medium"/>
              </a:rPr>
              <a:t>To transfer styles from one image to another, neural style transfer (NST) utilizes a pre-trained convolutional neural network (CNN). This is achieved by creating a loss function that attempts to minimize the discrepancies between a content image, a style image, and an image that is generated during the process.</a:t>
            </a:r>
          </a:p>
          <a:p>
            <a:pPr marL="342900" indent="-342900" algn="just">
              <a:buFont typeface="Arial"/>
              <a:buChar char="•"/>
            </a:pPr>
            <a:r>
              <a:rPr lang="en-US" sz="2000" dirty="0">
                <a:solidFill>
                  <a:schemeClr val="tx1"/>
                </a:solidFill>
                <a:latin typeface="Roboto Medium"/>
                <a:ea typeface="Roboto Medium"/>
                <a:cs typeface="Roboto Medium"/>
              </a:rPr>
              <a:t>Although deep neural networks have already achieved superior performance compared to humans in tasks such as object recognition and detection, generating artistic artifacts with high perceptual quality has been a challenge for these networks until recently. Therefore, improving the quality of machine-generated art is crucial to achieving human-like capabilities and unlocking new possibilities in this domain. With advancements in computer hardware and the widespread adoption of deep learning techniques, deep learning is now being utilized to create art.</a:t>
            </a:r>
            <a:endParaRPr lang="en-US" sz="2000" dirty="0">
              <a:solidFill>
                <a:schemeClr val="tx1"/>
              </a:solidFill>
            </a:endParaRPr>
          </a:p>
          <a:p>
            <a:pPr algn="just">
              <a:buNone/>
            </a:pPr>
            <a:endParaRPr lang="en-US"/>
          </a:p>
          <a:p>
            <a:pPr algn="just">
              <a:buNone/>
            </a:pPr>
            <a:endParaRPr lang="en-US"/>
          </a:p>
          <a:p>
            <a:pPr algn="just">
              <a:buNone/>
            </a:pPr>
            <a:endParaRPr lang="en-US">
              <a:solidFill>
                <a:srgbClr val="7F7F7F"/>
              </a:solidFill>
            </a:endParaRPr>
          </a:p>
          <a:p>
            <a:pPr marL="0" indent="0" algn="just">
              <a:buNone/>
            </a:pPr>
            <a:endParaRPr lang="en-US" sz="1800">
              <a:solidFill>
                <a:schemeClr val="tx1"/>
              </a:solidFill>
              <a:latin typeface="Roboto Medium"/>
              <a:ea typeface="Roboto Medium"/>
              <a:cs typeface="Roboto Medium"/>
            </a:endParaRPr>
          </a:p>
        </p:txBody>
      </p:sp>
    </p:spTree>
    <p:extLst>
      <p:ext uri="{BB962C8B-B14F-4D97-AF65-F5344CB8AC3E}">
        <p14:creationId xmlns:p14="http://schemas.microsoft.com/office/powerpoint/2010/main" val="187297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8CCE-DA5D-2B9A-0498-C7528302677D}"/>
              </a:ext>
            </a:extLst>
          </p:cNvPr>
          <p:cNvSpPr>
            <a:spLocks noGrp="1"/>
          </p:cNvSpPr>
          <p:nvPr>
            <p:ph type="title"/>
          </p:nvPr>
        </p:nvSpPr>
        <p:spPr>
          <a:xfrm>
            <a:off x="492057" y="3322153"/>
            <a:ext cx="3290887" cy="2452687"/>
          </a:xfrm>
        </p:spPr>
        <p:txBody>
          <a:bodyPr vert="horz" lIns="91440" tIns="45720" rIns="91440" bIns="45720" rtlCol="0" anchor="ctr">
            <a:normAutofit/>
          </a:bodyPr>
          <a:lstStyle/>
          <a:p>
            <a:r>
              <a:rPr lang="en-US" sz="3600">
                <a:solidFill>
                  <a:schemeClr val="tx1"/>
                </a:solidFill>
                <a:latin typeface="Roboto Medium"/>
                <a:ea typeface="Roboto Medium"/>
                <a:cs typeface="Roboto Medium"/>
              </a:rPr>
              <a:t>Problem Statement</a:t>
            </a:r>
          </a:p>
        </p:txBody>
      </p:sp>
      <p:pic>
        <p:nvPicPr>
          <p:cNvPr id="4" name="Picture 4" descr="Graphical user interface, PowerPoint&#10;&#10;Description automatically generated">
            <a:extLst>
              <a:ext uri="{FF2B5EF4-FFF2-40B4-BE49-F238E27FC236}">
                <a16:creationId xmlns:a16="http://schemas.microsoft.com/office/drawing/2014/main" id="{11BBC76E-D952-D9C9-E762-94294195CA1E}"/>
              </a:ext>
            </a:extLst>
          </p:cNvPr>
          <p:cNvPicPr>
            <a:picLocks noChangeAspect="1"/>
          </p:cNvPicPr>
          <p:nvPr/>
        </p:nvPicPr>
        <p:blipFill rotWithShape="1">
          <a:blip r:embed="rId2"/>
          <a:srcRect t="1739" b="6034"/>
          <a:stretch/>
        </p:blipFill>
        <p:spPr>
          <a:xfrm>
            <a:off x="378866" y="212529"/>
            <a:ext cx="11243185" cy="299601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Text Placeholder 2">
            <a:extLst>
              <a:ext uri="{FF2B5EF4-FFF2-40B4-BE49-F238E27FC236}">
                <a16:creationId xmlns:a16="http://schemas.microsoft.com/office/drawing/2014/main" id="{40ADF88F-5966-F6A1-810F-845D579370C2}"/>
              </a:ext>
            </a:extLst>
          </p:cNvPr>
          <p:cNvSpPr>
            <a:spLocks noGrp="1"/>
          </p:cNvSpPr>
          <p:nvPr>
            <p:ph type="body" sz="quarter" idx="17"/>
          </p:nvPr>
        </p:nvSpPr>
        <p:spPr>
          <a:xfrm>
            <a:off x="4148293" y="3325791"/>
            <a:ext cx="7485413" cy="2991662"/>
          </a:xfrm>
        </p:spPr>
        <p:txBody>
          <a:bodyPr vert="horz" lIns="91440" tIns="45720" rIns="91440" bIns="45720" rtlCol="0" anchor="ctr">
            <a:normAutofit fontScale="85000" lnSpcReduction="10000"/>
          </a:bodyPr>
          <a:lstStyle/>
          <a:p>
            <a:pPr algn="just">
              <a:buNone/>
            </a:pPr>
            <a:r>
              <a:rPr lang="en-US" sz="2000" b="1" dirty="0">
                <a:solidFill>
                  <a:schemeClr val="tx1"/>
                </a:solidFill>
                <a:latin typeface="Roboto Medium"/>
                <a:ea typeface="Roboto Medium"/>
                <a:cs typeface="Roboto Medium"/>
              </a:rPr>
              <a:t>Neural Style Transfer</a:t>
            </a:r>
            <a:r>
              <a:rPr lang="en-US" sz="2000" dirty="0">
                <a:solidFill>
                  <a:schemeClr val="tx1"/>
                </a:solidFill>
                <a:latin typeface="Roboto Medium"/>
                <a:ea typeface="Roboto Medium"/>
                <a:cs typeface="Roboto Medium"/>
              </a:rPr>
              <a:t> (NST) is one of the most fun techniques in deep learning. As seen above, it </a:t>
            </a:r>
            <a:r>
              <a:rPr lang="en-US" sz="2000" b="1" i="1" dirty="0">
                <a:solidFill>
                  <a:schemeClr val="tx1"/>
                </a:solidFill>
                <a:latin typeface="Roboto Medium"/>
                <a:ea typeface="Roboto Medium"/>
                <a:cs typeface="Roboto Medium"/>
              </a:rPr>
              <a:t>merges</a:t>
            </a:r>
            <a:r>
              <a:rPr lang="en-US" sz="2000" dirty="0">
                <a:solidFill>
                  <a:schemeClr val="tx1"/>
                </a:solidFill>
                <a:latin typeface="Roboto Medium"/>
                <a:ea typeface="Roboto Medium"/>
                <a:cs typeface="Roboto Medium"/>
              </a:rPr>
              <a:t> two images, namely,</a:t>
            </a:r>
            <a:endParaRPr lang="en-US" dirty="0">
              <a:solidFill>
                <a:schemeClr val="tx1"/>
              </a:solidFill>
            </a:endParaRPr>
          </a:p>
          <a:p>
            <a:pPr algn="just"/>
            <a:r>
              <a:rPr lang="en-US" sz="2000" dirty="0">
                <a:solidFill>
                  <a:schemeClr val="tx1"/>
                </a:solidFill>
                <a:latin typeface="Roboto Medium"/>
                <a:ea typeface="Roboto Medium"/>
                <a:cs typeface="Roboto Medium"/>
              </a:rPr>
              <a:t>a “</a:t>
            </a:r>
            <a:r>
              <a:rPr lang="en-US" sz="2000" b="1" dirty="0">
                <a:solidFill>
                  <a:schemeClr val="tx1"/>
                </a:solidFill>
                <a:latin typeface="Roboto Medium"/>
                <a:ea typeface="Roboto Medium"/>
                <a:cs typeface="Roboto Medium"/>
              </a:rPr>
              <a:t>content</a:t>
            </a:r>
            <a:r>
              <a:rPr lang="en-US" sz="2000" dirty="0">
                <a:solidFill>
                  <a:schemeClr val="tx1"/>
                </a:solidFill>
                <a:latin typeface="Roboto Medium"/>
                <a:ea typeface="Roboto Medium"/>
                <a:cs typeface="Roboto Medium"/>
              </a:rPr>
              <a:t>” image (</a:t>
            </a:r>
            <a:r>
              <a:rPr lang="en-US" sz="2000" b="1" dirty="0">
                <a:solidFill>
                  <a:schemeClr val="tx1"/>
                </a:solidFill>
                <a:latin typeface="Roboto Medium"/>
                <a:ea typeface="Roboto Medium"/>
                <a:cs typeface="Roboto Medium"/>
              </a:rPr>
              <a:t>C</a:t>
            </a:r>
            <a:r>
              <a:rPr lang="en-US" sz="2000" dirty="0">
                <a:solidFill>
                  <a:schemeClr val="tx1"/>
                </a:solidFill>
                <a:latin typeface="Roboto Medium"/>
                <a:ea typeface="Roboto Medium"/>
                <a:cs typeface="Roboto Medium"/>
              </a:rPr>
              <a:t>) and</a:t>
            </a:r>
            <a:endParaRPr lang="en-US" dirty="0">
              <a:solidFill>
                <a:schemeClr val="tx1"/>
              </a:solidFill>
            </a:endParaRPr>
          </a:p>
          <a:p>
            <a:pPr algn="just"/>
            <a:r>
              <a:rPr lang="en-US" sz="2000" dirty="0">
                <a:solidFill>
                  <a:schemeClr val="tx1"/>
                </a:solidFill>
                <a:latin typeface="Roboto Medium"/>
                <a:ea typeface="Roboto Medium"/>
                <a:cs typeface="Roboto Medium"/>
              </a:rPr>
              <a:t>a “</a:t>
            </a:r>
            <a:r>
              <a:rPr lang="en-US" sz="2000" b="1" dirty="0">
                <a:solidFill>
                  <a:schemeClr val="tx1"/>
                </a:solidFill>
                <a:latin typeface="Roboto Medium"/>
                <a:ea typeface="Roboto Medium"/>
                <a:cs typeface="Roboto Medium"/>
              </a:rPr>
              <a:t>style</a:t>
            </a:r>
            <a:r>
              <a:rPr lang="en-US" sz="2000" dirty="0">
                <a:solidFill>
                  <a:schemeClr val="tx1"/>
                </a:solidFill>
                <a:latin typeface="Roboto Medium"/>
                <a:ea typeface="Roboto Medium"/>
                <a:cs typeface="Roboto Medium"/>
              </a:rPr>
              <a:t>” image (</a:t>
            </a:r>
            <a:r>
              <a:rPr lang="en-US" sz="2000" b="1" dirty="0">
                <a:solidFill>
                  <a:schemeClr val="tx1"/>
                </a:solidFill>
                <a:latin typeface="Roboto Medium"/>
                <a:ea typeface="Roboto Medium"/>
                <a:cs typeface="Roboto Medium"/>
              </a:rPr>
              <a:t>S</a:t>
            </a:r>
            <a:r>
              <a:rPr lang="en-US" sz="2000" dirty="0">
                <a:solidFill>
                  <a:schemeClr val="tx1"/>
                </a:solidFill>
                <a:latin typeface="Roboto Medium"/>
                <a:ea typeface="Roboto Medium"/>
                <a:cs typeface="Roboto Medium"/>
              </a:rPr>
              <a:t>),</a:t>
            </a:r>
            <a:endParaRPr lang="en-US" dirty="0">
              <a:solidFill>
                <a:schemeClr val="tx1"/>
              </a:solidFill>
            </a:endParaRPr>
          </a:p>
          <a:p>
            <a:pPr indent="0" algn="just">
              <a:buNone/>
            </a:pPr>
            <a:r>
              <a:rPr lang="en-US" sz="2000" dirty="0">
                <a:solidFill>
                  <a:schemeClr val="tx1"/>
                </a:solidFill>
                <a:latin typeface="Roboto Medium"/>
                <a:ea typeface="Roboto Medium"/>
                <a:cs typeface="Roboto Medium"/>
              </a:rPr>
              <a:t>to create a “</a:t>
            </a:r>
            <a:r>
              <a:rPr lang="en-US" sz="2000" b="1" dirty="0">
                <a:solidFill>
                  <a:schemeClr val="tx1"/>
                </a:solidFill>
                <a:latin typeface="Roboto Medium"/>
                <a:ea typeface="Roboto Medium"/>
                <a:cs typeface="Roboto Medium"/>
              </a:rPr>
              <a:t>generated</a:t>
            </a:r>
            <a:r>
              <a:rPr lang="en-US" sz="2000" dirty="0">
                <a:solidFill>
                  <a:schemeClr val="tx1"/>
                </a:solidFill>
                <a:latin typeface="Roboto Medium"/>
                <a:ea typeface="Roboto Medium"/>
                <a:cs typeface="Roboto Medium"/>
              </a:rPr>
              <a:t>” image (</a:t>
            </a:r>
            <a:r>
              <a:rPr lang="en-US" sz="2000" b="1" dirty="0">
                <a:solidFill>
                  <a:schemeClr val="tx1"/>
                </a:solidFill>
                <a:latin typeface="Roboto Medium"/>
                <a:ea typeface="Roboto Medium"/>
                <a:cs typeface="Roboto Medium"/>
              </a:rPr>
              <a:t>G</a:t>
            </a:r>
            <a:r>
              <a:rPr lang="en-US" sz="2000" dirty="0">
                <a:solidFill>
                  <a:schemeClr val="tx1"/>
                </a:solidFill>
                <a:latin typeface="Roboto Medium"/>
                <a:ea typeface="Roboto Medium"/>
                <a:cs typeface="Roboto Medium"/>
              </a:rPr>
              <a:t>). The</a:t>
            </a:r>
            <a:r>
              <a:rPr lang="en-US" sz="2000" b="1" dirty="0">
                <a:solidFill>
                  <a:schemeClr val="tx1"/>
                </a:solidFill>
                <a:latin typeface="Roboto Medium"/>
                <a:ea typeface="Roboto Medium"/>
                <a:cs typeface="Roboto Medium"/>
              </a:rPr>
              <a:t> generated image G</a:t>
            </a:r>
            <a:r>
              <a:rPr lang="en-US" sz="2000" dirty="0">
                <a:solidFill>
                  <a:schemeClr val="tx1"/>
                </a:solidFill>
                <a:latin typeface="Roboto Medium"/>
                <a:ea typeface="Roboto Medium"/>
                <a:cs typeface="Roboto Medium"/>
              </a:rPr>
              <a:t> combines the “</a:t>
            </a:r>
            <a:r>
              <a:rPr lang="en-US" sz="2000" b="1" dirty="0">
                <a:solidFill>
                  <a:schemeClr val="tx1"/>
                </a:solidFill>
                <a:latin typeface="Roboto Medium"/>
                <a:ea typeface="Roboto Medium"/>
                <a:cs typeface="Roboto Medium"/>
              </a:rPr>
              <a:t>content</a:t>
            </a:r>
            <a:r>
              <a:rPr lang="en-US" sz="2000" dirty="0">
                <a:solidFill>
                  <a:schemeClr val="tx1"/>
                </a:solidFill>
                <a:latin typeface="Roboto Medium"/>
                <a:ea typeface="Roboto Medium"/>
                <a:cs typeface="Roboto Medium"/>
              </a:rPr>
              <a:t>” of the </a:t>
            </a:r>
            <a:r>
              <a:rPr lang="en-US" sz="2000" b="1" dirty="0">
                <a:solidFill>
                  <a:schemeClr val="tx1"/>
                </a:solidFill>
                <a:latin typeface="Roboto Medium"/>
                <a:ea typeface="Roboto Medium"/>
                <a:cs typeface="Roboto Medium"/>
              </a:rPr>
              <a:t>image C</a:t>
            </a:r>
            <a:r>
              <a:rPr lang="en-US" sz="2000" dirty="0">
                <a:solidFill>
                  <a:schemeClr val="tx1"/>
                </a:solidFill>
                <a:latin typeface="Roboto Medium"/>
                <a:ea typeface="Roboto Medium"/>
                <a:cs typeface="Roboto Medium"/>
              </a:rPr>
              <a:t> with the “</a:t>
            </a:r>
            <a:r>
              <a:rPr lang="en-US" sz="2000" b="1" dirty="0">
                <a:solidFill>
                  <a:schemeClr val="tx1"/>
                </a:solidFill>
                <a:latin typeface="Roboto Medium"/>
                <a:ea typeface="Roboto Medium"/>
                <a:cs typeface="Roboto Medium"/>
              </a:rPr>
              <a:t>style</a:t>
            </a:r>
            <a:r>
              <a:rPr lang="en-US" sz="2000" dirty="0">
                <a:solidFill>
                  <a:schemeClr val="tx1"/>
                </a:solidFill>
                <a:latin typeface="Roboto Medium"/>
                <a:ea typeface="Roboto Medium"/>
                <a:cs typeface="Roboto Medium"/>
              </a:rPr>
              <a:t>” of </a:t>
            </a:r>
            <a:r>
              <a:rPr lang="en-US" sz="2000" b="1" dirty="0">
                <a:solidFill>
                  <a:schemeClr val="tx1"/>
                </a:solidFill>
                <a:latin typeface="Roboto Medium"/>
                <a:ea typeface="Roboto Medium"/>
                <a:cs typeface="Roboto Medium"/>
              </a:rPr>
              <a:t>image S</a:t>
            </a:r>
            <a:r>
              <a:rPr lang="en-US" sz="2000" dirty="0">
                <a:solidFill>
                  <a:schemeClr val="tx1"/>
                </a:solidFill>
                <a:latin typeface="Roboto Medium"/>
                <a:ea typeface="Roboto Medium"/>
                <a:cs typeface="Roboto Medium"/>
              </a:rPr>
              <a:t>.</a:t>
            </a:r>
            <a:endParaRPr lang="en-US" dirty="0">
              <a:solidFill>
                <a:schemeClr val="tx1"/>
              </a:solidFill>
            </a:endParaRPr>
          </a:p>
          <a:p>
            <a:pPr algn="just">
              <a:buNone/>
            </a:pPr>
            <a:r>
              <a:rPr lang="en-US" sz="2000" dirty="0">
                <a:solidFill>
                  <a:schemeClr val="tx1"/>
                </a:solidFill>
                <a:latin typeface="Roboto Medium"/>
                <a:ea typeface="Roboto Medium"/>
                <a:cs typeface="Roboto Medium"/>
              </a:rPr>
              <a:t>    In this example, we are going to generate an image of the Louvre museum in Paris (</a:t>
            </a:r>
            <a:r>
              <a:rPr lang="en-US" sz="2000" b="1" dirty="0">
                <a:solidFill>
                  <a:schemeClr val="tx1"/>
                </a:solidFill>
                <a:latin typeface="Roboto Medium"/>
                <a:ea typeface="Roboto Medium"/>
                <a:cs typeface="Roboto Medium"/>
              </a:rPr>
              <a:t>content</a:t>
            </a:r>
            <a:r>
              <a:rPr lang="en-US" sz="2000" dirty="0">
                <a:solidFill>
                  <a:schemeClr val="tx1"/>
                </a:solidFill>
                <a:latin typeface="Roboto Medium"/>
                <a:ea typeface="Roboto Medium"/>
                <a:cs typeface="Roboto Medium"/>
              </a:rPr>
              <a:t> image C), mixed with a painting by Claude Monet, a leader of the impressionist movement (</a:t>
            </a:r>
            <a:r>
              <a:rPr lang="en-US" sz="2000" b="1" dirty="0">
                <a:solidFill>
                  <a:schemeClr val="tx1"/>
                </a:solidFill>
                <a:latin typeface="Roboto Medium"/>
                <a:ea typeface="Roboto Medium"/>
                <a:cs typeface="Roboto Medium"/>
              </a:rPr>
              <a:t>style</a:t>
            </a:r>
            <a:r>
              <a:rPr lang="en-US" sz="2000" dirty="0">
                <a:solidFill>
                  <a:schemeClr val="tx1"/>
                </a:solidFill>
                <a:latin typeface="Roboto Medium"/>
                <a:ea typeface="Roboto Medium"/>
                <a:cs typeface="Roboto Medium"/>
              </a:rPr>
              <a:t> image S).</a:t>
            </a:r>
            <a:endParaRPr lang="en-US" dirty="0">
              <a:solidFill>
                <a:schemeClr val="tx1"/>
              </a:solidFill>
            </a:endParaRPr>
          </a:p>
          <a:p>
            <a:pPr marL="0" indent="0" algn="just">
              <a:buNone/>
            </a:pPr>
            <a:endParaRPr lang="en-US" sz="2000">
              <a:solidFill>
                <a:schemeClr val="tx1"/>
              </a:solidFill>
              <a:latin typeface="Roboto Medium"/>
              <a:ea typeface="Roboto Medium"/>
              <a:cs typeface="Roboto Medium"/>
            </a:endParaRPr>
          </a:p>
        </p:txBody>
      </p:sp>
    </p:spTree>
    <p:extLst>
      <p:ext uri="{BB962C8B-B14F-4D97-AF65-F5344CB8AC3E}">
        <p14:creationId xmlns:p14="http://schemas.microsoft.com/office/powerpoint/2010/main" val="367803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6E75-487B-4C28-0AEC-3391721AB606}"/>
              </a:ext>
            </a:extLst>
          </p:cNvPr>
          <p:cNvSpPr>
            <a:spLocks noGrp="1"/>
          </p:cNvSpPr>
          <p:nvPr>
            <p:ph type="title"/>
          </p:nvPr>
        </p:nvSpPr>
        <p:spPr>
          <a:xfrm>
            <a:off x="231574" y="445942"/>
            <a:ext cx="6211927" cy="838202"/>
          </a:xfrm>
        </p:spPr>
        <p:txBody>
          <a:bodyPr/>
          <a:lstStyle/>
          <a:p>
            <a:r>
              <a:rPr lang="en-US">
                <a:solidFill>
                  <a:srgbClr val="000000"/>
                </a:solidFill>
              </a:rPr>
              <a:t>Research Aims &amp; Objective</a:t>
            </a:r>
          </a:p>
        </p:txBody>
      </p:sp>
      <p:sp>
        <p:nvSpPr>
          <p:cNvPr id="3" name="Text Placeholder 2">
            <a:extLst>
              <a:ext uri="{FF2B5EF4-FFF2-40B4-BE49-F238E27FC236}">
                <a16:creationId xmlns:a16="http://schemas.microsoft.com/office/drawing/2014/main" id="{82FAB9BA-0045-E647-BE90-DD4975C5462F}"/>
              </a:ext>
            </a:extLst>
          </p:cNvPr>
          <p:cNvSpPr>
            <a:spLocks noGrp="1"/>
          </p:cNvSpPr>
          <p:nvPr>
            <p:ph type="body" sz="quarter" idx="17"/>
          </p:nvPr>
        </p:nvSpPr>
        <p:spPr>
          <a:xfrm>
            <a:off x="341641" y="1505856"/>
            <a:ext cx="11639953" cy="5003518"/>
          </a:xfrm>
        </p:spPr>
        <p:txBody>
          <a:bodyPr vert="horz" lIns="91440" tIns="45720" rIns="91440" bIns="45720" rtlCol="0" anchor="t">
            <a:normAutofit/>
          </a:bodyPr>
          <a:lstStyle/>
          <a:p>
            <a:pPr>
              <a:buNone/>
            </a:pPr>
            <a:r>
              <a:rPr lang="en-US" sz="2000" dirty="0">
                <a:solidFill>
                  <a:schemeClr val="tx1"/>
                </a:solidFill>
                <a:latin typeface="Roboto Medium"/>
                <a:ea typeface="Roboto Medium"/>
                <a:cs typeface="Roboto Medium"/>
              </a:rPr>
              <a:t>The aim of this project is to enhance the performance of Neural style transfer.</a:t>
            </a:r>
            <a:endParaRPr lang="en-US" sz="2000" dirty="0">
              <a:solidFill>
                <a:schemeClr val="tx1"/>
              </a:solidFill>
            </a:endParaRPr>
          </a:p>
          <a:p>
            <a:pPr>
              <a:buNone/>
            </a:pPr>
            <a:r>
              <a:rPr lang="en-US" sz="2000" dirty="0">
                <a:solidFill>
                  <a:schemeClr val="tx1"/>
                </a:solidFill>
                <a:latin typeface="Roboto Medium"/>
                <a:ea typeface="Roboto Medium"/>
                <a:cs typeface="Roboto Medium"/>
              </a:rPr>
              <a:t>Following are the research questions :</a:t>
            </a:r>
            <a:r>
              <a:rPr lang="en-US" sz="2000" dirty="0">
                <a:latin typeface="Roboto Medium"/>
                <a:ea typeface="Roboto Medium"/>
                <a:cs typeface="Roboto Medium"/>
              </a:rPr>
              <a:t> </a:t>
            </a:r>
          </a:p>
          <a:p>
            <a:r>
              <a:rPr lang="en-US" sz="2000" dirty="0">
                <a:solidFill>
                  <a:schemeClr val="tx1"/>
                </a:solidFill>
                <a:latin typeface="Roboto Medium"/>
                <a:ea typeface="Roboto Medium"/>
                <a:cs typeface="Roboto Medium"/>
              </a:rPr>
              <a:t>How can we improve the quality of the generated images in terms of realism, detail, and visual coherence?</a:t>
            </a:r>
            <a:r>
              <a:rPr lang="en-US" sz="2000" dirty="0">
                <a:latin typeface="Roboto Medium"/>
                <a:ea typeface="Roboto Medium"/>
                <a:cs typeface="Roboto Medium"/>
              </a:rPr>
              <a:t> </a:t>
            </a:r>
          </a:p>
          <a:p>
            <a:pPr>
              <a:buAutoNum type="arabicPeriod" startAt="2"/>
            </a:pPr>
            <a:r>
              <a:rPr lang="en-US" sz="2000" dirty="0">
                <a:solidFill>
                  <a:schemeClr val="tx1"/>
                </a:solidFill>
                <a:latin typeface="Roboto Medium"/>
                <a:ea typeface="Roboto Medium"/>
                <a:cs typeface="Roboto Medium"/>
              </a:rPr>
              <a:t>What are the most effective techniques for combining content and style features in neural style transfer, and how can we optimize these techniques for different applications?</a:t>
            </a:r>
            <a:r>
              <a:rPr lang="en-US" sz="2000" dirty="0">
                <a:latin typeface="Roboto Medium"/>
                <a:ea typeface="Roboto Medium"/>
                <a:cs typeface="Roboto Medium"/>
              </a:rPr>
              <a:t> </a:t>
            </a:r>
          </a:p>
          <a:p>
            <a:pPr>
              <a:buAutoNum type="arabicPeriod" startAt="3"/>
            </a:pPr>
            <a:r>
              <a:rPr lang="en-US" sz="2000" dirty="0">
                <a:solidFill>
                  <a:schemeClr val="tx1"/>
                </a:solidFill>
                <a:latin typeface="Roboto Medium"/>
                <a:ea typeface="Roboto Medium"/>
                <a:cs typeface="Roboto Medium"/>
              </a:rPr>
              <a:t>How can we develop more efficient algorithms for neural style transfer that can generate high-quality images in real-time or near real-time?</a:t>
            </a:r>
            <a:r>
              <a:rPr lang="en-US" sz="2000" dirty="0">
                <a:latin typeface="Roboto Medium"/>
                <a:ea typeface="Roboto Medium"/>
                <a:cs typeface="Roboto Medium"/>
              </a:rPr>
              <a:t> </a:t>
            </a:r>
          </a:p>
          <a:p>
            <a:pPr>
              <a:buAutoNum type="arabicPeriod" startAt="4"/>
            </a:pPr>
            <a:r>
              <a:rPr lang="en-US" sz="2000" dirty="0">
                <a:solidFill>
                  <a:schemeClr val="tx1"/>
                </a:solidFill>
                <a:latin typeface="Roboto Medium"/>
                <a:ea typeface="Roboto Medium"/>
                <a:cs typeface="Roboto Medium"/>
              </a:rPr>
              <a:t>How can we apply neural style transfer to practical applications such as website design, mobile applications, or personalization of digital content?</a:t>
            </a:r>
            <a:r>
              <a:rPr lang="en-US" sz="2000" dirty="0">
                <a:latin typeface="Roboto Medium"/>
                <a:ea typeface="Roboto Medium"/>
                <a:cs typeface="Roboto Medium"/>
              </a:rPr>
              <a:t> </a:t>
            </a:r>
            <a:endParaRPr lang="en-US" sz="2000">
              <a:solidFill>
                <a:srgbClr val="7F7F7F"/>
              </a:solidFill>
              <a:latin typeface="Roboto Medium"/>
              <a:ea typeface="Roboto Medium"/>
              <a:cs typeface="Roboto Medium"/>
            </a:endParaRPr>
          </a:p>
          <a:p>
            <a:pPr>
              <a:buFont typeface="Calibri Light" panose="020F0302020204030204"/>
              <a:buAutoNum type="arabicPeriod" startAt="4"/>
            </a:pPr>
            <a:endParaRPr lang="en-US" sz="1800" dirty="0">
              <a:solidFill>
                <a:schemeClr val="tx1"/>
              </a:solidFill>
              <a:latin typeface="Roboto Medium"/>
              <a:ea typeface="Roboto Medium"/>
              <a:cs typeface="Roboto Medium"/>
            </a:endParaRPr>
          </a:p>
        </p:txBody>
      </p:sp>
    </p:spTree>
    <p:extLst>
      <p:ext uri="{BB962C8B-B14F-4D97-AF65-F5344CB8AC3E}">
        <p14:creationId xmlns:p14="http://schemas.microsoft.com/office/powerpoint/2010/main" val="389028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EA36C2-0B80-75F2-29CA-4303834D0BE8}"/>
              </a:ext>
            </a:extLst>
          </p:cNvPr>
          <p:cNvSpPr txBox="1"/>
          <p:nvPr/>
        </p:nvSpPr>
        <p:spPr>
          <a:xfrm>
            <a:off x="681567" y="1083733"/>
            <a:ext cx="1082886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Roboto Medium"/>
                <a:cs typeface="Arial"/>
              </a:rPr>
              <a:t>Following are the objective of the proposed research:</a:t>
            </a:r>
            <a:r>
              <a:rPr lang="en-US" sz="2000" dirty="0">
                <a:solidFill>
                  <a:srgbClr val="7F7F7F"/>
                </a:solidFill>
                <a:latin typeface="Roboto Medium"/>
                <a:cs typeface="Arial"/>
              </a:rPr>
              <a:t> </a:t>
            </a:r>
            <a:r>
              <a:rPr lang="en-US" sz="2000" dirty="0">
                <a:latin typeface="Roboto Medium"/>
                <a:cs typeface="Arial"/>
              </a:rPr>
              <a:t>​</a:t>
            </a:r>
            <a:endParaRPr lang="en-US" sz="2000" dirty="0">
              <a:latin typeface="Roboto Medium"/>
              <a:ea typeface="Roboto Medium"/>
              <a:cs typeface="Arial"/>
            </a:endParaRPr>
          </a:p>
          <a:p>
            <a:endParaRPr lang="en-US" sz="2000" dirty="0">
              <a:latin typeface="Roboto Medium"/>
              <a:ea typeface="Roboto Medium"/>
              <a:cs typeface="Arial"/>
            </a:endParaRPr>
          </a:p>
          <a:p>
            <a:pPr>
              <a:buAutoNum type="arabicPeriod"/>
            </a:pPr>
            <a:r>
              <a:rPr lang="en-US" sz="2000" dirty="0">
                <a:latin typeface="Roboto Medium"/>
                <a:cs typeface="Arial"/>
              </a:rPr>
              <a:t>The objective of proposed research in the field of neural style transfer would be to advance our understanding of this technique,​</a:t>
            </a:r>
            <a:endParaRPr lang="en-US" sz="2000" dirty="0">
              <a:latin typeface="Roboto Medium"/>
              <a:ea typeface="Roboto Medium"/>
              <a:cs typeface="Arial"/>
            </a:endParaRPr>
          </a:p>
          <a:p>
            <a:pPr>
              <a:buAutoNum type="arabicPeriod"/>
            </a:pPr>
            <a:endParaRPr lang="en-US" sz="2000" dirty="0">
              <a:latin typeface="Roboto Medium"/>
              <a:ea typeface="Roboto Medium"/>
              <a:cs typeface="Arial"/>
            </a:endParaRPr>
          </a:p>
          <a:p>
            <a:pPr>
              <a:buAutoNum type="arabicPeriod" startAt="2"/>
            </a:pPr>
            <a:r>
              <a:rPr lang="en-US" sz="2000" dirty="0">
                <a:latin typeface="Roboto Medium"/>
                <a:cs typeface="Arial"/>
              </a:rPr>
              <a:t>Improve its capabilities and applications.​</a:t>
            </a:r>
            <a:endParaRPr lang="en-US" sz="2000" dirty="0">
              <a:latin typeface="Roboto Medium"/>
              <a:ea typeface="Roboto Medium"/>
              <a:cs typeface="Arial"/>
            </a:endParaRPr>
          </a:p>
          <a:p>
            <a:pPr>
              <a:buAutoNum type="arabicPeriod" startAt="2"/>
            </a:pPr>
            <a:endParaRPr lang="en-US" sz="2000" dirty="0">
              <a:latin typeface="Roboto Medium"/>
              <a:ea typeface="Roboto Medium"/>
              <a:cs typeface="Arial"/>
            </a:endParaRPr>
          </a:p>
          <a:p>
            <a:pPr>
              <a:buAutoNum type="arabicPeriod" startAt="3"/>
            </a:pPr>
            <a:r>
              <a:rPr lang="en-US" sz="2000" dirty="0">
                <a:latin typeface="Roboto Medium"/>
                <a:cs typeface="Arial"/>
              </a:rPr>
              <a:t>Contribute to the broader field of artificial intelligence and creative expression.</a:t>
            </a:r>
            <a:endParaRPr lang="en-US" sz="2000">
              <a:solidFill>
                <a:srgbClr val="000000"/>
              </a:solidFill>
              <a:latin typeface="Roboto Medium"/>
              <a:ea typeface="Roboto Medium"/>
              <a:cs typeface="Arial"/>
            </a:endParaRPr>
          </a:p>
          <a:p>
            <a:pPr>
              <a:buAutoNum type="arabicPeriod" startAt="3"/>
            </a:pPr>
            <a:endParaRPr lang="en-US" sz="2000" dirty="0">
              <a:latin typeface="Roboto Medium"/>
              <a:ea typeface="Roboto Medium"/>
              <a:cs typeface="Arial"/>
            </a:endParaRPr>
          </a:p>
          <a:p>
            <a:pPr>
              <a:buAutoNum type="arabicPeriod" startAt="3"/>
            </a:pPr>
            <a:r>
              <a:rPr lang="en-US" sz="2000" dirty="0">
                <a:latin typeface="Roboto Medium"/>
                <a:cs typeface="Arial"/>
              </a:rPr>
              <a:t>NST employs a pre-trained Convolutional Neural Network with added loss functions to transfer style from one image to another and synthesize a newly generated image with the features we want to add.​</a:t>
            </a:r>
            <a:endParaRPr lang="en-US" sz="2000" dirty="0">
              <a:latin typeface="Roboto Medium"/>
              <a:ea typeface="Roboto Medium"/>
              <a:cs typeface="Arial"/>
            </a:endParaRPr>
          </a:p>
        </p:txBody>
      </p:sp>
    </p:spTree>
    <p:extLst>
      <p:ext uri="{BB962C8B-B14F-4D97-AF65-F5344CB8AC3E}">
        <p14:creationId xmlns:p14="http://schemas.microsoft.com/office/powerpoint/2010/main" val="314625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984C-45D0-C24B-8541-9D8E606B2486}"/>
              </a:ext>
            </a:extLst>
          </p:cNvPr>
          <p:cNvSpPr>
            <a:spLocks noGrp="1"/>
          </p:cNvSpPr>
          <p:nvPr>
            <p:ph type="title"/>
          </p:nvPr>
        </p:nvSpPr>
        <p:spPr/>
        <p:txBody>
          <a:bodyPr/>
          <a:lstStyle/>
          <a:p>
            <a:r>
              <a:rPr lang="en-US" dirty="0">
                <a:solidFill>
                  <a:schemeClr val="tx1"/>
                </a:solidFill>
                <a:latin typeface="Roboto Medium"/>
                <a:ea typeface="Roboto Medium"/>
                <a:cs typeface="Roboto Medium"/>
              </a:rPr>
              <a:t>Literature review</a:t>
            </a:r>
          </a:p>
        </p:txBody>
      </p:sp>
      <p:sp>
        <p:nvSpPr>
          <p:cNvPr id="3" name="Text Placeholder 2">
            <a:extLst>
              <a:ext uri="{FF2B5EF4-FFF2-40B4-BE49-F238E27FC236}">
                <a16:creationId xmlns:a16="http://schemas.microsoft.com/office/drawing/2014/main" id="{16FEDEA4-9C63-0649-95FE-BA7C9230823C}"/>
              </a:ext>
            </a:extLst>
          </p:cNvPr>
          <p:cNvSpPr>
            <a:spLocks noGrp="1"/>
          </p:cNvSpPr>
          <p:nvPr>
            <p:ph type="body" sz="quarter" idx="17"/>
          </p:nvPr>
        </p:nvSpPr>
        <p:spPr>
          <a:xfrm>
            <a:off x="695400" y="1233988"/>
            <a:ext cx="10801201" cy="4320480"/>
          </a:xfrm>
        </p:spPr>
        <p:txBody>
          <a:bodyPr/>
          <a:lstStyle/>
          <a:p>
            <a:r>
              <a:rPr lang="en-US"/>
              <a:t>Overview of the review done.</a:t>
            </a:r>
          </a:p>
        </p:txBody>
      </p:sp>
      <p:graphicFrame>
        <p:nvGraphicFramePr>
          <p:cNvPr id="4" name="Table 4">
            <a:extLst>
              <a:ext uri="{FF2B5EF4-FFF2-40B4-BE49-F238E27FC236}">
                <a16:creationId xmlns:a16="http://schemas.microsoft.com/office/drawing/2014/main" id="{26470446-15A2-ECC5-4ED3-27883C315FD2}"/>
              </a:ext>
            </a:extLst>
          </p:cNvPr>
          <p:cNvGraphicFramePr>
            <a:graphicFrameLocks noGrp="1"/>
          </p:cNvGraphicFramePr>
          <p:nvPr>
            <p:extLst>
              <p:ext uri="{D42A27DB-BD31-4B8C-83A1-F6EECF244321}">
                <p14:modId xmlns:p14="http://schemas.microsoft.com/office/powerpoint/2010/main" val="581047235"/>
              </p:ext>
            </p:extLst>
          </p:nvPr>
        </p:nvGraphicFramePr>
        <p:xfrm>
          <a:off x="927652" y="1038086"/>
          <a:ext cx="10408685" cy="4810522"/>
        </p:xfrm>
        <a:graphic>
          <a:graphicData uri="http://schemas.openxmlformats.org/drawingml/2006/table">
            <a:tbl>
              <a:tblPr firstRow="1" bandRow="1">
                <a:tableStyleId>{5C22544A-7EE6-4342-B048-85BDC9FD1C3A}</a:tableStyleId>
              </a:tblPr>
              <a:tblGrid>
                <a:gridCol w="786869">
                  <a:extLst>
                    <a:ext uri="{9D8B030D-6E8A-4147-A177-3AD203B41FA5}">
                      <a16:colId xmlns:a16="http://schemas.microsoft.com/office/drawing/2014/main" val="681536404"/>
                    </a:ext>
                  </a:extLst>
                </a:gridCol>
                <a:gridCol w="1674923">
                  <a:extLst>
                    <a:ext uri="{9D8B030D-6E8A-4147-A177-3AD203B41FA5}">
                      <a16:colId xmlns:a16="http://schemas.microsoft.com/office/drawing/2014/main" val="4277017160"/>
                    </a:ext>
                  </a:extLst>
                </a:gridCol>
                <a:gridCol w="1118181">
                  <a:extLst>
                    <a:ext uri="{9D8B030D-6E8A-4147-A177-3AD203B41FA5}">
                      <a16:colId xmlns:a16="http://schemas.microsoft.com/office/drawing/2014/main" val="2497240248"/>
                    </a:ext>
                  </a:extLst>
                </a:gridCol>
                <a:gridCol w="2371936">
                  <a:extLst>
                    <a:ext uri="{9D8B030D-6E8A-4147-A177-3AD203B41FA5}">
                      <a16:colId xmlns:a16="http://schemas.microsoft.com/office/drawing/2014/main" val="2100417933"/>
                    </a:ext>
                  </a:extLst>
                </a:gridCol>
                <a:gridCol w="2029299">
                  <a:extLst>
                    <a:ext uri="{9D8B030D-6E8A-4147-A177-3AD203B41FA5}">
                      <a16:colId xmlns:a16="http://schemas.microsoft.com/office/drawing/2014/main" val="1171944318"/>
                    </a:ext>
                  </a:extLst>
                </a:gridCol>
                <a:gridCol w="2427477">
                  <a:extLst>
                    <a:ext uri="{9D8B030D-6E8A-4147-A177-3AD203B41FA5}">
                      <a16:colId xmlns:a16="http://schemas.microsoft.com/office/drawing/2014/main" val="2978683308"/>
                    </a:ext>
                  </a:extLst>
                </a:gridCol>
              </a:tblGrid>
              <a:tr h="1701562">
                <a:tc>
                  <a:txBody>
                    <a:bodyPr/>
                    <a:lstStyle/>
                    <a:p>
                      <a:r>
                        <a:rPr lang="en-IN"/>
                        <a:t>Si No</a:t>
                      </a:r>
                      <a:endParaRPr lang="en-IN" err="1"/>
                    </a:p>
                  </a:txBody>
                  <a:tcPr/>
                </a:tc>
                <a:tc>
                  <a:txBody>
                    <a:bodyPr/>
                    <a:lstStyle/>
                    <a:p>
                      <a:r>
                        <a:rPr lang="en-IN"/>
                        <a:t>Author Name, Publisher, Journal Name, Year</a:t>
                      </a:r>
                    </a:p>
                  </a:txBody>
                  <a:tcPr/>
                </a:tc>
                <a:tc>
                  <a:txBody>
                    <a:bodyPr/>
                    <a:lstStyle/>
                    <a:p>
                      <a:r>
                        <a:rPr lang="en-IN"/>
                        <a:t>Title of the Paper </a:t>
                      </a:r>
                    </a:p>
                  </a:txBody>
                  <a:tcPr/>
                </a:tc>
                <a:tc>
                  <a:txBody>
                    <a:bodyPr/>
                    <a:lstStyle/>
                    <a:p>
                      <a:r>
                        <a:rPr lang="en-IN"/>
                        <a:t>Objectives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Accuracy / Performance (Result Analysis)</a:t>
                      </a:r>
                    </a:p>
                    <a:p>
                      <a:endParaRPr lang="en-IN"/>
                    </a:p>
                  </a:txBody>
                  <a:tcPr/>
                </a:tc>
                <a:tc>
                  <a:txBody>
                    <a:bodyPr/>
                    <a:lstStyle/>
                    <a:p>
                      <a:r>
                        <a:rPr lang="en-IN"/>
                        <a:t>Future Scope</a:t>
                      </a:r>
                    </a:p>
                  </a:txBody>
                  <a:tcPr/>
                </a:tc>
                <a:extLst>
                  <a:ext uri="{0D108BD9-81ED-4DB2-BD59-A6C34878D82A}">
                    <a16:rowId xmlns:a16="http://schemas.microsoft.com/office/drawing/2014/main" val="2208347020"/>
                  </a:ext>
                </a:extLst>
              </a:tr>
              <a:tr h="3069186">
                <a:tc>
                  <a:txBody>
                    <a:bodyPr/>
                    <a:lstStyle/>
                    <a:p>
                      <a:r>
                        <a:rPr lang="en-IN"/>
                        <a:t>1</a:t>
                      </a:r>
                    </a:p>
                  </a:txBody>
                  <a:tcPr/>
                </a:tc>
                <a:tc>
                  <a:txBody>
                    <a:bodyPr/>
                    <a:lstStyle/>
                    <a:p>
                      <a:pPr lvl="0">
                        <a:buNone/>
                      </a:pPr>
                      <a:r>
                        <a:rPr lang="en-IN" sz="1800" b="1" i="0" u="none" strike="noStrike" noProof="0">
                          <a:latin typeface="Calibri"/>
                        </a:rPr>
                        <a:t>Leon A Gatys, Alexander S Ecker and Matthias Bethge</a:t>
                      </a:r>
                    </a:p>
                    <a:p>
                      <a:pPr lvl="0">
                        <a:buNone/>
                      </a:pPr>
                      <a:r>
                        <a:rPr lang="en-IN" sz="1800" b="1" i="0" u="none" strike="noStrike" noProof="0">
                          <a:latin typeface="Calibri"/>
                        </a:rPr>
                        <a:t>(2016)</a:t>
                      </a:r>
                    </a:p>
                  </a:txBody>
                  <a:tcPr/>
                </a:tc>
                <a:tc>
                  <a:txBody>
                    <a:bodyPr/>
                    <a:lstStyle/>
                    <a:p>
                      <a:pPr lvl="0">
                        <a:buNone/>
                      </a:pPr>
                      <a:r>
                        <a:rPr lang="en-IN" sz="1800" b="0" i="0" u="none" strike="noStrike" noProof="0">
                          <a:latin typeface="Calibri"/>
                        </a:rPr>
                        <a:t>A Neural Algorithm of Artistic Style</a:t>
                      </a:r>
                      <a:endParaRPr lang="en-US"/>
                    </a:p>
                  </a:txBody>
                  <a:tcPr/>
                </a:tc>
                <a:tc>
                  <a:txBody>
                    <a:bodyPr/>
                    <a:lstStyle/>
                    <a:p>
                      <a:pPr lvl="0" algn="ctr">
                        <a:lnSpc>
                          <a:spcPct val="100000"/>
                        </a:lnSpc>
                        <a:spcBef>
                          <a:spcPts val="0"/>
                        </a:spcBef>
                        <a:spcAft>
                          <a:spcPts val="0"/>
                        </a:spcAft>
                        <a:buNone/>
                      </a:pPr>
                      <a:r>
                        <a:rPr lang="en-IN" sz="1800" b="0" i="0" u="none" strike="noStrike" noProof="0"/>
                        <a:t>It is trained to perform one of the core computational tasks of biological vision automatically learns image representations that allow the separation of image content from style</a:t>
                      </a:r>
                    </a:p>
                    <a:p>
                      <a:pPr lvl="0" algn="just">
                        <a:lnSpc>
                          <a:spcPct val="100000"/>
                        </a:lnSpc>
                        <a:spcBef>
                          <a:spcPts val="0"/>
                        </a:spcBef>
                        <a:spcAft>
                          <a:spcPts val="0"/>
                        </a:spcAft>
                        <a:buNone/>
                      </a:pPr>
                      <a:endParaRPr lang="en-IN" sz="1800" b="0" i="0" u="none" strike="noStrike" noProof="0">
                        <a:latin typeface="Calibri"/>
                      </a:endParaRPr>
                    </a:p>
                    <a:p>
                      <a:pPr lvl="0">
                        <a:buNone/>
                      </a:pPr>
                      <a:endParaRPr lang="en-IN"/>
                    </a:p>
                  </a:txBody>
                  <a:tcPr anchor="ctr"/>
                </a:tc>
                <a:tc>
                  <a:txBody>
                    <a:bodyPr/>
                    <a:lstStyle/>
                    <a:p>
                      <a:r>
                        <a:rPr lang="en-IN"/>
                        <a:t>30% accurate.</a:t>
                      </a:r>
                    </a:p>
                  </a:txBody>
                  <a:tcPr/>
                </a:tc>
                <a:tc>
                  <a:txBody>
                    <a:bodyPr/>
                    <a:lstStyle/>
                    <a:p>
                      <a:pPr lvl="0" algn="l">
                        <a:lnSpc>
                          <a:spcPct val="100000"/>
                        </a:lnSpc>
                        <a:spcBef>
                          <a:spcPts val="0"/>
                        </a:spcBef>
                        <a:spcAft>
                          <a:spcPts val="0"/>
                        </a:spcAft>
                        <a:buNone/>
                      </a:pPr>
                      <a:r>
                        <a:rPr lang="en-IN" sz="1800" b="0" i="0" u="none" strike="noStrike" noProof="0">
                          <a:latin typeface="Calibri"/>
                        </a:rPr>
                        <a:t>Their work offers a path forward to an algorithmic under</a:t>
                      </a:r>
                      <a:endParaRPr lang="en-US" b="0"/>
                    </a:p>
                    <a:p>
                      <a:pPr lvl="0" algn="l">
                        <a:lnSpc>
                          <a:spcPct val="100000"/>
                        </a:lnSpc>
                        <a:spcBef>
                          <a:spcPts val="0"/>
                        </a:spcBef>
                        <a:spcAft>
                          <a:spcPts val="0"/>
                        </a:spcAft>
                        <a:buNone/>
                      </a:pPr>
                      <a:r>
                        <a:rPr lang="en-IN" sz="1800" b="0" i="0" u="none" strike="noStrike" noProof="0">
                          <a:latin typeface="Calibri"/>
                        </a:rPr>
                        <a:t>standing of how humans create and perceive artistic imagery.</a:t>
                      </a:r>
                      <a:endParaRPr lang="en-IN" b="0"/>
                    </a:p>
                    <a:p>
                      <a:pPr lvl="0">
                        <a:buNone/>
                      </a:pPr>
                      <a:endParaRPr lang="en-IN"/>
                    </a:p>
                  </a:txBody>
                  <a:tcPr/>
                </a:tc>
                <a:extLst>
                  <a:ext uri="{0D108BD9-81ED-4DB2-BD59-A6C34878D82A}">
                    <a16:rowId xmlns:a16="http://schemas.microsoft.com/office/drawing/2014/main" val="1159159606"/>
                  </a:ext>
                </a:extLst>
              </a:tr>
            </a:tbl>
          </a:graphicData>
        </a:graphic>
      </p:graphicFrame>
    </p:spTree>
    <p:extLst>
      <p:ext uri="{BB962C8B-B14F-4D97-AF65-F5344CB8AC3E}">
        <p14:creationId xmlns:p14="http://schemas.microsoft.com/office/powerpoint/2010/main" val="279984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984C-45D0-C24B-8541-9D8E606B2486}"/>
              </a:ext>
            </a:extLst>
          </p:cNvPr>
          <p:cNvSpPr>
            <a:spLocks noGrp="1"/>
          </p:cNvSpPr>
          <p:nvPr>
            <p:ph type="title"/>
          </p:nvPr>
        </p:nvSpPr>
        <p:spPr>
          <a:xfrm>
            <a:off x="695400" y="395786"/>
            <a:ext cx="8130548" cy="838202"/>
          </a:xfrm>
        </p:spPr>
        <p:txBody>
          <a:bodyPr/>
          <a:lstStyle/>
          <a:p>
            <a:r>
              <a:rPr lang="en-US" dirty="0">
                <a:solidFill>
                  <a:schemeClr val="tx1"/>
                </a:solidFill>
                <a:latin typeface="Roboto Medium"/>
                <a:ea typeface="Roboto Medium"/>
                <a:cs typeface="Roboto Medium"/>
              </a:rPr>
              <a:t>Literature review</a:t>
            </a:r>
            <a:endParaRPr lang="en-US" dirty="0">
              <a:solidFill>
                <a:schemeClr val="tx1"/>
              </a:solidFill>
            </a:endParaRPr>
          </a:p>
        </p:txBody>
      </p:sp>
      <p:sp>
        <p:nvSpPr>
          <p:cNvPr id="3" name="Text Placeholder 2">
            <a:extLst>
              <a:ext uri="{FF2B5EF4-FFF2-40B4-BE49-F238E27FC236}">
                <a16:creationId xmlns:a16="http://schemas.microsoft.com/office/drawing/2014/main" id="{16FEDEA4-9C63-0649-95FE-BA7C9230823C}"/>
              </a:ext>
            </a:extLst>
          </p:cNvPr>
          <p:cNvSpPr>
            <a:spLocks noGrp="1"/>
          </p:cNvSpPr>
          <p:nvPr>
            <p:ph type="body" sz="quarter" idx="17"/>
          </p:nvPr>
        </p:nvSpPr>
        <p:spPr>
          <a:xfrm>
            <a:off x="695400" y="1233988"/>
            <a:ext cx="10801201" cy="4320480"/>
          </a:xfrm>
        </p:spPr>
        <p:txBody>
          <a:bodyPr vert="horz" lIns="91440" tIns="45720" rIns="91440" bIns="45720" rtlCol="0" anchor="t">
            <a:normAutofit/>
          </a:bodyPr>
          <a:lstStyle/>
          <a:p>
            <a:pPr marL="0" indent="0">
              <a:buNone/>
            </a:pPr>
            <a:endParaRPr lang="en-US">
              <a:latin typeface="Roboto Medium"/>
              <a:ea typeface="Roboto Medium"/>
              <a:cs typeface="Roboto Medium"/>
            </a:endParaRPr>
          </a:p>
          <a:p>
            <a:pPr marL="0" indent="0">
              <a:buNone/>
            </a:pPr>
            <a:endParaRPr lang="en-US"/>
          </a:p>
        </p:txBody>
      </p:sp>
      <p:graphicFrame>
        <p:nvGraphicFramePr>
          <p:cNvPr id="7" name="Table 4">
            <a:extLst>
              <a:ext uri="{FF2B5EF4-FFF2-40B4-BE49-F238E27FC236}">
                <a16:creationId xmlns:a16="http://schemas.microsoft.com/office/drawing/2014/main" id="{BE482B4B-B2C3-9D7C-16B1-831871130619}"/>
              </a:ext>
            </a:extLst>
          </p:cNvPr>
          <p:cNvGraphicFramePr>
            <a:graphicFrameLocks noGrp="1"/>
          </p:cNvGraphicFramePr>
          <p:nvPr>
            <p:extLst>
              <p:ext uri="{D42A27DB-BD31-4B8C-83A1-F6EECF244321}">
                <p14:modId xmlns:p14="http://schemas.microsoft.com/office/powerpoint/2010/main" val="3757448160"/>
              </p:ext>
            </p:extLst>
          </p:nvPr>
        </p:nvGraphicFramePr>
        <p:xfrm>
          <a:off x="924560" y="1209040"/>
          <a:ext cx="10408679" cy="4704499"/>
        </p:xfrm>
        <a:graphic>
          <a:graphicData uri="http://schemas.openxmlformats.org/drawingml/2006/table">
            <a:tbl>
              <a:tblPr firstRow="1" bandRow="1">
                <a:tableStyleId>{5C22544A-7EE6-4342-B048-85BDC9FD1C3A}</a:tableStyleId>
              </a:tblPr>
              <a:tblGrid>
                <a:gridCol w="786868">
                  <a:extLst>
                    <a:ext uri="{9D8B030D-6E8A-4147-A177-3AD203B41FA5}">
                      <a16:colId xmlns:a16="http://schemas.microsoft.com/office/drawing/2014/main" val="681536404"/>
                    </a:ext>
                  </a:extLst>
                </a:gridCol>
                <a:gridCol w="1674922">
                  <a:extLst>
                    <a:ext uri="{9D8B030D-6E8A-4147-A177-3AD203B41FA5}">
                      <a16:colId xmlns:a16="http://schemas.microsoft.com/office/drawing/2014/main" val="4277017160"/>
                    </a:ext>
                  </a:extLst>
                </a:gridCol>
                <a:gridCol w="1118181">
                  <a:extLst>
                    <a:ext uri="{9D8B030D-6E8A-4147-A177-3AD203B41FA5}">
                      <a16:colId xmlns:a16="http://schemas.microsoft.com/office/drawing/2014/main" val="2497240248"/>
                    </a:ext>
                  </a:extLst>
                </a:gridCol>
                <a:gridCol w="2371934">
                  <a:extLst>
                    <a:ext uri="{9D8B030D-6E8A-4147-A177-3AD203B41FA5}">
                      <a16:colId xmlns:a16="http://schemas.microsoft.com/office/drawing/2014/main" val="2100417933"/>
                    </a:ext>
                  </a:extLst>
                </a:gridCol>
                <a:gridCol w="2029298">
                  <a:extLst>
                    <a:ext uri="{9D8B030D-6E8A-4147-A177-3AD203B41FA5}">
                      <a16:colId xmlns:a16="http://schemas.microsoft.com/office/drawing/2014/main" val="1171944318"/>
                    </a:ext>
                  </a:extLst>
                </a:gridCol>
                <a:gridCol w="2427476">
                  <a:extLst>
                    <a:ext uri="{9D8B030D-6E8A-4147-A177-3AD203B41FA5}">
                      <a16:colId xmlns:a16="http://schemas.microsoft.com/office/drawing/2014/main" val="2978683308"/>
                    </a:ext>
                  </a:extLst>
                </a:gridCol>
              </a:tblGrid>
              <a:tr h="1330877">
                <a:tc>
                  <a:txBody>
                    <a:bodyPr/>
                    <a:lstStyle/>
                    <a:p>
                      <a:r>
                        <a:rPr lang="en-IN"/>
                        <a:t>Si No</a:t>
                      </a:r>
                    </a:p>
                  </a:txBody>
                  <a:tcPr/>
                </a:tc>
                <a:tc>
                  <a:txBody>
                    <a:bodyPr/>
                    <a:lstStyle/>
                    <a:p>
                      <a:r>
                        <a:rPr lang="en-IN"/>
                        <a:t>Author Name, Publisher, Journal Name, Year</a:t>
                      </a:r>
                    </a:p>
                  </a:txBody>
                  <a:tcPr/>
                </a:tc>
                <a:tc>
                  <a:txBody>
                    <a:bodyPr/>
                    <a:lstStyle/>
                    <a:p>
                      <a:r>
                        <a:rPr lang="en-IN"/>
                        <a:t>Title of the Paper </a:t>
                      </a:r>
                    </a:p>
                  </a:txBody>
                  <a:tcPr/>
                </a:tc>
                <a:tc>
                  <a:txBody>
                    <a:bodyPr/>
                    <a:lstStyle/>
                    <a:p>
                      <a:r>
                        <a:rPr lang="en-IN"/>
                        <a:t>Objectives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Accuracy / Performance (Result Analysis)</a:t>
                      </a:r>
                    </a:p>
                    <a:p>
                      <a:endParaRPr lang="en-IN"/>
                    </a:p>
                  </a:txBody>
                  <a:tcPr/>
                </a:tc>
                <a:tc>
                  <a:txBody>
                    <a:bodyPr/>
                    <a:lstStyle/>
                    <a:p>
                      <a:r>
                        <a:rPr lang="en-IN"/>
                        <a:t>Future Scope</a:t>
                      </a:r>
                    </a:p>
                  </a:txBody>
                  <a:tcPr/>
                </a:tc>
                <a:extLst>
                  <a:ext uri="{0D108BD9-81ED-4DB2-BD59-A6C34878D82A}">
                    <a16:rowId xmlns:a16="http://schemas.microsoft.com/office/drawing/2014/main" val="2208347020"/>
                  </a:ext>
                </a:extLst>
              </a:tr>
              <a:tr h="3373622">
                <a:tc>
                  <a:txBody>
                    <a:bodyPr/>
                    <a:lstStyle/>
                    <a:p>
                      <a:r>
                        <a:rPr lang="en-IN"/>
                        <a:t>2</a:t>
                      </a:r>
                    </a:p>
                  </a:txBody>
                  <a:tcPr/>
                </a:tc>
                <a:tc>
                  <a:txBody>
                    <a:bodyPr/>
                    <a:lstStyle/>
                    <a:p>
                      <a:pPr lvl="0">
                        <a:buNone/>
                      </a:pPr>
                      <a:r>
                        <a:rPr lang="en-US" sz="1800" b="1" i="0" u="none" strike="noStrike" noProof="0"/>
                        <a:t>Roey Mechrez, Eli Shechtman, Lihi Zelnik-Manor(2017)</a:t>
                      </a:r>
                      <a:r>
                        <a:rPr lang="en-US" sz="1800" b="0" i="0" u="none" strike="noStrike" noProof="0"/>
                        <a:t> </a:t>
                      </a:r>
                      <a:endParaRPr lang="en-US"/>
                    </a:p>
                  </a:txBody>
                  <a:tcPr/>
                </a:tc>
                <a:tc>
                  <a:txBody>
                    <a:bodyPr/>
                    <a:lstStyle/>
                    <a:p>
                      <a:pPr lvl="0">
                        <a:buNone/>
                      </a:pPr>
                      <a:r>
                        <a:rPr lang="en-US" sz="1800" b="0" i="0" u="none" strike="noStrike" noProof="0"/>
                        <a:t>Photorealistic Style Transfer with Screened Poisson Equation</a:t>
                      </a:r>
                      <a:endParaRPr lang="en-US" b="0"/>
                    </a:p>
                  </a:txBody>
                  <a:tcPr/>
                </a:tc>
                <a:tc>
                  <a:txBody>
                    <a:bodyPr/>
                    <a:lstStyle/>
                    <a:p>
                      <a:pPr lvl="0" algn="just">
                        <a:lnSpc>
                          <a:spcPct val="100000"/>
                        </a:lnSpc>
                        <a:spcBef>
                          <a:spcPts val="0"/>
                        </a:spcBef>
                        <a:spcAft>
                          <a:spcPts val="0"/>
                        </a:spcAft>
                        <a:buNone/>
                      </a:pPr>
                      <a:r>
                        <a:rPr lang="en-US" sz="1800" b="0" i="0" u="none" strike="noStrike" noProof="0"/>
                        <a:t>It is a technique that transforms a stylised image into something more lifelike.</a:t>
                      </a:r>
                      <a:endParaRPr lang="en-US"/>
                    </a:p>
                    <a:p>
                      <a:pPr lvl="0">
                        <a:buNone/>
                      </a:pPr>
                      <a:endParaRPr lang="en-IN"/>
                    </a:p>
                  </a:txBody>
                  <a:tcPr/>
                </a:tc>
                <a:tc>
                  <a:txBody>
                    <a:bodyPr/>
                    <a:lstStyle/>
                    <a:p>
                      <a:pPr lvl="0">
                        <a:buNone/>
                      </a:pPr>
                      <a:r>
                        <a:rPr lang="en-US" sz="1800" b="0" i="0" u="none" strike="noStrike" noProof="0">
                          <a:latin typeface="Calibri"/>
                        </a:rPr>
                        <a:t>Their results are more accurate than the state-of-the-art and have finer details.</a:t>
                      </a:r>
                      <a:endParaRPr lang="en-US"/>
                    </a:p>
                  </a:txBody>
                  <a:tcPr/>
                </a:tc>
                <a:tc>
                  <a:txBody>
                    <a:bodyPr/>
                    <a:lstStyle/>
                    <a:p>
                      <a:pPr lvl="0">
                        <a:buNone/>
                      </a:pPr>
                      <a:r>
                        <a:rPr lang="en-US" sz="1800" b="0" i="0" u="none" strike="noStrike" noProof="0">
                          <a:latin typeface="Calibri"/>
                        </a:rPr>
                        <a:t>They have developed a quick, easy, fully automated process that successfully renders stylised images photorealistic. Their results are more accurate than the state-of-the-art and have finer details.</a:t>
                      </a:r>
                      <a:endParaRPr lang="en-US"/>
                    </a:p>
                  </a:txBody>
                  <a:tcPr/>
                </a:tc>
                <a:extLst>
                  <a:ext uri="{0D108BD9-81ED-4DB2-BD59-A6C34878D82A}">
                    <a16:rowId xmlns:a16="http://schemas.microsoft.com/office/drawing/2014/main" val="1159159606"/>
                  </a:ext>
                </a:extLst>
              </a:tr>
            </a:tbl>
          </a:graphicData>
        </a:graphic>
      </p:graphicFrame>
    </p:spTree>
    <p:extLst>
      <p:ext uri="{BB962C8B-B14F-4D97-AF65-F5344CB8AC3E}">
        <p14:creationId xmlns:p14="http://schemas.microsoft.com/office/powerpoint/2010/main" val="20414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6B56-C59C-CA49-B670-951FE6F8F354}"/>
              </a:ext>
            </a:extLst>
          </p:cNvPr>
          <p:cNvSpPr>
            <a:spLocks noGrp="1"/>
          </p:cNvSpPr>
          <p:nvPr>
            <p:ph type="title"/>
          </p:nvPr>
        </p:nvSpPr>
        <p:spPr/>
        <p:txBody>
          <a:bodyPr/>
          <a:lstStyle/>
          <a:p>
            <a:r>
              <a:rPr lang="en-US" dirty="0">
                <a:solidFill>
                  <a:schemeClr val="tx1"/>
                </a:solidFill>
                <a:latin typeface="Roboto Medium"/>
                <a:ea typeface="Roboto Medium"/>
                <a:cs typeface="Roboto Medium"/>
              </a:rPr>
              <a:t>Methodology </a:t>
            </a:r>
            <a:endParaRPr lang="en-US" dirty="0">
              <a:solidFill>
                <a:schemeClr val="tx1"/>
              </a:solidFill>
            </a:endParaRPr>
          </a:p>
        </p:txBody>
      </p:sp>
      <p:pic>
        <p:nvPicPr>
          <p:cNvPr id="3" name="Picture 4" descr="Diagram&#10;&#10;Description automatically generated">
            <a:extLst>
              <a:ext uri="{FF2B5EF4-FFF2-40B4-BE49-F238E27FC236}">
                <a16:creationId xmlns:a16="http://schemas.microsoft.com/office/drawing/2014/main" id="{17BE38B9-43E3-E708-98A5-C35349BA529D}"/>
              </a:ext>
            </a:extLst>
          </p:cNvPr>
          <p:cNvPicPr>
            <a:picLocks noChangeAspect="1"/>
          </p:cNvPicPr>
          <p:nvPr/>
        </p:nvPicPr>
        <p:blipFill>
          <a:blip r:embed="rId2"/>
          <a:stretch>
            <a:fillRect/>
          </a:stretch>
        </p:blipFill>
        <p:spPr>
          <a:xfrm>
            <a:off x="6773662" y="713943"/>
            <a:ext cx="5228946" cy="4571938"/>
          </a:xfrm>
          <a:prstGeom prst="rect">
            <a:avLst/>
          </a:prstGeom>
        </p:spPr>
      </p:pic>
      <p:sp>
        <p:nvSpPr>
          <p:cNvPr id="6" name="Text Placeholder 5">
            <a:extLst>
              <a:ext uri="{FF2B5EF4-FFF2-40B4-BE49-F238E27FC236}">
                <a16:creationId xmlns:a16="http://schemas.microsoft.com/office/drawing/2014/main" id="{F8E4797F-94F1-6DC9-F088-2063BFBC72A1}"/>
              </a:ext>
            </a:extLst>
          </p:cNvPr>
          <p:cNvSpPr>
            <a:spLocks noGrp="1"/>
          </p:cNvSpPr>
          <p:nvPr>
            <p:ph type="body" sz="quarter" idx="17"/>
          </p:nvPr>
        </p:nvSpPr>
        <p:spPr>
          <a:xfrm>
            <a:off x="325498" y="1300461"/>
            <a:ext cx="6451142" cy="4793955"/>
          </a:xfrm>
        </p:spPr>
        <p:txBody>
          <a:bodyPr vert="horz" lIns="91440" tIns="45720" rIns="91440" bIns="45720" rtlCol="0" anchor="t">
            <a:normAutofit fontScale="92500" lnSpcReduction="10000"/>
          </a:bodyPr>
          <a:lstStyle/>
          <a:p>
            <a:r>
              <a:rPr lang="en-US" dirty="0">
                <a:solidFill>
                  <a:schemeClr val="tx1"/>
                </a:solidFill>
                <a:latin typeface="Roboto Medium"/>
                <a:ea typeface="Roboto Medium"/>
                <a:cs typeface="Roboto Medium"/>
              </a:rPr>
              <a:t>As stated earlier, neural style transfer uses a pretrained convolution neural network. Then to define a loss function which blends two images seamlessly to create visually appealing art, NST defines the following inputs:</a:t>
            </a:r>
          </a:p>
          <a:p>
            <a:r>
              <a:rPr lang="en-US" dirty="0">
                <a:solidFill>
                  <a:schemeClr val="tx1"/>
                </a:solidFill>
                <a:latin typeface="Roboto Medium"/>
                <a:ea typeface="Roboto Medium"/>
                <a:cs typeface="Roboto Medium"/>
              </a:rPr>
              <a:t>A content image (</a:t>
            </a:r>
            <a:r>
              <a:rPr lang="en-US" b="1" i="1" dirty="0">
                <a:solidFill>
                  <a:schemeClr val="tx1"/>
                </a:solidFill>
                <a:latin typeface="Roboto Medium"/>
                <a:ea typeface="Roboto Medium"/>
                <a:cs typeface="Roboto Medium"/>
              </a:rPr>
              <a:t>c</a:t>
            </a:r>
            <a:r>
              <a:rPr lang="en-US" dirty="0">
                <a:solidFill>
                  <a:schemeClr val="tx1"/>
                </a:solidFill>
                <a:latin typeface="Roboto Medium"/>
                <a:ea typeface="Roboto Medium"/>
                <a:cs typeface="Roboto Medium"/>
              </a:rPr>
              <a:t>) — the image we want to transfer a style to</a:t>
            </a:r>
          </a:p>
          <a:p>
            <a:r>
              <a:rPr lang="en-US" dirty="0">
                <a:solidFill>
                  <a:schemeClr val="tx1"/>
                </a:solidFill>
                <a:latin typeface="Roboto Medium"/>
                <a:ea typeface="Roboto Medium"/>
                <a:cs typeface="Roboto Medium"/>
              </a:rPr>
              <a:t>A style image (</a:t>
            </a:r>
            <a:r>
              <a:rPr lang="en-US" b="1" i="1" dirty="0">
                <a:solidFill>
                  <a:schemeClr val="tx1"/>
                </a:solidFill>
                <a:latin typeface="Roboto Medium"/>
                <a:ea typeface="Roboto Medium"/>
                <a:cs typeface="Roboto Medium"/>
              </a:rPr>
              <a:t>s</a:t>
            </a:r>
            <a:r>
              <a:rPr lang="en-US" dirty="0">
                <a:solidFill>
                  <a:schemeClr val="tx1"/>
                </a:solidFill>
                <a:latin typeface="Roboto Medium"/>
                <a:ea typeface="Roboto Medium"/>
                <a:cs typeface="Roboto Medium"/>
              </a:rPr>
              <a:t>) — the image we want to transfer the style from</a:t>
            </a:r>
          </a:p>
          <a:p>
            <a:r>
              <a:rPr lang="en-US" dirty="0">
                <a:solidFill>
                  <a:schemeClr val="tx1"/>
                </a:solidFill>
                <a:latin typeface="Roboto Medium"/>
                <a:ea typeface="Roboto Medium"/>
                <a:cs typeface="Roboto Medium"/>
              </a:rPr>
              <a:t>An input (generated) image (</a:t>
            </a:r>
            <a:r>
              <a:rPr lang="en-US" b="1" i="1" dirty="0">
                <a:solidFill>
                  <a:schemeClr val="tx1"/>
                </a:solidFill>
                <a:latin typeface="Roboto Medium"/>
                <a:ea typeface="Roboto Medium"/>
                <a:cs typeface="Roboto Medium"/>
              </a:rPr>
              <a:t>g</a:t>
            </a:r>
            <a:r>
              <a:rPr lang="en-US" dirty="0">
                <a:solidFill>
                  <a:schemeClr val="tx1"/>
                </a:solidFill>
                <a:latin typeface="Roboto Medium"/>
                <a:ea typeface="Roboto Medium"/>
                <a:cs typeface="Roboto Medium"/>
              </a:rPr>
              <a:t>) — the image that contains the final result (</a:t>
            </a:r>
            <a:r>
              <a:rPr lang="en-US" b="1" dirty="0">
                <a:solidFill>
                  <a:schemeClr val="tx1"/>
                </a:solidFill>
                <a:latin typeface="Roboto Medium"/>
                <a:ea typeface="Roboto Medium"/>
                <a:cs typeface="Roboto Medium"/>
              </a:rPr>
              <a:t>the only trainable variable</a:t>
            </a:r>
            <a:r>
              <a:rPr lang="en-US" dirty="0">
                <a:solidFill>
                  <a:schemeClr val="tx1"/>
                </a:solidFill>
                <a:latin typeface="Roboto Medium"/>
                <a:ea typeface="Roboto Medium"/>
                <a:cs typeface="Roboto Medium"/>
              </a:rPr>
              <a:t>)</a:t>
            </a:r>
            <a:r>
              <a:rPr lang="en-US" dirty="0"/>
              <a:t/>
            </a:r>
            <a:br>
              <a:rPr lang="en-US" dirty="0"/>
            </a:br>
            <a:endParaRPr lang="en-US" dirty="0"/>
          </a:p>
        </p:txBody>
      </p:sp>
    </p:spTree>
    <p:extLst>
      <p:ext uri="{BB962C8B-B14F-4D97-AF65-F5344CB8AC3E}">
        <p14:creationId xmlns:p14="http://schemas.microsoft.com/office/powerpoint/2010/main" val="1541969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1128</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 Medium</vt:lpstr>
      <vt:lpstr>Times New Roman</vt:lpstr>
      <vt:lpstr>Office Theme</vt:lpstr>
      <vt:lpstr>Neural Style Transfer</vt:lpstr>
      <vt:lpstr>Agenda</vt:lpstr>
      <vt:lpstr>Introduction</vt:lpstr>
      <vt:lpstr>Problem Statement</vt:lpstr>
      <vt:lpstr>Research Aims &amp; Objective</vt:lpstr>
      <vt:lpstr>PowerPoint Presentation</vt:lpstr>
      <vt:lpstr>Literature review</vt:lpstr>
      <vt:lpstr>Literature review</vt:lpstr>
      <vt:lpstr>Methodology </vt:lpstr>
      <vt:lpstr>Results</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POORNIMA MAHADEVAPPA</dc:creator>
  <cp:lastModifiedBy>Sahana Siri</cp:lastModifiedBy>
  <cp:revision>100</cp:revision>
  <dcterms:created xsi:type="dcterms:W3CDTF">2023-01-31T14:46:13Z</dcterms:created>
  <dcterms:modified xsi:type="dcterms:W3CDTF">2023-06-03T05:34:07Z</dcterms:modified>
</cp:coreProperties>
</file>