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4" r:id="rId1"/>
    <p:sldMasterId id="2147483657" r:id="rId2"/>
  </p:sldMasterIdLst>
  <p:notesMasterIdLst>
    <p:notesMasterId r:id="rId47"/>
  </p:notesMasterIdLst>
  <p:sldIdLst>
    <p:sldId id="286" r:id="rId3"/>
    <p:sldId id="302" r:id="rId4"/>
    <p:sldId id="303" r:id="rId5"/>
    <p:sldId id="307" r:id="rId6"/>
    <p:sldId id="304" r:id="rId7"/>
    <p:sldId id="333" r:id="rId8"/>
    <p:sldId id="335" r:id="rId9"/>
    <p:sldId id="334" r:id="rId10"/>
    <p:sldId id="308" r:id="rId11"/>
    <p:sldId id="271" r:id="rId12"/>
    <p:sldId id="346" r:id="rId13"/>
    <p:sldId id="347" r:id="rId14"/>
    <p:sldId id="348" r:id="rId15"/>
    <p:sldId id="352" r:id="rId16"/>
    <p:sldId id="330" r:id="rId17"/>
    <p:sldId id="331" r:id="rId18"/>
    <p:sldId id="349" r:id="rId19"/>
    <p:sldId id="350" r:id="rId20"/>
    <p:sldId id="351" r:id="rId21"/>
    <p:sldId id="324" r:id="rId22"/>
    <p:sldId id="353" r:id="rId23"/>
    <p:sldId id="332" r:id="rId24"/>
    <p:sldId id="314" r:id="rId25"/>
    <p:sldId id="312" r:id="rId26"/>
    <p:sldId id="315" r:id="rId27"/>
    <p:sldId id="313" r:id="rId28"/>
    <p:sldId id="320" r:id="rId29"/>
    <p:sldId id="321" r:id="rId30"/>
    <p:sldId id="322" r:id="rId31"/>
    <p:sldId id="323" r:id="rId32"/>
    <p:sldId id="316" r:id="rId33"/>
    <p:sldId id="337" r:id="rId34"/>
    <p:sldId id="338" r:id="rId35"/>
    <p:sldId id="354" r:id="rId36"/>
    <p:sldId id="339" r:id="rId37"/>
    <p:sldId id="340" r:id="rId38"/>
    <p:sldId id="343" r:id="rId39"/>
    <p:sldId id="355" r:id="rId40"/>
    <p:sldId id="356" r:id="rId41"/>
    <p:sldId id="357" r:id="rId42"/>
    <p:sldId id="358" r:id="rId43"/>
    <p:sldId id="359" r:id="rId44"/>
    <p:sldId id="360" r:id="rId45"/>
    <p:sldId id="306" r:id="rId4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6" autoAdjust="0"/>
    <p:restoredTop sz="94660"/>
  </p:normalViewPr>
  <p:slideViewPr>
    <p:cSldViewPr>
      <p:cViewPr varScale="1">
        <p:scale>
          <a:sx n="100" d="100"/>
          <a:sy n="100" d="100"/>
        </p:scale>
        <p:origin x="480" y="9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63914706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59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162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05423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41018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20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1259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35719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6253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57340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29198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4304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31532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462359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676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55162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6142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11424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33959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58204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973045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80002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4994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584410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30749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6116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494" y="4342939"/>
            <a:ext cx="5487013" cy="4114587"/>
          </a:xfrm>
          <a:prstGeom prst="rect">
            <a:avLst/>
          </a:prstGeom>
        </p:spPr>
        <p:txBody>
          <a:bodyPr lIns="84394" tIns="84394" rIns="84394" bIns="84394" anchor="ctr" anchorCtr="0">
            <a:noAutofit/>
          </a:bodyPr>
          <a:lstStyle/>
          <a:p>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330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494" y="4342939"/>
            <a:ext cx="5487013" cy="4114587"/>
          </a:xfrm>
          <a:prstGeom prst="rect">
            <a:avLst/>
          </a:prstGeom>
        </p:spPr>
        <p:txBody>
          <a:bodyPr lIns="84394" tIns="84394" rIns="84394" bIns="84394" anchor="ctr" anchorCtr="0">
            <a:noAutofit/>
          </a:bodyPr>
          <a:lstStyle/>
          <a:p>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497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97156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27429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460873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138" y="9721850"/>
            <a:ext cx="3076575" cy="511175"/>
          </a:xfrm>
          <a:prstGeom prst="rect">
            <a:avLst/>
          </a:prstGeom>
          <a:ln/>
        </p:spPr>
        <p:txBody>
          <a:bodyPr/>
          <a:lstStyle/>
          <a:p>
            <a:fld id="{C141F043-F642-4AFE-8E88-975E7067949A}" type="slidenum">
              <a:rPr lang="en-IN" altLang="en-US"/>
              <a:pPr/>
              <a:t>38</a:t>
            </a:fld>
            <a:endParaRPr lang="en-IN" altLang="en-US"/>
          </a:p>
        </p:txBody>
      </p:sp>
      <p:sp>
        <p:nvSpPr>
          <p:cNvPr id="65538" name="Rectangle 2"/>
          <p:cNvSpPr>
            <a:spLocks noGrp="1" noRot="1" noChangeAspect="1" noChangeArrowheads="1" noTextEdit="1"/>
          </p:cNvSpPr>
          <p:nvPr>
            <p:ph type="sldImg"/>
          </p:nvPr>
        </p:nvSpPr>
        <p:spPr>
          <a:xfrm>
            <a:off x="139700" y="768350"/>
            <a:ext cx="6819900" cy="3836988"/>
          </a:xfrm>
          <a:ln/>
        </p:spPr>
      </p:sp>
      <p:sp>
        <p:nvSpPr>
          <p:cNvPr id="65539" name="Rectangle 3"/>
          <p:cNvSpPr>
            <a:spLocks noGrp="1" noChangeArrowheads="1"/>
          </p:cNvSpPr>
          <p:nvPr>
            <p:ph type="body" idx="1"/>
          </p:nvPr>
        </p:nvSpPr>
        <p:spPr/>
        <p:txBody>
          <a:bodyPr/>
          <a:lstStyle/>
          <a:p>
            <a:r>
              <a:rPr lang="en-US" altLang="en-US"/>
              <a:t>This is so important that it is worth repeating, sumarizing</a:t>
            </a:r>
            <a:endParaRPr lang="en-IN" altLang="en-US"/>
          </a:p>
        </p:txBody>
      </p:sp>
    </p:spTree>
    <p:extLst>
      <p:ext uri="{BB962C8B-B14F-4D97-AF65-F5344CB8AC3E}">
        <p14:creationId xmlns:p14="http://schemas.microsoft.com/office/powerpoint/2010/main" val="3797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138" y="9721850"/>
            <a:ext cx="3076575" cy="511175"/>
          </a:xfrm>
          <a:prstGeom prst="rect">
            <a:avLst/>
          </a:prstGeom>
          <a:ln/>
        </p:spPr>
        <p:txBody>
          <a:bodyPr/>
          <a:lstStyle/>
          <a:p>
            <a:fld id="{F6038FEF-24C1-4462-9086-62AD1085FECD}" type="slidenum">
              <a:rPr lang="en-IN" altLang="en-US">
                <a:solidFill>
                  <a:srgbClr val="000000"/>
                </a:solidFill>
              </a:rPr>
              <a:pPr/>
              <a:t>39</a:t>
            </a:fld>
            <a:endParaRPr lang="en-IN" altLang="en-US">
              <a:solidFill>
                <a:srgbClr val="000000"/>
              </a:solidFill>
            </a:endParaRPr>
          </a:p>
        </p:txBody>
      </p:sp>
      <p:sp>
        <p:nvSpPr>
          <p:cNvPr id="49154" name="Rectangle 2"/>
          <p:cNvSpPr>
            <a:spLocks noGrp="1" noRot="1" noChangeAspect="1" noChangeArrowheads="1" noTextEdit="1"/>
          </p:cNvSpPr>
          <p:nvPr>
            <p:ph type="sldImg"/>
          </p:nvPr>
        </p:nvSpPr>
        <p:spPr>
          <a:xfrm>
            <a:off x="139700" y="768350"/>
            <a:ext cx="6819900" cy="3836988"/>
          </a:xfrm>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3062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138" y="9721850"/>
            <a:ext cx="3076575" cy="511175"/>
          </a:xfrm>
          <a:prstGeom prst="rect">
            <a:avLst/>
          </a:prstGeom>
          <a:ln/>
        </p:spPr>
        <p:txBody>
          <a:bodyPr/>
          <a:lstStyle/>
          <a:p>
            <a:fld id="{16014757-9143-4ED4-8492-445FB0E3D743}" type="slidenum">
              <a:rPr lang="en-IN" altLang="en-US">
                <a:solidFill>
                  <a:srgbClr val="000000"/>
                </a:solidFill>
              </a:rPr>
              <a:pPr/>
              <a:t>40</a:t>
            </a:fld>
            <a:endParaRPr lang="en-IN" altLang="en-US">
              <a:solidFill>
                <a:srgbClr val="000000"/>
              </a:solidFill>
            </a:endParaRPr>
          </a:p>
        </p:txBody>
      </p:sp>
      <p:sp>
        <p:nvSpPr>
          <p:cNvPr id="105474" name="Rectangle 2"/>
          <p:cNvSpPr>
            <a:spLocks noGrp="1" noRot="1" noChangeAspect="1" noChangeArrowheads="1" noTextEdit="1"/>
          </p:cNvSpPr>
          <p:nvPr>
            <p:ph type="sldImg"/>
          </p:nvPr>
        </p:nvSpPr>
        <p:spPr>
          <a:xfrm>
            <a:off x="139700" y="768350"/>
            <a:ext cx="6819900" cy="3836988"/>
          </a:xfrm>
          <a:ln/>
        </p:spPr>
      </p:sp>
      <p:sp>
        <p:nvSpPr>
          <p:cNvPr id="105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2424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304425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138" y="9721850"/>
            <a:ext cx="3076575" cy="511175"/>
          </a:xfrm>
          <a:prstGeom prst="rect">
            <a:avLst/>
          </a:prstGeom>
          <a:ln/>
        </p:spPr>
        <p:txBody>
          <a:bodyPr/>
          <a:lstStyle/>
          <a:p>
            <a:fld id="{6306362D-E783-4A1F-9A56-3B3E4CA9AED8}" type="slidenum">
              <a:rPr lang="en-IN" altLang="en-US">
                <a:solidFill>
                  <a:srgbClr val="000000"/>
                </a:solidFill>
              </a:rPr>
              <a:pPr/>
              <a:t>41</a:t>
            </a:fld>
            <a:endParaRPr lang="en-IN" altLang="en-US">
              <a:solidFill>
                <a:srgbClr val="000000"/>
              </a:solidFill>
            </a:endParaRPr>
          </a:p>
        </p:txBody>
      </p:sp>
      <p:sp>
        <p:nvSpPr>
          <p:cNvPr id="113666" name="Rectangle 2"/>
          <p:cNvSpPr>
            <a:spLocks noGrp="1" noRot="1" noChangeAspect="1" noChangeArrowheads="1" noTextEdit="1"/>
          </p:cNvSpPr>
          <p:nvPr>
            <p:ph type="sldImg"/>
          </p:nvPr>
        </p:nvSpPr>
        <p:spPr>
          <a:xfrm>
            <a:off x="139700" y="768350"/>
            <a:ext cx="6819900" cy="3836988"/>
          </a:xfrm>
          <a:ln/>
        </p:spPr>
      </p:sp>
      <p:sp>
        <p:nvSpPr>
          <p:cNvPr id="113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9946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138" y="9721850"/>
            <a:ext cx="3076575" cy="511175"/>
          </a:xfrm>
          <a:prstGeom prst="rect">
            <a:avLst/>
          </a:prstGeom>
          <a:ln/>
        </p:spPr>
        <p:txBody>
          <a:bodyPr/>
          <a:lstStyle/>
          <a:p>
            <a:fld id="{E6814464-E817-4103-81C7-1197F0283276}" type="slidenum">
              <a:rPr lang="en-IN" altLang="en-US">
                <a:solidFill>
                  <a:srgbClr val="000000"/>
                </a:solidFill>
              </a:rPr>
              <a:pPr/>
              <a:t>42</a:t>
            </a:fld>
            <a:endParaRPr lang="en-IN" altLang="en-US">
              <a:solidFill>
                <a:srgbClr val="000000"/>
              </a:solidFill>
            </a:endParaRPr>
          </a:p>
        </p:txBody>
      </p:sp>
      <p:sp>
        <p:nvSpPr>
          <p:cNvPr id="115714" name="Rectangle 2"/>
          <p:cNvSpPr>
            <a:spLocks noGrp="1" noRot="1" noChangeAspect="1" noChangeArrowheads="1" noTextEdit="1"/>
          </p:cNvSpPr>
          <p:nvPr>
            <p:ph type="sldImg"/>
          </p:nvPr>
        </p:nvSpPr>
        <p:spPr>
          <a:xfrm>
            <a:off x="139700" y="768350"/>
            <a:ext cx="6819900" cy="3836988"/>
          </a:xfrm>
          <a:ln/>
        </p:spPr>
      </p:sp>
      <p:sp>
        <p:nvSpPr>
          <p:cNvPr id="11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88205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138" y="9721850"/>
            <a:ext cx="3076575" cy="511175"/>
          </a:xfrm>
          <a:prstGeom prst="rect">
            <a:avLst/>
          </a:prstGeom>
          <a:ln/>
        </p:spPr>
        <p:txBody>
          <a:bodyPr/>
          <a:lstStyle/>
          <a:p>
            <a:fld id="{1C76C9E5-ACE5-4188-B294-8DB2C897B41F}" type="slidenum">
              <a:rPr lang="en-IN" altLang="en-US">
                <a:solidFill>
                  <a:srgbClr val="000000"/>
                </a:solidFill>
              </a:rPr>
              <a:pPr/>
              <a:t>43</a:t>
            </a:fld>
            <a:endParaRPr lang="en-IN" altLang="en-US">
              <a:solidFill>
                <a:srgbClr val="000000"/>
              </a:solidFill>
            </a:endParaRPr>
          </a:p>
        </p:txBody>
      </p:sp>
      <p:sp>
        <p:nvSpPr>
          <p:cNvPr id="117762" name="Rectangle 2"/>
          <p:cNvSpPr>
            <a:spLocks noGrp="1" noRot="1" noChangeAspect="1" noChangeArrowheads="1" noTextEdit="1"/>
          </p:cNvSpPr>
          <p:nvPr>
            <p:ph type="sldImg"/>
          </p:nvPr>
        </p:nvSpPr>
        <p:spPr>
          <a:xfrm>
            <a:off x="139700" y="768350"/>
            <a:ext cx="6819900" cy="3836988"/>
          </a:xfrm>
          <a:ln/>
        </p:spPr>
      </p:sp>
      <p:sp>
        <p:nvSpPr>
          <p:cNvPr id="117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12130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637990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623078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86683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166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9108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6097" y="4343701"/>
            <a:ext cx="5485800" cy="4113899"/>
          </a:xfrm>
          <a:prstGeom prst="rect">
            <a:avLst/>
          </a:prstGeom>
        </p:spPr>
        <p:txBody>
          <a:bodyPr lIns="86175" tIns="86175" rIns="86175" bIns="86175" anchor="ctr" anchorCtr="0">
            <a:noAutofit/>
          </a:bodyPr>
          <a:lstStyle/>
          <a:p>
            <a:pPr>
              <a:spcBef>
                <a:spcPts val="0"/>
              </a:spcBef>
              <a:buNone/>
            </a:pPr>
            <a:endParaRPr/>
          </a:p>
        </p:txBody>
      </p:sp>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930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IN"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IN"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339DC7E-C0B3-4C41-8D10-BF80F3D7175B}"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363599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0239" y="1878806"/>
            <a:ext cx="3868737"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IN"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IN"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AA80A2-13DA-4B21-AAAE-A4DBB4108456}"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162457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IN"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IN"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7F3C52D-70B4-4366-9748-B4564A27B16C}"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232263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IN"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1723B12-D1D5-4CA9-9BBE-07F5E410EADF}"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2211086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IN"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B52C26C-7607-4865-A866-7461E421F8B7}"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188135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IN"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A5C24E4-887B-442E-B60F-5B4624E1E484}"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30568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IN"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IN"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82DFD55-A30A-44BA-8BF0-FF68601E7319}"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2606444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IN"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IN"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572E3A5-C642-4F04-BA1A-EDFCC37A7475}"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2877503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683919"/>
            <a:ext cx="2133600" cy="357188"/>
          </a:xfrm>
        </p:spPr>
        <p:txBody>
          <a:bodyPr/>
          <a:lstStyle>
            <a:lvl1pPr>
              <a:defRPr/>
            </a:lvl1pPr>
          </a:lstStyle>
          <a:p>
            <a:endParaRPr lang="en-IN" altLang="en-US">
              <a:solidFill>
                <a:srgbClr val="000000"/>
              </a:solidFill>
            </a:endParaRPr>
          </a:p>
        </p:txBody>
      </p:sp>
      <p:sp>
        <p:nvSpPr>
          <p:cNvPr id="6" name="Footer Placeholder 5"/>
          <p:cNvSpPr>
            <a:spLocks noGrp="1"/>
          </p:cNvSpPr>
          <p:nvPr>
            <p:ph type="ftr" sz="quarter" idx="11"/>
          </p:nvPr>
        </p:nvSpPr>
        <p:spPr>
          <a:xfrm>
            <a:off x="3124200" y="4683919"/>
            <a:ext cx="2895600" cy="357188"/>
          </a:xfrm>
        </p:spPr>
        <p:txBody>
          <a:bodyPr/>
          <a:lstStyle>
            <a:lvl1pPr>
              <a:defRPr/>
            </a:lvl1pPr>
          </a:lstStyle>
          <a:p>
            <a:endParaRPr lang="en-IN" altLang="en-US">
              <a:solidFill>
                <a:srgbClr val="000000"/>
              </a:solidFill>
            </a:endParaRPr>
          </a:p>
        </p:txBody>
      </p:sp>
      <p:sp>
        <p:nvSpPr>
          <p:cNvPr id="7" name="Slide Number Placeholder 6"/>
          <p:cNvSpPr>
            <a:spLocks noGrp="1"/>
          </p:cNvSpPr>
          <p:nvPr>
            <p:ph type="sldNum" sz="quarter" idx="12"/>
          </p:nvPr>
        </p:nvSpPr>
        <p:spPr>
          <a:xfrm>
            <a:off x="6553200" y="4683919"/>
            <a:ext cx="2133600" cy="357188"/>
          </a:xfrm>
        </p:spPr>
        <p:txBody>
          <a:bodyPr/>
          <a:lstStyle>
            <a:lvl1pPr>
              <a:defRPr/>
            </a:lvl1pPr>
          </a:lstStyle>
          <a:p>
            <a:fld id="{462ADEE3-99C9-4799-A95E-26405E74D1A5}"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32162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bg>
      <p:bgPr>
        <a:solidFill>
          <a:schemeClr val="lt1"/>
        </a:solidFill>
        <a:effectLst/>
      </p:bgPr>
    </p:bg>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0" y="195262"/>
            <a:ext cx="9144000" cy="21609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sz="4000" b="0" i="0" u="none" strike="noStrike" cap="none"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subTitle" idx="1"/>
          </p:nvPr>
        </p:nvSpPr>
        <p:spPr>
          <a:xfrm>
            <a:off x="1403350" y="4083843"/>
            <a:ext cx="6400799" cy="917999"/>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9pPr>
          </a:lstStyle>
          <a:p>
            <a:endParaRPr/>
          </a:p>
        </p:txBody>
      </p:sp>
      <p:sp>
        <p:nvSpPr>
          <p:cNvPr id="31" name="Shape 31"/>
          <p:cNvSpPr txBox="1">
            <a:spLocks noGrp="1"/>
          </p:cNvSpPr>
          <p:nvPr>
            <p:ph type="title" idx="2"/>
          </p:nvPr>
        </p:nvSpPr>
        <p:spPr>
          <a:xfrm>
            <a:off x="457200" y="205977"/>
            <a:ext cx="8229600" cy="8574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32" name="Shape 32"/>
          <p:cNvSpPr txBox="1">
            <a:spLocks noGrp="1"/>
          </p:cNvSpPr>
          <p:nvPr>
            <p:ph type="body" idx="3"/>
          </p:nvPr>
        </p:nvSpPr>
        <p:spPr>
          <a:xfrm>
            <a:off x="457200" y="1200150"/>
            <a:ext cx="8229600" cy="33945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33" name="Shape 33"/>
          <p:cNvSpPr txBox="1">
            <a:spLocks noGrp="1"/>
          </p:cNvSpPr>
          <p:nvPr>
            <p:ph type="dt" idx="10"/>
          </p:nvPr>
        </p:nvSpPr>
        <p:spPr>
          <a:xfrm>
            <a:off x="457200" y="4683918"/>
            <a:ext cx="2133599" cy="357000"/>
          </a:xfrm>
          <a:prstGeom prst="rect">
            <a:avLst/>
          </a:prstGeom>
          <a:noFill/>
          <a:ln>
            <a:noFill/>
          </a:ln>
        </p:spPr>
        <p:txBody>
          <a:bodyPr lIns="91425" tIns="91425" rIns="91425" bIns="91425" anchor="t" anchorCtr="0"/>
          <a:lstStyle>
            <a:lvl1pPr marL="0" marR="0" indent="0" algn="l" rtl="0">
              <a:spcBef>
                <a:spcPts val="0"/>
              </a:spcBef>
              <a:defRPr sz="1400" b="0" i="0" u="none" strike="noStrike" cap="none"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smtClean="0"/>
              <a:t>IIT Bombay</a:t>
            </a:r>
            <a:endParaRPr/>
          </a:p>
        </p:txBody>
      </p:sp>
      <p:sp>
        <p:nvSpPr>
          <p:cNvPr id="34" name="Shape 34"/>
          <p:cNvSpPr txBox="1">
            <a:spLocks noGrp="1"/>
          </p:cNvSpPr>
          <p:nvPr>
            <p:ph type="ftr" idx="11"/>
          </p:nvPr>
        </p:nvSpPr>
        <p:spPr>
          <a:xfrm>
            <a:off x="3124200" y="4683918"/>
            <a:ext cx="2895600" cy="357000"/>
          </a:xfrm>
          <a:prstGeom prst="rect">
            <a:avLst/>
          </a:prstGeom>
          <a:noFill/>
          <a:ln>
            <a:noFill/>
          </a:ln>
        </p:spPr>
        <p:txBody>
          <a:bodyPr lIns="91425" tIns="91425" rIns="91425" bIns="91425" anchor="t" anchorCtr="0"/>
          <a:lstStyle>
            <a:lvl1pPr marL="0" marR="0" indent="0" algn="ctr" rtl="0">
              <a:spcBef>
                <a:spcPts val="0"/>
              </a:spcBef>
              <a:defRPr sz="1400" b="0" i="0" u="none" strike="noStrike" cap="none"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sldNum" idx="12"/>
          </p:nvPr>
        </p:nvSpPr>
        <p:spPr>
          <a:xfrm>
            <a:off x="6553200" y="4683918"/>
            <a:ext cx="2133599" cy="357000"/>
          </a:xfrm>
          <a:prstGeom prst="rect">
            <a:avLst/>
          </a:prstGeom>
          <a:noFill/>
          <a:ln>
            <a:noFill/>
          </a:ln>
        </p:spPr>
        <p:txBody>
          <a:bodyPr lIns="91425" tIns="91425" rIns="91425" bIns="91425" anchor="t" anchorCtr="0"/>
          <a:lstStyle>
            <a:lvl1pPr marL="0" marR="0" indent="0" algn="r" rtl="0">
              <a:spcBef>
                <a:spcPts val="0"/>
              </a:spcBef>
              <a:defRPr sz="1400" b="0" i="0" u="none" strike="noStrike" cap="none"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05977"/>
            <a:ext cx="8229600" cy="8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0" name="Shape 80"/>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Calibri"/>
              <a:buChar char="•"/>
              <a:defRPr/>
            </a:lvl1pPr>
            <a:lvl2pPr marL="742950" indent="-107950" algn="l" rtl="0">
              <a:spcBef>
                <a:spcPts val="560"/>
              </a:spcBef>
              <a:spcAft>
                <a:spcPts val="0"/>
              </a:spcAft>
              <a:buClr>
                <a:schemeClr val="dk1"/>
              </a:buClr>
              <a:buFont typeface="Calibri"/>
              <a:buChar char="–"/>
              <a:defRPr/>
            </a:lvl2pPr>
            <a:lvl3pPr marL="1143000" indent="-76200" algn="l" rtl="0">
              <a:spcBef>
                <a:spcPts val="480"/>
              </a:spcBef>
              <a:spcAft>
                <a:spcPts val="0"/>
              </a:spcAft>
              <a:buClr>
                <a:schemeClr val="dk1"/>
              </a:buClr>
              <a:buFont typeface="Calibri"/>
              <a:buChar char="•"/>
              <a:defRPr/>
            </a:lvl3pPr>
            <a:lvl4pPr marL="1600200" indent="-101600" algn="l" rtl="0">
              <a:spcBef>
                <a:spcPts val="400"/>
              </a:spcBef>
              <a:spcAft>
                <a:spcPts val="0"/>
              </a:spcAft>
              <a:buClr>
                <a:schemeClr val="dk1"/>
              </a:buClr>
              <a:buFont typeface="Calibri"/>
              <a:buChar char="–"/>
              <a:defRPr/>
            </a:lvl4pPr>
            <a:lvl5pPr marL="2057400" indent="-101600" algn="l" rtl="0">
              <a:spcBef>
                <a:spcPts val="400"/>
              </a:spcBef>
              <a:spcAft>
                <a:spcPts val="0"/>
              </a:spcAft>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IN"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IN"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11D4D3A-B90A-44A7-9910-0D114E9AE488}"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30070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IN"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IN"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153B51-D2EA-49A6-BE11-DAC4A54F2EDB}"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371498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IN"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IN"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5C303E8-E13A-4243-83EF-E87AC2A68A24}" type="slidenum">
              <a:rPr lang="en-IN" altLang="en-US">
                <a:solidFill>
                  <a:srgbClr val="000000"/>
                </a:solidFill>
              </a:rPr>
              <a:pPr/>
              <a:t>‹#›</a:t>
            </a:fld>
            <a:endParaRPr lang="en-IN" altLang="en-US">
              <a:solidFill>
                <a:srgbClr val="000000"/>
              </a:solidFill>
            </a:endParaRPr>
          </a:p>
        </p:txBody>
      </p:sp>
    </p:spTree>
    <p:extLst>
      <p:ext uri="{BB962C8B-B14F-4D97-AF65-F5344CB8AC3E}">
        <p14:creationId xmlns:p14="http://schemas.microsoft.com/office/powerpoint/2010/main" val="38043488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smtClean="0"/>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smtClean="0"/>
              <a:t>Click to edit Master text styles</a:t>
            </a:r>
          </a:p>
          <a:p>
            <a:pPr lvl="1"/>
            <a:r>
              <a:rPr lang="en-IN" altLang="en-US" smtClean="0"/>
              <a:t>Second level</a:t>
            </a:r>
          </a:p>
          <a:p>
            <a:pPr lvl="2"/>
            <a:r>
              <a:rPr lang="en-IN" altLang="en-US" smtClean="0"/>
              <a:t>Third level</a:t>
            </a:r>
          </a:p>
          <a:p>
            <a:pPr lvl="3"/>
            <a:r>
              <a:rPr lang="en-IN" altLang="en-US" smtClean="0"/>
              <a:t>Fourth level</a:t>
            </a:r>
          </a:p>
          <a:p>
            <a:pPr lvl="4"/>
            <a:r>
              <a:rPr lang="en-IN" altLang="en-US" smtClean="0"/>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pPr fontAlgn="base">
              <a:spcBef>
                <a:spcPct val="0"/>
              </a:spcBef>
              <a:spcAft>
                <a:spcPct val="0"/>
              </a:spcAft>
            </a:pPr>
            <a:endParaRPr lang="en-IN" altLang="en-US" kern="1200" smtClean="0">
              <a:latin typeface="Arial" panose="020B0604020202020204" pitchFamily="34" charset="0"/>
              <a:ea typeface="+mn-ea"/>
              <a:cs typeface="Arial" panose="020B0604020202020204" pitchFamily="34" charset="0"/>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pPr fontAlgn="base">
              <a:spcBef>
                <a:spcPct val="0"/>
              </a:spcBef>
              <a:spcAft>
                <a:spcPct val="0"/>
              </a:spcAft>
            </a:pPr>
            <a:endParaRPr lang="en-IN" altLang="en-US" kern="1200" smtClean="0">
              <a:latin typeface="Arial" panose="020B0604020202020204" pitchFamily="34" charset="0"/>
              <a:ea typeface="+mn-ea"/>
              <a:cs typeface="Arial" panose="020B0604020202020204" pitchFamily="34" charset="0"/>
            </a:endParaRP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pPr fontAlgn="base">
              <a:spcBef>
                <a:spcPct val="0"/>
              </a:spcBef>
              <a:spcAft>
                <a:spcPct val="0"/>
              </a:spcAft>
            </a:pPr>
            <a:fld id="{B0EFEBD1-7FD7-43E0-8FF4-6C0C9144B291}" type="slidenum">
              <a:rPr lang="en-IN" altLang="en-US" kern="1200" smtClean="0">
                <a:latin typeface="Arial" panose="020B0604020202020204" pitchFamily="34" charset="0"/>
                <a:ea typeface="+mn-ea"/>
                <a:cs typeface="Arial" panose="020B0604020202020204" pitchFamily="34" charset="0"/>
              </a:rPr>
              <a:pPr fontAlgn="base">
                <a:spcBef>
                  <a:spcPct val="0"/>
                </a:spcBef>
                <a:spcAft>
                  <a:spcPct val="0"/>
                </a:spcAft>
              </a:pPr>
              <a:t>‹#›</a:t>
            </a:fld>
            <a:endParaRPr lang="en-IN" altLang="en-US" kern="1200" smtClean="0">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82900198"/>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5pPr>
      <a:lvl6pPr marL="342900"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6pPr>
      <a:lvl7pPr marL="685800"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7pPr>
      <a:lvl8pPr marL="1028700"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8pPr>
      <a:lvl9pPr marL="1371600"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9pPr>
    </p:titleStyle>
    <p:bodyStyle>
      <a:lvl1pPr marL="257175" indent="-257175" algn="l" rtl="0" fontAlgn="base">
        <a:spcBef>
          <a:spcPct val="20000"/>
        </a:spcBef>
        <a:spcAft>
          <a:spcPct val="0"/>
        </a:spcAft>
        <a:buChar char="•"/>
        <a:defRPr sz="2400" kern="1200">
          <a:solidFill>
            <a:schemeClr val="tx1"/>
          </a:solidFill>
          <a:latin typeface="+mn-lt"/>
          <a:ea typeface="+mn-ea"/>
          <a:cs typeface="+mn-cs"/>
        </a:defRPr>
      </a:lvl1pPr>
      <a:lvl2pPr marL="557213" indent="-214313" algn="l" rtl="0" fontAlgn="base">
        <a:spcBef>
          <a:spcPct val="20000"/>
        </a:spcBef>
        <a:spcAft>
          <a:spcPct val="0"/>
        </a:spcAft>
        <a:buChar char="–"/>
        <a:defRPr sz="2100" kern="1200">
          <a:solidFill>
            <a:schemeClr val="tx1"/>
          </a:solidFill>
          <a:latin typeface="+mn-lt"/>
          <a:ea typeface="+mn-ea"/>
          <a:cs typeface="+mn-cs"/>
        </a:defRPr>
      </a:lvl2pPr>
      <a:lvl3pPr marL="857250" indent="-171450" algn="l" rtl="0" fontAlgn="base">
        <a:spcBef>
          <a:spcPct val="20000"/>
        </a:spcBef>
        <a:spcAft>
          <a:spcPct val="0"/>
        </a:spcAft>
        <a:buChar char="•"/>
        <a:defRPr sz="1800" kern="1200">
          <a:solidFill>
            <a:schemeClr val="tx1"/>
          </a:solidFill>
          <a:latin typeface="+mn-lt"/>
          <a:ea typeface="+mn-ea"/>
          <a:cs typeface="+mn-cs"/>
        </a:defRPr>
      </a:lvl3pPr>
      <a:lvl4pPr marL="1200150" indent="-171450" algn="l" rtl="0" fontAlgn="base">
        <a:spcBef>
          <a:spcPct val="20000"/>
        </a:spcBef>
        <a:spcAft>
          <a:spcPct val="0"/>
        </a:spcAft>
        <a:buChar char="–"/>
        <a:defRPr sz="1500" kern="1200">
          <a:solidFill>
            <a:schemeClr val="tx1"/>
          </a:solidFill>
          <a:latin typeface="+mn-lt"/>
          <a:ea typeface="+mn-ea"/>
          <a:cs typeface="+mn-cs"/>
        </a:defRPr>
      </a:lvl4pPr>
      <a:lvl5pPr marL="1543050" indent="-171450" algn="l" rtl="0" fontAlgn="base">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http://www.et.iitb.ac.in/resouces"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ascd.org/publications/books/100047/chapters/What-Is-Action-Research%C2%A2.aspx"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0" y="133350"/>
            <a:ext cx="9144000" cy="765599"/>
          </a:xfrm>
          <a:prstGeom prst="rect">
            <a:avLst/>
          </a:prstGeom>
          <a:noFill/>
          <a:ln>
            <a:noFill/>
          </a:ln>
        </p:spPr>
        <p:txBody>
          <a:bodyPr lIns="27432" tIns="45700" rIns="27432" bIns="45700" anchor="t" anchorCtr="0">
            <a:noAutofit/>
          </a:bodyPr>
          <a:lstStyle/>
          <a:p>
            <a:pPr lvl="0">
              <a:lnSpc>
                <a:spcPct val="90000"/>
              </a:lnSpc>
              <a:spcBef>
                <a:spcPts val="1200"/>
              </a:spcBef>
              <a:spcAft>
                <a:spcPts val="1200"/>
              </a:spcAft>
              <a:buClr>
                <a:schemeClr val="dk2"/>
              </a:buClr>
              <a:buSzPct val="25000"/>
            </a:pPr>
            <a:r>
              <a:rPr lang="en-US" sz="4400" b="1" dirty="0">
                <a:solidFill>
                  <a:schemeClr val="tx1"/>
                </a:solidFill>
              </a:rPr>
              <a:t>From T</a:t>
            </a:r>
            <a:r>
              <a:rPr lang="en-US" sz="4400" b="1" dirty="0" smtClean="0">
                <a:solidFill>
                  <a:schemeClr val="tx1"/>
                </a:solidFill>
              </a:rPr>
              <a:t>eaching to </a:t>
            </a:r>
            <a:br>
              <a:rPr lang="en-US" sz="4400" b="1" dirty="0" smtClean="0">
                <a:solidFill>
                  <a:schemeClr val="tx1"/>
                </a:solidFill>
              </a:rPr>
            </a:br>
            <a:r>
              <a:rPr lang="en-US" sz="4400" b="1" dirty="0" smtClean="0">
                <a:solidFill>
                  <a:schemeClr val="tx1"/>
                </a:solidFill>
              </a:rPr>
              <a:t>Research </a:t>
            </a:r>
            <a:r>
              <a:rPr lang="en-US" sz="4400" b="1" dirty="0">
                <a:solidFill>
                  <a:schemeClr val="tx1"/>
                </a:solidFill>
              </a:rPr>
              <a:t>on T</a:t>
            </a:r>
            <a:r>
              <a:rPr lang="en-US" sz="4400" b="1" dirty="0" smtClean="0">
                <a:solidFill>
                  <a:schemeClr val="tx1"/>
                </a:solidFill>
              </a:rPr>
              <a:t>eaching</a:t>
            </a:r>
            <a:endParaRPr lang="en" sz="4400" b="1" dirty="0">
              <a:solidFill>
                <a:schemeClr val="tx1"/>
              </a:solidFill>
            </a:endParaRPr>
          </a:p>
        </p:txBody>
      </p:sp>
      <p:sp>
        <p:nvSpPr>
          <p:cNvPr id="86" name="Shape 86"/>
          <p:cNvSpPr txBox="1">
            <a:spLocks noGrp="1"/>
          </p:cNvSpPr>
          <p:nvPr>
            <p:ph type="subTitle" idx="1"/>
          </p:nvPr>
        </p:nvSpPr>
        <p:spPr>
          <a:xfrm>
            <a:off x="76200" y="4213619"/>
            <a:ext cx="8991600" cy="917999"/>
          </a:xfrm>
          <a:prstGeom prst="rect">
            <a:avLst/>
          </a:prstGeom>
          <a:noFill/>
          <a:ln>
            <a:noFill/>
          </a:ln>
        </p:spPr>
        <p:txBody>
          <a:bodyPr lIns="91425" tIns="45700" rIns="91425" bIns="45700" anchor="t" anchorCtr="0">
            <a:noAutofit/>
          </a:bodyPr>
          <a:lstStyle/>
          <a:p>
            <a:pPr marL="0" marR="0" lvl="0" indent="0" algn="ctr" rtl="0">
              <a:lnSpc>
                <a:spcPct val="100000"/>
              </a:lnSpc>
              <a:spcBef>
                <a:spcPts val="640"/>
              </a:spcBef>
              <a:spcAft>
                <a:spcPts val="0"/>
              </a:spcAft>
              <a:buClr>
                <a:schemeClr val="dk1"/>
              </a:buClr>
              <a:buSzPct val="25000"/>
              <a:buFont typeface="Arial"/>
              <a:buNone/>
            </a:pPr>
            <a:r>
              <a:rPr lang="en" sz="2400" dirty="0" smtClean="0"/>
              <a:t>September 20, </a:t>
            </a:r>
            <a:r>
              <a:rPr lang="en" sz="2400" b="0" i="0" u="none" strike="noStrike" cap="none" baseline="0" dirty="0" smtClean="0">
                <a:solidFill>
                  <a:schemeClr val="dk1"/>
                </a:solidFill>
                <a:sym typeface="Arial"/>
              </a:rPr>
              <a:t>201</a:t>
            </a:r>
            <a:r>
              <a:rPr lang="en" sz="2400" dirty="0" smtClean="0"/>
              <a:t>4</a:t>
            </a:r>
          </a:p>
          <a:p>
            <a:pPr marL="0" marR="0" lvl="0" indent="0" algn="ctr" rtl="0">
              <a:lnSpc>
                <a:spcPct val="100000"/>
              </a:lnSpc>
              <a:spcBef>
                <a:spcPts val="640"/>
              </a:spcBef>
              <a:spcAft>
                <a:spcPts val="0"/>
              </a:spcAft>
              <a:buClr>
                <a:schemeClr val="dk1"/>
              </a:buClr>
              <a:buSzPct val="25000"/>
              <a:buFont typeface="Arial"/>
              <a:buNone/>
            </a:pPr>
            <a:r>
              <a:rPr lang="en" sz="2400" dirty="0" smtClean="0"/>
              <a:t>e-Seminar on Steps 2 Research, Amal Jyothi College of Engg.</a:t>
            </a:r>
            <a:endParaRPr lang="en" sz="2400" dirty="0"/>
          </a:p>
        </p:txBody>
      </p:sp>
      <p:pic>
        <p:nvPicPr>
          <p:cNvPr id="87" name="Shape 87"/>
          <p:cNvPicPr preferRelativeResize="0"/>
          <p:nvPr/>
        </p:nvPicPr>
        <p:blipFill>
          <a:blip r:embed="rId3"/>
          <a:stretch>
            <a:fillRect/>
          </a:stretch>
        </p:blipFill>
        <p:spPr>
          <a:xfrm>
            <a:off x="4144763" y="3333750"/>
            <a:ext cx="917971" cy="879869"/>
          </a:xfrm>
          <a:prstGeom prst="rect">
            <a:avLst/>
          </a:prstGeom>
        </p:spPr>
      </p:pic>
      <p:sp>
        <p:nvSpPr>
          <p:cNvPr id="5" name="Shape 86"/>
          <p:cNvSpPr txBox="1">
            <a:spLocks/>
          </p:cNvSpPr>
          <p:nvPr/>
        </p:nvSpPr>
        <p:spPr>
          <a:xfrm>
            <a:off x="228600" y="1657350"/>
            <a:ext cx="8839200" cy="917999"/>
          </a:xfrm>
          <a:prstGeom prst="rect">
            <a:avLst/>
          </a:prstGeom>
          <a:noFill/>
          <a:ln>
            <a:noFill/>
          </a:ln>
        </p:spPr>
        <p:txBody>
          <a:bodyPr lIns="91425" tIns="45700" rIns="91425" bIns="45700" anchor="t" anchorCtr="0">
            <a:noAutofit/>
          </a:bodyPr>
          <a:lstStyle>
            <a:defPPr marR="0" algn="l" rtl="0">
              <a:lnSpc>
                <a:spcPct val="100000"/>
              </a:lnSpc>
              <a:spcBef>
                <a:spcPts val="0"/>
              </a:spcBef>
              <a:spcAft>
                <a:spcPts val="0"/>
              </a:spcAft>
            </a:defPPr>
            <a:lvl1pPr marL="0" marR="0" indent="120650" algn="l" rtl="0">
              <a:lnSpc>
                <a:spcPct val="100000"/>
              </a:lnSpc>
              <a:spcBef>
                <a:spcPts val="640"/>
              </a:spcBef>
              <a:spcAft>
                <a:spcPts val="0"/>
              </a:spcAft>
              <a:buClr>
                <a:schemeClr val="dk1"/>
              </a:buClr>
              <a:buSzPct val="100000"/>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lnSpc>
                <a:spcPct val="100000"/>
              </a:lnSpc>
              <a:spcBef>
                <a:spcPts val="560"/>
              </a:spcBef>
              <a:spcAft>
                <a:spcPts val="0"/>
              </a:spcAft>
              <a:buClr>
                <a:schemeClr val="dk1"/>
              </a:buClr>
              <a:buSzPct val="100000"/>
              <a:buFont typeface="Arial"/>
              <a:buChar char="●"/>
              <a:defRPr sz="2800" b="0" i="0" u="none" strike="noStrike" cap="none" baseline="0">
                <a:solidFill>
                  <a:schemeClr val="dk1"/>
                </a:solidFill>
                <a:latin typeface="Arial"/>
                <a:ea typeface="Arial"/>
                <a:cs typeface="Arial"/>
                <a:sym typeface="Arial"/>
              </a:defRPr>
            </a:lvl2pPr>
            <a:lvl3pPr marL="1143000" marR="0" indent="-136525" algn="l" rtl="0">
              <a:lnSpc>
                <a:spcPct val="100000"/>
              </a:lnSpc>
              <a:spcBef>
                <a:spcPts val="480"/>
              </a:spcBef>
              <a:spcAft>
                <a:spcPts val="0"/>
              </a:spcAft>
              <a:buClr>
                <a:schemeClr val="dk1"/>
              </a:buClr>
              <a:buSzPct val="100000"/>
              <a:buFont typeface="Arial"/>
              <a:buChar char="●"/>
              <a:defRPr sz="2400" b="0" i="0" u="none" strike="noStrike" cap="none" baseline="0">
                <a:solidFill>
                  <a:schemeClr val="dk1"/>
                </a:solidFill>
                <a:latin typeface="Arial"/>
                <a:ea typeface="Arial"/>
                <a:cs typeface="Arial"/>
                <a:sym typeface="Arial"/>
              </a:defRPr>
            </a:lvl3pPr>
            <a:lvl4pPr marL="1600200" marR="0" indent="-152400" algn="l" rtl="0">
              <a:lnSpc>
                <a:spcPct val="100000"/>
              </a:lnSpc>
              <a:spcBef>
                <a:spcPts val="400"/>
              </a:spcBef>
              <a:spcAft>
                <a:spcPts val="0"/>
              </a:spcAft>
              <a:buClr>
                <a:schemeClr val="dk1"/>
              </a:buClr>
              <a:buSzPct val="100000"/>
              <a:buFont typeface="Arial"/>
              <a:buChar char="●"/>
              <a:defRPr sz="2000" b="0" i="0" u="none" strike="noStrike" cap="none" baseline="0">
                <a:solidFill>
                  <a:schemeClr val="dk1"/>
                </a:solidFill>
                <a:latin typeface="Arial"/>
                <a:ea typeface="Arial"/>
                <a:cs typeface="Arial"/>
                <a:sym typeface="Arial"/>
              </a:defRPr>
            </a:lvl4pPr>
            <a:lvl5pPr marL="2057400" marR="0" indent="-152400" algn="l" rtl="0">
              <a:lnSpc>
                <a:spcPct val="100000"/>
              </a:lnSpc>
              <a:spcBef>
                <a:spcPts val="400"/>
              </a:spcBef>
              <a:spcAft>
                <a:spcPts val="0"/>
              </a:spcAft>
              <a:buClr>
                <a:schemeClr val="dk1"/>
              </a:buClr>
              <a:buSzPct val="100000"/>
              <a:buFont typeface="Arial"/>
              <a:buChar char="●"/>
              <a:defRPr sz="2000" b="0" i="0" u="none" strike="noStrike" cap="none" baseline="0">
                <a:solidFill>
                  <a:schemeClr val="dk1"/>
                </a:solidFill>
                <a:latin typeface="Arial"/>
                <a:ea typeface="Arial"/>
                <a:cs typeface="Arial"/>
                <a:sym typeface="Arial"/>
              </a:defRPr>
            </a:lvl5pPr>
            <a:lvl6pPr marL="2514600" marR="0" indent="-107950" algn="l" rtl="0">
              <a:lnSpc>
                <a:spcPct val="100000"/>
              </a:lnSpc>
              <a:spcBef>
                <a:spcPts val="640"/>
              </a:spcBef>
              <a:spcAft>
                <a:spcPts val="0"/>
              </a:spcAft>
              <a:buClr>
                <a:schemeClr val="dk1"/>
              </a:buClr>
              <a:buSzPct val="100000"/>
              <a:buFont typeface="Arial"/>
              <a:buChar char="●"/>
              <a:defRPr sz="3200" b="0" i="0" u="none" strike="noStrike" cap="none" baseline="0">
                <a:solidFill>
                  <a:schemeClr val="dk1"/>
                </a:solidFill>
                <a:latin typeface="Arial"/>
                <a:ea typeface="Arial"/>
                <a:cs typeface="Arial"/>
                <a:sym typeface="Arial"/>
              </a:defRPr>
            </a:lvl6pPr>
            <a:lvl7pPr marL="2971800" marR="0" indent="-107950" algn="l" rtl="0">
              <a:lnSpc>
                <a:spcPct val="100000"/>
              </a:lnSpc>
              <a:spcBef>
                <a:spcPts val="640"/>
              </a:spcBef>
              <a:spcAft>
                <a:spcPts val="0"/>
              </a:spcAft>
              <a:buClr>
                <a:schemeClr val="dk1"/>
              </a:buClr>
              <a:buSzPct val="100000"/>
              <a:buFont typeface="Arial"/>
              <a:buChar char="●"/>
              <a:defRPr sz="3200" b="0" i="0" u="none" strike="noStrike" cap="none" baseline="0">
                <a:solidFill>
                  <a:schemeClr val="dk1"/>
                </a:solidFill>
                <a:latin typeface="Arial"/>
                <a:ea typeface="Arial"/>
                <a:cs typeface="Arial"/>
                <a:sym typeface="Arial"/>
              </a:defRPr>
            </a:lvl7pPr>
            <a:lvl8pPr marL="3429000" marR="0" indent="-107950" algn="l" rtl="0">
              <a:lnSpc>
                <a:spcPct val="100000"/>
              </a:lnSpc>
              <a:spcBef>
                <a:spcPts val="640"/>
              </a:spcBef>
              <a:spcAft>
                <a:spcPts val="0"/>
              </a:spcAft>
              <a:buClr>
                <a:schemeClr val="dk1"/>
              </a:buClr>
              <a:buSzPct val="100000"/>
              <a:buFont typeface="Arial"/>
              <a:buChar char="●"/>
              <a:defRPr sz="3200" b="0" i="0" u="none" strike="noStrike" cap="none" baseline="0">
                <a:solidFill>
                  <a:schemeClr val="dk1"/>
                </a:solidFill>
                <a:latin typeface="Arial"/>
                <a:ea typeface="Arial"/>
                <a:cs typeface="Arial"/>
                <a:sym typeface="Arial"/>
              </a:defRPr>
            </a:lvl8pPr>
            <a:lvl9pPr marL="3886200" marR="0" indent="-107950" algn="l" rtl="0">
              <a:lnSpc>
                <a:spcPct val="100000"/>
              </a:lnSpc>
              <a:spcBef>
                <a:spcPts val="640"/>
              </a:spcBef>
              <a:spcAft>
                <a:spcPts val="0"/>
              </a:spcAft>
              <a:buClr>
                <a:schemeClr val="dk1"/>
              </a:buClr>
              <a:buSzPct val="100000"/>
              <a:buFont typeface="Arial"/>
              <a:buChar char="●"/>
              <a:defRPr sz="3200" b="0" i="0" u="none" strike="noStrike" cap="none" baseline="0">
                <a:solidFill>
                  <a:schemeClr val="dk1"/>
                </a:solidFill>
                <a:latin typeface="Arial"/>
                <a:ea typeface="Arial"/>
                <a:cs typeface="Arial"/>
                <a:sym typeface="Arial"/>
              </a:defRPr>
            </a:lvl9pPr>
          </a:lstStyle>
          <a:p>
            <a:pPr indent="0" algn="ctr">
              <a:buSzPct val="25000"/>
              <a:buFont typeface="Arial"/>
              <a:buNone/>
            </a:pPr>
            <a:r>
              <a:rPr lang="en" dirty="0" smtClean="0">
                <a:solidFill>
                  <a:srgbClr val="003296"/>
                </a:solidFill>
              </a:rPr>
              <a:t>Sahana Murthy</a:t>
            </a:r>
          </a:p>
          <a:p>
            <a:pPr indent="0" algn="ctr">
              <a:buSzPct val="25000"/>
              <a:buFont typeface="Arial"/>
              <a:buNone/>
            </a:pPr>
            <a:r>
              <a:rPr lang="en" sz="2800" dirty="0" smtClean="0"/>
              <a:t>Inter-Disicplinary Program in Educational Technology</a:t>
            </a:r>
          </a:p>
          <a:p>
            <a:pPr lvl="0" indent="0" algn="ctr">
              <a:buSzPct val="25000"/>
              <a:buNone/>
            </a:pPr>
            <a:r>
              <a:rPr lang="en" sz="2800" dirty="0"/>
              <a:t>IIT </a:t>
            </a:r>
            <a:r>
              <a:rPr lang="en" sz="2800" dirty="0" smtClean="0"/>
              <a:t>Bombay</a:t>
            </a:r>
            <a:endParaRPr lang="en" sz="28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0"/>
            <a:ext cx="8229600" cy="806100"/>
          </a:xfrm>
          <a:prstGeom prst="rect">
            <a:avLst/>
          </a:prstGeom>
        </p:spPr>
        <p:txBody>
          <a:bodyPr lIns="91425" tIns="91425" rIns="91425" bIns="91425" anchor="b" anchorCtr="0">
            <a:noAutofit/>
          </a:bodyPr>
          <a:lstStyle/>
          <a:p>
            <a:pPr lvl="0" algn="ctr" rtl="0">
              <a:spcBef>
                <a:spcPts val="0"/>
              </a:spcBef>
              <a:buNone/>
            </a:pPr>
            <a:r>
              <a:rPr lang="en" dirty="0"/>
              <a:t>Activity - </a:t>
            </a:r>
            <a:r>
              <a:rPr lang="en" dirty="0" smtClean="0"/>
              <a:t>Think-Pair-Share</a:t>
            </a:r>
            <a:endParaRPr lang="en" dirty="0"/>
          </a:p>
        </p:txBody>
      </p:sp>
      <p:sp>
        <p:nvSpPr>
          <p:cNvPr id="124" name="Shape 124"/>
          <p:cNvSpPr txBox="1">
            <a:spLocks noGrp="1"/>
          </p:cNvSpPr>
          <p:nvPr>
            <p:ph type="body" idx="1"/>
          </p:nvPr>
        </p:nvSpPr>
        <p:spPr>
          <a:xfrm>
            <a:off x="249500" y="710100"/>
            <a:ext cx="8578800" cy="4215600"/>
          </a:xfrm>
          <a:prstGeom prst="rect">
            <a:avLst/>
          </a:prstGeom>
        </p:spPr>
        <p:txBody>
          <a:bodyPr lIns="91425" tIns="91425" rIns="91425" bIns="91425" anchor="t" anchorCtr="0">
            <a:noAutofit/>
          </a:bodyPr>
          <a:lstStyle/>
          <a:p>
            <a:pPr lvl="0"/>
            <a:endParaRPr lang="en" sz="2400"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0"/>
            <a:ext cx="8229600" cy="806100"/>
          </a:xfrm>
          <a:prstGeom prst="rect">
            <a:avLst/>
          </a:prstGeom>
        </p:spPr>
        <p:txBody>
          <a:bodyPr lIns="91425" tIns="91425" rIns="91425" bIns="91425" anchor="b" anchorCtr="0">
            <a:noAutofit/>
          </a:bodyPr>
          <a:lstStyle/>
          <a:p>
            <a:pPr lvl="0" rtl="0">
              <a:spcBef>
                <a:spcPts val="0"/>
              </a:spcBef>
              <a:buNone/>
            </a:pPr>
            <a:r>
              <a:rPr lang="en" dirty="0"/>
              <a:t>Activity - </a:t>
            </a:r>
            <a:r>
              <a:rPr lang="en" dirty="0" smtClean="0"/>
              <a:t>Think-Pair-Share</a:t>
            </a:r>
            <a:endParaRPr lang="en" dirty="0"/>
          </a:p>
        </p:txBody>
      </p:sp>
      <p:sp>
        <p:nvSpPr>
          <p:cNvPr id="124" name="Shape 124"/>
          <p:cNvSpPr txBox="1">
            <a:spLocks noGrp="1"/>
          </p:cNvSpPr>
          <p:nvPr>
            <p:ph type="body" idx="1"/>
          </p:nvPr>
        </p:nvSpPr>
        <p:spPr>
          <a:xfrm>
            <a:off x="249500" y="710100"/>
            <a:ext cx="8578800" cy="4215600"/>
          </a:xfrm>
          <a:prstGeom prst="rect">
            <a:avLst/>
          </a:prstGeom>
        </p:spPr>
        <p:txBody>
          <a:bodyPr lIns="91425" tIns="91425" rIns="91425" bIns="91425" anchor="t" anchorCtr="0">
            <a:noAutofit/>
          </a:bodyPr>
          <a:lstStyle/>
          <a:p>
            <a:pPr lvl="0"/>
            <a:r>
              <a:rPr lang="en" sz="2400" dirty="0" smtClean="0">
                <a:solidFill>
                  <a:srgbClr val="FF0000"/>
                </a:solidFill>
              </a:rPr>
              <a:t>Think</a:t>
            </a:r>
            <a:r>
              <a:rPr lang="en" sz="2400" dirty="0">
                <a:solidFill>
                  <a:srgbClr val="FF0000"/>
                </a:solidFill>
              </a:rPr>
              <a:t>:</a:t>
            </a:r>
            <a:r>
              <a:rPr lang="en" sz="2400" dirty="0">
                <a:solidFill>
                  <a:schemeClr val="tx1"/>
                </a:solidFill>
              </a:rPr>
              <a:t> </a:t>
            </a:r>
            <a:r>
              <a:rPr lang="en" sz="2400" i="1" dirty="0" smtClean="0">
                <a:solidFill>
                  <a:srgbClr val="000000"/>
                </a:solidFill>
              </a:rPr>
              <a:t>Write one innovative teaching idea you have implemented in your class, preferably using a technology tool. </a:t>
            </a:r>
          </a:p>
          <a:p>
            <a:pPr lvl="0"/>
            <a:endParaRPr lang="en" sz="2400" i="1" dirty="0">
              <a:solidFill>
                <a:srgbClr val="000000"/>
              </a:solidFill>
            </a:endParaRPr>
          </a:p>
          <a:p>
            <a:pPr lvl="0"/>
            <a:r>
              <a:rPr lang="en" sz="2400" i="1" dirty="0" smtClean="0">
                <a:solidFill>
                  <a:srgbClr val="000000"/>
                </a:solidFill>
              </a:rPr>
              <a:t>This idea should not only contain: giving a lecture or showing  ppt slides</a:t>
            </a:r>
          </a:p>
          <a:p>
            <a:pPr lvl="0"/>
            <a:endParaRPr lang="en" sz="2400" i="1" dirty="0" smtClean="0">
              <a:solidFill>
                <a:srgbClr val="000000"/>
              </a:solidFill>
            </a:endParaRPr>
          </a:p>
          <a:p>
            <a:pPr rtl="0">
              <a:spcBef>
                <a:spcPts val="0"/>
              </a:spcBef>
              <a:buNone/>
            </a:pPr>
            <a:r>
              <a:rPr lang="en" sz="2400" dirty="0" smtClean="0">
                <a:solidFill>
                  <a:schemeClr val="tx1"/>
                </a:solidFill>
              </a:rPr>
              <a:t>Specifically write :</a:t>
            </a:r>
          </a:p>
          <a:p>
            <a:pPr marL="457200" indent="-457200" rtl="0">
              <a:spcBef>
                <a:spcPts val="0"/>
              </a:spcBef>
              <a:buAutoNum type="arabicPeriod"/>
            </a:pPr>
            <a:r>
              <a:rPr lang="en" sz="2400" dirty="0" smtClean="0">
                <a:solidFill>
                  <a:schemeClr val="tx1"/>
                </a:solidFill>
              </a:rPr>
              <a:t>What the teacher does </a:t>
            </a:r>
          </a:p>
          <a:p>
            <a:pPr marL="457200" indent="-457200" rtl="0">
              <a:spcBef>
                <a:spcPts val="0"/>
              </a:spcBef>
              <a:buAutoNum type="arabicPeriod"/>
            </a:pPr>
            <a:r>
              <a:rPr lang="en" sz="2400" dirty="0" smtClean="0">
                <a:solidFill>
                  <a:schemeClr val="tx1"/>
                </a:solidFill>
              </a:rPr>
              <a:t>What the students do </a:t>
            </a:r>
          </a:p>
          <a:p>
            <a:pPr marL="457200" indent="-457200" rtl="0">
              <a:spcBef>
                <a:spcPts val="0"/>
              </a:spcBef>
              <a:buAutoNum type="arabicPeriod"/>
            </a:pPr>
            <a:r>
              <a:rPr lang="en" sz="2400" dirty="0" smtClean="0">
                <a:solidFill>
                  <a:schemeClr val="tx1"/>
                </a:solidFill>
              </a:rPr>
              <a:t>What you expect to improve by implementing your idea</a:t>
            </a:r>
            <a:endParaRPr lang="en" sz="2400" dirty="0">
              <a:solidFill>
                <a:schemeClr val="tx1"/>
              </a:solidFill>
            </a:endParaRPr>
          </a:p>
          <a:p>
            <a:pPr rtl="0">
              <a:spcBef>
                <a:spcPts val="0"/>
              </a:spcBef>
              <a:buNone/>
            </a:pPr>
            <a:r>
              <a:rPr lang="en" sz="2400" dirty="0" smtClean="0">
                <a:solidFill>
                  <a:schemeClr val="tx1"/>
                </a:solidFill>
              </a:rPr>
              <a:t> (~3 </a:t>
            </a:r>
            <a:r>
              <a:rPr lang="en" sz="2400" dirty="0">
                <a:solidFill>
                  <a:schemeClr val="tx1"/>
                </a:solidFill>
              </a:rPr>
              <a:t>minutes</a:t>
            </a:r>
            <a:r>
              <a:rPr lang="en" sz="2400" dirty="0" smtClean="0">
                <a:solidFill>
                  <a:schemeClr val="tx1"/>
                </a:solidFill>
              </a:rPr>
              <a:t>)</a:t>
            </a:r>
            <a:endParaRPr lang="en" sz="2400" dirty="0">
              <a:solidFill>
                <a:schemeClr val="tx1"/>
              </a:solidFill>
            </a:endParaRPr>
          </a:p>
        </p:txBody>
      </p:sp>
    </p:spTree>
    <p:extLst>
      <p:ext uri="{BB962C8B-B14F-4D97-AF65-F5344CB8AC3E}">
        <p14:creationId xmlns:p14="http://schemas.microsoft.com/office/powerpoint/2010/main" val="162991097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0"/>
            <a:ext cx="8229600" cy="806100"/>
          </a:xfrm>
          <a:prstGeom prst="rect">
            <a:avLst/>
          </a:prstGeom>
        </p:spPr>
        <p:txBody>
          <a:bodyPr lIns="91425" tIns="91425" rIns="91425" bIns="91425" anchor="b" anchorCtr="0">
            <a:noAutofit/>
          </a:bodyPr>
          <a:lstStyle/>
          <a:p>
            <a:pPr lvl="0" rtl="0">
              <a:spcBef>
                <a:spcPts val="0"/>
              </a:spcBef>
              <a:buNone/>
            </a:pPr>
            <a:r>
              <a:rPr lang="en"/>
              <a:t>Activity - Think-Pair-Share</a:t>
            </a:r>
          </a:p>
        </p:txBody>
      </p:sp>
      <p:sp>
        <p:nvSpPr>
          <p:cNvPr id="130" name="Shape 130"/>
          <p:cNvSpPr txBox="1">
            <a:spLocks noGrp="1"/>
          </p:cNvSpPr>
          <p:nvPr>
            <p:ph type="body" idx="1"/>
          </p:nvPr>
        </p:nvSpPr>
        <p:spPr>
          <a:xfrm>
            <a:off x="304800" y="742950"/>
            <a:ext cx="8742100" cy="4215600"/>
          </a:xfrm>
          <a:prstGeom prst="rect">
            <a:avLst/>
          </a:prstGeom>
        </p:spPr>
        <p:txBody>
          <a:bodyPr lIns="91425" tIns="91425" rIns="91425" bIns="91425" anchor="t" anchorCtr="0">
            <a:noAutofit/>
          </a:bodyPr>
          <a:lstStyle/>
          <a:p>
            <a:pPr lvl="0" rtl="0">
              <a:spcBef>
                <a:spcPts val="0"/>
              </a:spcBef>
              <a:buNone/>
            </a:pPr>
            <a:r>
              <a:rPr lang="en" sz="2400" dirty="0" smtClean="0">
                <a:solidFill>
                  <a:srgbClr val="FF0000"/>
                </a:solidFill>
              </a:rPr>
              <a:t>Pair – turn to your neighbour.</a:t>
            </a:r>
            <a:r>
              <a:rPr lang="en" sz="2400" dirty="0" smtClean="0">
                <a:solidFill>
                  <a:schemeClr val="tx1"/>
                </a:solidFill>
              </a:rPr>
              <a:t> </a:t>
            </a:r>
            <a:endParaRPr lang="en" sz="2400" dirty="0">
              <a:solidFill>
                <a:schemeClr val="tx1"/>
              </a:solidFill>
            </a:endParaRPr>
          </a:p>
          <a:p>
            <a:pPr marL="514350" lvl="0" indent="-514350" rtl="0">
              <a:spcBef>
                <a:spcPts val="0"/>
              </a:spcBef>
              <a:buAutoNum type="arabicPeriod"/>
            </a:pPr>
            <a:r>
              <a:rPr lang="en" sz="2400" dirty="0" smtClean="0">
                <a:solidFill>
                  <a:schemeClr val="tx1"/>
                </a:solidFill>
              </a:rPr>
              <a:t>Share your answer with your neighbour. </a:t>
            </a:r>
          </a:p>
          <a:p>
            <a:pPr lvl="0" rtl="0">
              <a:spcBef>
                <a:spcPts val="1200"/>
              </a:spcBef>
            </a:pPr>
            <a:r>
              <a:rPr lang="en" sz="2400" dirty="0" smtClean="0">
                <a:solidFill>
                  <a:schemeClr val="tx1"/>
                </a:solidFill>
              </a:rPr>
              <a:t>2. Along with your neighbour, come up with what  could measure to indicate that your idea is successful.</a:t>
            </a:r>
          </a:p>
          <a:p>
            <a:r>
              <a:rPr lang="en" sz="2400" dirty="0" smtClean="0">
                <a:solidFill>
                  <a:schemeClr val="tx1"/>
                </a:solidFill>
              </a:rPr>
              <a:t>Write statements like:</a:t>
            </a:r>
          </a:p>
          <a:p>
            <a:r>
              <a:rPr lang="en" sz="2400" dirty="0" smtClean="0">
                <a:solidFill>
                  <a:schemeClr val="tx1"/>
                </a:solidFill>
              </a:rPr>
              <a:t>I </a:t>
            </a:r>
            <a:r>
              <a:rPr lang="en" sz="2400" dirty="0">
                <a:solidFill>
                  <a:schemeClr val="tx1"/>
                </a:solidFill>
              </a:rPr>
              <a:t>think my idea is ‘successful’ </a:t>
            </a:r>
            <a:r>
              <a:rPr lang="en" sz="2400" b="1" dirty="0">
                <a:solidFill>
                  <a:schemeClr val="tx1"/>
                </a:solidFill>
              </a:rPr>
              <a:t>if I find that</a:t>
            </a:r>
          </a:p>
          <a:p>
            <a:pPr lvl="1"/>
            <a:r>
              <a:rPr lang="en" dirty="0" smtClean="0">
                <a:solidFill>
                  <a:schemeClr val="tx1"/>
                </a:solidFill>
              </a:rPr>
              <a:t>	My </a:t>
            </a:r>
            <a:r>
              <a:rPr lang="en" dirty="0">
                <a:solidFill>
                  <a:schemeClr val="tx1"/>
                </a:solidFill>
              </a:rPr>
              <a:t>students are doing </a:t>
            </a:r>
            <a:r>
              <a:rPr lang="en" dirty="0" smtClean="0">
                <a:solidFill>
                  <a:schemeClr val="tx1"/>
                </a:solidFill>
              </a:rPr>
              <a:t>___________</a:t>
            </a:r>
          </a:p>
          <a:p>
            <a:pPr lvl="1"/>
            <a:r>
              <a:rPr lang="en" sz="1800" dirty="0">
                <a:solidFill>
                  <a:schemeClr val="tx1"/>
                </a:solidFill>
              </a:rPr>
              <a:t>	</a:t>
            </a:r>
            <a:r>
              <a:rPr lang="en" sz="2400" dirty="0" smtClean="0">
                <a:solidFill>
                  <a:schemeClr val="tx1"/>
                </a:solidFill>
              </a:rPr>
              <a:t>My </a:t>
            </a:r>
            <a:r>
              <a:rPr lang="en" sz="2400" dirty="0">
                <a:solidFill>
                  <a:schemeClr val="tx1"/>
                </a:solidFill>
              </a:rPr>
              <a:t>students are feeling </a:t>
            </a:r>
            <a:r>
              <a:rPr lang="en" sz="2400" dirty="0" smtClean="0">
                <a:solidFill>
                  <a:schemeClr val="tx1"/>
                </a:solidFill>
              </a:rPr>
              <a:t>__________</a:t>
            </a:r>
            <a:endParaRPr lang="en" sz="2400" dirty="0">
              <a:solidFill>
                <a:schemeClr val="tx1"/>
              </a:solidFill>
            </a:endParaRPr>
          </a:p>
          <a:p>
            <a:pPr lvl="0" rtl="0">
              <a:spcBef>
                <a:spcPts val="1200"/>
              </a:spcBef>
            </a:pPr>
            <a:r>
              <a:rPr lang="en" sz="2400" dirty="0" smtClean="0">
                <a:solidFill>
                  <a:schemeClr val="tx1"/>
                </a:solidFill>
              </a:rPr>
              <a:t>3. </a:t>
            </a:r>
            <a:r>
              <a:rPr lang="en" sz="2400" dirty="0">
                <a:solidFill>
                  <a:schemeClr val="tx1"/>
                </a:solidFill>
              </a:rPr>
              <a:t>S</a:t>
            </a:r>
            <a:r>
              <a:rPr lang="en" sz="2400" dirty="0" smtClean="0">
                <a:solidFill>
                  <a:schemeClr val="tx1"/>
                </a:solidFill>
              </a:rPr>
              <a:t>elect any one statement and determine how you will </a:t>
            </a:r>
            <a:r>
              <a:rPr lang="en" sz="2400" u="sng" dirty="0" smtClean="0">
                <a:solidFill>
                  <a:schemeClr val="tx1"/>
                </a:solidFill>
              </a:rPr>
              <a:t>measure </a:t>
            </a:r>
            <a:r>
              <a:rPr lang="en" sz="2400" dirty="0" smtClean="0">
                <a:solidFill>
                  <a:schemeClr val="tx1"/>
                </a:solidFill>
              </a:rPr>
              <a:t>the extent of the ‘success’. </a:t>
            </a:r>
          </a:p>
          <a:p>
            <a:pPr marL="514350" lvl="0" indent="-514350" algn="r" rtl="0">
              <a:spcBef>
                <a:spcPts val="0"/>
              </a:spcBef>
            </a:pPr>
            <a:r>
              <a:rPr lang="en" sz="2400" dirty="0" smtClean="0">
                <a:solidFill>
                  <a:schemeClr val="tx1"/>
                </a:solidFill>
              </a:rPr>
              <a:t>(~7 minutes)</a:t>
            </a:r>
            <a:r>
              <a:rPr lang="en" sz="2400" dirty="0">
                <a:solidFill>
                  <a:schemeClr val="tx1"/>
                </a:solidFill>
              </a:rPr>
              <a:t>.</a:t>
            </a:r>
          </a:p>
        </p:txBody>
      </p:sp>
    </p:spTree>
    <p:extLst>
      <p:ext uri="{BB962C8B-B14F-4D97-AF65-F5344CB8AC3E}">
        <p14:creationId xmlns:p14="http://schemas.microsoft.com/office/powerpoint/2010/main" val="339199853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0"/>
            <a:ext cx="8229600" cy="806100"/>
          </a:xfrm>
          <a:prstGeom prst="rect">
            <a:avLst/>
          </a:prstGeom>
        </p:spPr>
        <p:txBody>
          <a:bodyPr lIns="91425" tIns="91425" rIns="91425" bIns="91425" anchor="b" anchorCtr="0">
            <a:noAutofit/>
          </a:bodyPr>
          <a:lstStyle/>
          <a:p>
            <a:pPr lvl="0" rtl="0">
              <a:spcBef>
                <a:spcPts val="0"/>
              </a:spcBef>
              <a:buNone/>
            </a:pPr>
            <a:r>
              <a:rPr lang="en"/>
              <a:t>Activity - Think-Pair-Share</a:t>
            </a:r>
          </a:p>
        </p:txBody>
      </p:sp>
      <p:sp>
        <p:nvSpPr>
          <p:cNvPr id="130" name="Shape 130"/>
          <p:cNvSpPr txBox="1">
            <a:spLocks noGrp="1"/>
          </p:cNvSpPr>
          <p:nvPr>
            <p:ph type="body" idx="1"/>
          </p:nvPr>
        </p:nvSpPr>
        <p:spPr>
          <a:xfrm>
            <a:off x="249500" y="710100"/>
            <a:ext cx="8742100" cy="4215600"/>
          </a:xfrm>
          <a:prstGeom prst="rect">
            <a:avLst/>
          </a:prstGeom>
        </p:spPr>
        <p:txBody>
          <a:bodyPr lIns="91425" tIns="91425" rIns="91425" bIns="91425" anchor="t" anchorCtr="0">
            <a:noAutofit/>
          </a:bodyPr>
          <a:lstStyle/>
          <a:p>
            <a:pPr rtl="0">
              <a:spcBef>
                <a:spcPts val="0"/>
              </a:spcBef>
              <a:buNone/>
            </a:pPr>
            <a:endParaRPr lang="en" sz="2000" dirty="0" smtClean="0">
              <a:solidFill>
                <a:schemeClr val="tx1"/>
              </a:solidFill>
            </a:endParaRPr>
          </a:p>
          <a:p>
            <a:r>
              <a:rPr lang="en" dirty="0" smtClean="0">
                <a:solidFill>
                  <a:srgbClr val="FF0000"/>
                </a:solidFill>
              </a:rPr>
              <a:t>Share:</a:t>
            </a:r>
            <a:r>
              <a:rPr lang="en" dirty="0" smtClean="0">
                <a:solidFill>
                  <a:schemeClr val="tx1"/>
                </a:solidFill>
              </a:rPr>
              <a:t> Share your answer with your colleagues at Amal Jyothi. Mention both ‘what is to be measured’ and ‘</a:t>
            </a:r>
            <a:r>
              <a:rPr lang="en" u="sng" dirty="0" smtClean="0">
                <a:solidFill>
                  <a:schemeClr val="tx1"/>
                </a:solidFill>
              </a:rPr>
              <a:t>how it is to be measured</a:t>
            </a:r>
            <a:r>
              <a:rPr lang="en" dirty="0" smtClean="0">
                <a:solidFill>
                  <a:schemeClr val="tx1"/>
                </a:solidFill>
              </a:rPr>
              <a:t>’.								(~3 minutes).</a:t>
            </a:r>
          </a:p>
          <a:p>
            <a:pPr rtl="0">
              <a:spcBef>
                <a:spcPts val="0"/>
              </a:spcBef>
              <a:buNone/>
            </a:pPr>
            <a:endParaRPr lang="en" dirty="0" smtClean="0">
              <a:solidFill>
                <a:schemeClr val="tx1"/>
              </a:solidFill>
            </a:endParaRPr>
          </a:p>
          <a:p>
            <a:pPr rtl="0">
              <a:spcBef>
                <a:spcPts val="0"/>
              </a:spcBef>
              <a:buNone/>
            </a:pPr>
            <a:r>
              <a:rPr lang="en" dirty="0" smtClean="0">
                <a:solidFill>
                  <a:srgbClr val="FF0000"/>
                </a:solidFill>
              </a:rPr>
              <a:t>Coordinator:</a:t>
            </a:r>
            <a:r>
              <a:rPr lang="en" dirty="0" smtClean="0">
                <a:solidFill>
                  <a:schemeClr val="tx1"/>
                </a:solidFill>
              </a:rPr>
              <a:t> Please share the 3 most common answers.			</a:t>
            </a:r>
          </a:p>
          <a:p>
            <a:pPr rtl="0">
              <a:spcBef>
                <a:spcPts val="0"/>
              </a:spcBef>
              <a:buNone/>
            </a:pPr>
            <a:r>
              <a:rPr lang="en" dirty="0">
                <a:solidFill>
                  <a:schemeClr val="tx1"/>
                </a:solidFill>
              </a:rPr>
              <a:t>	</a:t>
            </a:r>
            <a:r>
              <a:rPr lang="en" dirty="0" smtClean="0">
                <a:solidFill>
                  <a:schemeClr val="tx1"/>
                </a:solidFill>
              </a:rPr>
              <a:t>					 (~2 minutes).</a:t>
            </a:r>
          </a:p>
          <a:p>
            <a:pPr rtl="0">
              <a:spcBef>
                <a:spcPts val="0"/>
              </a:spcBef>
              <a:buNone/>
            </a:pPr>
            <a:endParaRPr lang="en" dirty="0" smtClean="0">
              <a:solidFill>
                <a:schemeClr val="tx1"/>
              </a:solidFill>
            </a:endParaRPr>
          </a:p>
          <a:p>
            <a:pPr rtl="0">
              <a:spcBef>
                <a:spcPts val="0"/>
              </a:spcBef>
              <a:buNone/>
            </a:pPr>
            <a:r>
              <a:rPr lang="en" dirty="0" smtClean="0">
                <a:solidFill>
                  <a:schemeClr val="tx1"/>
                </a:solidFill>
              </a:rPr>
              <a:t> </a:t>
            </a:r>
            <a:endParaRPr lang="en" dirty="0">
              <a:solidFill>
                <a:schemeClr val="tx1"/>
              </a:solidFill>
            </a:endParaRPr>
          </a:p>
        </p:txBody>
      </p:sp>
    </p:spTree>
    <p:extLst>
      <p:ext uri="{BB962C8B-B14F-4D97-AF65-F5344CB8AC3E}">
        <p14:creationId xmlns:p14="http://schemas.microsoft.com/office/powerpoint/2010/main" val="111359452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9550"/>
            <a:ext cx="8229600" cy="806100"/>
          </a:xfrm>
          <a:prstGeom prst="rect">
            <a:avLst/>
          </a:prstGeom>
        </p:spPr>
        <p:txBody>
          <a:bodyPr lIns="91425" tIns="91425" rIns="91425" bIns="91425" anchor="b" anchorCtr="0">
            <a:noAutofit/>
          </a:bodyPr>
          <a:lstStyle/>
          <a:p>
            <a:pPr lvl="0" rtl="0">
              <a:spcBef>
                <a:spcPts val="0"/>
              </a:spcBef>
              <a:buNone/>
            </a:pPr>
            <a:r>
              <a:rPr lang="en" dirty="0" smtClean="0"/>
              <a:t>Identifying Research Questions</a:t>
            </a:r>
            <a:endParaRPr lang="en"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625412244"/>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80301"/>
            <a:ext cx="8432699" cy="486449"/>
          </a:xfrm>
          <a:prstGeom prst="rect">
            <a:avLst/>
          </a:prstGeom>
        </p:spPr>
        <p:txBody>
          <a:bodyPr lIns="91425" tIns="91425" rIns="91425" bIns="91425" anchor="b" anchorCtr="0">
            <a:noAutofit/>
          </a:bodyPr>
          <a:lstStyle/>
          <a:p>
            <a:pPr lvl="0" algn="ctr" rtl="0">
              <a:buNone/>
            </a:pPr>
            <a:r>
              <a:rPr lang="en" sz="3400" dirty="0" smtClean="0"/>
              <a:t>Research Questions (RQs)</a:t>
            </a:r>
            <a:endParaRPr lang="en" sz="3400" dirty="0"/>
          </a:p>
        </p:txBody>
      </p:sp>
      <p:sp>
        <p:nvSpPr>
          <p:cNvPr id="104" name="Shape 104"/>
          <p:cNvSpPr txBox="1">
            <a:spLocks noGrp="1"/>
          </p:cNvSpPr>
          <p:nvPr>
            <p:ph type="body" idx="1"/>
          </p:nvPr>
        </p:nvSpPr>
        <p:spPr>
          <a:xfrm>
            <a:off x="152400" y="819150"/>
            <a:ext cx="8763001" cy="3895275"/>
          </a:xfrm>
          <a:prstGeom prst="rect">
            <a:avLst/>
          </a:prstGeom>
        </p:spPr>
        <p:txBody>
          <a:bodyPr lIns="91425" tIns="91425" rIns="91425" bIns="91425" anchor="t" anchorCtr="0">
            <a:noAutofit/>
          </a:bodyPr>
          <a:lstStyle/>
          <a:p>
            <a:pPr marL="0" indent="0" algn="ctr"/>
            <a:r>
              <a:rPr lang="en-US" altLang="en-US" sz="2400" dirty="0" smtClean="0"/>
              <a:t>A research study contains </a:t>
            </a:r>
            <a:r>
              <a:rPr lang="en-US" altLang="en-US" sz="2400" i="1" dirty="0" smtClean="0"/>
              <a:t>research questions</a:t>
            </a:r>
            <a:r>
              <a:rPr lang="en-US" altLang="en-US" sz="2400" dirty="0" smtClean="0"/>
              <a:t>, and its answers, accompanied by evidence.</a:t>
            </a:r>
            <a:r>
              <a:rPr lang="en-US" altLang="en-US" sz="2400" i="1" dirty="0" smtClean="0"/>
              <a:t> </a:t>
            </a:r>
          </a:p>
          <a:p>
            <a:pPr marL="0" indent="0"/>
            <a:endParaRPr lang="en-US" altLang="en-US" sz="2400" i="1" dirty="0" smtClean="0"/>
          </a:p>
          <a:p>
            <a:pPr marL="0" indent="0"/>
            <a:endParaRPr lang="en-US" altLang="en-US" sz="2400" i="1" dirty="0" smtClean="0"/>
          </a:p>
          <a:p>
            <a:pPr marL="0" indent="0"/>
            <a:r>
              <a:rPr lang="en-US" altLang="en-US" sz="2400" dirty="0" smtClean="0"/>
              <a:t>Example: If you have identified a </a:t>
            </a:r>
            <a:r>
              <a:rPr lang="en-US" altLang="en-US" sz="2400" i="1" dirty="0" smtClean="0"/>
              <a:t>teaching-learning problem, </a:t>
            </a:r>
            <a:r>
              <a:rPr lang="en-US" altLang="en-US" sz="2400" dirty="0" smtClean="0"/>
              <a:t>and come up with a </a:t>
            </a:r>
            <a:r>
              <a:rPr lang="en-US" altLang="en-US" sz="2400" i="1" dirty="0" smtClean="0"/>
              <a:t>solution </a:t>
            </a:r>
            <a:r>
              <a:rPr lang="en-US" altLang="en-US" sz="2400" dirty="0" smtClean="0"/>
              <a:t>for that problem, </a:t>
            </a:r>
          </a:p>
          <a:p>
            <a:pPr marL="0" indent="0"/>
            <a:r>
              <a:rPr lang="en-US" altLang="en-US" sz="2400" dirty="0" smtClean="0"/>
              <a:t>the </a:t>
            </a:r>
            <a:r>
              <a:rPr lang="en-US" altLang="en-US" sz="2400" i="1" dirty="0" smtClean="0"/>
              <a:t>research questions</a:t>
            </a:r>
            <a:r>
              <a:rPr lang="en-US" altLang="en-US" sz="2400" dirty="0" smtClean="0"/>
              <a:t> in your research study could be about - </a:t>
            </a:r>
            <a:r>
              <a:rPr lang="en-US" altLang="en-US" sz="2400" i="1" dirty="0" smtClean="0"/>
              <a:t>how well does your solution address the problem.</a:t>
            </a:r>
          </a:p>
        </p:txBody>
      </p:sp>
    </p:spTree>
    <p:extLst>
      <p:ext uri="{BB962C8B-B14F-4D97-AF65-F5344CB8AC3E}">
        <p14:creationId xmlns:p14="http://schemas.microsoft.com/office/powerpoint/2010/main" val="18219786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Research Questions (RQs)</a:t>
            </a:r>
            <a:endParaRPr lang="en" sz="3400" dirty="0"/>
          </a:p>
        </p:txBody>
      </p:sp>
      <p:sp>
        <p:nvSpPr>
          <p:cNvPr id="104" name="Shape 104"/>
          <p:cNvSpPr txBox="1">
            <a:spLocks noGrp="1"/>
          </p:cNvSpPr>
          <p:nvPr>
            <p:ph type="body" idx="1"/>
          </p:nvPr>
        </p:nvSpPr>
        <p:spPr>
          <a:xfrm>
            <a:off x="152399" y="571500"/>
            <a:ext cx="8839201" cy="4514850"/>
          </a:xfrm>
          <a:prstGeom prst="rect">
            <a:avLst/>
          </a:prstGeom>
        </p:spPr>
        <p:txBody>
          <a:bodyPr lIns="91425" tIns="91425" rIns="91425" bIns="91425" anchor="t" anchorCtr="0">
            <a:noAutofit/>
          </a:bodyPr>
          <a:lstStyle/>
          <a:p>
            <a:pPr marL="0" indent="0"/>
            <a:r>
              <a:rPr lang="en-US" altLang="en-US" sz="2000" dirty="0" smtClean="0"/>
              <a:t>A research question:</a:t>
            </a:r>
          </a:p>
          <a:p>
            <a:pPr marL="0" indent="0"/>
            <a:r>
              <a:rPr lang="en-US" altLang="en-US" sz="2000" dirty="0" smtClean="0"/>
              <a:t> </a:t>
            </a:r>
          </a:p>
          <a:p>
            <a:pPr marL="0" indent="0">
              <a:buFontTx/>
              <a:buAutoNum type="arabicParenR"/>
            </a:pPr>
            <a:r>
              <a:rPr lang="en-US" altLang="en-US" sz="2000" dirty="0" smtClean="0"/>
              <a:t> Expresses </a:t>
            </a:r>
            <a:r>
              <a:rPr lang="en-US" altLang="en-US" sz="2000" dirty="0"/>
              <a:t>relation between </a:t>
            </a:r>
            <a:r>
              <a:rPr lang="en-US" altLang="en-US" sz="2000" dirty="0" smtClean="0"/>
              <a:t>variables, in a specific context.</a:t>
            </a:r>
          </a:p>
          <a:p>
            <a:r>
              <a:rPr lang="en-US" altLang="en-US" sz="2000" dirty="0" smtClean="0">
                <a:solidFill>
                  <a:srgbClr val="C00000"/>
                </a:solidFill>
              </a:rPr>
              <a:t>NOT an RQ: </a:t>
            </a:r>
            <a:r>
              <a:rPr lang="en-US" altLang="en-US" sz="2000" strike="sngStrike" dirty="0" smtClean="0">
                <a:solidFill>
                  <a:srgbClr val="C00000"/>
                </a:solidFill>
              </a:rPr>
              <a:t>Are animations effective? </a:t>
            </a:r>
          </a:p>
          <a:p>
            <a:pPr marL="0" indent="0"/>
            <a:endParaRPr lang="en-US" altLang="en-US" sz="2000" dirty="0" smtClean="0"/>
          </a:p>
        </p:txBody>
      </p:sp>
    </p:spTree>
    <p:extLst>
      <p:ext uri="{BB962C8B-B14F-4D97-AF65-F5344CB8AC3E}">
        <p14:creationId xmlns:p14="http://schemas.microsoft.com/office/powerpoint/2010/main" val="335953328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Research Questions (RQs)</a:t>
            </a:r>
            <a:endParaRPr lang="en" sz="3400" dirty="0"/>
          </a:p>
        </p:txBody>
      </p:sp>
      <p:sp>
        <p:nvSpPr>
          <p:cNvPr id="104" name="Shape 104"/>
          <p:cNvSpPr txBox="1">
            <a:spLocks noGrp="1"/>
          </p:cNvSpPr>
          <p:nvPr>
            <p:ph type="body" idx="1"/>
          </p:nvPr>
        </p:nvSpPr>
        <p:spPr>
          <a:xfrm>
            <a:off x="152399" y="571500"/>
            <a:ext cx="8839201" cy="4514850"/>
          </a:xfrm>
          <a:prstGeom prst="rect">
            <a:avLst/>
          </a:prstGeom>
        </p:spPr>
        <p:txBody>
          <a:bodyPr lIns="91425" tIns="91425" rIns="91425" bIns="91425" anchor="t" anchorCtr="0">
            <a:noAutofit/>
          </a:bodyPr>
          <a:lstStyle/>
          <a:p>
            <a:pPr marL="0" indent="0"/>
            <a:r>
              <a:rPr lang="en-US" altLang="en-US" sz="2000" dirty="0" smtClean="0"/>
              <a:t>A research question:</a:t>
            </a:r>
          </a:p>
          <a:p>
            <a:pPr marL="0" indent="0"/>
            <a:r>
              <a:rPr lang="en-US" altLang="en-US" sz="2000" dirty="0" smtClean="0"/>
              <a:t> </a:t>
            </a:r>
          </a:p>
          <a:p>
            <a:pPr marL="0" indent="0">
              <a:buFontTx/>
              <a:buAutoNum type="arabicParenR"/>
            </a:pPr>
            <a:r>
              <a:rPr lang="en-US" altLang="en-US" sz="2000" dirty="0" smtClean="0"/>
              <a:t> Expresses </a:t>
            </a:r>
            <a:r>
              <a:rPr lang="en-US" altLang="en-US" sz="2000" dirty="0"/>
              <a:t>relation between </a:t>
            </a:r>
            <a:r>
              <a:rPr lang="en-US" altLang="en-US" sz="2000" dirty="0" smtClean="0"/>
              <a:t>variables, in a specific context.</a:t>
            </a:r>
          </a:p>
          <a:p>
            <a:r>
              <a:rPr lang="en-US" altLang="en-US" sz="2000" dirty="0" smtClean="0">
                <a:solidFill>
                  <a:srgbClr val="C00000"/>
                </a:solidFill>
              </a:rPr>
              <a:t>NOT an RQ: </a:t>
            </a:r>
            <a:r>
              <a:rPr lang="en-US" altLang="en-US" sz="2000" strike="sngStrike" dirty="0" smtClean="0">
                <a:solidFill>
                  <a:srgbClr val="C00000"/>
                </a:solidFill>
              </a:rPr>
              <a:t>Are animations effective? </a:t>
            </a:r>
          </a:p>
          <a:p>
            <a:pPr marL="0" indent="0"/>
            <a:endParaRPr lang="en-US" altLang="en-US" sz="2000" dirty="0" smtClean="0"/>
          </a:p>
          <a:p>
            <a:pPr marL="0" indent="0"/>
            <a:r>
              <a:rPr lang="en-US" altLang="en-US" sz="2000" dirty="0" smtClean="0"/>
              <a:t>2) Stated </a:t>
            </a:r>
            <a:r>
              <a:rPr lang="en-US" altLang="en-US" sz="2000" dirty="0"/>
              <a:t>clearly in question </a:t>
            </a:r>
            <a:r>
              <a:rPr lang="en-US" altLang="en-US" sz="2000" dirty="0" smtClean="0"/>
              <a:t>form, not as a statement. </a:t>
            </a:r>
          </a:p>
          <a:p>
            <a:r>
              <a:rPr lang="en-US" altLang="en-US" sz="2000" dirty="0">
                <a:solidFill>
                  <a:srgbClr val="C00000"/>
                </a:solidFill>
              </a:rPr>
              <a:t>NOT an RQ: </a:t>
            </a:r>
            <a:r>
              <a:rPr lang="en-US" altLang="en-US" sz="2000" strike="sngStrike" dirty="0" smtClean="0">
                <a:solidFill>
                  <a:srgbClr val="C00000"/>
                </a:solidFill>
              </a:rPr>
              <a:t>The purpose of my study is to gather data to support my idea of showing animations.</a:t>
            </a:r>
            <a:endParaRPr lang="en-US" altLang="en-US" sz="2000" strike="sngStrike" dirty="0">
              <a:solidFill>
                <a:srgbClr val="C00000"/>
              </a:solidFill>
            </a:endParaRPr>
          </a:p>
          <a:p>
            <a:pPr marL="0" indent="0"/>
            <a:endParaRPr lang="en-US" altLang="en-US" sz="2000" dirty="0"/>
          </a:p>
          <a:p>
            <a:pPr marL="0" indent="0"/>
            <a:r>
              <a:rPr lang="en-US" altLang="en-US" sz="2400" dirty="0" smtClean="0">
                <a:solidFill>
                  <a:srgbClr val="0000FF"/>
                </a:solidFill>
              </a:rPr>
              <a:t> </a:t>
            </a:r>
            <a:endParaRPr lang="en-US" altLang="en-US" sz="2400" dirty="0">
              <a:solidFill>
                <a:srgbClr val="0000FF"/>
              </a:solidFill>
            </a:endParaRPr>
          </a:p>
        </p:txBody>
      </p:sp>
    </p:spTree>
    <p:extLst>
      <p:ext uri="{BB962C8B-B14F-4D97-AF65-F5344CB8AC3E}">
        <p14:creationId xmlns:p14="http://schemas.microsoft.com/office/powerpoint/2010/main" val="3032601636"/>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Research Questions (RQs)</a:t>
            </a:r>
            <a:endParaRPr lang="en" sz="3400" dirty="0"/>
          </a:p>
        </p:txBody>
      </p:sp>
      <p:sp>
        <p:nvSpPr>
          <p:cNvPr id="104" name="Shape 104"/>
          <p:cNvSpPr txBox="1">
            <a:spLocks noGrp="1"/>
          </p:cNvSpPr>
          <p:nvPr>
            <p:ph type="body" idx="1"/>
          </p:nvPr>
        </p:nvSpPr>
        <p:spPr>
          <a:xfrm>
            <a:off x="152399" y="571500"/>
            <a:ext cx="8839201" cy="4514850"/>
          </a:xfrm>
          <a:prstGeom prst="rect">
            <a:avLst/>
          </a:prstGeom>
        </p:spPr>
        <p:txBody>
          <a:bodyPr lIns="91425" tIns="91425" rIns="91425" bIns="91425" anchor="t" anchorCtr="0">
            <a:noAutofit/>
          </a:bodyPr>
          <a:lstStyle/>
          <a:p>
            <a:pPr marL="0" indent="0"/>
            <a:r>
              <a:rPr lang="en-US" altLang="en-US" sz="2000" dirty="0" smtClean="0"/>
              <a:t>A research question:</a:t>
            </a:r>
          </a:p>
          <a:p>
            <a:pPr marL="0" indent="0"/>
            <a:r>
              <a:rPr lang="en-US" altLang="en-US" sz="2000" dirty="0" smtClean="0"/>
              <a:t> </a:t>
            </a:r>
          </a:p>
          <a:p>
            <a:pPr marL="0" indent="0">
              <a:buFontTx/>
              <a:buAutoNum type="arabicParenR"/>
            </a:pPr>
            <a:r>
              <a:rPr lang="en-US" altLang="en-US" sz="2000" dirty="0" smtClean="0"/>
              <a:t> Expresses </a:t>
            </a:r>
            <a:r>
              <a:rPr lang="en-US" altLang="en-US" sz="2000" dirty="0"/>
              <a:t>relation between </a:t>
            </a:r>
            <a:r>
              <a:rPr lang="en-US" altLang="en-US" sz="2000" dirty="0" smtClean="0"/>
              <a:t>variables, in a specific context.</a:t>
            </a:r>
          </a:p>
          <a:p>
            <a:r>
              <a:rPr lang="en-US" altLang="en-US" sz="2000" dirty="0" smtClean="0">
                <a:solidFill>
                  <a:srgbClr val="C00000"/>
                </a:solidFill>
              </a:rPr>
              <a:t>NOT an RQ: </a:t>
            </a:r>
            <a:r>
              <a:rPr lang="en-US" altLang="en-US" sz="2000" strike="sngStrike" dirty="0" smtClean="0">
                <a:solidFill>
                  <a:srgbClr val="C00000"/>
                </a:solidFill>
              </a:rPr>
              <a:t>Are animations effective? </a:t>
            </a:r>
          </a:p>
          <a:p>
            <a:pPr marL="0" indent="0"/>
            <a:endParaRPr lang="en-US" altLang="en-US" sz="2000" dirty="0" smtClean="0"/>
          </a:p>
          <a:p>
            <a:pPr marL="0" indent="0"/>
            <a:r>
              <a:rPr lang="en-US" altLang="en-US" sz="2000" dirty="0" smtClean="0"/>
              <a:t>2) Stated </a:t>
            </a:r>
            <a:r>
              <a:rPr lang="en-US" altLang="en-US" sz="2000" dirty="0"/>
              <a:t>clearly in question </a:t>
            </a:r>
            <a:r>
              <a:rPr lang="en-US" altLang="en-US" sz="2000" dirty="0" smtClean="0"/>
              <a:t>form, not as a statement. </a:t>
            </a:r>
          </a:p>
          <a:p>
            <a:r>
              <a:rPr lang="en-US" altLang="en-US" sz="2000" dirty="0">
                <a:solidFill>
                  <a:srgbClr val="C00000"/>
                </a:solidFill>
              </a:rPr>
              <a:t>NOT an RQ: </a:t>
            </a:r>
            <a:r>
              <a:rPr lang="en-US" altLang="en-US" sz="2000" strike="sngStrike" dirty="0" smtClean="0">
                <a:solidFill>
                  <a:srgbClr val="C00000"/>
                </a:solidFill>
              </a:rPr>
              <a:t>The purpose of my study is to gather data to support my idea of showing animations.</a:t>
            </a:r>
            <a:endParaRPr lang="en-US" altLang="en-US" sz="2000" strike="sngStrike" dirty="0">
              <a:solidFill>
                <a:srgbClr val="C00000"/>
              </a:solidFill>
            </a:endParaRPr>
          </a:p>
          <a:p>
            <a:pPr marL="0" indent="0"/>
            <a:endParaRPr lang="en-US" altLang="en-US" sz="2000" dirty="0"/>
          </a:p>
          <a:p>
            <a:pPr marL="0" indent="0"/>
            <a:r>
              <a:rPr lang="en-US" altLang="en-US" sz="2000" dirty="0" smtClean="0"/>
              <a:t>3) RQ </a:t>
            </a:r>
            <a:r>
              <a:rPr lang="en-US" altLang="en-US" sz="2000" dirty="0"/>
              <a:t>must </a:t>
            </a:r>
            <a:r>
              <a:rPr lang="en-US" altLang="en-US" sz="2000" i="1" dirty="0"/>
              <a:t>imply</a:t>
            </a:r>
            <a:r>
              <a:rPr lang="en-US" altLang="en-US" sz="2000" dirty="0"/>
              <a:t> possibilities of empirical </a:t>
            </a:r>
            <a:r>
              <a:rPr lang="en-US" altLang="en-US" sz="2000" dirty="0" smtClean="0"/>
              <a:t>testing</a:t>
            </a:r>
          </a:p>
          <a:p>
            <a:pPr marL="0" indent="0"/>
            <a:r>
              <a:rPr lang="en-US" altLang="en-US" sz="2000" dirty="0" smtClean="0">
                <a:solidFill>
                  <a:srgbClr val="C00000"/>
                </a:solidFill>
              </a:rPr>
              <a:t>NOT an RQ: </a:t>
            </a:r>
            <a:r>
              <a:rPr lang="en-US" altLang="en-US" sz="2000" strike="sngStrike" dirty="0" smtClean="0">
                <a:solidFill>
                  <a:srgbClr val="C00000"/>
                </a:solidFill>
              </a:rPr>
              <a:t>Should one use animations in primary school classrooms?</a:t>
            </a:r>
          </a:p>
          <a:p>
            <a:pPr marL="0" indent="0"/>
            <a:endParaRPr lang="en-US" altLang="en-US" sz="2000" dirty="0">
              <a:solidFill>
                <a:schemeClr val="tx1"/>
              </a:solidFill>
            </a:endParaRPr>
          </a:p>
        </p:txBody>
      </p:sp>
    </p:spTree>
    <p:extLst>
      <p:ext uri="{BB962C8B-B14F-4D97-AF65-F5344CB8AC3E}">
        <p14:creationId xmlns:p14="http://schemas.microsoft.com/office/powerpoint/2010/main" val="1449851616"/>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Research Questions (RQs)</a:t>
            </a:r>
            <a:endParaRPr lang="en" sz="3400" dirty="0"/>
          </a:p>
        </p:txBody>
      </p:sp>
      <p:sp>
        <p:nvSpPr>
          <p:cNvPr id="104" name="Shape 104"/>
          <p:cNvSpPr txBox="1">
            <a:spLocks noGrp="1"/>
          </p:cNvSpPr>
          <p:nvPr>
            <p:ph type="body" idx="1"/>
          </p:nvPr>
        </p:nvSpPr>
        <p:spPr>
          <a:xfrm>
            <a:off x="152399" y="571500"/>
            <a:ext cx="8839201" cy="4514850"/>
          </a:xfrm>
          <a:prstGeom prst="rect">
            <a:avLst/>
          </a:prstGeom>
        </p:spPr>
        <p:txBody>
          <a:bodyPr lIns="91425" tIns="91425" rIns="91425" bIns="91425" anchor="t" anchorCtr="0">
            <a:noAutofit/>
          </a:bodyPr>
          <a:lstStyle/>
          <a:p>
            <a:pPr marL="0" indent="0"/>
            <a:r>
              <a:rPr lang="en-US" altLang="en-US" sz="2000" dirty="0" smtClean="0"/>
              <a:t>A research question:</a:t>
            </a:r>
          </a:p>
          <a:p>
            <a:pPr marL="0" indent="0"/>
            <a:r>
              <a:rPr lang="en-US" altLang="en-US" sz="2000" dirty="0" smtClean="0"/>
              <a:t> </a:t>
            </a:r>
          </a:p>
          <a:p>
            <a:pPr marL="0" indent="0">
              <a:buFontTx/>
              <a:buAutoNum type="arabicParenR"/>
            </a:pPr>
            <a:r>
              <a:rPr lang="en-US" altLang="en-US" sz="2000" dirty="0" smtClean="0"/>
              <a:t> Expresses </a:t>
            </a:r>
            <a:r>
              <a:rPr lang="en-US" altLang="en-US" sz="2000" dirty="0"/>
              <a:t>relation between </a:t>
            </a:r>
            <a:r>
              <a:rPr lang="en-US" altLang="en-US" sz="2000" dirty="0" smtClean="0"/>
              <a:t>variables, in a specific context.</a:t>
            </a:r>
          </a:p>
          <a:p>
            <a:r>
              <a:rPr lang="en-US" altLang="en-US" sz="2000" dirty="0" smtClean="0">
                <a:solidFill>
                  <a:srgbClr val="C00000"/>
                </a:solidFill>
              </a:rPr>
              <a:t>NOT an RQ: </a:t>
            </a:r>
            <a:r>
              <a:rPr lang="en-US" altLang="en-US" sz="2000" strike="sngStrike" dirty="0" smtClean="0">
                <a:solidFill>
                  <a:srgbClr val="C00000"/>
                </a:solidFill>
              </a:rPr>
              <a:t>Are animations effective? </a:t>
            </a:r>
          </a:p>
          <a:p>
            <a:pPr marL="0" indent="0"/>
            <a:endParaRPr lang="en-US" altLang="en-US" sz="2000" dirty="0" smtClean="0"/>
          </a:p>
          <a:p>
            <a:pPr marL="0" indent="0"/>
            <a:r>
              <a:rPr lang="en-US" altLang="en-US" sz="2000" dirty="0" smtClean="0"/>
              <a:t>2) Stated </a:t>
            </a:r>
            <a:r>
              <a:rPr lang="en-US" altLang="en-US" sz="2000" dirty="0"/>
              <a:t>clearly in question </a:t>
            </a:r>
            <a:r>
              <a:rPr lang="en-US" altLang="en-US" sz="2000" dirty="0" smtClean="0"/>
              <a:t>form, not as a statement. </a:t>
            </a:r>
          </a:p>
          <a:p>
            <a:r>
              <a:rPr lang="en-US" altLang="en-US" sz="2000" dirty="0">
                <a:solidFill>
                  <a:srgbClr val="C00000"/>
                </a:solidFill>
              </a:rPr>
              <a:t>NOT an RQ: </a:t>
            </a:r>
            <a:r>
              <a:rPr lang="en-US" altLang="en-US" sz="2000" strike="sngStrike" dirty="0" smtClean="0">
                <a:solidFill>
                  <a:srgbClr val="C00000"/>
                </a:solidFill>
              </a:rPr>
              <a:t>The purpose of my study is to gather data to support my idea of showing animations.</a:t>
            </a:r>
            <a:endParaRPr lang="en-US" altLang="en-US" sz="2000" strike="sngStrike" dirty="0">
              <a:solidFill>
                <a:srgbClr val="C00000"/>
              </a:solidFill>
            </a:endParaRPr>
          </a:p>
          <a:p>
            <a:pPr marL="0" indent="0"/>
            <a:endParaRPr lang="en-US" altLang="en-US" sz="2000" dirty="0"/>
          </a:p>
          <a:p>
            <a:pPr marL="0" indent="0"/>
            <a:r>
              <a:rPr lang="en-US" altLang="en-US" sz="2000" dirty="0" smtClean="0"/>
              <a:t>3) RQ </a:t>
            </a:r>
            <a:r>
              <a:rPr lang="en-US" altLang="en-US" sz="2000" dirty="0"/>
              <a:t>must </a:t>
            </a:r>
            <a:r>
              <a:rPr lang="en-US" altLang="en-US" sz="2000" i="1" dirty="0"/>
              <a:t>imply</a:t>
            </a:r>
            <a:r>
              <a:rPr lang="en-US" altLang="en-US" sz="2000" dirty="0"/>
              <a:t> possibilities of empirical </a:t>
            </a:r>
            <a:r>
              <a:rPr lang="en-US" altLang="en-US" sz="2000" dirty="0" smtClean="0"/>
              <a:t>testing</a:t>
            </a:r>
          </a:p>
          <a:p>
            <a:pPr marL="0" indent="0"/>
            <a:r>
              <a:rPr lang="en-US" altLang="en-US" sz="2000" dirty="0" smtClean="0">
                <a:solidFill>
                  <a:srgbClr val="C00000"/>
                </a:solidFill>
              </a:rPr>
              <a:t>NOT an RQ: </a:t>
            </a:r>
            <a:r>
              <a:rPr lang="en-US" altLang="en-US" sz="2000" strike="sngStrike" dirty="0" smtClean="0">
                <a:solidFill>
                  <a:srgbClr val="C00000"/>
                </a:solidFill>
              </a:rPr>
              <a:t>Should one use animations in primary school classrooms?</a:t>
            </a:r>
          </a:p>
          <a:p>
            <a:pPr marL="0" indent="0"/>
            <a:endParaRPr lang="en-US" altLang="en-US" sz="2000" dirty="0">
              <a:solidFill>
                <a:schemeClr val="tx1"/>
              </a:solidFill>
            </a:endParaRPr>
          </a:p>
          <a:p>
            <a:pPr algn="ctr"/>
            <a:r>
              <a:rPr lang="en-US" altLang="en-US" sz="2400" dirty="0" smtClean="0">
                <a:solidFill>
                  <a:srgbClr val="0000FF"/>
                </a:solidFill>
              </a:rPr>
              <a:t>RQ: Are </a:t>
            </a:r>
            <a:r>
              <a:rPr lang="en-US" altLang="en-US" sz="2400" dirty="0">
                <a:solidFill>
                  <a:srgbClr val="0000FF"/>
                </a:solidFill>
              </a:rPr>
              <a:t>animations more effective than still visuals for conceptual </a:t>
            </a:r>
            <a:r>
              <a:rPr lang="en-US" altLang="en-US" sz="2400" dirty="0" smtClean="0">
                <a:solidFill>
                  <a:srgbClr val="0000FF"/>
                </a:solidFill>
              </a:rPr>
              <a:t>understanding of electromagnetic fields? </a:t>
            </a:r>
            <a:endParaRPr lang="en-US" altLang="en-US" sz="2400" dirty="0">
              <a:solidFill>
                <a:srgbClr val="0000FF"/>
              </a:solidFill>
            </a:endParaRPr>
          </a:p>
        </p:txBody>
      </p:sp>
    </p:spTree>
    <p:extLst>
      <p:ext uri="{BB962C8B-B14F-4D97-AF65-F5344CB8AC3E}">
        <p14:creationId xmlns:p14="http://schemas.microsoft.com/office/powerpoint/2010/main" val="177453352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28600" y="145425"/>
            <a:ext cx="8686800" cy="521325"/>
          </a:xfrm>
          <a:prstGeom prst="rect">
            <a:avLst/>
          </a:prstGeom>
        </p:spPr>
        <p:txBody>
          <a:bodyPr lIns="91425" tIns="91425" rIns="91425" bIns="91425" anchor="b" anchorCtr="0">
            <a:noAutofit/>
          </a:bodyPr>
          <a:lstStyle/>
          <a:p>
            <a:pPr algn="ctr">
              <a:buNone/>
            </a:pPr>
            <a:r>
              <a:rPr lang="en" dirty="0" smtClean="0"/>
              <a:t>What is Educational Technology </a:t>
            </a:r>
            <a:endParaRPr lang="en" dirty="0"/>
          </a:p>
        </p:txBody>
      </p:sp>
      <p:sp>
        <p:nvSpPr>
          <p:cNvPr id="56" name="Shape 56"/>
          <p:cNvSpPr txBox="1">
            <a:spLocks noGrp="1"/>
          </p:cNvSpPr>
          <p:nvPr>
            <p:ph type="body" idx="1"/>
          </p:nvPr>
        </p:nvSpPr>
        <p:spPr>
          <a:xfrm>
            <a:off x="176742" y="742519"/>
            <a:ext cx="8866800" cy="4108274"/>
          </a:xfrm>
          <a:prstGeom prst="rect">
            <a:avLst/>
          </a:prstGeom>
        </p:spPr>
        <p:txBody>
          <a:bodyPr lIns="91425" tIns="91425" rIns="91425" bIns="91425" anchor="t" anchorCtr="0">
            <a:noAutofit/>
          </a:bodyPr>
          <a:lstStyle/>
          <a:p>
            <a:pPr marL="457200" lvl="0" indent="-419100" algn="just" rtl="0">
              <a:lnSpc>
                <a:spcPct val="115000"/>
              </a:lnSpc>
              <a:spcBef>
                <a:spcPts val="0"/>
              </a:spcBef>
              <a:buClr>
                <a:schemeClr val="dk1"/>
              </a:buClr>
              <a:buSzPct val="166666"/>
              <a:buFont typeface="Arial"/>
              <a:buChar char="•"/>
            </a:pPr>
            <a:r>
              <a:rPr lang="en" dirty="0" smtClean="0"/>
              <a:t>Technology </a:t>
            </a:r>
            <a:r>
              <a:rPr lang="en" i="1" dirty="0"/>
              <a:t>For</a:t>
            </a:r>
            <a:r>
              <a:rPr lang="en" dirty="0"/>
              <a:t> Education</a:t>
            </a:r>
          </a:p>
          <a:p>
            <a:pPr marL="914400" lvl="1" indent="-381000" algn="just" rtl="0">
              <a:lnSpc>
                <a:spcPct val="115000"/>
              </a:lnSpc>
              <a:spcBef>
                <a:spcPts val="0"/>
              </a:spcBef>
              <a:buClr>
                <a:schemeClr val="dk1"/>
              </a:buClr>
              <a:buSzPct val="80000"/>
              <a:buFont typeface="Courier New"/>
              <a:buChar char="o"/>
            </a:pPr>
            <a:r>
              <a:rPr lang="en" dirty="0"/>
              <a:t>Creation</a:t>
            </a:r>
            <a:r>
              <a:rPr lang="en" b="1" dirty="0"/>
              <a:t> </a:t>
            </a:r>
            <a:r>
              <a:rPr lang="en" dirty="0"/>
              <a:t>and use of </a:t>
            </a:r>
            <a:r>
              <a:rPr lang="en" dirty="0" smtClean="0"/>
              <a:t>technologies, such as visualizations, and technology tools, such as Wiki and Moodle, in the teaching-learning process.</a:t>
            </a:r>
            <a:endParaRPr dirty="0"/>
          </a:p>
          <a:p>
            <a:pPr marL="457200" lvl="0" indent="-419100" algn="just" rtl="0">
              <a:lnSpc>
                <a:spcPct val="115000"/>
              </a:lnSpc>
              <a:spcBef>
                <a:spcPts val="0"/>
              </a:spcBef>
              <a:buClr>
                <a:schemeClr val="dk1"/>
              </a:buClr>
              <a:buSzPct val="166666"/>
              <a:buFont typeface="Arial"/>
              <a:buChar char="•"/>
            </a:pPr>
            <a:endParaRPr lang="en" dirty="0" smtClean="0"/>
          </a:p>
          <a:p>
            <a:pPr marL="457200" lvl="0" indent="-419100" algn="just" rtl="0">
              <a:lnSpc>
                <a:spcPct val="115000"/>
              </a:lnSpc>
              <a:spcBef>
                <a:spcPts val="0"/>
              </a:spcBef>
              <a:buClr>
                <a:schemeClr val="dk1"/>
              </a:buClr>
              <a:buSzPct val="166666"/>
              <a:buFont typeface="Arial"/>
              <a:buChar char="•"/>
            </a:pPr>
            <a:r>
              <a:rPr lang="en" dirty="0" smtClean="0"/>
              <a:t>Technology </a:t>
            </a:r>
            <a:r>
              <a:rPr lang="en" i="1" dirty="0"/>
              <a:t>Of</a:t>
            </a:r>
            <a:r>
              <a:rPr lang="en" dirty="0"/>
              <a:t> Education</a:t>
            </a:r>
          </a:p>
          <a:p>
            <a:pPr marL="914400" lvl="1" indent="-381000" algn="just" rtl="0">
              <a:lnSpc>
                <a:spcPct val="115000"/>
              </a:lnSpc>
              <a:spcBef>
                <a:spcPts val="0"/>
              </a:spcBef>
              <a:buClr>
                <a:schemeClr val="dk1"/>
              </a:buClr>
              <a:buSzPct val="80000"/>
              <a:buFont typeface="Courier New"/>
              <a:buChar char="o"/>
            </a:pPr>
            <a:r>
              <a:rPr lang="en" dirty="0"/>
              <a:t>Creation and use of strategies, such as </a:t>
            </a:r>
            <a:r>
              <a:rPr lang="en" dirty="0" smtClean="0"/>
              <a:t>Peer-Instruction and Think-Pair-Share, for </a:t>
            </a:r>
            <a:r>
              <a:rPr lang="en" dirty="0"/>
              <a:t>facilitating students' learning and engagement</a:t>
            </a:r>
            <a:r>
              <a:rPr lang="en" dirty="0" smtClean="0"/>
              <a:t>.</a:t>
            </a:r>
            <a:endParaRPr lang="en"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RQs - Examples</a:t>
            </a:r>
            <a:endParaRPr lang="en" sz="3400" dirty="0"/>
          </a:p>
        </p:txBody>
      </p:sp>
      <p:sp>
        <p:nvSpPr>
          <p:cNvPr id="104" name="Shape 104"/>
          <p:cNvSpPr txBox="1">
            <a:spLocks noGrp="1"/>
          </p:cNvSpPr>
          <p:nvPr>
            <p:ph type="body" idx="1"/>
          </p:nvPr>
        </p:nvSpPr>
        <p:spPr>
          <a:xfrm>
            <a:off x="-2067" y="514350"/>
            <a:ext cx="9146068" cy="4210049"/>
          </a:xfrm>
          <a:prstGeom prst="rect">
            <a:avLst/>
          </a:prstGeom>
        </p:spPr>
        <p:txBody>
          <a:bodyPr lIns="91425" tIns="91425" rIns="91425" bIns="91425" anchor="t" anchorCtr="0">
            <a:noAutofit/>
          </a:bodyPr>
          <a:lstStyle/>
          <a:p>
            <a:pPr marL="50800" lvl="0">
              <a:lnSpc>
                <a:spcPct val="115000"/>
              </a:lnSpc>
              <a:buSzPct val="166666"/>
            </a:pPr>
            <a:r>
              <a:rPr lang="en-US" sz="2000" dirty="0" smtClean="0">
                <a:solidFill>
                  <a:srgbClr val="0000FF"/>
                </a:solidFill>
                <a:latin typeface="+mn-lt"/>
              </a:rPr>
              <a:t>Study: Implemented Think-Pair-Share active learning strategy in a Programming Course.</a:t>
            </a:r>
          </a:p>
          <a:p>
            <a:pPr marL="50800" lvl="0">
              <a:lnSpc>
                <a:spcPct val="115000"/>
              </a:lnSpc>
              <a:buSzPct val="166666"/>
            </a:pPr>
            <a:endParaRPr lang="en-US" sz="2000" dirty="0" smtClean="0">
              <a:latin typeface="+mn-lt"/>
            </a:endParaRPr>
          </a:p>
          <a:p>
            <a:pPr marL="50800" lvl="0">
              <a:lnSpc>
                <a:spcPct val="115000"/>
              </a:lnSpc>
              <a:buSzPct val="166666"/>
            </a:pPr>
            <a:r>
              <a:rPr lang="en-US" sz="2000" dirty="0" smtClean="0">
                <a:latin typeface="+mn-lt"/>
              </a:rPr>
              <a:t>Research Questions</a:t>
            </a:r>
            <a:endParaRPr lang="en-US" sz="2000" dirty="0">
              <a:latin typeface="+mn-lt"/>
            </a:endParaRPr>
          </a:p>
          <a:p>
            <a:pPr marL="457200" lvl="0" indent="-406400">
              <a:lnSpc>
                <a:spcPct val="115000"/>
              </a:lnSpc>
              <a:buSzPct val="166666"/>
              <a:buFont typeface="Arial"/>
              <a:buChar char="•"/>
            </a:pPr>
            <a:r>
              <a:rPr lang="en-US" sz="2000" dirty="0" smtClean="0">
                <a:latin typeface="+mn-lt"/>
              </a:rPr>
              <a:t>How much student engagement occurs in the Think-Pair-Share activity? </a:t>
            </a:r>
          </a:p>
          <a:p>
            <a:pPr marL="457200" lvl="0" indent="-406400">
              <a:lnSpc>
                <a:spcPct val="115000"/>
              </a:lnSpc>
              <a:buSzPct val="166666"/>
              <a:buFont typeface="Arial"/>
              <a:buChar char="•"/>
            </a:pPr>
            <a:r>
              <a:rPr lang="en-US" sz="2000" dirty="0" smtClean="0">
                <a:latin typeface="+mn-lt"/>
              </a:rPr>
              <a:t>How does the amount of engagement change as the activity progresses?</a:t>
            </a:r>
          </a:p>
          <a:p>
            <a:pPr marL="457200" lvl="0" indent="-406400">
              <a:lnSpc>
                <a:spcPct val="115000"/>
              </a:lnSpc>
              <a:buSzPct val="166666"/>
              <a:buFont typeface="Arial"/>
              <a:buChar char="•"/>
            </a:pPr>
            <a:r>
              <a:rPr lang="en-US" sz="2000" dirty="0">
                <a:latin typeface="+mn-lt"/>
              </a:rPr>
              <a:t>Do TPS activities lead to increased conceptual understanding </a:t>
            </a:r>
            <a:r>
              <a:rPr lang="en-US" sz="2000" dirty="0" smtClean="0">
                <a:latin typeface="+mn-lt"/>
              </a:rPr>
              <a:t>and </a:t>
            </a:r>
            <a:r>
              <a:rPr lang="en-US" sz="2000" dirty="0">
                <a:latin typeface="+mn-lt"/>
              </a:rPr>
              <a:t>application of CS1 concepts? </a:t>
            </a:r>
            <a:endParaRPr lang="en-US" sz="2000" dirty="0" smtClean="0">
              <a:latin typeface="+mn-lt"/>
            </a:endParaRPr>
          </a:p>
          <a:p>
            <a:pPr marL="50800" lvl="0">
              <a:lnSpc>
                <a:spcPct val="115000"/>
              </a:lnSpc>
              <a:buSzPct val="166666"/>
            </a:pPr>
            <a:endParaRPr lang="en-US" sz="2000" dirty="0" smtClean="0">
              <a:latin typeface="+mn-lt"/>
            </a:endParaRPr>
          </a:p>
          <a:p>
            <a:pPr marL="50800" lvl="0">
              <a:lnSpc>
                <a:spcPct val="115000"/>
              </a:lnSpc>
              <a:buSzPct val="166666"/>
            </a:pPr>
            <a:r>
              <a:rPr lang="en-US" sz="2000" dirty="0" smtClean="0">
                <a:latin typeface="+mn-lt"/>
              </a:rPr>
              <a:t>Check criteria of Research Questions: </a:t>
            </a:r>
          </a:p>
          <a:p>
            <a:pPr marL="0" indent="0">
              <a:buFontTx/>
              <a:buAutoNum type="arabicParenR"/>
            </a:pPr>
            <a:r>
              <a:rPr lang="en-US" altLang="en-US" sz="2000" dirty="0"/>
              <a:t> Expresses relation between variables, in a specific context.</a:t>
            </a:r>
          </a:p>
          <a:p>
            <a:pPr marL="0" indent="0"/>
            <a:r>
              <a:rPr lang="en-US" altLang="en-US" sz="2000" dirty="0"/>
              <a:t>2) Stated clearly in question form, not as a statement. </a:t>
            </a:r>
          </a:p>
          <a:p>
            <a:pPr marL="0" indent="0"/>
            <a:r>
              <a:rPr lang="en-US" altLang="en-US" sz="2000" dirty="0"/>
              <a:t>3) RQ must </a:t>
            </a:r>
            <a:r>
              <a:rPr lang="en-US" altLang="en-US" sz="2000" i="1" dirty="0"/>
              <a:t>imply</a:t>
            </a:r>
            <a:r>
              <a:rPr lang="en-US" altLang="en-US" sz="2000" dirty="0"/>
              <a:t> possibilities of empirical </a:t>
            </a:r>
            <a:r>
              <a:rPr lang="en-US" altLang="en-US" sz="2000" dirty="0" smtClean="0"/>
              <a:t>testing</a:t>
            </a:r>
            <a:endParaRPr lang="en-US" altLang="en-US" sz="2000"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RQs - Examples</a:t>
            </a:r>
            <a:endParaRPr lang="en" sz="3400" dirty="0"/>
          </a:p>
        </p:txBody>
      </p:sp>
      <p:sp>
        <p:nvSpPr>
          <p:cNvPr id="104" name="Shape 104"/>
          <p:cNvSpPr txBox="1">
            <a:spLocks noGrp="1"/>
          </p:cNvSpPr>
          <p:nvPr>
            <p:ph type="body" idx="1"/>
          </p:nvPr>
        </p:nvSpPr>
        <p:spPr>
          <a:xfrm>
            <a:off x="-2067" y="619798"/>
            <a:ext cx="9146068" cy="4104601"/>
          </a:xfrm>
          <a:prstGeom prst="rect">
            <a:avLst/>
          </a:prstGeom>
        </p:spPr>
        <p:txBody>
          <a:bodyPr lIns="91425" tIns="91425" rIns="91425" bIns="91425" anchor="t" anchorCtr="0">
            <a:noAutofit/>
          </a:bodyPr>
          <a:lstStyle/>
          <a:p>
            <a:pPr marL="50800" lvl="0">
              <a:lnSpc>
                <a:spcPct val="115000"/>
              </a:lnSpc>
              <a:buSzPct val="166666"/>
            </a:pPr>
            <a:r>
              <a:rPr lang="en-US" sz="2000" dirty="0" smtClean="0">
                <a:solidFill>
                  <a:srgbClr val="0000FF"/>
                </a:solidFill>
                <a:latin typeface="+mn-lt"/>
              </a:rPr>
              <a:t>Study: Teacher showed part of a visualization (animation), asked students to predict next step, then compared prediction with rest of visualization.</a:t>
            </a:r>
          </a:p>
          <a:p>
            <a:pPr marL="457200" lvl="0" indent="-406400">
              <a:lnSpc>
                <a:spcPct val="115000"/>
              </a:lnSpc>
              <a:buSzPct val="166666"/>
              <a:buFont typeface="Arial"/>
              <a:buChar char="•"/>
            </a:pPr>
            <a:endParaRPr lang="en-US" sz="2000" dirty="0" smtClean="0"/>
          </a:p>
          <a:p>
            <a:pPr marL="50800" lvl="0">
              <a:lnSpc>
                <a:spcPct val="115000"/>
              </a:lnSpc>
              <a:buSzPct val="166666"/>
            </a:pPr>
            <a:r>
              <a:rPr lang="en-US" sz="2000" dirty="0" smtClean="0"/>
              <a:t>Research questions: </a:t>
            </a:r>
          </a:p>
          <a:p>
            <a:pPr marL="457200" lvl="0" indent="-406400">
              <a:lnSpc>
                <a:spcPct val="115000"/>
              </a:lnSpc>
              <a:buSzPct val="166666"/>
              <a:buFont typeface="Arial"/>
              <a:buChar char="•"/>
            </a:pPr>
            <a:r>
              <a:rPr lang="en-US" sz="2000" dirty="0" smtClean="0"/>
              <a:t>Does </a:t>
            </a:r>
            <a:r>
              <a:rPr lang="en-US" sz="2000" dirty="0"/>
              <a:t>prediction activity with a visualization lead to higher levels of learning than simply viewing the visualization</a:t>
            </a:r>
            <a:r>
              <a:rPr lang="en-US" sz="2000" dirty="0" smtClean="0"/>
              <a:t>?</a:t>
            </a:r>
            <a:endParaRPr lang="en-US" sz="2000" dirty="0"/>
          </a:p>
          <a:p>
            <a:pPr marL="457200" lvl="0" indent="-406400">
              <a:lnSpc>
                <a:spcPct val="115000"/>
              </a:lnSpc>
              <a:buSzPct val="166666"/>
              <a:buFont typeface="Arial"/>
              <a:buChar char="•"/>
            </a:pPr>
            <a:r>
              <a:rPr lang="en-US" sz="2000" dirty="0"/>
              <a:t>What are student perceptions about learning from visualization with the strategy used</a:t>
            </a:r>
            <a:r>
              <a:rPr lang="en-US" sz="2000" dirty="0" smtClean="0"/>
              <a:t>?</a:t>
            </a:r>
          </a:p>
          <a:p>
            <a:pPr marL="457200" lvl="0" indent="-406400">
              <a:lnSpc>
                <a:spcPct val="115000"/>
              </a:lnSpc>
              <a:buSzPct val="166666"/>
              <a:buFont typeface="Arial"/>
              <a:buChar char="•"/>
            </a:pPr>
            <a:r>
              <a:rPr lang="en-US" sz="2000" dirty="0" smtClean="0"/>
              <a:t>What are the differences in learning and perceptions in high achievers compared to low achievers? </a:t>
            </a:r>
            <a:endParaRPr lang="en-US" sz="2000" dirty="0"/>
          </a:p>
          <a:p>
            <a:pPr marL="50800" lvl="0">
              <a:lnSpc>
                <a:spcPct val="115000"/>
              </a:lnSpc>
              <a:buSzPct val="166666"/>
            </a:pPr>
            <a:endParaRPr lang="en-US" sz="2000" dirty="0" smtClean="0">
              <a:latin typeface="+mn-lt"/>
            </a:endParaRPr>
          </a:p>
        </p:txBody>
      </p:sp>
    </p:spTree>
    <p:extLst>
      <p:ext uri="{BB962C8B-B14F-4D97-AF65-F5344CB8AC3E}">
        <p14:creationId xmlns:p14="http://schemas.microsoft.com/office/powerpoint/2010/main" val="44281655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04101"/>
            <a:ext cx="8432699" cy="486449"/>
          </a:xfrm>
          <a:prstGeom prst="rect">
            <a:avLst/>
          </a:prstGeom>
        </p:spPr>
        <p:txBody>
          <a:bodyPr lIns="91425" tIns="91425" rIns="91425" bIns="91425" anchor="b" anchorCtr="0">
            <a:noAutofit/>
          </a:bodyPr>
          <a:lstStyle/>
          <a:p>
            <a:pPr lvl="0" algn="ctr" rtl="0">
              <a:buNone/>
            </a:pPr>
            <a:r>
              <a:rPr lang="en" sz="3400" dirty="0" smtClean="0"/>
              <a:t>RQs - Examples</a:t>
            </a:r>
            <a:endParaRPr lang="en" sz="3400" dirty="0"/>
          </a:p>
        </p:txBody>
      </p:sp>
      <p:sp>
        <p:nvSpPr>
          <p:cNvPr id="104" name="Shape 104"/>
          <p:cNvSpPr txBox="1">
            <a:spLocks noGrp="1"/>
          </p:cNvSpPr>
          <p:nvPr>
            <p:ph type="body" idx="1"/>
          </p:nvPr>
        </p:nvSpPr>
        <p:spPr>
          <a:xfrm>
            <a:off x="-2067" y="590550"/>
            <a:ext cx="9146068" cy="4210050"/>
          </a:xfrm>
          <a:prstGeom prst="rect">
            <a:avLst/>
          </a:prstGeom>
        </p:spPr>
        <p:txBody>
          <a:bodyPr lIns="91425" tIns="91425" rIns="91425" bIns="91425" anchor="t" anchorCtr="0">
            <a:noAutofit/>
          </a:bodyPr>
          <a:lstStyle/>
          <a:p>
            <a:pPr marL="50800" lvl="0">
              <a:lnSpc>
                <a:spcPct val="115000"/>
              </a:lnSpc>
              <a:buSzPct val="166666"/>
            </a:pPr>
            <a:r>
              <a:rPr lang="en-US" sz="2000" dirty="0" smtClean="0">
                <a:solidFill>
                  <a:srgbClr val="0000FF"/>
                </a:solidFill>
                <a:latin typeface="+mn-lt"/>
              </a:rPr>
              <a:t>Study: Students used Blender (3D animation s/w) in a lab in a computer graphics course.</a:t>
            </a:r>
          </a:p>
          <a:p>
            <a:pPr marL="50800" lvl="0">
              <a:lnSpc>
                <a:spcPct val="115000"/>
              </a:lnSpc>
              <a:buSzPct val="166666"/>
            </a:pPr>
            <a:endParaRPr lang="en-US" sz="2000" dirty="0" smtClean="0">
              <a:latin typeface="+mn-lt"/>
            </a:endParaRPr>
          </a:p>
          <a:p>
            <a:pPr marL="50800" lvl="0">
              <a:lnSpc>
                <a:spcPct val="115000"/>
              </a:lnSpc>
              <a:buSzPct val="166666"/>
            </a:pPr>
            <a:r>
              <a:rPr lang="en-US" sz="2000" dirty="0" smtClean="0">
                <a:latin typeface="+mn-lt"/>
              </a:rPr>
              <a:t>Research questions:</a:t>
            </a:r>
          </a:p>
          <a:p>
            <a:pPr marL="457200" lvl="0" indent="-406400">
              <a:lnSpc>
                <a:spcPct val="115000"/>
              </a:lnSpc>
              <a:buSzPct val="166666"/>
              <a:buFont typeface="Arial"/>
              <a:buChar char="•"/>
            </a:pPr>
            <a:r>
              <a:rPr lang="en-US" sz="2000" dirty="0" smtClean="0">
                <a:latin typeface="+mn-lt"/>
              </a:rPr>
              <a:t>Does a 3-hour Blender training improve the mental rotation ability of first year undergraduate engineering students?</a:t>
            </a:r>
          </a:p>
          <a:p>
            <a:pPr marL="457200" lvl="0" indent="-406400">
              <a:lnSpc>
                <a:spcPct val="115000"/>
              </a:lnSpc>
              <a:buSzPct val="166666"/>
              <a:buFont typeface="Arial"/>
              <a:buChar char="•"/>
            </a:pPr>
            <a:r>
              <a:rPr lang="en-US" sz="2000" dirty="0" smtClean="0">
                <a:latin typeface="+mn-lt"/>
              </a:rPr>
              <a:t>Does a 3-hour Blender-3D training module motivate students to learn Computer Graphics concepts?</a:t>
            </a:r>
          </a:p>
          <a:p>
            <a:pPr marL="457200" lvl="0" indent="-406400">
              <a:lnSpc>
                <a:spcPct val="115000"/>
              </a:lnSpc>
              <a:buSzPct val="166666"/>
              <a:buFont typeface="Arial"/>
              <a:buChar char="•"/>
            </a:pPr>
            <a:endParaRPr lang="en-US" sz="2000" dirty="0" smtClean="0">
              <a:latin typeface="+mn-lt"/>
            </a:endParaRPr>
          </a:p>
        </p:txBody>
      </p:sp>
    </p:spTree>
    <p:extLst>
      <p:ext uri="{BB962C8B-B14F-4D97-AF65-F5344CB8AC3E}">
        <p14:creationId xmlns:p14="http://schemas.microsoft.com/office/powerpoint/2010/main" val="2833784664"/>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52400" y="0"/>
            <a:ext cx="8915400" cy="666750"/>
          </a:xfrm>
          <a:prstGeom prst="rect">
            <a:avLst/>
          </a:prstGeom>
        </p:spPr>
        <p:txBody>
          <a:bodyPr lIns="91425" tIns="91425" rIns="91425" bIns="91425" anchor="b" anchorCtr="0">
            <a:noAutofit/>
          </a:bodyPr>
          <a:lstStyle/>
          <a:p>
            <a:pPr lvl="0" algn="ctr" rtl="0">
              <a:spcBef>
                <a:spcPts val="0"/>
              </a:spcBef>
              <a:buNone/>
            </a:pPr>
            <a:r>
              <a:rPr lang="en" sz="3400" dirty="0" smtClean="0"/>
              <a:t>Think-P</a:t>
            </a:r>
            <a:r>
              <a:rPr lang="en-US" sz="3400" dirty="0" smtClean="0"/>
              <a:t>a</a:t>
            </a:r>
            <a:r>
              <a:rPr lang="en" sz="3400" dirty="0" smtClean="0"/>
              <a:t>ir-Share Activity – Rewrite as RQ</a:t>
            </a:r>
            <a:endParaRPr lang="en" sz="3400" dirty="0"/>
          </a:p>
        </p:txBody>
      </p:sp>
      <p:sp>
        <p:nvSpPr>
          <p:cNvPr id="42" name="Shape 42"/>
          <p:cNvSpPr txBox="1">
            <a:spLocks noGrp="1"/>
          </p:cNvSpPr>
          <p:nvPr>
            <p:ph type="body" idx="1"/>
          </p:nvPr>
        </p:nvSpPr>
        <p:spPr>
          <a:xfrm>
            <a:off x="152400" y="590550"/>
            <a:ext cx="8915400" cy="4215600"/>
          </a:xfrm>
          <a:prstGeom prst="rect">
            <a:avLst/>
          </a:prstGeom>
        </p:spPr>
        <p:txBody>
          <a:bodyPr lIns="91425" tIns="91425" rIns="91425" bIns="91425" anchor="t" anchorCtr="0">
            <a:noAutofit/>
          </a:bodyPr>
          <a:lstStyle/>
          <a:p>
            <a:pPr lvl="0"/>
            <a:r>
              <a:rPr lang="en" sz="2800" dirty="0" smtClean="0">
                <a:solidFill>
                  <a:srgbClr val="FF0000"/>
                </a:solidFill>
              </a:rPr>
              <a:t>Think:</a:t>
            </a:r>
            <a:r>
              <a:rPr lang="en" sz="2800" dirty="0" smtClean="0">
                <a:solidFill>
                  <a:schemeClr val="tx1"/>
                </a:solidFill>
              </a:rPr>
              <a:t> </a:t>
            </a:r>
            <a:endParaRPr lang="en" sz="2800" dirty="0">
              <a:solidFill>
                <a:schemeClr val="tx1"/>
              </a:solidFill>
            </a:endParaRPr>
          </a:p>
          <a:p>
            <a:pPr marL="514350" lvl="0" indent="-514350">
              <a:buFont typeface="+mj-lt"/>
              <a:buAutoNum type="arabicPeriod"/>
            </a:pPr>
            <a:r>
              <a:rPr lang="en" sz="2800" dirty="0">
                <a:solidFill>
                  <a:schemeClr val="tx1"/>
                </a:solidFill>
              </a:rPr>
              <a:t>Revisit your answer to the Think-Pair-Share </a:t>
            </a:r>
            <a:r>
              <a:rPr lang="en" sz="2800" dirty="0" smtClean="0">
                <a:solidFill>
                  <a:schemeClr val="tx1"/>
                </a:solidFill>
              </a:rPr>
              <a:t>activity</a:t>
            </a:r>
          </a:p>
          <a:p>
            <a:pPr marL="514350" lvl="0" indent="-514350">
              <a:buFont typeface="+mj-lt"/>
              <a:buAutoNum type="arabicPeriod"/>
            </a:pPr>
            <a:r>
              <a:rPr lang="en" sz="2800" dirty="0">
                <a:solidFill>
                  <a:schemeClr val="tx1"/>
                </a:solidFill>
              </a:rPr>
              <a:t>W</a:t>
            </a:r>
            <a:r>
              <a:rPr lang="en" sz="2800" dirty="0" smtClean="0">
                <a:solidFill>
                  <a:schemeClr val="tx1"/>
                </a:solidFill>
              </a:rPr>
              <a:t>rite </a:t>
            </a:r>
            <a:r>
              <a:rPr lang="en" sz="2800" dirty="0">
                <a:solidFill>
                  <a:schemeClr val="tx1"/>
                </a:solidFill>
              </a:rPr>
              <a:t>one RQ for your ET research study. </a:t>
            </a:r>
          </a:p>
          <a:p>
            <a:pPr marL="514350" lvl="1" indent="-514350">
              <a:buFont typeface="Arial" pitchFamily="34" charset="0"/>
              <a:buChar char="•"/>
            </a:pPr>
            <a:r>
              <a:rPr lang="en" sz="2200" dirty="0">
                <a:solidFill>
                  <a:schemeClr val="tx1"/>
                </a:solidFill>
              </a:rPr>
              <a:t>Note that this should be a ‘Question’, not a ‘Statement’.</a:t>
            </a:r>
          </a:p>
          <a:p>
            <a:r>
              <a:rPr lang="en" sz="2800" dirty="0" smtClean="0">
                <a:solidFill>
                  <a:srgbClr val="FF0000"/>
                </a:solidFill>
              </a:rPr>
              <a:t>Pair:</a:t>
            </a:r>
            <a:r>
              <a:rPr lang="en" sz="2800" dirty="0" smtClean="0">
                <a:solidFill>
                  <a:schemeClr val="tx1"/>
                </a:solidFill>
              </a:rPr>
              <a:t> </a:t>
            </a:r>
            <a:endParaRPr lang="en" sz="2800" dirty="0">
              <a:solidFill>
                <a:schemeClr val="tx1"/>
              </a:solidFill>
            </a:endParaRPr>
          </a:p>
          <a:p>
            <a:pPr marL="514350" indent="-514350">
              <a:buFont typeface="+mj-lt"/>
              <a:buAutoNum type="arabicPeriod"/>
            </a:pPr>
            <a:r>
              <a:rPr lang="en" sz="2800" dirty="0">
                <a:solidFill>
                  <a:schemeClr val="tx1"/>
                </a:solidFill>
              </a:rPr>
              <a:t>Confirm that the RQ is phrased as a question. If not, </a:t>
            </a:r>
            <a:r>
              <a:rPr lang="en" sz="2800" dirty="0" smtClean="0">
                <a:solidFill>
                  <a:schemeClr val="tx1"/>
                </a:solidFill>
              </a:rPr>
              <a:t>help your colleague write it as an RQ.</a:t>
            </a:r>
          </a:p>
          <a:p>
            <a:r>
              <a:rPr lang="en" sz="2800" dirty="0" smtClean="0">
                <a:solidFill>
                  <a:srgbClr val="FF0000"/>
                </a:solidFill>
              </a:rPr>
              <a:t>Share </a:t>
            </a:r>
            <a:endParaRPr lang="en" sz="2800" dirty="0">
              <a:solidFill>
                <a:srgbClr val="FF0000"/>
              </a:solidFill>
            </a:endParaRPr>
          </a:p>
          <a:p>
            <a:pPr marL="514350" indent="-514350">
              <a:buFont typeface="+mj-lt"/>
              <a:buAutoNum type="arabicPeriod"/>
            </a:pPr>
            <a:r>
              <a:rPr lang="en" sz="2800" dirty="0" smtClean="0">
                <a:solidFill>
                  <a:schemeClr val="tx1"/>
                </a:solidFill>
              </a:rPr>
              <a:t>Participants - Convey your RQs to your colleagues.</a:t>
            </a:r>
          </a:p>
          <a:p>
            <a:pPr marL="514350" indent="-514350">
              <a:buFont typeface="+mj-lt"/>
              <a:buAutoNum type="arabicPeriod"/>
            </a:pPr>
            <a:r>
              <a:rPr lang="en" sz="2800" dirty="0" smtClean="0">
                <a:solidFill>
                  <a:schemeClr val="tx1"/>
                </a:solidFill>
              </a:rPr>
              <a:t>Co-ordinator – Please share over A-view</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TEL Metrics – What to measure?</a:t>
            </a:r>
            <a:endParaRPr lang="en" sz="3400" dirty="0"/>
          </a:p>
        </p:txBody>
      </p:sp>
      <p:sp>
        <p:nvSpPr>
          <p:cNvPr id="104" name="Shape 104"/>
          <p:cNvSpPr txBox="1">
            <a:spLocks noGrp="1"/>
          </p:cNvSpPr>
          <p:nvPr>
            <p:ph type="body" idx="1"/>
          </p:nvPr>
        </p:nvSpPr>
        <p:spPr>
          <a:xfrm>
            <a:off x="-2068" y="571500"/>
            <a:ext cx="9264299" cy="4142925"/>
          </a:xfrm>
          <a:prstGeom prst="rect">
            <a:avLst/>
          </a:prstGeom>
        </p:spPr>
        <p:txBody>
          <a:bodyPr lIns="91425" tIns="91425" rIns="91425" bIns="91425" anchor="t" anchorCtr="0">
            <a:noAutofit/>
          </a:bodyPr>
          <a:lstStyle/>
          <a:p>
            <a:r>
              <a:rPr lang="en-US" sz="2400" dirty="0" smtClean="0"/>
              <a:t>An ET research study based on your idea can have different goals. You can focus on </a:t>
            </a:r>
            <a:r>
              <a:rPr lang="en-US" sz="2400" u="sng" dirty="0" smtClean="0"/>
              <a:t>one or two</a:t>
            </a:r>
            <a:r>
              <a:rPr lang="en-US" sz="2400" dirty="0" smtClean="0"/>
              <a:t> of: </a:t>
            </a:r>
          </a:p>
          <a:p>
            <a:endParaRPr lang="en-US" sz="2400" dirty="0" smtClean="0"/>
          </a:p>
          <a:p>
            <a:pPr marL="457200" indent="-457200">
              <a:buFont typeface="Arial" pitchFamily="34" charset="0"/>
              <a:buChar char="•"/>
            </a:pPr>
            <a:r>
              <a:rPr lang="en-US" sz="2400" b="1" dirty="0" smtClean="0">
                <a:solidFill>
                  <a:srgbClr val="0070C0"/>
                </a:solidFill>
              </a:rPr>
              <a:t>Effectiveness</a:t>
            </a:r>
            <a:r>
              <a:rPr lang="en-US" sz="2400" dirty="0" smtClean="0"/>
              <a:t> - improving learning of concepts or skills.</a:t>
            </a:r>
          </a:p>
          <a:p>
            <a:pPr marL="457200" indent="-457200">
              <a:buFont typeface="Arial" pitchFamily="34" charset="0"/>
              <a:buChar char="•"/>
            </a:pPr>
            <a:r>
              <a:rPr lang="en-US" sz="2400" b="1" dirty="0" smtClean="0">
                <a:solidFill>
                  <a:srgbClr val="0070C0"/>
                </a:solidFill>
              </a:rPr>
              <a:t>Attractiveness</a:t>
            </a:r>
            <a:r>
              <a:rPr lang="en-US" sz="2400" dirty="0" smtClean="0"/>
              <a:t> - enhancing students' engagement, motivation, confidence, affective states. </a:t>
            </a:r>
          </a:p>
          <a:p>
            <a:pPr marL="457200" indent="-457200">
              <a:buFont typeface="Arial" pitchFamily="34" charset="0"/>
              <a:buChar char="•"/>
            </a:pPr>
            <a:r>
              <a:rPr lang="en-US" sz="2400" b="1" dirty="0" smtClean="0">
                <a:solidFill>
                  <a:srgbClr val="0070C0"/>
                </a:solidFill>
              </a:rPr>
              <a:t>Accessibility</a:t>
            </a:r>
            <a:r>
              <a:rPr lang="en-US" sz="2400" dirty="0" smtClean="0"/>
              <a:t> - scaling a solution to larger groups, different types of learners, different contexts.</a:t>
            </a:r>
          </a:p>
          <a:p>
            <a:pPr marL="457200" indent="-457200">
              <a:buFont typeface="Arial" pitchFamily="34" charset="0"/>
              <a:buChar char="•"/>
            </a:pPr>
            <a:r>
              <a:rPr lang="en-US" sz="2400" b="1" dirty="0" smtClean="0">
                <a:solidFill>
                  <a:srgbClr val="0070C0"/>
                </a:solidFill>
              </a:rPr>
              <a:t>Efficiency</a:t>
            </a:r>
            <a:r>
              <a:rPr lang="en-US" sz="2400" dirty="0" smtClean="0"/>
              <a:t> - saving time (individual or for a group), or money or other resources in the system. </a:t>
            </a:r>
          </a:p>
          <a:p>
            <a:pPr marL="457200" indent="-457200"/>
            <a:endParaRPr lang="en-US" sz="2400" dirty="0" smtClean="0"/>
          </a:p>
          <a:p>
            <a:pPr marL="457200" indent="-457200"/>
            <a:r>
              <a:rPr lang="en-US" sz="2400" dirty="0" smtClean="0"/>
              <a:t>Caution: Do not attempt all four metrics in the same study.</a:t>
            </a:r>
            <a:endParaRPr lang="en-US" sz="2400"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0"/>
            <a:ext cx="8229600" cy="666750"/>
          </a:xfrm>
          <a:prstGeom prst="rect">
            <a:avLst/>
          </a:prstGeom>
        </p:spPr>
        <p:txBody>
          <a:bodyPr lIns="91425" tIns="91425" rIns="91425" bIns="91425" anchor="b" anchorCtr="0">
            <a:noAutofit/>
          </a:bodyPr>
          <a:lstStyle/>
          <a:p>
            <a:pPr lvl="0" algn="ctr" rtl="0">
              <a:spcBef>
                <a:spcPts val="0"/>
              </a:spcBef>
              <a:buNone/>
            </a:pPr>
            <a:r>
              <a:rPr lang="en" dirty="0"/>
              <a:t>Activity - </a:t>
            </a:r>
            <a:r>
              <a:rPr lang="en" dirty="0" smtClean="0"/>
              <a:t>Poll</a:t>
            </a:r>
            <a:endParaRPr lang="en" dirty="0"/>
          </a:p>
        </p:txBody>
      </p:sp>
      <p:sp>
        <p:nvSpPr>
          <p:cNvPr id="42" name="Shape 42"/>
          <p:cNvSpPr txBox="1">
            <a:spLocks noGrp="1"/>
          </p:cNvSpPr>
          <p:nvPr>
            <p:ph type="body" idx="1"/>
          </p:nvPr>
        </p:nvSpPr>
        <p:spPr>
          <a:xfrm>
            <a:off x="152400" y="590550"/>
            <a:ext cx="8915400" cy="4215600"/>
          </a:xfrm>
          <a:prstGeom prst="rect">
            <a:avLst/>
          </a:prstGeom>
        </p:spPr>
        <p:txBody>
          <a:bodyPr lIns="91425" tIns="91425" rIns="91425" bIns="91425" anchor="t" anchorCtr="0">
            <a:noAutofit/>
          </a:bodyPr>
          <a:lstStyle/>
          <a:p>
            <a:pPr lvl="0">
              <a:buClr>
                <a:srgbClr val="000000"/>
              </a:buClr>
            </a:pPr>
            <a:r>
              <a:rPr lang="en-US" sz="2800" dirty="0">
                <a:solidFill>
                  <a:srgbClr val="FF0000"/>
                </a:solidFill>
              </a:rPr>
              <a:t>Question:</a:t>
            </a:r>
            <a:r>
              <a:rPr lang="en-US" sz="2800" dirty="0">
                <a:solidFill>
                  <a:srgbClr val="000000"/>
                </a:solidFill>
              </a:rPr>
              <a:t> Revisit the RQ that you wrote in the previous activity. Which TEL metric does it </a:t>
            </a:r>
            <a:r>
              <a:rPr lang="en-US" sz="2800" u="sng" dirty="0">
                <a:solidFill>
                  <a:srgbClr val="000000"/>
                </a:solidFill>
              </a:rPr>
              <a:t>best</a:t>
            </a:r>
            <a:r>
              <a:rPr lang="en-US" sz="2800" dirty="0">
                <a:solidFill>
                  <a:srgbClr val="000000"/>
                </a:solidFill>
              </a:rPr>
              <a:t> correspond to?</a:t>
            </a:r>
          </a:p>
          <a:p>
            <a:pPr lvl="0">
              <a:buClr>
                <a:srgbClr val="000000"/>
              </a:buClr>
            </a:pPr>
            <a:r>
              <a:rPr lang="en-US" dirty="0">
                <a:solidFill>
                  <a:srgbClr val="000000"/>
                </a:solidFill>
              </a:rPr>
              <a:t> </a:t>
            </a:r>
          </a:p>
          <a:p>
            <a:pPr marL="457200" lvl="0" indent="-457200">
              <a:buClr>
                <a:srgbClr val="000000"/>
              </a:buClr>
              <a:buFont typeface="+mj-lt"/>
              <a:buAutoNum type="arabicPeriod"/>
            </a:pPr>
            <a:r>
              <a:rPr lang="en-US" sz="2400" dirty="0">
                <a:solidFill>
                  <a:srgbClr val="000000"/>
                </a:solidFill>
              </a:rPr>
              <a:t>Effectiveness – Improving learning.</a:t>
            </a:r>
            <a:endParaRPr lang="en-US" sz="2400" dirty="0">
              <a:solidFill>
                <a:srgbClr val="C00000"/>
              </a:solidFill>
            </a:endParaRPr>
          </a:p>
          <a:p>
            <a:pPr marL="457200" lvl="0" indent="-457200">
              <a:buClr>
                <a:srgbClr val="000000"/>
              </a:buClr>
              <a:buFont typeface="+mj-lt"/>
              <a:buAutoNum type="arabicPeriod"/>
            </a:pPr>
            <a:r>
              <a:rPr lang="en-US" sz="2400" dirty="0">
                <a:solidFill>
                  <a:srgbClr val="000000"/>
                </a:solidFill>
              </a:rPr>
              <a:t>Attractiveness – Enhancing engagement, etc.</a:t>
            </a:r>
          </a:p>
          <a:p>
            <a:pPr marL="457200" lvl="0" indent="-457200">
              <a:buClr>
                <a:srgbClr val="000000"/>
              </a:buClr>
              <a:buFont typeface="+mj-lt"/>
              <a:buAutoNum type="arabicPeriod"/>
            </a:pPr>
            <a:r>
              <a:rPr lang="en-US" sz="2400" dirty="0">
                <a:solidFill>
                  <a:srgbClr val="000000"/>
                </a:solidFill>
              </a:rPr>
              <a:t>Accessibility  - Scaling to different scenarios.</a:t>
            </a:r>
          </a:p>
          <a:p>
            <a:pPr marL="457200" lvl="0" indent="-457200">
              <a:buClr>
                <a:srgbClr val="000000"/>
              </a:buClr>
              <a:buFont typeface="+mj-lt"/>
              <a:buAutoNum type="arabicPeriod"/>
            </a:pPr>
            <a:r>
              <a:rPr lang="en-US" sz="2400" dirty="0">
                <a:solidFill>
                  <a:srgbClr val="000000"/>
                </a:solidFill>
              </a:rPr>
              <a:t>Efficiency – Saving time or resources.</a:t>
            </a:r>
          </a:p>
          <a:p>
            <a:pPr lvl="0">
              <a:buClr>
                <a:srgbClr val="000000"/>
              </a:buClr>
            </a:pPr>
            <a:endParaRPr lang="en-US" dirty="0">
              <a:solidFill>
                <a:srgbClr val="000000"/>
              </a:solidFill>
            </a:endParaRPr>
          </a:p>
          <a:p>
            <a:pPr lvl="0">
              <a:buClr>
                <a:srgbClr val="000000"/>
              </a:buClr>
            </a:pPr>
            <a:r>
              <a:rPr lang="en-US" sz="2800" dirty="0">
                <a:solidFill>
                  <a:srgbClr val="FF0000"/>
                </a:solidFill>
              </a:rPr>
              <a:t>Participants:</a:t>
            </a:r>
            <a:r>
              <a:rPr lang="en-US" sz="2800" dirty="0">
                <a:solidFill>
                  <a:srgbClr val="000000"/>
                </a:solidFill>
              </a:rPr>
              <a:t> Vote on the question above.</a:t>
            </a:r>
          </a:p>
          <a:p>
            <a:pPr lvl="0">
              <a:buClr>
                <a:srgbClr val="000000"/>
              </a:buClr>
            </a:pPr>
            <a:r>
              <a:rPr lang="en-US" sz="2800" dirty="0">
                <a:solidFill>
                  <a:srgbClr val="FF0000"/>
                </a:solidFill>
              </a:rPr>
              <a:t>Coordinators:</a:t>
            </a:r>
            <a:r>
              <a:rPr lang="en-US" sz="2800" dirty="0">
                <a:solidFill>
                  <a:srgbClr val="000000"/>
                </a:solidFill>
              </a:rPr>
              <a:t> Convey </a:t>
            </a:r>
            <a:r>
              <a:rPr lang="en-US" sz="2800" dirty="0" smtClean="0">
                <a:solidFill>
                  <a:srgbClr val="000000"/>
                </a:solidFill>
              </a:rPr>
              <a:t>the majority vote. </a:t>
            </a:r>
            <a:endParaRPr lang="en-US" sz="2800" dirty="0">
              <a:solidFill>
                <a:srgbClr val="000000"/>
              </a:solidFill>
            </a:endParaRPr>
          </a:p>
          <a:p>
            <a:pPr rtl="0">
              <a:spcBef>
                <a:spcPts val="0"/>
              </a:spcBef>
              <a:buNone/>
            </a:pPr>
            <a:endParaRPr sz="2800"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Instruments – How to measure?</a:t>
            </a:r>
            <a:endParaRPr lang="en" sz="3400" dirty="0"/>
          </a:p>
        </p:txBody>
      </p:sp>
      <p:sp>
        <p:nvSpPr>
          <p:cNvPr id="104" name="Shape 104"/>
          <p:cNvSpPr txBox="1">
            <a:spLocks noGrp="1"/>
          </p:cNvSpPr>
          <p:nvPr>
            <p:ph type="body" idx="1"/>
          </p:nvPr>
        </p:nvSpPr>
        <p:spPr>
          <a:xfrm>
            <a:off x="-2067" y="571500"/>
            <a:ext cx="9146068" cy="4142925"/>
          </a:xfrm>
          <a:prstGeom prst="rect">
            <a:avLst/>
          </a:prstGeom>
        </p:spPr>
        <p:txBody>
          <a:bodyPr lIns="91425" tIns="91425" rIns="91425" bIns="91425" anchor="t" anchorCtr="0">
            <a:noAutofit/>
          </a:bodyPr>
          <a:lstStyle/>
          <a:p>
            <a:pPr marL="457200" indent="-457200">
              <a:buFont typeface="Arial" pitchFamily="34" charset="0"/>
              <a:buChar char="•"/>
            </a:pPr>
            <a:r>
              <a:rPr lang="en-US" sz="2400" b="1" dirty="0" smtClean="0">
                <a:solidFill>
                  <a:srgbClr val="0070C0"/>
                </a:solidFill>
              </a:rPr>
              <a:t>Tests</a:t>
            </a:r>
            <a:r>
              <a:rPr lang="en-US" sz="2400" dirty="0" smtClean="0"/>
              <a:t> – are commonly used instruments for measuring the TEL metric of Effectiveness - improvement in learning of concepts or skills. See example on next slide for some Do’s and Don’ts.</a:t>
            </a:r>
          </a:p>
          <a:p>
            <a:pPr marL="457200" indent="-457200">
              <a:buFont typeface="Arial" pitchFamily="34" charset="0"/>
              <a:buChar char="•"/>
            </a:pPr>
            <a:endParaRPr lang="en-US" sz="2400" dirty="0" smtClean="0"/>
          </a:p>
          <a:p>
            <a:pPr marL="457200" indent="-457200">
              <a:buFont typeface="Arial" pitchFamily="34" charset="0"/>
              <a:buChar char="•"/>
            </a:pPr>
            <a:r>
              <a:rPr lang="en-US" sz="2400" b="1" dirty="0" smtClean="0">
                <a:solidFill>
                  <a:srgbClr val="0070C0"/>
                </a:solidFill>
              </a:rPr>
              <a:t>Survey Questionnaires</a:t>
            </a:r>
            <a:r>
              <a:rPr lang="en-US" sz="2400" dirty="0" smtClean="0"/>
              <a:t> – are commonly used instruments for measuring the TEL metric of Attractiveness - enhancement in students' engagement, motivation, confidence, affective states.</a:t>
            </a:r>
          </a:p>
          <a:p>
            <a:pPr marL="457200" indent="-457200">
              <a:buFont typeface="Arial" pitchFamily="34" charset="0"/>
              <a:buChar char="•"/>
            </a:pPr>
            <a:endParaRPr lang="en-US" sz="2400" dirty="0" smtClean="0">
              <a:latin typeface="+mn-lt"/>
            </a:endParaRPr>
          </a:p>
          <a:p>
            <a:pPr marL="457200" indent="-457200">
              <a:buFont typeface="Arial" pitchFamily="34" charset="0"/>
              <a:buChar char="•"/>
            </a:pPr>
            <a:r>
              <a:rPr lang="en-US" sz="2400" b="1" dirty="0" smtClean="0">
                <a:solidFill>
                  <a:srgbClr val="0070C0"/>
                </a:solidFill>
              </a:rPr>
              <a:t>Focus group interviews, Observation protocols, and other instruments </a:t>
            </a:r>
            <a:r>
              <a:rPr lang="en-US" sz="2400" dirty="0" smtClean="0"/>
              <a:t>– are beyond the scope of this workshop!</a:t>
            </a:r>
            <a:endParaRPr sz="2400">
              <a:latin typeface="+mn-lt"/>
            </a:endParaRP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76200" y="104101"/>
            <a:ext cx="8915400" cy="486449"/>
          </a:xfrm>
          <a:prstGeom prst="rect">
            <a:avLst/>
          </a:prstGeom>
        </p:spPr>
        <p:txBody>
          <a:bodyPr lIns="91425" tIns="91425" rIns="91425" bIns="91425" anchor="b" anchorCtr="0">
            <a:noAutofit/>
          </a:bodyPr>
          <a:lstStyle/>
          <a:p>
            <a:pPr lvl="0" algn="ctr" rtl="0">
              <a:buNone/>
            </a:pPr>
            <a:r>
              <a:rPr lang="en" sz="3400" dirty="0" smtClean="0"/>
              <a:t>Example – Measuring learning of concept</a:t>
            </a:r>
            <a:endParaRPr lang="en" sz="3400" dirty="0"/>
          </a:p>
        </p:txBody>
      </p:sp>
      <p:graphicFrame>
        <p:nvGraphicFramePr>
          <p:cNvPr id="5" name="Table 4"/>
          <p:cNvGraphicFramePr>
            <a:graphicFrameLocks noGrp="1"/>
          </p:cNvGraphicFramePr>
          <p:nvPr/>
        </p:nvGraphicFramePr>
        <p:xfrm>
          <a:off x="228600" y="656590"/>
          <a:ext cx="8763000" cy="3999992"/>
        </p:xfrm>
        <a:graphic>
          <a:graphicData uri="http://schemas.openxmlformats.org/drawingml/2006/table">
            <a:tbl>
              <a:tblPr rtl="1"/>
              <a:tblGrid>
                <a:gridCol w="2622332"/>
                <a:gridCol w="6140668"/>
              </a:tblGrid>
              <a:tr h="409093">
                <a:tc>
                  <a:txBody>
                    <a:bodyPr/>
                    <a:lstStyle/>
                    <a:p>
                      <a:pPr marL="0" marR="0" rtl="0">
                        <a:lnSpc>
                          <a:spcPct val="115000"/>
                        </a:lnSpc>
                        <a:spcBef>
                          <a:spcPts val="0"/>
                        </a:spcBef>
                        <a:spcAft>
                          <a:spcPts val="0"/>
                        </a:spcAft>
                      </a:pPr>
                      <a:r>
                        <a:rPr lang="en-US" sz="2400" dirty="0">
                          <a:solidFill>
                            <a:srgbClr val="000000"/>
                          </a:solidFill>
                          <a:latin typeface="Arial"/>
                          <a:ea typeface="Arial"/>
                          <a:cs typeface="Times New Roman"/>
                        </a:rPr>
                        <a:t>Chosen metric</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400">
                          <a:solidFill>
                            <a:srgbClr val="000000"/>
                          </a:solidFill>
                          <a:latin typeface="Arial"/>
                          <a:ea typeface="Arial"/>
                          <a:cs typeface="Times New Roman"/>
                        </a:rPr>
                        <a:t>Effectiveness of learning</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093">
                <a:tc>
                  <a:txBody>
                    <a:bodyPr/>
                    <a:lstStyle/>
                    <a:p>
                      <a:pPr marL="0" marR="0" rtl="0">
                        <a:lnSpc>
                          <a:spcPct val="115000"/>
                        </a:lnSpc>
                        <a:spcBef>
                          <a:spcPts val="0"/>
                        </a:spcBef>
                        <a:spcAft>
                          <a:spcPts val="0"/>
                        </a:spcAft>
                      </a:pPr>
                      <a:r>
                        <a:rPr lang="en-US" sz="2400">
                          <a:solidFill>
                            <a:srgbClr val="000000"/>
                          </a:solidFill>
                          <a:latin typeface="Arial"/>
                          <a:ea typeface="Arial"/>
                          <a:cs typeface="Times New Roman"/>
                        </a:rPr>
                        <a:t>Evidence needed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400" dirty="0">
                          <a:solidFill>
                            <a:srgbClr val="000000"/>
                          </a:solidFill>
                          <a:latin typeface="Arial"/>
                          <a:ea typeface="Arial"/>
                          <a:cs typeface="Times New Roman"/>
                        </a:rPr>
                        <a:t>Improvement of learning of </a:t>
                      </a:r>
                      <a:r>
                        <a:rPr lang="en-US" sz="2400" dirty="0" smtClean="0">
                          <a:solidFill>
                            <a:srgbClr val="000000"/>
                          </a:solidFill>
                          <a:latin typeface="Arial"/>
                          <a:ea typeface="Arial"/>
                          <a:cs typeface="Times New Roman"/>
                        </a:rPr>
                        <a:t>specific </a:t>
                      </a:r>
                      <a:r>
                        <a:rPr lang="en-US" sz="2400" dirty="0">
                          <a:solidFill>
                            <a:srgbClr val="000000"/>
                          </a:solidFill>
                          <a:latin typeface="Arial"/>
                          <a:ea typeface="Arial"/>
                          <a:cs typeface="Times New Roman"/>
                        </a:rPr>
                        <a:t>concept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718">
                <a:tc>
                  <a:txBody>
                    <a:bodyPr/>
                    <a:lstStyle/>
                    <a:p>
                      <a:pPr marL="0" marR="0" rtl="0">
                        <a:lnSpc>
                          <a:spcPct val="115000"/>
                        </a:lnSpc>
                        <a:spcBef>
                          <a:spcPts val="0"/>
                        </a:spcBef>
                        <a:spcAft>
                          <a:spcPts val="0"/>
                        </a:spcAft>
                      </a:pPr>
                      <a:r>
                        <a:rPr lang="en-US" sz="2400">
                          <a:solidFill>
                            <a:srgbClr val="000000"/>
                          </a:solidFill>
                          <a:latin typeface="Arial"/>
                          <a:ea typeface="Arial"/>
                          <a:cs typeface="Times New Roman"/>
                        </a:rPr>
                        <a:t>What data to collect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400" dirty="0">
                          <a:solidFill>
                            <a:srgbClr val="000000"/>
                          </a:solidFill>
                          <a:latin typeface="Arial"/>
                          <a:ea typeface="Arial"/>
                          <a:cs typeface="Times New Roman"/>
                        </a:rPr>
                        <a:t>Performance on a test related to the concept before and after </a:t>
                      </a:r>
                      <a:r>
                        <a:rPr lang="en-US" sz="2400" dirty="0" smtClean="0">
                          <a:solidFill>
                            <a:srgbClr val="000000"/>
                          </a:solidFill>
                          <a:latin typeface="Arial"/>
                          <a:ea typeface="Arial"/>
                          <a:cs typeface="Times New Roman"/>
                        </a:rPr>
                        <a:t>the </a:t>
                      </a:r>
                      <a:r>
                        <a:rPr lang="en-US" sz="2400" dirty="0">
                          <a:solidFill>
                            <a:srgbClr val="000000"/>
                          </a:solidFill>
                          <a:latin typeface="Arial"/>
                          <a:ea typeface="Arial"/>
                          <a:cs typeface="Times New Roman"/>
                        </a:rPr>
                        <a:t>treatment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093">
                <a:tc>
                  <a:txBody>
                    <a:bodyPr/>
                    <a:lstStyle/>
                    <a:p>
                      <a:pPr marL="0" marR="0" rtl="0">
                        <a:lnSpc>
                          <a:spcPct val="115000"/>
                        </a:lnSpc>
                        <a:spcBef>
                          <a:spcPts val="0"/>
                        </a:spcBef>
                        <a:spcAft>
                          <a:spcPts val="0"/>
                        </a:spcAft>
                      </a:pPr>
                      <a:r>
                        <a:rPr lang="en-US" sz="2400" dirty="0" smtClean="0">
                          <a:solidFill>
                            <a:srgbClr val="000000"/>
                          </a:solidFill>
                          <a:latin typeface="Arial"/>
                          <a:ea typeface="Arial"/>
                          <a:cs typeface="Times New Roman"/>
                        </a:rPr>
                        <a:t>Chosen instrument</a:t>
                      </a:r>
                      <a:endParaRPr lang="en-US" sz="2400" dirty="0">
                        <a:solidFill>
                          <a:srgbClr val="000000"/>
                        </a:solidFill>
                        <a:latin typeface="Arial"/>
                        <a:ea typeface="Arial"/>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400" dirty="0" smtClean="0">
                          <a:solidFill>
                            <a:srgbClr val="000000"/>
                          </a:solidFill>
                          <a:latin typeface="Arial"/>
                          <a:ea typeface="Arial"/>
                          <a:cs typeface="Times New Roman"/>
                        </a:rPr>
                        <a:t>Standardized test having conceptual and reasoning</a:t>
                      </a:r>
                      <a:r>
                        <a:rPr lang="en-US" sz="2400" baseline="0" dirty="0" smtClean="0">
                          <a:solidFill>
                            <a:srgbClr val="000000"/>
                          </a:solidFill>
                          <a:latin typeface="Arial"/>
                          <a:ea typeface="Arial"/>
                          <a:cs typeface="Times New Roman"/>
                        </a:rPr>
                        <a:t> questions related to the concept.</a:t>
                      </a:r>
                      <a:endParaRPr lang="en-US" sz="2400" dirty="0">
                        <a:solidFill>
                          <a:srgbClr val="000000"/>
                        </a:solidFill>
                        <a:latin typeface="Arial"/>
                        <a:ea typeface="Arial"/>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718">
                <a:tc>
                  <a:txBody>
                    <a:bodyPr/>
                    <a:lstStyle/>
                    <a:p>
                      <a:pPr marL="0" marR="0" rtl="0">
                        <a:lnSpc>
                          <a:spcPct val="115000"/>
                        </a:lnSpc>
                        <a:spcBef>
                          <a:spcPts val="0"/>
                        </a:spcBef>
                        <a:spcAft>
                          <a:spcPts val="0"/>
                        </a:spcAft>
                      </a:pPr>
                      <a:r>
                        <a:rPr lang="en-US" sz="2400" i="1" dirty="0">
                          <a:solidFill>
                            <a:srgbClr val="FF0000"/>
                          </a:solidFill>
                          <a:latin typeface="Arial"/>
                          <a:ea typeface="Arial"/>
                          <a:cs typeface="Times New Roman"/>
                        </a:rPr>
                        <a:t>What NOT to do</a:t>
                      </a:r>
                      <a:endParaRPr lang="en-US" sz="2400" dirty="0">
                        <a:solidFill>
                          <a:srgbClr val="000000"/>
                        </a:solidFill>
                        <a:latin typeface="Arial"/>
                        <a:ea typeface="Arial"/>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400" dirty="0">
                          <a:solidFill>
                            <a:srgbClr val="000000"/>
                          </a:solidFill>
                          <a:latin typeface="Arial"/>
                          <a:ea typeface="Arial"/>
                          <a:cs typeface="Times New Roman"/>
                        </a:rPr>
                        <a:t>Use a typical final exam containing </a:t>
                      </a:r>
                      <a:r>
                        <a:rPr lang="en-US" sz="2400" dirty="0" smtClean="0">
                          <a:solidFill>
                            <a:srgbClr val="000000"/>
                          </a:solidFill>
                          <a:latin typeface="Arial"/>
                          <a:ea typeface="Arial"/>
                          <a:cs typeface="Times New Roman"/>
                        </a:rPr>
                        <a:t>only </a:t>
                      </a:r>
                      <a:r>
                        <a:rPr lang="en-US" sz="2400" dirty="0">
                          <a:solidFill>
                            <a:srgbClr val="000000"/>
                          </a:solidFill>
                          <a:latin typeface="Arial"/>
                          <a:ea typeface="Arial"/>
                          <a:cs typeface="Times New Roman"/>
                        </a:rPr>
                        <a:t>recall or describe </a:t>
                      </a:r>
                      <a:r>
                        <a:rPr lang="en-US" sz="2400" dirty="0" smtClean="0">
                          <a:solidFill>
                            <a:srgbClr val="000000"/>
                          </a:solidFill>
                          <a:latin typeface="Arial"/>
                          <a:ea typeface="Arial"/>
                          <a:cs typeface="Times New Roman"/>
                        </a:rPr>
                        <a:t>questions.</a:t>
                      </a:r>
                      <a:endParaRPr lang="en-US" sz="2400" dirty="0">
                        <a:solidFill>
                          <a:srgbClr val="000000"/>
                        </a:solidFill>
                        <a:latin typeface="Arial"/>
                        <a:ea typeface="Arial"/>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Example – Measuring learning of skill</a:t>
            </a:r>
            <a:endParaRPr lang="en" sz="3400" dirty="0"/>
          </a:p>
        </p:txBody>
      </p:sp>
      <p:graphicFrame>
        <p:nvGraphicFramePr>
          <p:cNvPr id="5" name="Table 4"/>
          <p:cNvGraphicFramePr>
            <a:graphicFrameLocks noGrp="1"/>
          </p:cNvGraphicFramePr>
          <p:nvPr/>
        </p:nvGraphicFramePr>
        <p:xfrm>
          <a:off x="228600" y="666752"/>
          <a:ext cx="8763000" cy="4267198"/>
        </p:xfrm>
        <a:graphic>
          <a:graphicData uri="http://schemas.openxmlformats.org/drawingml/2006/table">
            <a:tbl>
              <a:tblPr rtl="1"/>
              <a:tblGrid>
                <a:gridCol w="2994762"/>
                <a:gridCol w="5768238"/>
              </a:tblGrid>
              <a:tr h="507309">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Chosen metric</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Effectiveness of learning</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7309">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Evidence needed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Improvement of a skill such as programming ability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7309">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What data to collect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Performance on a programming or debugging question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8981">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How to measure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Ask students to write a program to solve a specific program; give an erroneous program and ask students to debug the code till it gives a desired output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3145">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How to analyze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1800">
                          <a:solidFill>
                            <a:srgbClr val="000000"/>
                          </a:solidFill>
                          <a:latin typeface="Arial"/>
                          <a:ea typeface="Arial"/>
                          <a:cs typeface="Times New Roman"/>
                        </a:rPr>
                        <a:t>Analyze number of errors in the program, classify them as syntax errors and logical errors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3145">
                <a:tc>
                  <a:txBody>
                    <a:bodyPr/>
                    <a:lstStyle/>
                    <a:p>
                      <a:pPr marL="0" marR="0" rtl="0">
                        <a:lnSpc>
                          <a:spcPct val="115000"/>
                        </a:lnSpc>
                        <a:spcBef>
                          <a:spcPts val="0"/>
                        </a:spcBef>
                        <a:spcAft>
                          <a:spcPts val="0"/>
                        </a:spcAft>
                      </a:pPr>
                      <a:r>
                        <a:rPr lang="en-US" sz="1800" i="1">
                          <a:solidFill>
                            <a:srgbClr val="FF0000"/>
                          </a:solidFill>
                          <a:latin typeface="Arial"/>
                          <a:ea typeface="Arial"/>
                          <a:cs typeface="Times New Roman"/>
                        </a:rPr>
                        <a:t>What NOT to do</a:t>
                      </a:r>
                      <a:endParaRPr lang="en-US" sz="1800">
                        <a:solidFill>
                          <a:srgbClr val="000000"/>
                        </a:solidFill>
                        <a:latin typeface="Arial"/>
                        <a:ea typeface="Arial"/>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1800" dirty="0">
                          <a:solidFill>
                            <a:srgbClr val="000000"/>
                          </a:solidFill>
                          <a:latin typeface="Arial"/>
                          <a:ea typeface="Arial"/>
                          <a:cs typeface="Times New Roman"/>
                        </a:rPr>
                        <a:t>Ask Recall or understand level questions such as ‘’What is a variable?’’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0" y="133350"/>
            <a:ext cx="9144000" cy="486449"/>
          </a:xfrm>
          <a:prstGeom prst="rect">
            <a:avLst/>
          </a:prstGeom>
        </p:spPr>
        <p:txBody>
          <a:bodyPr lIns="91425" tIns="91425" rIns="91425" bIns="91425" anchor="b" anchorCtr="0">
            <a:noAutofit/>
          </a:bodyPr>
          <a:lstStyle/>
          <a:p>
            <a:pPr lvl="0" algn="ctr" rtl="0">
              <a:buNone/>
            </a:pPr>
            <a:r>
              <a:rPr lang="en" sz="3400" dirty="0" smtClean="0"/>
              <a:t>Example – Measuring student engagement</a:t>
            </a:r>
            <a:endParaRPr lang="en" sz="3400" dirty="0"/>
          </a:p>
        </p:txBody>
      </p:sp>
      <p:graphicFrame>
        <p:nvGraphicFramePr>
          <p:cNvPr id="5" name="Table 4"/>
          <p:cNvGraphicFramePr>
            <a:graphicFrameLocks noGrp="1"/>
          </p:cNvGraphicFramePr>
          <p:nvPr/>
        </p:nvGraphicFramePr>
        <p:xfrm>
          <a:off x="228600" y="514350"/>
          <a:ext cx="8763000" cy="4642487"/>
        </p:xfrm>
        <a:graphic>
          <a:graphicData uri="http://schemas.openxmlformats.org/drawingml/2006/table">
            <a:tbl>
              <a:tblPr rtl="1"/>
              <a:tblGrid>
                <a:gridCol w="3009515"/>
                <a:gridCol w="5753485"/>
              </a:tblGrid>
              <a:tr h="626739">
                <a:tc>
                  <a:txBody>
                    <a:bodyPr/>
                    <a:lstStyle/>
                    <a:p>
                      <a:pPr marL="0" marR="0" rtl="0">
                        <a:lnSpc>
                          <a:spcPct val="115000"/>
                        </a:lnSpc>
                        <a:spcBef>
                          <a:spcPts val="0"/>
                        </a:spcBef>
                        <a:spcAft>
                          <a:spcPts val="0"/>
                        </a:spcAft>
                      </a:pPr>
                      <a:r>
                        <a:rPr lang="en-US" sz="2000" dirty="0">
                          <a:solidFill>
                            <a:srgbClr val="000000"/>
                          </a:solidFill>
                          <a:latin typeface="Arial"/>
                          <a:ea typeface="Arial"/>
                          <a:cs typeface="Times New Roman"/>
                        </a:rPr>
                        <a:t>Chosen </a:t>
                      </a:r>
                      <a:r>
                        <a:rPr lang="en-US" sz="2000" dirty="0" smtClean="0">
                          <a:solidFill>
                            <a:srgbClr val="000000"/>
                          </a:solidFill>
                          <a:latin typeface="Arial"/>
                          <a:ea typeface="Arial"/>
                          <a:cs typeface="Times New Roman"/>
                        </a:rPr>
                        <a:t>metric</a:t>
                      </a:r>
                      <a:endParaRPr lang="en-US" sz="2000" dirty="0">
                        <a:solidFill>
                          <a:srgbClr val="000000"/>
                        </a:solidFill>
                        <a:latin typeface="Arial"/>
                        <a:ea typeface="Arial"/>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Attractiveness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739">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Evidence needed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000" dirty="0">
                          <a:solidFill>
                            <a:srgbClr val="000000"/>
                          </a:solidFill>
                          <a:latin typeface="Arial"/>
                          <a:ea typeface="Arial"/>
                          <a:cs typeface="Times New Roman"/>
                        </a:rPr>
                        <a:t>Student engagement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82409">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What data to collect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000" dirty="0">
                          <a:solidFill>
                            <a:srgbClr val="000000"/>
                          </a:solidFill>
                          <a:latin typeface="Arial"/>
                          <a:ea typeface="Arial"/>
                          <a:cs typeface="Times New Roman"/>
                        </a:rPr>
                        <a:t>Students’ perception of their interest in the course </a:t>
                      </a:r>
                      <a:r>
                        <a:rPr lang="en-US" sz="2000" dirty="0" smtClean="0">
                          <a:solidFill>
                            <a:srgbClr val="000000"/>
                          </a:solidFill>
                          <a:latin typeface="Arial"/>
                          <a:ea typeface="Arial"/>
                          <a:cs typeface="Times New Roman"/>
                        </a:rPr>
                        <a:t>format; Other measurements </a:t>
                      </a:r>
                      <a:r>
                        <a:rPr lang="en-US" sz="2000" dirty="0">
                          <a:solidFill>
                            <a:srgbClr val="000000"/>
                          </a:solidFill>
                          <a:latin typeface="Arial"/>
                          <a:ea typeface="Arial"/>
                          <a:cs typeface="Times New Roman"/>
                        </a:rPr>
                        <a:t>are attendance and participation rates, students’ </a:t>
                      </a:r>
                      <a:r>
                        <a:rPr lang="en-US" sz="2000" dirty="0" smtClean="0">
                          <a:solidFill>
                            <a:srgbClr val="000000"/>
                          </a:solidFill>
                          <a:latin typeface="Arial"/>
                          <a:ea typeface="Arial"/>
                          <a:cs typeface="Times New Roman"/>
                        </a:rPr>
                        <a:t>time-on-task.</a:t>
                      </a:r>
                      <a:endParaRPr lang="en-US" sz="2000" dirty="0">
                        <a:solidFill>
                          <a:srgbClr val="000000"/>
                        </a:solidFill>
                        <a:latin typeface="Arial"/>
                        <a:ea typeface="Arial"/>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4575">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How to measure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000" dirty="0">
                          <a:solidFill>
                            <a:srgbClr val="000000"/>
                          </a:solidFill>
                          <a:latin typeface="Arial"/>
                          <a:ea typeface="Arial"/>
                          <a:cs typeface="Times New Roman"/>
                        </a:rPr>
                        <a:t>Questionnaire to measure perception of interest, for example on a </a:t>
                      </a:r>
                      <a:r>
                        <a:rPr lang="en-US" sz="2000" dirty="0" err="1">
                          <a:solidFill>
                            <a:srgbClr val="000000"/>
                          </a:solidFill>
                          <a:latin typeface="Arial"/>
                          <a:ea typeface="Arial"/>
                          <a:cs typeface="Times New Roman"/>
                        </a:rPr>
                        <a:t>Likert</a:t>
                      </a:r>
                      <a:r>
                        <a:rPr lang="en-US" sz="2000" dirty="0">
                          <a:solidFill>
                            <a:srgbClr val="000000"/>
                          </a:solidFill>
                          <a:latin typeface="Arial"/>
                          <a:ea typeface="Arial"/>
                          <a:cs typeface="Times New Roman"/>
                        </a:rPr>
                        <a:t> scale. Observations for time-on-task.</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739">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How to analyze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000" dirty="0">
                          <a:solidFill>
                            <a:srgbClr val="000000"/>
                          </a:solidFill>
                          <a:latin typeface="Arial"/>
                          <a:ea typeface="Arial"/>
                          <a:cs typeface="Times New Roman"/>
                        </a:rPr>
                        <a:t>Frequency distribution of </a:t>
                      </a:r>
                      <a:r>
                        <a:rPr lang="en-US" sz="2000" dirty="0" err="1">
                          <a:solidFill>
                            <a:srgbClr val="000000"/>
                          </a:solidFill>
                          <a:latin typeface="Arial"/>
                          <a:ea typeface="Arial"/>
                          <a:cs typeface="Times New Roman"/>
                        </a:rPr>
                        <a:t>Likert</a:t>
                      </a:r>
                      <a:r>
                        <a:rPr lang="en-US" sz="2000" dirty="0">
                          <a:solidFill>
                            <a:srgbClr val="000000"/>
                          </a:solidFill>
                          <a:latin typeface="Arial"/>
                          <a:ea typeface="Arial"/>
                          <a:cs typeface="Times New Roman"/>
                        </a:rPr>
                        <a:t> </a:t>
                      </a:r>
                      <a:r>
                        <a:rPr lang="en-US" sz="2000" dirty="0" smtClean="0">
                          <a:solidFill>
                            <a:srgbClr val="000000"/>
                          </a:solidFill>
                          <a:latin typeface="Arial"/>
                          <a:ea typeface="Arial"/>
                          <a:cs typeface="Times New Roman"/>
                        </a:rPr>
                        <a:t>scores (Number of Strongly Agree … Strongly Disagree)</a:t>
                      </a:r>
                      <a:endParaRPr lang="en-US" sz="2000" dirty="0">
                        <a:solidFill>
                          <a:srgbClr val="000000"/>
                        </a:solidFill>
                        <a:latin typeface="Arial"/>
                        <a:ea typeface="Arial"/>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95342" y="133350"/>
            <a:ext cx="8229600" cy="521325"/>
          </a:xfrm>
          <a:prstGeom prst="rect">
            <a:avLst/>
          </a:prstGeom>
        </p:spPr>
        <p:txBody>
          <a:bodyPr lIns="91425" tIns="91425" rIns="91425" bIns="91425" anchor="b" anchorCtr="0">
            <a:noAutofit/>
          </a:bodyPr>
          <a:lstStyle/>
          <a:p>
            <a:pPr lvl="0" algn="ctr" rtl="0">
              <a:buNone/>
            </a:pPr>
            <a:r>
              <a:rPr lang="en" dirty="0"/>
              <a:t>What is Research in ET?</a:t>
            </a:r>
          </a:p>
        </p:txBody>
      </p:sp>
      <p:sp>
        <p:nvSpPr>
          <p:cNvPr id="62" name="Shape 62"/>
          <p:cNvSpPr txBox="1">
            <a:spLocks noGrp="1"/>
          </p:cNvSpPr>
          <p:nvPr>
            <p:ph type="body" idx="1"/>
          </p:nvPr>
        </p:nvSpPr>
        <p:spPr>
          <a:xfrm>
            <a:off x="176742" y="514350"/>
            <a:ext cx="8866800" cy="4336443"/>
          </a:xfrm>
          <a:prstGeom prst="rect">
            <a:avLst/>
          </a:prstGeom>
        </p:spPr>
        <p:txBody>
          <a:bodyPr lIns="91425" tIns="91425" rIns="91425" bIns="91425" anchor="t" anchorCtr="0">
            <a:noAutofit/>
          </a:bodyPr>
          <a:lstStyle/>
          <a:p>
            <a:pPr lvl="0" algn="just" rtl="0">
              <a:lnSpc>
                <a:spcPct val="115000"/>
              </a:lnSpc>
              <a:spcBef>
                <a:spcPts val="0"/>
              </a:spcBef>
              <a:buNone/>
            </a:pPr>
            <a:r>
              <a:rPr lang="en" sz="2400" dirty="0">
                <a:latin typeface="+mn-lt"/>
              </a:rPr>
              <a:t>We are </a:t>
            </a:r>
            <a:r>
              <a:rPr lang="en" sz="2400" b="1" dirty="0">
                <a:solidFill>
                  <a:srgbClr val="0000FF"/>
                </a:solidFill>
                <a:latin typeface="+mn-lt"/>
              </a:rPr>
              <a:t>ET Practitioners</a:t>
            </a:r>
            <a:r>
              <a:rPr lang="en" sz="2400" dirty="0">
                <a:latin typeface="+mn-lt"/>
              </a:rPr>
              <a:t> when we:</a:t>
            </a:r>
          </a:p>
          <a:p>
            <a:pPr marL="457200" lvl="0" indent="-419100" algn="just" rtl="0">
              <a:lnSpc>
                <a:spcPct val="115000"/>
              </a:lnSpc>
              <a:spcBef>
                <a:spcPts val="0"/>
              </a:spcBef>
              <a:buClr>
                <a:schemeClr val="dk1"/>
              </a:buClr>
              <a:buSzPct val="166666"/>
              <a:buFont typeface="Arial"/>
              <a:buChar char="•"/>
            </a:pPr>
            <a:r>
              <a:rPr lang="en" sz="2400" dirty="0">
                <a:latin typeface="+mn-lt"/>
              </a:rPr>
              <a:t>teach students; facilitate their learning.</a:t>
            </a:r>
          </a:p>
          <a:p>
            <a:pPr marL="457200" lvl="0" indent="-419100" algn="just" rtl="0">
              <a:lnSpc>
                <a:spcPct val="115000"/>
              </a:lnSpc>
              <a:spcBef>
                <a:spcPts val="0"/>
              </a:spcBef>
              <a:buClr>
                <a:schemeClr val="dk1"/>
              </a:buClr>
              <a:buSzPct val="166666"/>
              <a:buFont typeface="Arial"/>
              <a:buChar char="•"/>
            </a:pPr>
            <a:r>
              <a:rPr lang="en" sz="2400" dirty="0">
                <a:latin typeface="+mn-lt"/>
              </a:rPr>
              <a:t>think about improving students' learning, interest in the subject, engagement in class, ...</a:t>
            </a:r>
          </a:p>
          <a:p>
            <a:pPr marL="457200" lvl="0" indent="-419100" algn="just" rtl="0">
              <a:lnSpc>
                <a:spcPct val="115000"/>
              </a:lnSpc>
              <a:spcBef>
                <a:spcPts val="0"/>
              </a:spcBef>
              <a:buClr>
                <a:schemeClr val="dk1"/>
              </a:buClr>
              <a:buSzPct val="166666"/>
              <a:buFont typeface="Arial"/>
              <a:buChar char="•"/>
            </a:pPr>
            <a:r>
              <a:rPr lang="en" sz="2400" dirty="0">
                <a:latin typeface="+mn-lt"/>
              </a:rPr>
              <a:t>come up with ideas for doing the above.</a:t>
            </a:r>
          </a:p>
          <a:p>
            <a:endParaRPr sz="2400" dirty="0">
              <a:latin typeface="+mn-lt"/>
            </a:endParaRPr>
          </a:p>
          <a:p>
            <a:pPr lvl="0" algn="just" rtl="0">
              <a:lnSpc>
                <a:spcPct val="100000"/>
              </a:lnSpc>
              <a:spcBef>
                <a:spcPts val="0"/>
              </a:spcBef>
              <a:buNone/>
            </a:pPr>
            <a:r>
              <a:rPr lang="en" sz="2400" dirty="0">
                <a:latin typeface="+mn-lt"/>
              </a:rPr>
              <a:t>We become </a:t>
            </a:r>
            <a:r>
              <a:rPr lang="en" sz="2400" b="1" dirty="0">
                <a:solidFill>
                  <a:srgbClr val="0000FF"/>
                </a:solidFill>
                <a:latin typeface="+mn-lt"/>
              </a:rPr>
              <a:t>ET Researchers</a:t>
            </a:r>
            <a:r>
              <a:rPr lang="en" sz="2400" dirty="0">
                <a:solidFill>
                  <a:srgbClr val="0000FF"/>
                </a:solidFill>
                <a:latin typeface="+mn-lt"/>
              </a:rPr>
              <a:t> </a:t>
            </a:r>
            <a:r>
              <a:rPr lang="en" sz="2400" dirty="0">
                <a:latin typeface="+mn-lt"/>
              </a:rPr>
              <a:t>when we:</a:t>
            </a:r>
          </a:p>
          <a:p>
            <a:pPr marL="457200" lvl="0" indent="-419100" algn="just" rtl="0">
              <a:lnSpc>
                <a:spcPct val="115000"/>
              </a:lnSpc>
              <a:spcBef>
                <a:spcPts val="0"/>
              </a:spcBef>
              <a:buClr>
                <a:schemeClr val="dk1"/>
              </a:buClr>
              <a:buSzPct val="166666"/>
              <a:buFont typeface="Arial"/>
              <a:buChar char="•"/>
            </a:pPr>
            <a:r>
              <a:rPr lang="en" sz="2400" dirty="0">
                <a:latin typeface="+mn-lt"/>
              </a:rPr>
              <a:t>scientifically investigate the worth of our ideas.</a:t>
            </a:r>
          </a:p>
          <a:p>
            <a:pPr marL="457200" lvl="0" indent="-419100" algn="just" rtl="0">
              <a:lnSpc>
                <a:spcPct val="115000"/>
              </a:lnSpc>
              <a:spcBef>
                <a:spcPts val="0"/>
              </a:spcBef>
              <a:buClr>
                <a:schemeClr val="dk1"/>
              </a:buClr>
              <a:buSzPct val="166666"/>
              <a:buFont typeface="Arial"/>
              <a:buChar char="•"/>
            </a:pPr>
            <a:r>
              <a:rPr lang="en" sz="2400" dirty="0">
                <a:latin typeface="+mn-lt"/>
              </a:rPr>
              <a:t>conduct systematic studies to get data about whether our ideas are working.</a:t>
            </a:r>
          </a:p>
          <a:p>
            <a:pPr marL="457200" lvl="0" indent="-419100" algn="just" rtl="0">
              <a:lnSpc>
                <a:spcPct val="115000"/>
              </a:lnSpc>
              <a:spcBef>
                <a:spcPts val="0"/>
              </a:spcBef>
              <a:buClr>
                <a:schemeClr val="dk1"/>
              </a:buClr>
              <a:buSzPct val="166666"/>
              <a:buFont typeface="Arial"/>
              <a:buChar char="•"/>
            </a:pPr>
            <a:r>
              <a:rPr lang="en" sz="2400" dirty="0">
                <a:latin typeface="+mn-lt"/>
              </a:rPr>
              <a:t>provide evidence to support our conclusions.</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2875" y="666750"/>
          <a:ext cx="8848725" cy="4598363"/>
        </p:xfrm>
        <a:graphic>
          <a:graphicData uri="http://schemas.openxmlformats.org/drawingml/2006/table">
            <a:tbl>
              <a:tblPr rtl="1"/>
              <a:tblGrid>
                <a:gridCol w="4007250"/>
                <a:gridCol w="4841475"/>
              </a:tblGrid>
              <a:tr h="586607">
                <a:tc>
                  <a:txBody>
                    <a:bodyPr/>
                    <a:lstStyle/>
                    <a:p>
                      <a:pPr marL="0" marR="0" rtl="0">
                        <a:lnSpc>
                          <a:spcPct val="115000"/>
                        </a:lnSpc>
                        <a:spcBef>
                          <a:spcPts val="0"/>
                        </a:spcBef>
                        <a:spcAft>
                          <a:spcPts val="0"/>
                        </a:spcAft>
                      </a:pPr>
                      <a:r>
                        <a:rPr lang="en-US" sz="2000" b="1">
                          <a:solidFill>
                            <a:srgbClr val="000000"/>
                          </a:solidFill>
                          <a:latin typeface="Arial"/>
                          <a:ea typeface="Arial"/>
                          <a:cs typeface="Times New Roman"/>
                        </a:rPr>
                        <a:t> Don’t</a:t>
                      </a:r>
                      <a:endParaRPr lang="en-US" sz="2000">
                        <a:solidFill>
                          <a:srgbClr val="000000"/>
                        </a:solidFill>
                        <a:latin typeface="Arial"/>
                        <a:ea typeface="Arial"/>
                        <a:cs typeface="Times New Roman"/>
                      </a:endParaRPr>
                    </a:p>
                  </a:txBody>
                  <a:tcPr marL="101600" marR="101600" marT="50800" marB="508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000" b="1">
                          <a:solidFill>
                            <a:srgbClr val="000000"/>
                          </a:solidFill>
                          <a:latin typeface="Arial"/>
                          <a:ea typeface="Arial"/>
                          <a:cs typeface="Times New Roman"/>
                        </a:rPr>
                        <a:t>Instead Do</a:t>
                      </a:r>
                      <a:endParaRPr lang="en-US" sz="2000">
                        <a:solidFill>
                          <a:srgbClr val="000000"/>
                        </a:solidFill>
                        <a:latin typeface="Arial"/>
                        <a:ea typeface="Arial"/>
                        <a:cs typeface="Times New Roman"/>
                      </a:endParaRPr>
                    </a:p>
                  </a:txBody>
                  <a:tcPr marL="101600" marR="101600" marT="50800" marB="508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4916">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Do not simply ask –</a:t>
                      </a:r>
                    </a:p>
                    <a:p>
                      <a:pPr marL="0" marR="0" rtl="0">
                        <a:lnSpc>
                          <a:spcPct val="115000"/>
                        </a:lnSpc>
                        <a:spcBef>
                          <a:spcPts val="0"/>
                        </a:spcBef>
                        <a:spcAft>
                          <a:spcPts val="0"/>
                        </a:spcAft>
                      </a:pPr>
                      <a:r>
                        <a:rPr lang="en-US" sz="2000">
                          <a:solidFill>
                            <a:srgbClr val="000000"/>
                          </a:solidFill>
                          <a:latin typeface="Arial"/>
                          <a:ea typeface="Arial"/>
                          <a:cs typeface="Times New Roman"/>
                        </a:rPr>
                        <a:t>Did you like / dislike it?</a:t>
                      </a:r>
                    </a:p>
                  </a:txBody>
                  <a:tcPr marL="101600" marR="101600" marT="50800" marB="508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Ask questions related to what you want to measure – for example, students’ perception of engagement or their own learning</a:t>
                      </a:r>
                    </a:p>
                  </a:txBody>
                  <a:tcPr marL="101600" marR="101600" marT="50800" marB="508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0762">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Do not ask a single leading question -  Is the method interesting?</a:t>
                      </a:r>
                    </a:p>
                  </a:txBody>
                  <a:tcPr marL="101600" marR="101600" marT="50800" marB="508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Ask many specific questions related to what you want to measure</a:t>
                      </a:r>
                    </a:p>
                  </a:txBody>
                  <a:tcPr marL="101600" marR="101600" marT="50800" marB="508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4916">
                <a:tc>
                  <a:txBody>
                    <a:bodyPr/>
                    <a:lstStyle/>
                    <a:p>
                      <a:pPr marL="0" marR="0" rtl="0">
                        <a:lnSpc>
                          <a:spcPct val="115000"/>
                        </a:lnSpc>
                        <a:spcBef>
                          <a:spcPts val="0"/>
                        </a:spcBef>
                        <a:spcAft>
                          <a:spcPts val="0"/>
                        </a:spcAft>
                      </a:pPr>
                      <a:r>
                        <a:rPr lang="en-US" sz="2000">
                          <a:solidFill>
                            <a:srgbClr val="000000"/>
                          </a:solidFill>
                          <a:latin typeface="Arial"/>
                          <a:ea typeface="Arial"/>
                          <a:cs typeface="Times New Roman"/>
                        </a:rPr>
                        <a:t>Do not only include open descriptive questions (analysis is hard)</a:t>
                      </a:r>
                    </a:p>
                  </a:txBody>
                  <a:tcPr marL="101600" marR="101600" marT="50800" marB="508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2000" dirty="0">
                          <a:solidFill>
                            <a:srgbClr val="000000"/>
                          </a:solidFill>
                          <a:latin typeface="Arial"/>
                          <a:ea typeface="Arial"/>
                          <a:cs typeface="Times New Roman"/>
                        </a:rPr>
                        <a:t>Preferably use a scale / rating / ranking, (you can include additional open questions to support rating questions)</a:t>
                      </a:r>
                    </a:p>
                  </a:txBody>
                  <a:tcPr marL="101600" marR="101600" marT="50800" marB="508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hape 103"/>
          <p:cNvSpPr txBox="1">
            <a:spLocks noGrp="1"/>
          </p:cNvSpPr>
          <p:nvPr>
            <p:ph type="title"/>
          </p:nvPr>
        </p:nvSpPr>
        <p:spPr>
          <a:xfrm>
            <a:off x="0" y="104101"/>
            <a:ext cx="9144000" cy="486449"/>
          </a:xfrm>
          <a:prstGeom prst="rect">
            <a:avLst/>
          </a:prstGeom>
        </p:spPr>
        <p:txBody>
          <a:bodyPr lIns="91425" tIns="91425" rIns="91425" bIns="91425" anchor="b" anchorCtr="0">
            <a:noAutofit/>
          </a:bodyPr>
          <a:lstStyle/>
          <a:p>
            <a:pPr lvl="0" algn="ctr" rtl="0">
              <a:buNone/>
            </a:pPr>
            <a:r>
              <a:rPr lang="en" sz="3400" dirty="0" smtClean="0"/>
              <a:t>Example - Constructing perception surveys</a:t>
            </a:r>
            <a:endParaRPr lang="en" sz="3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6200" y="0"/>
            <a:ext cx="8991600" cy="666750"/>
          </a:xfrm>
          <a:prstGeom prst="rect">
            <a:avLst/>
          </a:prstGeom>
        </p:spPr>
        <p:txBody>
          <a:bodyPr lIns="91425" tIns="91425" rIns="91425" bIns="91425" anchor="b" anchorCtr="0">
            <a:noAutofit/>
          </a:bodyPr>
          <a:lstStyle/>
          <a:p>
            <a:pPr lvl="0" rtl="0">
              <a:spcBef>
                <a:spcPts val="0"/>
              </a:spcBef>
              <a:buNone/>
            </a:pPr>
            <a:r>
              <a:rPr lang="en" sz="3200" dirty="0"/>
              <a:t>Activity </a:t>
            </a:r>
            <a:r>
              <a:rPr lang="en" sz="3200" dirty="0" smtClean="0"/>
              <a:t>– Poll: Is this an ET research study</a:t>
            </a:r>
            <a:endParaRPr lang="en" sz="3200" dirty="0"/>
          </a:p>
        </p:txBody>
      </p:sp>
      <p:sp>
        <p:nvSpPr>
          <p:cNvPr id="42" name="Shape 42"/>
          <p:cNvSpPr txBox="1">
            <a:spLocks noGrp="1"/>
          </p:cNvSpPr>
          <p:nvPr>
            <p:ph type="body" idx="1"/>
          </p:nvPr>
        </p:nvSpPr>
        <p:spPr>
          <a:xfrm>
            <a:off x="152400" y="590550"/>
            <a:ext cx="8915400" cy="4215600"/>
          </a:xfrm>
          <a:prstGeom prst="rect">
            <a:avLst/>
          </a:prstGeom>
        </p:spPr>
        <p:txBody>
          <a:bodyPr lIns="91425" tIns="91425" rIns="91425" bIns="91425" anchor="t" anchorCtr="0">
            <a:noAutofit/>
          </a:bodyPr>
          <a:lstStyle/>
          <a:p>
            <a:endParaRPr sz="2400"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04800" y="0"/>
            <a:ext cx="8610600" cy="666750"/>
          </a:xfrm>
          <a:prstGeom prst="rect">
            <a:avLst/>
          </a:prstGeom>
        </p:spPr>
        <p:txBody>
          <a:bodyPr lIns="91425" tIns="91425" rIns="91425" bIns="91425" anchor="b" anchorCtr="0">
            <a:noAutofit/>
          </a:bodyPr>
          <a:lstStyle/>
          <a:p>
            <a:pPr lvl="0"/>
            <a:r>
              <a:rPr lang="en" sz="3200" dirty="0">
                <a:solidFill>
                  <a:srgbClr val="000000"/>
                </a:solidFill>
              </a:rPr>
              <a:t>Activity – Poll: Is this an ET research study</a:t>
            </a:r>
            <a:endParaRPr lang="en" dirty="0"/>
          </a:p>
        </p:txBody>
      </p:sp>
      <p:sp>
        <p:nvSpPr>
          <p:cNvPr id="42" name="Shape 42"/>
          <p:cNvSpPr txBox="1">
            <a:spLocks noGrp="1"/>
          </p:cNvSpPr>
          <p:nvPr>
            <p:ph type="body" idx="1"/>
          </p:nvPr>
        </p:nvSpPr>
        <p:spPr>
          <a:xfrm>
            <a:off x="152400" y="590550"/>
            <a:ext cx="8915400" cy="4215600"/>
          </a:xfrm>
          <a:prstGeom prst="rect">
            <a:avLst/>
          </a:prstGeom>
        </p:spPr>
        <p:txBody>
          <a:bodyPr lIns="91425" tIns="91425" rIns="91425" bIns="91425" anchor="t" anchorCtr="0">
            <a:noAutofit/>
          </a:bodyPr>
          <a:lstStyle/>
          <a:p>
            <a:r>
              <a:rPr lang="en-US" sz="2400" i="1" dirty="0" smtClean="0"/>
              <a:t>Your colleague says: “I will prepare interactive multimedia content and animated videos. Using </a:t>
            </a:r>
            <a:r>
              <a:rPr lang="en-US" sz="2400" i="1" dirty="0" err="1" smtClean="0"/>
              <a:t>Moodle</a:t>
            </a:r>
            <a:r>
              <a:rPr lang="en-US" sz="2400" i="1" dirty="0" smtClean="0"/>
              <a:t>, the student can access the content in order to make interactive session. The student will be more interested and interactive. Animated videos will be persisted in their mind. The concept will be easily understandable.</a:t>
            </a:r>
            <a:r>
              <a:rPr lang="en" sz="2000" i="1" dirty="0" smtClean="0">
                <a:solidFill>
                  <a:schemeClr val="tx1"/>
                </a:solidFill>
              </a:rPr>
              <a:t>”</a:t>
            </a:r>
            <a:endParaRPr lang="en" sz="2000" dirty="0" smtClean="0">
              <a:solidFill>
                <a:schemeClr val="tx1"/>
              </a:solidFill>
            </a:endParaRPr>
          </a:p>
          <a:p>
            <a:r>
              <a:rPr lang="en" sz="2800" dirty="0" smtClean="0">
                <a:solidFill>
                  <a:schemeClr val="tx1"/>
                </a:solidFill>
              </a:rPr>
              <a:t>Is this an ET research study?</a:t>
            </a:r>
          </a:p>
          <a:p>
            <a:pPr marL="457200" indent="-457200">
              <a:buFont typeface="+mj-lt"/>
              <a:buAutoNum type="arabicPeriod"/>
            </a:pPr>
            <a:r>
              <a:rPr lang="en" sz="2800" dirty="0" smtClean="0">
                <a:solidFill>
                  <a:schemeClr val="tx1"/>
                </a:solidFill>
              </a:rPr>
              <a:t>Yes.</a:t>
            </a:r>
          </a:p>
          <a:p>
            <a:pPr marL="457200" indent="-457200">
              <a:buFont typeface="+mj-lt"/>
              <a:buAutoNum type="arabicPeriod"/>
            </a:pPr>
            <a:r>
              <a:rPr lang="en" sz="2800" dirty="0" smtClean="0">
                <a:solidFill>
                  <a:schemeClr val="tx1"/>
                </a:solidFill>
              </a:rPr>
              <a:t>No.</a:t>
            </a:r>
          </a:p>
          <a:p>
            <a:pPr algn="r"/>
            <a:r>
              <a:rPr lang="en" sz="2400" dirty="0" smtClean="0">
                <a:solidFill>
                  <a:srgbClr val="FF0000"/>
                </a:solidFill>
              </a:rPr>
              <a:t>Participants:</a:t>
            </a:r>
            <a:r>
              <a:rPr lang="en" sz="2400" dirty="0" smtClean="0">
                <a:solidFill>
                  <a:schemeClr val="tx1"/>
                </a:solidFill>
              </a:rPr>
              <a:t> Vote on the question above.</a:t>
            </a:r>
          </a:p>
          <a:p>
            <a:pPr algn="r" rtl="0">
              <a:spcBef>
                <a:spcPts val="0"/>
              </a:spcBef>
              <a:buNone/>
            </a:pPr>
            <a:r>
              <a:rPr lang="en" sz="2400" dirty="0" smtClean="0">
                <a:solidFill>
                  <a:srgbClr val="FF0000"/>
                </a:solidFill>
              </a:rPr>
              <a:t>Coordinators</a:t>
            </a:r>
            <a:r>
              <a:rPr lang="en" sz="2400" dirty="0">
                <a:solidFill>
                  <a:srgbClr val="FF0000"/>
                </a:solidFill>
              </a:rPr>
              <a:t>:</a:t>
            </a:r>
            <a:r>
              <a:rPr lang="en" sz="2400" dirty="0">
                <a:solidFill>
                  <a:schemeClr val="tx1"/>
                </a:solidFill>
              </a:rPr>
              <a:t> </a:t>
            </a:r>
            <a:r>
              <a:rPr lang="en" sz="2400" dirty="0" smtClean="0">
                <a:solidFill>
                  <a:schemeClr val="tx1"/>
                </a:solidFill>
              </a:rPr>
              <a:t>Convey the majority vote. </a:t>
            </a:r>
            <a:endParaRPr sz="2400" dirty="0">
              <a:solidFill>
                <a:schemeClr val="tx1"/>
              </a:solidFill>
            </a:endParaRPr>
          </a:p>
        </p:txBody>
      </p:sp>
    </p:spTree>
    <p:extLst>
      <p:ext uri="{BB962C8B-B14F-4D97-AF65-F5344CB8AC3E}">
        <p14:creationId xmlns:p14="http://schemas.microsoft.com/office/powerpoint/2010/main" val="2431380323"/>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98426" y="590550"/>
            <a:ext cx="8893174" cy="4038600"/>
          </a:xfrm>
          <a:prstGeom prst="rect">
            <a:avLst/>
          </a:prstGeom>
          <a:noFill/>
          <a:ln>
            <a:noFill/>
          </a:ln>
        </p:spPr>
        <p:txBody>
          <a:bodyPr lIns="91425" tIns="137150" rIns="91425" bIns="45700" anchor="t" anchorCtr="0">
            <a:noAutofit/>
          </a:bodyPr>
          <a:lstStyle/>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Mere development of instructional material </a:t>
            </a:r>
            <a:r>
              <a:rPr lang="en-US" sz="2800" b="0" i="0" u="none" strike="noStrike" cap="none" baseline="0" dirty="0" smtClean="0">
                <a:solidFill>
                  <a:schemeClr val="dk1"/>
                </a:solidFill>
                <a:latin typeface="Arial"/>
                <a:ea typeface="Arial"/>
                <a:cs typeface="Arial"/>
                <a:sym typeface="Arial"/>
              </a:rPr>
              <a:t>or strategy is </a:t>
            </a:r>
            <a:r>
              <a:rPr lang="en-US" sz="2800" b="0" i="0" u="none" strike="noStrike" cap="none" baseline="0" dirty="0">
                <a:solidFill>
                  <a:schemeClr val="dk1"/>
                </a:solidFill>
                <a:latin typeface="Arial"/>
                <a:ea typeface="Arial"/>
                <a:cs typeface="Arial"/>
                <a:sym typeface="Arial"/>
              </a:rPr>
              <a:t>NOT a </a:t>
            </a:r>
            <a:r>
              <a:rPr lang="en-US" sz="2800" b="0" i="0" u="none" strike="noStrike" cap="none" baseline="0" dirty="0" smtClean="0">
                <a:solidFill>
                  <a:schemeClr val="dk1"/>
                </a:solidFill>
                <a:latin typeface="Arial"/>
                <a:ea typeface="Arial"/>
                <a:cs typeface="Arial"/>
                <a:sym typeface="Arial"/>
              </a:rPr>
              <a:t>ET research </a:t>
            </a:r>
            <a:r>
              <a:rPr lang="en-US" sz="2800" b="0" i="0" u="none" strike="noStrike" cap="none" baseline="0" dirty="0">
                <a:solidFill>
                  <a:schemeClr val="dk1"/>
                </a:solidFill>
                <a:latin typeface="Arial"/>
                <a:ea typeface="Arial"/>
                <a:cs typeface="Arial"/>
                <a:sym typeface="Arial"/>
              </a:rPr>
              <a:t>paper </a:t>
            </a: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even if the material is based on an innovative idea. </a:t>
            </a:r>
          </a:p>
          <a:p>
            <a:endParaRPr dirty="0"/>
          </a:p>
          <a:p>
            <a:pPr marL="0" marR="0" lvl="0" indent="0" algn="ctr" rtl="0">
              <a:lnSpc>
                <a:spcPct val="125000"/>
              </a:lnSpc>
              <a:spcBef>
                <a:spcPts val="0"/>
              </a:spcBef>
              <a:spcAft>
                <a:spcPts val="0"/>
              </a:spcAft>
              <a:buClr>
                <a:schemeClr val="dk1"/>
              </a:buClr>
              <a:buSzPct val="25000"/>
              <a:buFont typeface="Arial"/>
              <a:buNone/>
            </a:pPr>
            <a:r>
              <a:rPr lang="en-US" sz="2400" b="0" i="0" u="none" strike="noStrike" cap="none" baseline="0" dirty="0">
                <a:solidFill>
                  <a:schemeClr val="dk1"/>
                </a:solidFill>
                <a:latin typeface="Arial"/>
                <a:ea typeface="Arial"/>
                <a:cs typeface="Arial"/>
                <a:sym typeface="Arial"/>
              </a:rPr>
              <a:t>To be considered as </a:t>
            </a:r>
            <a:r>
              <a:rPr lang="en-US" sz="2400" b="0" i="0" u="none" strike="noStrike" cap="none" baseline="0" dirty="0" smtClean="0">
                <a:solidFill>
                  <a:schemeClr val="dk1"/>
                </a:solidFill>
                <a:latin typeface="Arial"/>
                <a:ea typeface="Arial"/>
                <a:cs typeface="Arial"/>
                <a:sym typeface="Arial"/>
              </a:rPr>
              <a:t>a </a:t>
            </a:r>
            <a:r>
              <a:rPr lang="en-US" sz="2400" b="0" i="0" u="none" strike="noStrike" cap="none" baseline="0" dirty="0">
                <a:solidFill>
                  <a:schemeClr val="dk1"/>
                </a:solidFill>
                <a:latin typeface="Arial"/>
                <a:ea typeface="Arial"/>
                <a:cs typeface="Arial"/>
                <a:sym typeface="Arial"/>
              </a:rPr>
              <a:t>research paper, you need to show that the </a:t>
            </a:r>
            <a:r>
              <a:rPr lang="en-US" sz="2400" b="0" i="0" u="none" strike="noStrike" cap="none" baseline="0" dirty="0" smtClean="0">
                <a:solidFill>
                  <a:schemeClr val="dk1"/>
                </a:solidFill>
                <a:latin typeface="Arial"/>
                <a:ea typeface="Arial"/>
                <a:cs typeface="Arial"/>
                <a:sym typeface="Arial"/>
              </a:rPr>
              <a:t>material or</a:t>
            </a:r>
            <a:r>
              <a:rPr lang="en-US" sz="2400" b="0" i="0" u="none" strike="noStrike" cap="none" dirty="0" smtClean="0">
                <a:solidFill>
                  <a:schemeClr val="dk1"/>
                </a:solidFill>
                <a:latin typeface="Arial"/>
                <a:ea typeface="Arial"/>
                <a:cs typeface="Arial"/>
                <a:sym typeface="Arial"/>
              </a:rPr>
              <a:t> strategy</a:t>
            </a:r>
            <a:r>
              <a:rPr lang="en-US" sz="2400" b="0" i="0" u="none" strike="noStrike" cap="none" baseline="0" dirty="0" smtClean="0">
                <a:solidFill>
                  <a:schemeClr val="dk1"/>
                </a:solidFill>
                <a:latin typeface="Arial"/>
                <a:ea typeface="Arial"/>
                <a:cs typeface="Arial"/>
                <a:sym typeface="Arial"/>
              </a:rPr>
              <a:t> </a:t>
            </a:r>
            <a:r>
              <a:rPr lang="en-US" sz="2400" b="0" i="0" u="none" strike="noStrike" cap="none" baseline="0" dirty="0">
                <a:solidFill>
                  <a:schemeClr val="dk1"/>
                </a:solidFill>
                <a:latin typeface="Arial"/>
                <a:ea typeface="Arial"/>
                <a:cs typeface="Arial"/>
                <a:sym typeface="Arial"/>
              </a:rPr>
              <a:t>has resulted in improvement in student learning or engagement.</a:t>
            </a:r>
          </a:p>
        </p:txBody>
      </p:sp>
      <p:sp>
        <p:nvSpPr>
          <p:cNvPr id="143" name="Shape 143"/>
          <p:cNvSpPr txBox="1">
            <a:spLocks noGrp="1"/>
          </p:cNvSpPr>
          <p:nvPr>
            <p:ph type="sldNum" idx="4294967295"/>
          </p:nvPr>
        </p:nvSpPr>
        <p:spPr>
          <a:xfrm>
            <a:off x="6553201" y="4683919"/>
            <a:ext cx="2133599" cy="357187"/>
          </a:xfrm>
          <a:prstGeom prst="rect">
            <a:avLst/>
          </a:prstGeom>
          <a:noFill/>
          <a:ln>
            <a:noFill/>
          </a:ln>
        </p:spPr>
        <p:txBody>
          <a:bodyPr lIns="91425" tIns="45700" rIns="91425" bIns="45700" anchor="t" anchorCtr="0">
            <a:noAutofit/>
          </a:bodyPr>
          <a:lstStyle/>
          <a:p>
            <a:pPr algn="r">
              <a:buSzPct val="25000"/>
            </a:pPr>
            <a:r>
              <a:rPr lang="en-US"/>
              <a:t> </a:t>
            </a:r>
          </a:p>
        </p:txBody>
      </p:sp>
      <p:sp>
        <p:nvSpPr>
          <p:cNvPr id="4" name="Shape 41"/>
          <p:cNvSpPr txBox="1">
            <a:spLocks noGrp="1"/>
          </p:cNvSpPr>
          <p:nvPr>
            <p:ph type="title"/>
          </p:nvPr>
        </p:nvSpPr>
        <p:spPr>
          <a:xfrm>
            <a:off x="304800" y="0"/>
            <a:ext cx="8610600" cy="666750"/>
          </a:xfrm>
          <a:prstGeom prst="rect">
            <a:avLst/>
          </a:prstGeom>
        </p:spPr>
        <p:txBody>
          <a:bodyPr lIns="91425" tIns="91425" rIns="91425" bIns="91425" anchor="b" anchorCtr="0">
            <a:noAutofit/>
          </a:bodyPr>
          <a:lstStyle/>
          <a:p>
            <a:pPr lvl="0" algn="ctr" rtl="0">
              <a:spcBef>
                <a:spcPts val="0"/>
              </a:spcBef>
              <a:buNone/>
            </a:pPr>
            <a:r>
              <a:rPr lang="en" dirty="0" smtClean="0"/>
              <a:t>Summary - 1</a:t>
            </a:r>
            <a:endParaRPr lang="en" dirty="0"/>
          </a:p>
        </p:txBody>
      </p:sp>
    </p:spTree>
    <p:extLst>
      <p:ext uri="{BB962C8B-B14F-4D97-AF65-F5344CB8AC3E}">
        <p14:creationId xmlns:p14="http://schemas.microsoft.com/office/powerpoint/2010/main" val="75182282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98426" y="971550"/>
            <a:ext cx="8893174" cy="4038600"/>
          </a:xfrm>
          <a:prstGeom prst="rect">
            <a:avLst/>
          </a:prstGeom>
          <a:noFill/>
          <a:ln>
            <a:noFill/>
          </a:ln>
        </p:spPr>
        <p:txBody>
          <a:bodyPr lIns="91425" tIns="137150" rIns="91425" bIns="45700" anchor="t" anchorCtr="0">
            <a:noAutofit/>
          </a:bodyPr>
          <a:lstStyle/>
          <a:p>
            <a:r>
              <a:rPr lang="en-US" sz="2400" dirty="0" smtClean="0"/>
              <a:t>Need </a:t>
            </a:r>
            <a:r>
              <a:rPr lang="en-US" sz="2400" dirty="0"/>
              <a:t>to show </a:t>
            </a:r>
            <a:r>
              <a:rPr lang="en-US" sz="2400" u="sng" dirty="0"/>
              <a:t>evidence</a:t>
            </a:r>
            <a:r>
              <a:rPr lang="en-US" sz="2400" dirty="0"/>
              <a:t> that the material has resulted in improvement in student learning or engagement. </a:t>
            </a:r>
            <a:endParaRPr lang="en-US" sz="2400" dirty="0" smtClean="0"/>
          </a:p>
          <a:p>
            <a:r>
              <a:rPr lang="en-US" sz="2400" dirty="0" smtClean="0"/>
              <a:t>For </a:t>
            </a:r>
            <a:r>
              <a:rPr lang="en-US" sz="2400" dirty="0"/>
              <a:t>example - </a:t>
            </a:r>
          </a:p>
          <a:p>
            <a:pPr marL="342900" indent="-342900" fontAlgn="base">
              <a:buFont typeface="Arial" panose="020B0604020202020204" pitchFamily="34" charset="0"/>
              <a:buChar char="•"/>
            </a:pPr>
            <a:r>
              <a:rPr lang="en-US" sz="2400" dirty="0"/>
              <a:t>I will give a quiz to test students’ understanding on a concept learnt using multimedia, and compare it with their understanding on a similar concept learnt using traditional material such as a </a:t>
            </a:r>
            <a:r>
              <a:rPr lang="en-US" sz="2400" dirty="0" smtClean="0"/>
              <a:t>textbook.</a:t>
            </a:r>
          </a:p>
          <a:p>
            <a:pPr marL="342900" indent="-342900" fontAlgn="base">
              <a:buFont typeface="Arial" panose="020B0604020202020204" pitchFamily="34" charset="0"/>
              <a:buChar char="•"/>
            </a:pPr>
            <a:endParaRPr lang="en-US" sz="2400" dirty="0"/>
          </a:p>
          <a:p>
            <a:pPr marL="342900" indent="-342900" fontAlgn="base">
              <a:buFont typeface="Arial" panose="020B0604020202020204" pitchFamily="34" charset="0"/>
              <a:buChar char="•"/>
            </a:pPr>
            <a:r>
              <a:rPr lang="en-US" sz="2400" dirty="0" smtClean="0"/>
              <a:t>I </a:t>
            </a:r>
            <a:r>
              <a:rPr lang="en-US" sz="2400" dirty="0"/>
              <a:t>will prepare a questionnaire that asks students their preference of using multimedia vs. traditional (print) material, and their reasons of doing so.</a:t>
            </a:r>
          </a:p>
        </p:txBody>
      </p:sp>
      <p:sp>
        <p:nvSpPr>
          <p:cNvPr id="143" name="Shape 143"/>
          <p:cNvSpPr txBox="1">
            <a:spLocks noGrp="1"/>
          </p:cNvSpPr>
          <p:nvPr>
            <p:ph type="sldNum" idx="4294967295"/>
          </p:nvPr>
        </p:nvSpPr>
        <p:spPr>
          <a:xfrm>
            <a:off x="6553201" y="4683919"/>
            <a:ext cx="2133599" cy="357187"/>
          </a:xfrm>
          <a:prstGeom prst="rect">
            <a:avLst/>
          </a:prstGeom>
          <a:noFill/>
          <a:ln>
            <a:noFill/>
          </a:ln>
        </p:spPr>
        <p:txBody>
          <a:bodyPr lIns="91425" tIns="45700" rIns="91425" bIns="45700" anchor="t" anchorCtr="0">
            <a:noAutofit/>
          </a:bodyPr>
          <a:lstStyle/>
          <a:p>
            <a:pPr algn="r">
              <a:buSzPct val="25000"/>
            </a:pPr>
            <a:r>
              <a:rPr lang="en-US"/>
              <a:t> </a:t>
            </a:r>
          </a:p>
        </p:txBody>
      </p:sp>
      <p:sp>
        <p:nvSpPr>
          <p:cNvPr id="4" name="Shape 41"/>
          <p:cNvSpPr txBox="1">
            <a:spLocks noGrp="1"/>
          </p:cNvSpPr>
          <p:nvPr>
            <p:ph type="title"/>
          </p:nvPr>
        </p:nvSpPr>
        <p:spPr>
          <a:xfrm>
            <a:off x="304800" y="0"/>
            <a:ext cx="8610600" cy="1200150"/>
          </a:xfrm>
          <a:prstGeom prst="rect">
            <a:avLst/>
          </a:prstGeom>
        </p:spPr>
        <p:txBody>
          <a:bodyPr lIns="91425" tIns="91425" rIns="91425" bIns="91425" anchor="b" anchorCtr="0">
            <a:noAutofit/>
          </a:bodyPr>
          <a:lstStyle/>
          <a:p>
            <a:r>
              <a:rPr lang="en-US" dirty="0" smtClean="0">
                <a:solidFill>
                  <a:srgbClr val="FF0000"/>
                </a:solidFill>
              </a:rPr>
              <a:t>How to progress this idea into a research study?</a:t>
            </a:r>
            <a:r>
              <a:rPr lang="en-US" b="0" dirty="0" smtClean="0">
                <a:solidFill>
                  <a:srgbClr val="FF0000"/>
                </a:solidFill>
              </a:rPr>
              <a:t/>
            </a:r>
            <a:br>
              <a:rPr lang="en-US" b="0" dirty="0" smtClean="0">
                <a:solidFill>
                  <a:srgbClr val="FF0000"/>
                </a:solidFill>
              </a:rPr>
            </a:br>
            <a:r>
              <a:rPr lang="en-US" dirty="0" smtClean="0">
                <a:solidFill>
                  <a:srgbClr val="FF0000"/>
                </a:solidFill>
              </a:rPr>
              <a:t/>
            </a:r>
            <a:br>
              <a:rPr lang="en-US" dirty="0" smtClean="0">
                <a:solidFill>
                  <a:srgbClr val="FF0000"/>
                </a:solidFill>
              </a:rPr>
            </a:br>
            <a:r>
              <a:rPr lang="en-US" dirty="0">
                <a:solidFill>
                  <a:srgbClr val="FF0000"/>
                </a:solidFill>
                <a:latin typeface="Arial" panose="020B0604020202020204" pitchFamily="34" charset="0"/>
              </a:rPr>
              <a:t>How to progress this idea into a research study?</a:t>
            </a:r>
            <a:r>
              <a:rPr lang="en-US" b="0" dirty="0">
                <a:solidFill>
                  <a:srgbClr val="FF0000"/>
                </a:solidFill>
              </a:rPr>
              <a:t/>
            </a:r>
            <a:br>
              <a:rPr lang="en-US" b="0" dirty="0">
                <a:solidFill>
                  <a:srgbClr val="FF0000"/>
                </a:solidFill>
              </a:rPr>
            </a:br>
            <a:r>
              <a:rPr lang="en-US" dirty="0">
                <a:solidFill>
                  <a:srgbClr val="FF0000"/>
                </a:solidFill>
              </a:rPr>
              <a:t/>
            </a:r>
            <a:br>
              <a:rPr lang="en-US" dirty="0">
                <a:solidFill>
                  <a:srgbClr val="FF0000"/>
                </a:solidFill>
              </a:rPr>
            </a:br>
            <a:r>
              <a:rPr lang="en-US" dirty="0"/>
              <a:t>How to progress this idea into a research study?</a:t>
            </a:r>
            <a:r>
              <a:rPr lang="en-US" b="0" dirty="0"/>
              <a:t/>
            </a:r>
            <a:br>
              <a:rPr lang="en-US" b="0" dirty="0"/>
            </a:br>
            <a:r>
              <a:rPr lang="en-US" dirty="0"/>
              <a:t/>
            </a:r>
            <a:br>
              <a:rPr lang="en-US" dirty="0"/>
            </a:br>
            <a:r>
              <a:rPr lang="en-US" dirty="0" smtClean="0"/>
              <a:t>How to progress this idea into a research study</a:t>
            </a:r>
            <a:endParaRPr lang="en" dirty="0">
              <a:solidFill>
                <a:srgbClr val="FF0000"/>
              </a:solidFill>
            </a:endParaRPr>
          </a:p>
        </p:txBody>
      </p:sp>
    </p:spTree>
    <p:extLst>
      <p:ext uri="{BB962C8B-B14F-4D97-AF65-F5344CB8AC3E}">
        <p14:creationId xmlns:p14="http://schemas.microsoft.com/office/powerpoint/2010/main" val="2627710773"/>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04800" y="0"/>
            <a:ext cx="8610600" cy="666750"/>
          </a:xfrm>
          <a:prstGeom prst="rect">
            <a:avLst/>
          </a:prstGeom>
        </p:spPr>
        <p:txBody>
          <a:bodyPr lIns="91425" tIns="91425" rIns="91425" bIns="91425" anchor="b" anchorCtr="0">
            <a:noAutofit/>
          </a:bodyPr>
          <a:lstStyle/>
          <a:p>
            <a:pPr lvl="0"/>
            <a:r>
              <a:rPr lang="en" sz="3200" dirty="0">
                <a:solidFill>
                  <a:srgbClr val="000000"/>
                </a:solidFill>
              </a:rPr>
              <a:t>Activity – Poll: Is this an ET research study</a:t>
            </a:r>
            <a:endParaRPr lang="en" dirty="0"/>
          </a:p>
        </p:txBody>
      </p:sp>
      <p:sp>
        <p:nvSpPr>
          <p:cNvPr id="42" name="Shape 42"/>
          <p:cNvSpPr txBox="1">
            <a:spLocks noGrp="1"/>
          </p:cNvSpPr>
          <p:nvPr>
            <p:ph type="body" idx="1"/>
          </p:nvPr>
        </p:nvSpPr>
        <p:spPr>
          <a:xfrm>
            <a:off x="152400" y="590550"/>
            <a:ext cx="8915400" cy="4215600"/>
          </a:xfrm>
          <a:prstGeom prst="rect">
            <a:avLst/>
          </a:prstGeom>
        </p:spPr>
        <p:txBody>
          <a:bodyPr lIns="91425" tIns="91425" rIns="91425" bIns="91425" anchor="t" anchorCtr="0">
            <a:noAutofit/>
          </a:bodyPr>
          <a:lstStyle/>
          <a:p>
            <a:r>
              <a:rPr lang="en-US" sz="2400" i="1" dirty="0" smtClean="0"/>
              <a:t>Your colleague says: “</a:t>
            </a:r>
            <a:r>
              <a:rPr lang="en-US" sz="2400" i="1" dirty="0"/>
              <a:t>The purpose of this study is to use Moodle</a:t>
            </a:r>
            <a:r>
              <a:rPr lang="en-US" sz="2400" i="1" dirty="0" smtClean="0"/>
              <a:t>, </a:t>
            </a:r>
            <a:r>
              <a:rPr lang="en-US" sz="2400" i="1" dirty="0"/>
              <a:t>in an </a:t>
            </a:r>
            <a:r>
              <a:rPr lang="en-US" sz="2400" i="1" dirty="0" err="1" smtClean="0"/>
              <a:t>engg</a:t>
            </a:r>
            <a:r>
              <a:rPr lang="en-US" sz="2400" i="1" dirty="0" smtClean="0"/>
              <a:t> </a:t>
            </a:r>
            <a:r>
              <a:rPr lang="en-US" sz="2400" i="1" dirty="0"/>
              <a:t>course and study the motivation behind its use by participants. A</a:t>
            </a:r>
            <a:r>
              <a:rPr lang="en-US" sz="2400" i="1" dirty="0" smtClean="0"/>
              <a:t>ctivities </a:t>
            </a:r>
            <a:r>
              <a:rPr lang="en-US" sz="2400" i="1" dirty="0"/>
              <a:t>such as presenting information, managing course material, and evaluating student work through Moodle quizzes, all were done using Moodle. Instructors were asked the benefits and barriers to using Moodle</a:t>
            </a:r>
            <a:r>
              <a:rPr lang="en-US" sz="2400" i="1" dirty="0" smtClean="0"/>
              <a:t>.” </a:t>
            </a:r>
            <a:endParaRPr lang="en" sz="2800" dirty="0" smtClean="0">
              <a:solidFill>
                <a:schemeClr val="tx1"/>
              </a:solidFill>
            </a:endParaRPr>
          </a:p>
          <a:p>
            <a:r>
              <a:rPr lang="en" sz="2800" dirty="0" smtClean="0">
                <a:solidFill>
                  <a:schemeClr val="tx1"/>
                </a:solidFill>
              </a:rPr>
              <a:t>Is this an ET research study?</a:t>
            </a:r>
          </a:p>
          <a:p>
            <a:pPr marL="457200" indent="-457200">
              <a:buFont typeface="+mj-lt"/>
              <a:buAutoNum type="arabicPeriod"/>
            </a:pPr>
            <a:r>
              <a:rPr lang="en" sz="2800" dirty="0" smtClean="0">
                <a:solidFill>
                  <a:schemeClr val="tx1"/>
                </a:solidFill>
              </a:rPr>
              <a:t>Yes.</a:t>
            </a:r>
          </a:p>
          <a:p>
            <a:pPr marL="457200" indent="-457200">
              <a:buFont typeface="+mj-lt"/>
              <a:buAutoNum type="arabicPeriod"/>
            </a:pPr>
            <a:r>
              <a:rPr lang="en" sz="2800" dirty="0" smtClean="0">
                <a:solidFill>
                  <a:schemeClr val="tx1"/>
                </a:solidFill>
              </a:rPr>
              <a:t>No.</a:t>
            </a:r>
          </a:p>
          <a:p>
            <a:pPr algn="r"/>
            <a:r>
              <a:rPr lang="en" sz="2400" dirty="0" smtClean="0">
                <a:solidFill>
                  <a:srgbClr val="FF0000"/>
                </a:solidFill>
              </a:rPr>
              <a:t>Participants:</a:t>
            </a:r>
            <a:r>
              <a:rPr lang="en" sz="2400" dirty="0" smtClean="0">
                <a:solidFill>
                  <a:schemeClr val="tx1"/>
                </a:solidFill>
              </a:rPr>
              <a:t> Vote on the question above.</a:t>
            </a:r>
          </a:p>
          <a:p>
            <a:pPr algn="r" rtl="0">
              <a:spcBef>
                <a:spcPts val="0"/>
              </a:spcBef>
              <a:buNone/>
            </a:pPr>
            <a:r>
              <a:rPr lang="en" sz="2400" dirty="0" smtClean="0">
                <a:solidFill>
                  <a:srgbClr val="FF0000"/>
                </a:solidFill>
              </a:rPr>
              <a:t>Coordinators</a:t>
            </a:r>
            <a:r>
              <a:rPr lang="en" sz="2400" dirty="0">
                <a:solidFill>
                  <a:srgbClr val="FF0000"/>
                </a:solidFill>
              </a:rPr>
              <a:t>:</a:t>
            </a:r>
            <a:r>
              <a:rPr lang="en" sz="2400" dirty="0">
                <a:solidFill>
                  <a:schemeClr val="tx1"/>
                </a:solidFill>
              </a:rPr>
              <a:t> </a:t>
            </a:r>
            <a:r>
              <a:rPr lang="en" sz="2400" dirty="0" smtClean="0">
                <a:solidFill>
                  <a:schemeClr val="tx1"/>
                </a:solidFill>
              </a:rPr>
              <a:t>Convey the majority vote. </a:t>
            </a:r>
            <a:endParaRPr sz="2400" dirty="0">
              <a:solidFill>
                <a:schemeClr val="tx1"/>
              </a:solidFill>
            </a:endParaRPr>
          </a:p>
        </p:txBody>
      </p:sp>
    </p:spTree>
    <p:extLst>
      <p:ext uri="{BB962C8B-B14F-4D97-AF65-F5344CB8AC3E}">
        <p14:creationId xmlns:p14="http://schemas.microsoft.com/office/powerpoint/2010/main" val="424992762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Summary - 2</a:t>
            </a:r>
            <a:endParaRPr lang="en" sz="3400" dirty="0"/>
          </a:p>
        </p:txBody>
      </p:sp>
      <p:sp>
        <p:nvSpPr>
          <p:cNvPr id="104" name="Shape 104"/>
          <p:cNvSpPr txBox="1">
            <a:spLocks noGrp="1"/>
          </p:cNvSpPr>
          <p:nvPr>
            <p:ph type="body" idx="1"/>
          </p:nvPr>
        </p:nvSpPr>
        <p:spPr>
          <a:xfrm>
            <a:off x="328233" y="571500"/>
            <a:ext cx="8663367" cy="4142925"/>
          </a:xfrm>
          <a:prstGeom prst="rect">
            <a:avLst/>
          </a:prstGeom>
        </p:spPr>
        <p:txBody>
          <a:bodyPr lIns="91425" tIns="91425" rIns="91425" bIns="91425" anchor="t" anchorCtr="0">
            <a:noAutofit/>
          </a:bodyPr>
          <a:lstStyle/>
          <a:p>
            <a:pPr algn="ctr">
              <a:lnSpc>
                <a:spcPct val="110000"/>
              </a:lnSpc>
            </a:pPr>
            <a:r>
              <a:rPr lang="en-US" sz="2800" dirty="0"/>
              <a:t>Use of an ET tool in a routine manner is NOT a research paper.</a:t>
            </a:r>
          </a:p>
          <a:p>
            <a:pPr algn="ctr">
              <a:lnSpc>
                <a:spcPct val="110000"/>
              </a:lnSpc>
            </a:pPr>
            <a:r>
              <a:rPr lang="en-US" sz="2800" dirty="0"/>
              <a:t/>
            </a:r>
            <a:br>
              <a:rPr lang="en-US" sz="2800" dirty="0"/>
            </a:br>
            <a:r>
              <a:rPr lang="en-US" sz="2400" dirty="0"/>
              <a:t>To be considered as an acceptable research paper, you need to implement an innovative method of using the tool to achieve a teaching-learning goal</a:t>
            </a:r>
            <a:r>
              <a:rPr lang="en-US" sz="2400" dirty="0" smtClean="0"/>
              <a:t>.</a:t>
            </a:r>
          </a:p>
          <a:p>
            <a:pPr algn="ctr">
              <a:lnSpc>
                <a:spcPct val="110000"/>
              </a:lnSpc>
            </a:pPr>
            <a:endParaRPr lang="en-US" sz="2400" dirty="0" smtClean="0"/>
          </a:p>
          <a:p>
            <a:pPr algn="ctr">
              <a:lnSpc>
                <a:spcPct val="110000"/>
              </a:lnSpc>
            </a:pPr>
            <a:r>
              <a:rPr lang="en-US" sz="2200" dirty="0" smtClean="0"/>
              <a:t>Example: Use Moodle to create a game that allows student to learn a concept; teacher can check how much collaboration occurs. </a:t>
            </a:r>
            <a:endParaRPr lang="en-US" sz="2200" dirty="0"/>
          </a:p>
          <a:p>
            <a:pPr algn="ctr">
              <a:lnSpc>
                <a:spcPct val="110000"/>
              </a:lnSpc>
            </a:pPr>
            <a:r>
              <a:rPr lang="en-US" sz="2800" dirty="0" smtClean="0"/>
              <a:t> </a:t>
            </a:r>
            <a:r>
              <a:rPr lang="en-US" sz="2800" dirty="0"/>
              <a:t/>
            </a:r>
            <a:br>
              <a:rPr lang="en-US" sz="2800" dirty="0"/>
            </a:br>
            <a:endParaRPr sz="2800" dirty="0">
              <a:solidFill>
                <a:schemeClr val="tx1"/>
              </a:solidFill>
              <a:latin typeface="+mn-lt"/>
            </a:endParaRPr>
          </a:p>
        </p:txBody>
      </p:sp>
    </p:spTree>
    <p:extLst>
      <p:ext uri="{BB962C8B-B14F-4D97-AF65-F5344CB8AC3E}">
        <p14:creationId xmlns:p14="http://schemas.microsoft.com/office/powerpoint/2010/main" val="272910793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smtClean="0"/>
              <a:t>Overall Summary </a:t>
            </a:r>
            <a:endParaRPr lang="en" sz="3400" dirty="0"/>
          </a:p>
        </p:txBody>
      </p:sp>
      <p:sp>
        <p:nvSpPr>
          <p:cNvPr id="104" name="Shape 104"/>
          <p:cNvSpPr txBox="1">
            <a:spLocks noGrp="1"/>
          </p:cNvSpPr>
          <p:nvPr>
            <p:ph type="body" idx="1"/>
          </p:nvPr>
        </p:nvSpPr>
        <p:spPr>
          <a:xfrm>
            <a:off x="37065" y="438150"/>
            <a:ext cx="9030735" cy="4648200"/>
          </a:xfrm>
          <a:prstGeom prst="rect">
            <a:avLst/>
          </a:prstGeom>
        </p:spPr>
        <p:txBody>
          <a:bodyPr lIns="91425" tIns="91425" rIns="91425" bIns="91425" anchor="t" anchorCtr="0">
            <a:noAutofit/>
          </a:bodyPr>
          <a:lstStyle/>
          <a:p>
            <a:pPr>
              <a:lnSpc>
                <a:spcPct val="120000"/>
              </a:lnSpc>
            </a:pPr>
            <a:r>
              <a:rPr lang="en-US" sz="2400" dirty="0" smtClean="0"/>
              <a:t>Recall key points of this session:</a:t>
            </a:r>
          </a:p>
          <a:p>
            <a:pPr lvl="0">
              <a:lnSpc>
                <a:spcPct val="120000"/>
              </a:lnSpc>
            </a:pPr>
            <a:r>
              <a:rPr lang="en-US" sz="2400" u="sng" dirty="0" smtClean="0"/>
              <a:t>What is not ET research? </a:t>
            </a:r>
          </a:p>
          <a:p>
            <a:pPr marL="230188" lvl="0" indent="-230188">
              <a:lnSpc>
                <a:spcPct val="120000"/>
              </a:lnSpc>
              <a:buFont typeface="Arial" panose="020B0604020202020204" pitchFamily="34" charset="0"/>
              <a:buChar char="•"/>
            </a:pPr>
            <a:r>
              <a:rPr lang="en-US" sz="2400" dirty="0" smtClean="0"/>
              <a:t>Mere </a:t>
            </a:r>
            <a:r>
              <a:rPr lang="en-US" sz="2400" dirty="0"/>
              <a:t>development of instructional material </a:t>
            </a:r>
            <a:r>
              <a:rPr lang="en-US" sz="2400" dirty="0" smtClean="0"/>
              <a:t>is not ET research.</a:t>
            </a:r>
          </a:p>
          <a:p>
            <a:pPr marL="230188" lvl="0" indent="-230188">
              <a:lnSpc>
                <a:spcPct val="120000"/>
              </a:lnSpc>
              <a:buFont typeface="Arial" panose="020B0604020202020204" pitchFamily="34" charset="0"/>
              <a:buChar char="•"/>
            </a:pPr>
            <a:r>
              <a:rPr lang="en-US" sz="2400" dirty="0" smtClean="0"/>
              <a:t>Use </a:t>
            </a:r>
            <a:r>
              <a:rPr lang="en-US" sz="2400" dirty="0"/>
              <a:t>of an ET tool in a routine manner is </a:t>
            </a:r>
            <a:r>
              <a:rPr lang="en-US" sz="2400" dirty="0" smtClean="0"/>
              <a:t>not ET research.</a:t>
            </a:r>
          </a:p>
          <a:p>
            <a:pPr marL="230188" lvl="0" indent="-230188">
              <a:lnSpc>
                <a:spcPct val="120000"/>
              </a:lnSpc>
              <a:buFont typeface="Arial" panose="020B0604020202020204" pitchFamily="34" charset="0"/>
              <a:buChar char="•"/>
            </a:pPr>
            <a:r>
              <a:rPr lang="en-US" sz="2400" dirty="0" smtClean="0"/>
              <a:t>A report of application of an ET strategy is not ET research. </a:t>
            </a:r>
          </a:p>
          <a:p>
            <a:pPr>
              <a:lnSpc>
                <a:spcPct val="110000"/>
              </a:lnSpc>
            </a:pPr>
            <a:endParaRPr lang="en-US" sz="2400" dirty="0" smtClean="0"/>
          </a:p>
          <a:p>
            <a:pPr>
              <a:lnSpc>
                <a:spcPct val="110000"/>
              </a:lnSpc>
            </a:pPr>
            <a:r>
              <a:rPr lang="en-US" sz="2400" u="sng" dirty="0" smtClean="0"/>
              <a:t>What are some features of ET research?</a:t>
            </a:r>
          </a:p>
          <a:p>
            <a:pPr marL="230188" indent="-230188">
              <a:lnSpc>
                <a:spcPct val="110000"/>
              </a:lnSpc>
              <a:buFont typeface="Arial" panose="020B0604020202020204" pitchFamily="34" charset="0"/>
              <a:buChar char="•"/>
            </a:pPr>
            <a:r>
              <a:rPr lang="en-US" sz="2400" dirty="0" smtClean="0"/>
              <a:t>Identify Research </a:t>
            </a:r>
            <a:r>
              <a:rPr lang="en-US" sz="2400" i="1" dirty="0" smtClean="0"/>
              <a:t>Questions </a:t>
            </a:r>
            <a:r>
              <a:rPr lang="en-US" sz="2400" dirty="0" smtClean="0"/>
              <a:t>of your study.</a:t>
            </a:r>
            <a:endParaRPr lang="en-US" sz="2400" i="1" dirty="0" smtClean="0"/>
          </a:p>
          <a:p>
            <a:pPr marL="230188" indent="-230188">
              <a:lnSpc>
                <a:spcPct val="110000"/>
              </a:lnSpc>
              <a:buFont typeface="Arial" panose="020B0604020202020204" pitchFamily="34" charset="0"/>
              <a:buChar char="•"/>
            </a:pPr>
            <a:r>
              <a:rPr lang="en-US" sz="2400" dirty="0" smtClean="0"/>
              <a:t>Use established TEL metrics for evaluation of your study.</a:t>
            </a:r>
          </a:p>
          <a:p>
            <a:pPr marL="230188" indent="-230188">
              <a:lnSpc>
                <a:spcPct val="110000"/>
              </a:lnSpc>
              <a:buFont typeface="Arial" panose="020B0604020202020204" pitchFamily="34" charset="0"/>
              <a:buChar char="•"/>
            </a:pPr>
            <a:r>
              <a:rPr lang="en-US" sz="2400" dirty="0" smtClean="0"/>
              <a:t>Gather data using appropriate instruments – </a:t>
            </a:r>
            <a:r>
              <a:rPr lang="en-US" sz="2200" dirty="0" smtClean="0"/>
              <a:t>Tests, Surveys, etc. </a:t>
            </a:r>
          </a:p>
          <a:p>
            <a:pPr marL="230188" indent="-230188">
              <a:lnSpc>
                <a:spcPct val="110000"/>
              </a:lnSpc>
              <a:buFont typeface="Arial" panose="020B0604020202020204" pitchFamily="34" charset="0"/>
              <a:buChar char="•"/>
            </a:pPr>
            <a:r>
              <a:rPr lang="en-US" sz="2400" dirty="0" smtClean="0"/>
              <a:t>Go at least one step beyond “the routine” (How? Read papers!)</a:t>
            </a:r>
          </a:p>
          <a:p>
            <a:pPr marL="230188" indent="-230188">
              <a:lnSpc>
                <a:spcPct val="11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2344297920"/>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057900" y="4683919"/>
            <a:ext cx="1600200" cy="357188"/>
          </a:xfrm>
          <a:prstGeom prst="rect">
            <a:avLst/>
          </a:prstGeom>
        </p:spPr>
        <p:txBody>
          <a:bodyPr/>
          <a:lstStyle/>
          <a:p>
            <a:fld id="{5CEB246F-7D46-45FC-87D1-3F962BBE6E7A}" type="slidenum">
              <a:rPr lang="en-IN" altLang="en-US"/>
              <a:pPr/>
              <a:t>38</a:t>
            </a:fld>
            <a:endParaRPr lang="en-IN" altLang="en-US"/>
          </a:p>
        </p:txBody>
      </p:sp>
      <p:sp>
        <p:nvSpPr>
          <p:cNvPr id="64514" name="Rectangle 2"/>
          <p:cNvSpPr>
            <a:spLocks noGrp="1" noChangeArrowheads="1"/>
          </p:cNvSpPr>
          <p:nvPr>
            <p:ph type="title"/>
          </p:nvPr>
        </p:nvSpPr>
        <p:spPr>
          <a:xfrm>
            <a:off x="1314450" y="205978"/>
            <a:ext cx="6515100" cy="594122"/>
          </a:xfrm>
        </p:spPr>
        <p:txBody>
          <a:bodyPr/>
          <a:lstStyle/>
          <a:p>
            <a:r>
              <a:rPr lang="en-US" altLang="en-US" b="1" dirty="0"/>
              <a:t>What is a research paper? </a:t>
            </a:r>
          </a:p>
        </p:txBody>
      </p:sp>
      <p:sp>
        <p:nvSpPr>
          <p:cNvPr id="64515" name="Rectangle 3"/>
          <p:cNvSpPr>
            <a:spLocks noGrp="1" noChangeArrowheads="1"/>
          </p:cNvSpPr>
          <p:nvPr>
            <p:ph type="body" idx="1"/>
          </p:nvPr>
        </p:nvSpPr>
        <p:spPr>
          <a:xfrm>
            <a:off x="1277541" y="897732"/>
            <a:ext cx="6643688" cy="3780235"/>
          </a:xfrm>
          <a:noFill/>
        </p:spPr>
        <p:txBody>
          <a:bodyPr lIns="91425" tIns="102870" rIns="13500" bIns="91425" anchor="t" anchorCtr="0"/>
          <a:lstStyle/>
          <a:p>
            <a:pPr indent="-342900">
              <a:lnSpc>
                <a:spcPct val="115000"/>
              </a:lnSpc>
              <a:buNone/>
            </a:pPr>
            <a:r>
              <a:rPr lang="en-US" altLang="en-US" sz="1800" dirty="0" smtClean="0"/>
              <a:t> </a:t>
            </a:r>
            <a:endParaRPr lang="en-US" altLang="en-US" sz="1800" dirty="0"/>
          </a:p>
          <a:p>
            <a:pPr indent="-342900">
              <a:lnSpc>
                <a:spcPct val="115000"/>
              </a:lnSpc>
            </a:pPr>
            <a:endParaRPr lang="en-US" altLang="en-US" sz="1800" dirty="0"/>
          </a:p>
          <a:p>
            <a:pPr indent="-342900">
              <a:lnSpc>
                <a:spcPct val="115000"/>
              </a:lnSpc>
            </a:pPr>
            <a:endParaRPr lang="en-US" altLang="en-US" sz="1800" dirty="0"/>
          </a:p>
          <a:p>
            <a:pPr indent="-342900" algn="ctr">
              <a:lnSpc>
                <a:spcPct val="115000"/>
              </a:lnSpc>
              <a:buNone/>
            </a:pPr>
            <a:r>
              <a:rPr lang="en-US" altLang="en-US" sz="2100" b="1" dirty="0"/>
              <a:t>Examine </a:t>
            </a:r>
            <a:r>
              <a:rPr lang="en-US" altLang="en-US" sz="2100" b="1" dirty="0" smtClean="0"/>
              <a:t>papers </a:t>
            </a:r>
            <a:r>
              <a:rPr lang="en-US" altLang="en-US" sz="2100" b="1" dirty="0"/>
              <a:t>published in </a:t>
            </a:r>
            <a:r>
              <a:rPr lang="en-US" altLang="en-US" sz="2100" b="1" dirty="0" smtClean="0"/>
              <a:t>‘reputed’ </a:t>
            </a:r>
          </a:p>
          <a:p>
            <a:pPr indent="-342900" algn="ctr">
              <a:lnSpc>
                <a:spcPct val="115000"/>
              </a:lnSpc>
              <a:buNone/>
            </a:pPr>
            <a:r>
              <a:rPr lang="en-US" altLang="en-US" sz="2100" b="1" dirty="0" smtClean="0"/>
              <a:t>ET conferences and journals.</a:t>
            </a:r>
            <a:endParaRPr lang="en-US" altLang="en-US" sz="2100" b="1" dirty="0"/>
          </a:p>
          <a:p>
            <a:pPr indent="-342900">
              <a:lnSpc>
                <a:spcPct val="115000"/>
              </a:lnSpc>
              <a:buNone/>
            </a:pPr>
            <a:endParaRPr lang="en-US" altLang="en-US" sz="2100" b="1" dirty="0"/>
          </a:p>
        </p:txBody>
      </p:sp>
    </p:spTree>
    <p:extLst>
      <p:ext uri="{BB962C8B-B14F-4D97-AF65-F5344CB8AC3E}">
        <p14:creationId xmlns:p14="http://schemas.microsoft.com/office/powerpoint/2010/main" val="121868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2DA891A-3521-400E-8019-1856249BDAD7}" type="slidenum">
              <a:rPr lang="en-IN" altLang="en-US">
                <a:solidFill>
                  <a:srgbClr val="000000"/>
                </a:solidFill>
              </a:rPr>
              <a:pPr/>
              <a:t>39</a:t>
            </a:fld>
            <a:endParaRPr lang="en-IN" altLang="en-US">
              <a:solidFill>
                <a:srgbClr val="000000"/>
              </a:solidFill>
            </a:endParaRPr>
          </a:p>
        </p:txBody>
      </p:sp>
      <p:sp>
        <p:nvSpPr>
          <p:cNvPr id="48130" name="Rectangle 2"/>
          <p:cNvSpPr>
            <a:spLocks noGrp="1" noChangeArrowheads="1"/>
          </p:cNvSpPr>
          <p:nvPr>
            <p:ph type="title"/>
          </p:nvPr>
        </p:nvSpPr>
        <p:spPr>
          <a:xfrm>
            <a:off x="1143001" y="98822"/>
            <a:ext cx="6669881" cy="1122759"/>
          </a:xfrm>
        </p:spPr>
        <p:txBody>
          <a:bodyPr/>
          <a:lstStyle/>
          <a:p>
            <a:r>
              <a:rPr lang="en-US" altLang="en-US" sz="2400" b="1" dirty="0"/>
              <a:t>Example </a:t>
            </a:r>
            <a:r>
              <a:rPr lang="en-US" altLang="en-US" sz="2400" b="1" dirty="0" smtClean="0"/>
              <a:t>. </a:t>
            </a:r>
            <a:r>
              <a:rPr lang="en-IN" altLang="en-US" sz="2400" b="1" dirty="0"/>
              <a:t>How we teach impacts student learning: Peer Instruction vs. Lecture in CS0 (programming course), </a:t>
            </a:r>
            <a:r>
              <a:rPr lang="en-IN" altLang="en-US" sz="2400" b="1" i="1" dirty="0"/>
              <a:t>SIGCSE 2012</a:t>
            </a:r>
            <a:endParaRPr lang="en-US" altLang="en-US" sz="2400" b="1" dirty="0"/>
          </a:p>
        </p:txBody>
      </p:sp>
      <p:sp>
        <p:nvSpPr>
          <p:cNvPr id="48131" name="Rectangle 3"/>
          <p:cNvSpPr>
            <a:spLocks noGrp="1" noChangeArrowheads="1"/>
          </p:cNvSpPr>
          <p:nvPr>
            <p:ph type="body" idx="1"/>
          </p:nvPr>
        </p:nvSpPr>
        <p:spPr>
          <a:xfrm>
            <a:off x="1277541" y="1491854"/>
            <a:ext cx="6643688" cy="3401615"/>
          </a:xfrm>
          <a:noFill/>
        </p:spPr>
        <p:txBody>
          <a:bodyPr vert="horz" wrap="square" lIns="91440" tIns="102870" rIns="13500" bIns="45720" numCol="1" anchor="t" anchorCtr="0" compatLnSpc="1">
            <a:prstTxWarp prst="textNoShape">
              <a:avLst/>
            </a:prstTxWarp>
          </a:bodyPr>
          <a:lstStyle/>
          <a:p>
            <a:pPr marL="0" indent="0">
              <a:lnSpc>
                <a:spcPct val="80000"/>
              </a:lnSpc>
              <a:buNone/>
            </a:pPr>
            <a:r>
              <a:rPr lang="en-US" altLang="en-US" sz="1800" dirty="0"/>
              <a:t>Read the following abstract of the paper:  </a:t>
            </a:r>
            <a:endParaRPr lang="en-IN" altLang="en-US" sz="1800" dirty="0"/>
          </a:p>
          <a:p>
            <a:pPr marL="0" indent="0">
              <a:lnSpc>
                <a:spcPct val="110000"/>
              </a:lnSpc>
              <a:buNone/>
            </a:pPr>
            <a:r>
              <a:rPr lang="en-IN" altLang="en-US" sz="1500" dirty="0"/>
              <a:t>We look at the impact on student learning of the pedagogical approach in which a class is taught.  We compare two sections of a  non-majors programming course offered in the same term, by the same instructor, covering the same content and utilizing the same book, labs and exams. One section was taught using standard lecture practices including lecture from slides, live coding and weekly quizzes.  The other section was taught using the Peer Instruction (PI) method that actively engages students in constructing their own learning, instead of absorbing understanding from the instructor’s explanations. Using a factorial analysis of variance, we find that students in the Peer Instruction section score an average 5.7% higher than in the standard lecture practices section. </a:t>
            </a:r>
            <a:endParaRPr lang="en-US" altLang="en-US" sz="1500" dirty="0"/>
          </a:p>
        </p:txBody>
      </p:sp>
    </p:spTree>
    <p:extLst>
      <p:ext uri="{BB962C8B-B14F-4D97-AF65-F5344CB8AC3E}">
        <p14:creationId xmlns:p14="http://schemas.microsoft.com/office/powerpoint/2010/main" val="2227378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2250" y="127276"/>
            <a:ext cx="9019500" cy="463274"/>
          </a:xfrm>
          <a:prstGeom prst="rect">
            <a:avLst/>
          </a:prstGeom>
        </p:spPr>
        <p:txBody>
          <a:bodyPr lIns="91425" tIns="91425" rIns="91425" bIns="91425" anchor="b" anchorCtr="0">
            <a:noAutofit/>
          </a:bodyPr>
          <a:lstStyle/>
          <a:p>
            <a:pPr lvl="0" algn="ctr" rtl="0">
              <a:buNone/>
            </a:pPr>
            <a:r>
              <a:rPr lang="en" sz="3200" dirty="0"/>
              <a:t>Why should you </a:t>
            </a:r>
            <a:r>
              <a:rPr lang="en" sz="3200" dirty="0" smtClean="0"/>
              <a:t>bother with ET research?</a:t>
            </a:r>
            <a:endParaRPr lang="en" sz="3200" dirty="0"/>
          </a:p>
        </p:txBody>
      </p:sp>
      <p:sp>
        <p:nvSpPr>
          <p:cNvPr id="110" name="Shape 110"/>
          <p:cNvSpPr txBox="1">
            <a:spLocks noGrp="1"/>
          </p:cNvSpPr>
          <p:nvPr>
            <p:ph type="body" idx="1"/>
          </p:nvPr>
        </p:nvSpPr>
        <p:spPr>
          <a:xfrm>
            <a:off x="60811" y="590550"/>
            <a:ext cx="9072900" cy="4343400"/>
          </a:xfrm>
          <a:prstGeom prst="rect">
            <a:avLst/>
          </a:prstGeom>
        </p:spPr>
        <p:txBody>
          <a:bodyPr lIns="91425" tIns="91425" rIns="91425" bIns="91425" anchor="t" anchorCtr="0">
            <a:noAutofit/>
          </a:bodyPr>
          <a:lstStyle/>
          <a:p>
            <a:pPr marL="457200" lvl="0" indent="-406400" rtl="0">
              <a:lnSpc>
                <a:spcPct val="115000"/>
              </a:lnSpc>
              <a:spcBef>
                <a:spcPts val="0"/>
              </a:spcBef>
              <a:buClr>
                <a:schemeClr val="dk1"/>
              </a:buClr>
              <a:buSzPct val="166666"/>
              <a:buFont typeface="Arial"/>
              <a:buChar char="•"/>
            </a:pPr>
            <a:r>
              <a:rPr lang="en" sz="2400" dirty="0">
                <a:latin typeface="+mn-lt"/>
              </a:rPr>
              <a:t>You are anyway working on the "problems" arising in your class; You are coming up with solutions</a:t>
            </a:r>
          </a:p>
          <a:p>
            <a:pPr marL="914400" lvl="1" indent="-406400" rtl="0">
              <a:lnSpc>
                <a:spcPct val="115000"/>
              </a:lnSpc>
              <a:spcBef>
                <a:spcPts val="0"/>
              </a:spcBef>
              <a:buClr>
                <a:schemeClr val="dk1"/>
              </a:buClr>
              <a:buSzPct val="100000"/>
              <a:buFont typeface="Courier New"/>
              <a:buChar char="o"/>
            </a:pPr>
            <a:r>
              <a:rPr lang="en" sz="2000" dirty="0" smtClean="0">
                <a:latin typeface="+mn-lt"/>
              </a:rPr>
              <a:t>Why not systematically implement solutions to improve your teaching</a:t>
            </a:r>
          </a:p>
          <a:p>
            <a:pPr marL="914400" lvl="1" indent="-406400" rtl="0">
              <a:lnSpc>
                <a:spcPct val="115000"/>
              </a:lnSpc>
              <a:spcBef>
                <a:spcPts val="0"/>
              </a:spcBef>
              <a:buClr>
                <a:schemeClr val="dk1"/>
              </a:buClr>
              <a:buSzPct val="100000"/>
              <a:buFont typeface="Courier New"/>
              <a:buChar char="o"/>
            </a:pPr>
            <a:r>
              <a:rPr lang="en" sz="2000" dirty="0" smtClean="0">
                <a:latin typeface="+mn-lt"/>
              </a:rPr>
              <a:t>Why </a:t>
            </a:r>
            <a:r>
              <a:rPr lang="en" sz="2000" dirty="0">
                <a:latin typeface="+mn-lt"/>
              </a:rPr>
              <a:t>not go the extra steps required for </a:t>
            </a:r>
            <a:r>
              <a:rPr lang="en" sz="2000" dirty="0" smtClean="0">
                <a:latin typeface="+mn-lt"/>
              </a:rPr>
              <a:t>closure</a:t>
            </a:r>
            <a:endParaRPr lang="en" sz="2000" dirty="0">
              <a:latin typeface="+mn-lt"/>
            </a:endParaRPr>
          </a:p>
          <a:p>
            <a:endParaRPr sz="2800" dirty="0">
              <a:latin typeface="+mn-lt"/>
            </a:endParaRPr>
          </a:p>
          <a:p>
            <a:pPr marL="457200" lvl="0" indent="-406400" rtl="0">
              <a:lnSpc>
                <a:spcPct val="115000"/>
              </a:lnSpc>
              <a:spcBef>
                <a:spcPts val="0"/>
              </a:spcBef>
              <a:buClr>
                <a:schemeClr val="dk1"/>
              </a:buClr>
              <a:buSzPct val="166666"/>
              <a:buFont typeface="Arial"/>
              <a:buChar char="•"/>
            </a:pPr>
            <a:r>
              <a:rPr lang="en" sz="2400" dirty="0">
                <a:latin typeface="+mn-lt"/>
              </a:rPr>
              <a:t>Some benefits of closure - doing a systematic study using ET research methods, </a:t>
            </a:r>
            <a:r>
              <a:rPr lang="en" sz="2400" dirty="0" smtClean="0">
                <a:latin typeface="+mn-lt"/>
              </a:rPr>
              <a:t>followed by </a:t>
            </a:r>
            <a:r>
              <a:rPr lang="en" sz="2400" dirty="0">
                <a:latin typeface="+mn-lt"/>
              </a:rPr>
              <a:t>writing a paper - are:</a:t>
            </a:r>
          </a:p>
          <a:p>
            <a:pPr marL="914400" lvl="1" indent="-406400" rtl="0">
              <a:lnSpc>
                <a:spcPct val="115000"/>
              </a:lnSpc>
              <a:spcBef>
                <a:spcPts val="0"/>
              </a:spcBef>
              <a:buClr>
                <a:schemeClr val="dk1"/>
              </a:buClr>
              <a:buSzPct val="100000"/>
              <a:buFont typeface="Courier New"/>
              <a:buChar char="o"/>
            </a:pPr>
            <a:r>
              <a:rPr lang="en" sz="2000" dirty="0" smtClean="0">
                <a:latin typeface="+mn-lt"/>
              </a:rPr>
              <a:t>Others </a:t>
            </a:r>
            <a:r>
              <a:rPr lang="en" sz="2000" dirty="0">
                <a:latin typeface="+mn-lt"/>
              </a:rPr>
              <a:t>could adopt your solutions</a:t>
            </a:r>
            <a:r>
              <a:rPr lang="en" sz="2000" dirty="0" smtClean="0">
                <a:latin typeface="+mn-lt"/>
              </a:rPr>
              <a:t>.</a:t>
            </a:r>
          </a:p>
          <a:p>
            <a:pPr marL="914400" lvl="1" indent="-406400">
              <a:lnSpc>
                <a:spcPct val="115000"/>
              </a:lnSpc>
              <a:buFont typeface="Courier New"/>
              <a:buChar char="o"/>
            </a:pPr>
            <a:r>
              <a:rPr lang="en" sz="2000" dirty="0"/>
              <a:t>You get a publication to your name</a:t>
            </a:r>
            <a:r>
              <a:rPr lang="en" sz="2000" dirty="0" smtClean="0"/>
              <a:t>.</a:t>
            </a:r>
            <a:endParaRPr lang="en" sz="2000" dirty="0">
              <a:latin typeface="+mn-lt"/>
            </a:endParaRPr>
          </a:p>
          <a:p>
            <a:pPr marL="914400" lvl="1" indent="-406400" rtl="0">
              <a:lnSpc>
                <a:spcPct val="115000"/>
              </a:lnSpc>
              <a:spcBef>
                <a:spcPts val="0"/>
              </a:spcBef>
              <a:buClr>
                <a:schemeClr val="dk1"/>
              </a:buClr>
              <a:buSzPct val="100000"/>
              <a:buFont typeface="Courier New"/>
              <a:buChar char="o"/>
            </a:pPr>
            <a:r>
              <a:rPr lang="en" sz="2000" dirty="0">
                <a:latin typeface="+mn-lt"/>
              </a:rPr>
              <a:t>Your skill in applying the scientific method in other areas of research will also improve.</a:t>
            </a:r>
          </a:p>
          <a:p>
            <a:endParaRPr sz="2800" dirty="0">
              <a:latin typeface="+mn-lt"/>
            </a:endParaRP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31E1E82-6D94-44CB-BF74-8413D4C97F85}" type="slidenum">
              <a:rPr lang="en-IN" altLang="en-US">
                <a:solidFill>
                  <a:srgbClr val="000000"/>
                </a:solidFill>
              </a:rPr>
              <a:pPr/>
              <a:t>40</a:t>
            </a:fld>
            <a:endParaRPr lang="en-IN" altLang="en-US">
              <a:solidFill>
                <a:srgbClr val="000000"/>
              </a:solidFill>
            </a:endParaRPr>
          </a:p>
        </p:txBody>
      </p:sp>
      <p:sp>
        <p:nvSpPr>
          <p:cNvPr id="104450" name="Rectangle 2"/>
          <p:cNvSpPr>
            <a:spLocks noGrp="1" noChangeArrowheads="1"/>
          </p:cNvSpPr>
          <p:nvPr>
            <p:ph type="title"/>
          </p:nvPr>
        </p:nvSpPr>
        <p:spPr>
          <a:xfrm>
            <a:off x="1143000" y="98823"/>
            <a:ext cx="6858000" cy="1069181"/>
          </a:xfrm>
        </p:spPr>
        <p:txBody>
          <a:bodyPr/>
          <a:lstStyle/>
          <a:p>
            <a:r>
              <a:rPr lang="en-US" altLang="en-US" sz="2400" b="1" dirty="0" smtClean="0"/>
              <a:t>Example. </a:t>
            </a:r>
            <a:r>
              <a:rPr lang="en-IN" altLang="en-US" sz="2400" b="1" dirty="0"/>
              <a:t>How we teach impacts student learning: Peer Instruction vs. Lecture in CS0 (programming course), </a:t>
            </a:r>
            <a:r>
              <a:rPr lang="en-IN" altLang="en-US" sz="2400" b="1" i="1" dirty="0"/>
              <a:t>SIGCSE 2012</a:t>
            </a:r>
            <a:endParaRPr lang="en-US" altLang="en-US" sz="2400" b="1" i="1" dirty="0"/>
          </a:p>
        </p:txBody>
      </p:sp>
      <p:sp>
        <p:nvSpPr>
          <p:cNvPr id="104451" name="Rectangle 3"/>
          <p:cNvSpPr>
            <a:spLocks noGrp="1" noChangeArrowheads="1"/>
          </p:cNvSpPr>
          <p:nvPr>
            <p:ph type="body" idx="1"/>
          </p:nvPr>
        </p:nvSpPr>
        <p:spPr>
          <a:xfrm>
            <a:off x="1277541" y="1977628"/>
            <a:ext cx="6643688" cy="3024188"/>
          </a:xfrm>
          <a:noFill/>
        </p:spPr>
        <p:txBody>
          <a:bodyPr vert="horz" wrap="square" lIns="91440" tIns="102870" rIns="13500" bIns="45720" numCol="1" anchor="t" anchorCtr="0" compatLnSpc="1">
            <a:prstTxWarp prst="textNoShape">
              <a:avLst/>
            </a:prstTxWarp>
          </a:bodyPr>
          <a:lstStyle/>
          <a:p>
            <a:pPr marL="0" indent="0">
              <a:lnSpc>
                <a:spcPct val="110000"/>
              </a:lnSpc>
              <a:buNone/>
            </a:pPr>
            <a:r>
              <a:rPr lang="en-IN" altLang="en-US" sz="1500"/>
              <a:t>We look at the </a:t>
            </a:r>
            <a:r>
              <a:rPr lang="en-IN" altLang="en-US" sz="1500" u="sng">
                <a:solidFill>
                  <a:schemeClr val="accent2"/>
                </a:solidFill>
              </a:rPr>
              <a:t>impact on student learning of the pedagogical approach</a:t>
            </a:r>
            <a:r>
              <a:rPr lang="en-IN" altLang="en-US" sz="1500" u="sng"/>
              <a:t> </a:t>
            </a:r>
            <a:r>
              <a:rPr lang="en-IN" altLang="en-US" sz="1500"/>
              <a:t>in</a:t>
            </a:r>
            <a:r>
              <a:rPr lang="en-IN" altLang="en-US" sz="1500" u="sng"/>
              <a:t> </a:t>
            </a:r>
            <a:r>
              <a:rPr lang="en-IN" altLang="en-US" sz="1500"/>
              <a:t>which a class is taught.  We compare two sections of a  non-majors programming course offered in the same term, by the same instructor, covering the same content and utilizing the same book, labs and exams. One section was taught using standard lecture practices including lecture from slides, live coding and weekly quizzes.  The other section was taught using the Peer Instruction (PI) method that actively engages students in constructing their own learning, instead of absorbing understanding from the instructor’s explanations. Using a factorial analysis of variance, we find that students in the Peer Instruction section score an average 5.7% higher than in the standard lecture practices section in the final exam. </a:t>
            </a:r>
            <a:endParaRPr lang="en-US" altLang="en-US" sz="1500"/>
          </a:p>
        </p:txBody>
      </p:sp>
      <p:sp>
        <p:nvSpPr>
          <p:cNvPr id="104452" name="AutoShape 4"/>
          <p:cNvSpPr>
            <a:spLocks noChangeArrowheads="1"/>
          </p:cNvSpPr>
          <p:nvPr/>
        </p:nvSpPr>
        <p:spPr bwMode="auto">
          <a:xfrm>
            <a:off x="3383756" y="1329928"/>
            <a:ext cx="1566863" cy="432197"/>
          </a:xfrm>
          <a:prstGeom prst="wedgeRoundRectCallout">
            <a:avLst>
              <a:gd name="adj1" fmla="val 26065"/>
              <a:gd name="adj2" fmla="val 129616"/>
              <a:gd name="adj3" fmla="val 16667"/>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sz="1350" kern="1200">
                <a:solidFill>
                  <a:srgbClr val="333399"/>
                </a:solidFill>
                <a:latin typeface="Arial" panose="020B0604020202020204" pitchFamily="34" charset="0"/>
                <a:ea typeface="+mn-ea"/>
                <a:cs typeface="Arial" panose="020B0604020202020204" pitchFamily="34" charset="0"/>
              </a:rPr>
              <a:t>Precise problem description</a:t>
            </a:r>
            <a:endParaRPr lang="en-IN" altLang="en-US" sz="1350" kern="1200">
              <a:solidFill>
                <a:srgbClr val="333399"/>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15052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35A48E9-8138-4A45-A641-5DC4D808EB91}" type="slidenum">
              <a:rPr lang="en-IN" altLang="en-US">
                <a:solidFill>
                  <a:srgbClr val="000000"/>
                </a:solidFill>
              </a:rPr>
              <a:pPr/>
              <a:t>41</a:t>
            </a:fld>
            <a:endParaRPr lang="en-IN" altLang="en-US">
              <a:solidFill>
                <a:srgbClr val="000000"/>
              </a:solidFill>
            </a:endParaRPr>
          </a:p>
        </p:txBody>
      </p:sp>
      <p:sp>
        <p:nvSpPr>
          <p:cNvPr id="112642" name="Rectangle 2"/>
          <p:cNvSpPr>
            <a:spLocks noGrp="1" noChangeArrowheads="1"/>
          </p:cNvSpPr>
          <p:nvPr>
            <p:ph type="title"/>
          </p:nvPr>
        </p:nvSpPr>
        <p:spPr>
          <a:xfrm>
            <a:off x="1143000" y="98823"/>
            <a:ext cx="6858000" cy="1069181"/>
          </a:xfrm>
        </p:spPr>
        <p:txBody>
          <a:bodyPr/>
          <a:lstStyle/>
          <a:p>
            <a:r>
              <a:rPr lang="en-US" altLang="en-US" sz="2400" b="1" dirty="0" smtClean="0"/>
              <a:t>Example. </a:t>
            </a:r>
            <a:r>
              <a:rPr lang="en-IN" altLang="en-US" sz="2400" b="1" dirty="0"/>
              <a:t>How we teach impacts student learning: Peer Instruction vs. Lecture in CS0 (programming course), </a:t>
            </a:r>
            <a:r>
              <a:rPr lang="en-IN" altLang="en-US" sz="2400" b="1" i="1" dirty="0"/>
              <a:t>SIGCSE 2012</a:t>
            </a:r>
            <a:endParaRPr lang="en-US" altLang="en-US" sz="2400" b="1" i="1" dirty="0"/>
          </a:p>
        </p:txBody>
      </p:sp>
      <p:sp>
        <p:nvSpPr>
          <p:cNvPr id="112643" name="Rectangle 3"/>
          <p:cNvSpPr>
            <a:spLocks noGrp="1" noChangeArrowheads="1"/>
          </p:cNvSpPr>
          <p:nvPr>
            <p:ph type="body" idx="1"/>
          </p:nvPr>
        </p:nvSpPr>
        <p:spPr>
          <a:xfrm>
            <a:off x="1277541" y="1977628"/>
            <a:ext cx="6643688" cy="3024188"/>
          </a:xfrm>
          <a:noFill/>
        </p:spPr>
        <p:txBody>
          <a:bodyPr vert="horz" wrap="square" lIns="91440" tIns="102870" rIns="13500" bIns="45720" numCol="1" anchor="t" anchorCtr="0" compatLnSpc="1">
            <a:prstTxWarp prst="textNoShape">
              <a:avLst/>
            </a:prstTxWarp>
          </a:bodyPr>
          <a:lstStyle/>
          <a:p>
            <a:pPr marL="0" indent="0">
              <a:lnSpc>
                <a:spcPct val="110000"/>
              </a:lnSpc>
              <a:buNone/>
            </a:pPr>
            <a:r>
              <a:rPr lang="en-IN" altLang="en-US" sz="1500"/>
              <a:t>We look at the impact on student learning of the pedagogical approach in which a class is taught.  We compare two sections of a  non-majors programming course offered in the same term, by the same instructor, covering the same content and utilizing the same book, labs and exams. One section was taught using standard lecture practices including lecture from slides, live coding and weekly quizzes.  The other section was taught using the </a:t>
            </a:r>
            <a:r>
              <a:rPr lang="en-IN" altLang="en-US" sz="1500" u="sng">
                <a:solidFill>
                  <a:schemeClr val="accent2"/>
                </a:solidFill>
              </a:rPr>
              <a:t>Peer Instruction (PI)</a:t>
            </a:r>
            <a:r>
              <a:rPr lang="en-IN" altLang="en-US" sz="1500"/>
              <a:t> method that actively engages students in constructing their own learning, instead of absorbing understanding from the instructor’s explanations. Using a factorial analysis of variance, we find that students in the Peer Instruction section score an average 5.7% higher than in the standard lecture practices section in the final exam. </a:t>
            </a:r>
            <a:endParaRPr lang="en-US" altLang="en-US" sz="1500"/>
          </a:p>
        </p:txBody>
      </p:sp>
      <p:sp>
        <p:nvSpPr>
          <p:cNvPr id="112645" name="AutoShape 5"/>
          <p:cNvSpPr>
            <a:spLocks noChangeArrowheads="1"/>
          </p:cNvSpPr>
          <p:nvPr/>
        </p:nvSpPr>
        <p:spPr bwMode="auto">
          <a:xfrm>
            <a:off x="1143000" y="1329928"/>
            <a:ext cx="1350169" cy="432197"/>
          </a:xfrm>
          <a:prstGeom prst="wedgeRoundRectCallout">
            <a:avLst>
              <a:gd name="adj1" fmla="val 41620"/>
              <a:gd name="adj2" fmla="val 481403"/>
              <a:gd name="adj3" fmla="val 16667"/>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sz="1350" kern="1200">
                <a:solidFill>
                  <a:srgbClr val="333399"/>
                </a:solidFill>
                <a:latin typeface="Arial" panose="020B0604020202020204" pitchFamily="34" charset="0"/>
                <a:ea typeface="+mn-ea"/>
                <a:cs typeface="Arial" panose="020B0604020202020204" pitchFamily="34" charset="0"/>
              </a:rPr>
              <a:t>Novel solution approach</a:t>
            </a:r>
            <a:endParaRPr lang="en-IN" altLang="en-US" sz="1350" kern="1200">
              <a:solidFill>
                <a:srgbClr val="333399"/>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97927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27438DD-D0AD-47C5-B6BD-15C4C42237E4}" type="slidenum">
              <a:rPr lang="en-IN" altLang="en-US">
                <a:solidFill>
                  <a:srgbClr val="000000"/>
                </a:solidFill>
              </a:rPr>
              <a:pPr/>
              <a:t>42</a:t>
            </a:fld>
            <a:endParaRPr lang="en-IN" altLang="en-US">
              <a:solidFill>
                <a:srgbClr val="000000"/>
              </a:solidFill>
            </a:endParaRPr>
          </a:p>
        </p:txBody>
      </p:sp>
      <p:sp>
        <p:nvSpPr>
          <p:cNvPr id="114690" name="Rectangle 2"/>
          <p:cNvSpPr>
            <a:spLocks noGrp="1" noChangeArrowheads="1"/>
          </p:cNvSpPr>
          <p:nvPr>
            <p:ph type="title"/>
          </p:nvPr>
        </p:nvSpPr>
        <p:spPr>
          <a:xfrm>
            <a:off x="1143000" y="98823"/>
            <a:ext cx="6858000" cy="1069181"/>
          </a:xfrm>
        </p:spPr>
        <p:txBody>
          <a:bodyPr/>
          <a:lstStyle/>
          <a:p>
            <a:r>
              <a:rPr lang="en-US" altLang="en-US" sz="2400" b="1"/>
              <a:t>Example 1. </a:t>
            </a:r>
            <a:r>
              <a:rPr lang="en-IN" altLang="en-US" sz="2400" b="1"/>
              <a:t>How we teach impacts student learning: Peer Instruction vs. Lecture in CS0 (programming course), </a:t>
            </a:r>
            <a:r>
              <a:rPr lang="en-IN" altLang="en-US" sz="2400" b="1" i="1"/>
              <a:t>SIGCSE 2012</a:t>
            </a:r>
            <a:endParaRPr lang="en-US" altLang="en-US" sz="2400" b="1" i="1"/>
          </a:p>
        </p:txBody>
      </p:sp>
      <p:sp>
        <p:nvSpPr>
          <p:cNvPr id="114691" name="Rectangle 3"/>
          <p:cNvSpPr>
            <a:spLocks noGrp="1" noChangeArrowheads="1"/>
          </p:cNvSpPr>
          <p:nvPr>
            <p:ph type="body" idx="1"/>
          </p:nvPr>
        </p:nvSpPr>
        <p:spPr>
          <a:xfrm>
            <a:off x="1277541" y="1977628"/>
            <a:ext cx="6643688" cy="3024188"/>
          </a:xfrm>
          <a:noFill/>
        </p:spPr>
        <p:txBody>
          <a:bodyPr vert="horz" wrap="square" lIns="91440" tIns="102870" rIns="13500" bIns="45720" numCol="1" anchor="t" anchorCtr="0" compatLnSpc="1">
            <a:prstTxWarp prst="textNoShape">
              <a:avLst/>
            </a:prstTxWarp>
          </a:bodyPr>
          <a:lstStyle/>
          <a:p>
            <a:pPr marL="0" indent="0">
              <a:lnSpc>
                <a:spcPct val="110000"/>
              </a:lnSpc>
              <a:buNone/>
            </a:pPr>
            <a:r>
              <a:rPr lang="en-IN" altLang="en-US" sz="1500"/>
              <a:t>We look at the impact on student learning of the pedagogical approach in which a class is taught.  </a:t>
            </a:r>
            <a:r>
              <a:rPr lang="en-IN" altLang="en-US" sz="1500" u="sng">
                <a:solidFill>
                  <a:schemeClr val="accent2"/>
                </a:solidFill>
              </a:rPr>
              <a:t>We compare two sections of a  non-majors programming course offered in the same term, by the same instructor, covering the same content and utilizing the same book, labs and exams</a:t>
            </a:r>
            <a:r>
              <a:rPr lang="en-IN" altLang="en-US" sz="1500"/>
              <a:t>. One section was taught using standard lecture practices including lecture from slides, live coding and weekly quizzes.  The other section was taught using the Peer Instruction (PI) method that actively engages students in constructing their own learning, instead of absorbing understanding from the instructor’s explanations. Using a factorial analysis of variance, we find that students in the Peer Instruction section score an average 5.7% higher than in the standard lecture practices section in the final exam. </a:t>
            </a:r>
            <a:endParaRPr lang="en-US" altLang="en-US" sz="1500"/>
          </a:p>
        </p:txBody>
      </p:sp>
      <p:sp>
        <p:nvSpPr>
          <p:cNvPr id="114695" name="AutoShape 7"/>
          <p:cNvSpPr>
            <a:spLocks noChangeArrowheads="1"/>
          </p:cNvSpPr>
          <p:nvPr/>
        </p:nvSpPr>
        <p:spPr bwMode="auto">
          <a:xfrm>
            <a:off x="6569869" y="1491853"/>
            <a:ext cx="1350169" cy="432197"/>
          </a:xfrm>
          <a:prstGeom prst="wedgeRoundRectCallout">
            <a:avLst>
              <a:gd name="adj1" fmla="val -80157"/>
              <a:gd name="adj2" fmla="val 243111"/>
              <a:gd name="adj3" fmla="val 16667"/>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sz="1350" kern="1200">
                <a:solidFill>
                  <a:srgbClr val="333399"/>
                </a:solidFill>
                <a:latin typeface="Arial" panose="020B0604020202020204" pitchFamily="34" charset="0"/>
                <a:ea typeface="+mn-ea"/>
                <a:cs typeface="Arial" panose="020B0604020202020204" pitchFamily="34" charset="0"/>
              </a:rPr>
              <a:t>Sound procedure</a:t>
            </a:r>
            <a:endParaRPr lang="en-IN" altLang="en-US" sz="1350" kern="1200">
              <a:solidFill>
                <a:srgbClr val="333399"/>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91840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666DD9D8-5223-446E-903B-C8712856BBDF}" type="slidenum">
              <a:rPr lang="en-IN" altLang="en-US">
                <a:solidFill>
                  <a:srgbClr val="000000"/>
                </a:solidFill>
              </a:rPr>
              <a:pPr/>
              <a:t>43</a:t>
            </a:fld>
            <a:endParaRPr lang="en-IN" altLang="en-US">
              <a:solidFill>
                <a:srgbClr val="000000"/>
              </a:solidFill>
            </a:endParaRPr>
          </a:p>
        </p:txBody>
      </p:sp>
      <p:sp>
        <p:nvSpPr>
          <p:cNvPr id="116738" name="Rectangle 2"/>
          <p:cNvSpPr>
            <a:spLocks noGrp="1" noChangeArrowheads="1"/>
          </p:cNvSpPr>
          <p:nvPr>
            <p:ph type="title"/>
          </p:nvPr>
        </p:nvSpPr>
        <p:spPr>
          <a:xfrm>
            <a:off x="1143000" y="98823"/>
            <a:ext cx="6858000" cy="1069181"/>
          </a:xfrm>
        </p:spPr>
        <p:txBody>
          <a:bodyPr/>
          <a:lstStyle/>
          <a:p>
            <a:r>
              <a:rPr lang="en-US" altLang="en-US" sz="2400" b="1" dirty="0" smtClean="0"/>
              <a:t>Example. </a:t>
            </a:r>
            <a:r>
              <a:rPr lang="en-IN" altLang="en-US" sz="2400" b="1" dirty="0"/>
              <a:t>How we teach impacts student learning: Peer Instruction vs. Lecture in CS0 (programming course), </a:t>
            </a:r>
            <a:r>
              <a:rPr lang="en-IN" altLang="en-US" sz="2400" b="1" i="1" dirty="0"/>
              <a:t>SIGCSE 2012</a:t>
            </a:r>
            <a:endParaRPr lang="en-US" altLang="en-US" sz="2400" b="1" i="1" dirty="0"/>
          </a:p>
        </p:txBody>
      </p:sp>
      <p:sp>
        <p:nvSpPr>
          <p:cNvPr id="116739" name="Rectangle 3"/>
          <p:cNvSpPr>
            <a:spLocks noGrp="1" noChangeArrowheads="1"/>
          </p:cNvSpPr>
          <p:nvPr>
            <p:ph type="body" idx="1"/>
          </p:nvPr>
        </p:nvSpPr>
        <p:spPr>
          <a:xfrm>
            <a:off x="1277541" y="1977628"/>
            <a:ext cx="6643688" cy="3024188"/>
          </a:xfrm>
          <a:noFill/>
        </p:spPr>
        <p:txBody>
          <a:bodyPr vert="horz" wrap="square" lIns="91440" tIns="102870" rIns="13500" bIns="45720" numCol="1" anchor="t" anchorCtr="0" compatLnSpc="1">
            <a:prstTxWarp prst="textNoShape">
              <a:avLst/>
            </a:prstTxWarp>
          </a:bodyPr>
          <a:lstStyle/>
          <a:p>
            <a:pPr marL="0" indent="0">
              <a:lnSpc>
                <a:spcPct val="110000"/>
              </a:lnSpc>
              <a:buNone/>
            </a:pPr>
            <a:r>
              <a:rPr lang="en-IN" altLang="en-US" sz="1500"/>
              <a:t>We look at the </a:t>
            </a:r>
            <a:r>
              <a:rPr lang="en-IN" altLang="en-US" sz="1500" u="sng"/>
              <a:t>impact on student learning of the pedagogical approach </a:t>
            </a:r>
            <a:r>
              <a:rPr lang="en-IN" altLang="en-US" sz="1500"/>
              <a:t>in</a:t>
            </a:r>
            <a:r>
              <a:rPr lang="en-IN" altLang="en-US" sz="1500" u="sng"/>
              <a:t> </a:t>
            </a:r>
            <a:r>
              <a:rPr lang="en-IN" altLang="en-US" sz="1500"/>
              <a:t>which a class is taught.  </a:t>
            </a:r>
            <a:r>
              <a:rPr lang="en-IN" altLang="en-US" sz="1500" u="sng"/>
              <a:t>We compare two sections of a  non-majors programming course offered in the same term, by the same instructor, covering the same content and utilizing the same book, labs and exams</a:t>
            </a:r>
            <a:r>
              <a:rPr lang="en-IN" altLang="en-US" sz="1500"/>
              <a:t>. One section was taught using standard lecture practices including lecture from slides, live coding and weekly quizzes.  The other section was taught using the </a:t>
            </a:r>
            <a:r>
              <a:rPr lang="en-IN" altLang="en-US" sz="1500" u="sng"/>
              <a:t>Peer Instruction (PI)</a:t>
            </a:r>
            <a:r>
              <a:rPr lang="en-IN" altLang="en-US" sz="1500"/>
              <a:t> method that actively engages students in constructing their own learning, instead of absorbing understanding from the instructor’s explanations. Using a factorial analysis of variance, </a:t>
            </a:r>
            <a:r>
              <a:rPr lang="en-IN" altLang="en-US" sz="1500" u="sng"/>
              <a:t>we find that students in the Peer Instruction section score an average 5.7% higher than in the standard lecture practices section in the final exam</a:t>
            </a:r>
            <a:r>
              <a:rPr lang="en-IN" altLang="en-US" sz="1500"/>
              <a:t>. </a:t>
            </a:r>
            <a:endParaRPr lang="en-US" altLang="en-US" sz="1500"/>
          </a:p>
        </p:txBody>
      </p:sp>
      <p:sp>
        <p:nvSpPr>
          <p:cNvPr id="116740" name="AutoShape 4"/>
          <p:cNvSpPr>
            <a:spLocks noChangeArrowheads="1"/>
          </p:cNvSpPr>
          <p:nvPr/>
        </p:nvSpPr>
        <p:spPr bwMode="auto">
          <a:xfrm>
            <a:off x="3383756" y="1329928"/>
            <a:ext cx="1566863" cy="432197"/>
          </a:xfrm>
          <a:prstGeom prst="wedgeRoundRectCallout">
            <a:avLst>
              <a:gd name="adj1" fmla="val 26065"/>
              <a:gd name="adj2" fmla="val 129616"/>
              <a:gd name="adj3" fmla="val 16667"/>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sz="1350" kern="1200">
                <a:solidFill>
                  <a:srgbClr val="333399"/>
                </a:solidFill>
                <a:latin typeface="Arial" panose="020B0604020202020204" pitchFamily="34" charset="0"/>
                <a:ea typeface="+mn-ea"/>
                <a:cs typeface="Arial" panose="020B0604020202020204" pitchFamily="34" charset="0"/>
              </a:rPr>
              <a:t>Precise problem description</a:t>
            </a:r>
            <a:endParaRPr lang="en-IN" altLang="en-US" sz="1350" kern="1200">
              <a:solidFill>
                <a:srgbClr val="333399"/>
              </a:solidFill>
              <a:latin typeface="Arial" panose="020B0604020202020204" pitchFamily="34" charset="0"/>
              <a:ea typeface="+mn-ea"/>
              <a:cs typeface="Arial" panose="020B0604020202020204" pitchFamily="34" charset="0"/>
            </a:endParaRPr>
          </a:p>
        </p:txBody>
      </p:sp>
      <p:sp>
        <p:nvSpPr>
          <p:cNvPr id="116741" name="AutoShape 5"/>
          <p:cNvSpPr>
            <a:spLocks noChangeArrowheads="1"/>
          </p:cNvSpPr>
          <p:nvPr/>
        </p:nvSpPr>
        <p:spPr bwMode="auto">
          <a:xfrm>
            <a:off x="1143000" y="1329928"/>
            <a:ext cx="1350169" cy="432197"/>
          </a:xfrm>
          <a:prstGeom prst="wedgeRoundRectCallout">
            <a:avLst>
              <a:gd name="adj1" fmla="val 41620"/>
              <a:gd name="adj2" fmla="val 481403"/>
              <a:gd name="adj3" fmla="val 16667"/>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sz="1350" kern="1200">
                <a:solidFill>
                  <a:srgbClr val="333399"/>
                </a:solidFill>
                <a:latin typeface="Arial" panose="020B0604020202020204" pitchFamily="34" charset="0"/>
                <a:ea typeface="+mn-ea"/>
                <a:cs typeface="Arial" panose="020B0604020202020204" pitchFamily="34" charset="0"/>
              </a:rPr>
              <a:t>Novel solution approach</a:t>
            </a:r>
            <a:endParaRPr lang="en-IN" altLang="en-US" sz="1350" kern="1200">
              <a:solidFill>
                <a:srgbClr val="333399"/>
              </a:solidFill>
              <a:latin typeface="Arial" panose="020B0604020202020204" pitchFamily="34" charset="0"/>
              <a:ea typeface="+mn-ea"/>
              <a:cs typeface="Arial" panose="020B0604020202020204" pitchFamily="34" charset="0"/>
            </a:endParaRPr>
          </a:p>
        </p:txBody>
      </p:sp>
      <p:sp>
        <p:nvSpPr>
          <p:cNvPr id="116742" name="AutoShape 6"/>
          <p:cNvSpPr>
            <a:spLocks noChangeArrowheads="1"/>
          </p:cNvSpPr>
          <p:nvPr/>
        </p:nvSpPr>
        <p:spPr bwMode="auto">
          <a:xfrm>
            <a:off x="6650832" y="4624387"/>
            <a:ext cx="1350169" cy="519113"/>
          </a:xfrm>
          <a:prstGeom prst="wedgeRoundRectCallout">
            <a:avLst>
              <a:gd name="adj1" fmla="val -103528"/>
              <a:gd name="adj2" fmla="val -55273"/>
              <a:gd name="adj3" fmla="val 16667"/>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sz="1350" kern="1200">
                <a:solidFill>
                  <a:srgbClr val="333399"/>
                </a:solidFill>
                <a:latin typeface="Arial" panose="020B0604020202020204" pitchFamily="34" charset="0"/>
                <a:ea typeface="+mn-ea"/>
                <a:cs typeface="Arial" panose="020B0604020202020204" pitchFamily="34" charset="0"/>
              </a:rPr>
              <a:t>Evaluation of solution</a:t>
            </a:r>
            <a:endParaRPr lang="en-IN" altLang="en-US" sz="1350" kern="1200">
              <a:solidFill>
                <a:srgbClr val="333399"/>
              </a:solidFill>
              <a:latin typeface="Arial" panose="020B0604020202020204" pitchFamily="34" charset="0"/>
              <a:ea typeface="+mn-ea"/>
              <a:cs typeface="Arial" panose="020B0604020202020204" pitchFamily="34" charset="0"/>
            </a:endParaRPr>
          </a:p>
        </p:txBody>
      </p:sp>
      <p:sp>
        <p:nvSpPr>
          <p:cNvPr id="116743" name="AutoShape 7"/>
          <p:cNvSpPr>
            <a:spLocks noChangeArrowheads="1"/>
          </p:cNvSpPr>
          <p:nvPr/>
        </p:nvSpPr>
        <p:spPr bwMode="auto">
          <a:xfrm>
            <a:off x="6569869" y="1491853"/>
            <a:ext cx="1350169" cy="432197"/>
          </a:xfrm>
          <a:prstGeom prst="wedgeRoundRectCallout">
            <a:avLst>
              <a:gd name="adj1" fmla="val -80157"/>
              <a:gd name="adj2" fmla="val 243111"/>
              <a:gd name="adj3" fmla="val 16667"/>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sz="1350" kern="1200">
                <a:solidFill>
                  <a:srgbClr val="333399"/>
                </a:solidFill>
                <a:latin typeface="Arial" panose="020B0604020202020204" pitchFamily="34" charset="0"/>
                <a:ea typeface="+mn-ea"/>
                <a:cs typeface="Arial" panose="020B0604020202020204" pitchFamily="34" charset="0"/>
              </a:rPr>
              <a:t>Sound procedure</a:t>
            </a:r>
            <a:endParaRPr lang="en-IN" altLang="en-US" sz="1350" kern="1200">
              <a:solidFill>
                <a:srgbClr val="333399"/>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06344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133350"/>
            <a:ext cx="8432699" cy="486449"/>
          </a:xfrm>
          <a:prstGeom prst="rect">
            <a:avLst/>
          </a:prstGeom>
        </p:spPr>
        <p:txBody>
          <a:bodyPr lIns="91425" tIns="91425" rIns="91425" bIns="91425" anchor="b" anchorCtr="0">
            <a:noAutofit/>
          </a:bodyPr>
          <a:lstStyle/>
          <a:p>
            <a:pPr lvl="0" algn="ctr" rtl="0">
              <a:buNone/>
            </a:pPr>
            <a:r>
              <a:rPr lang="en" sz="3400" dirty="0"/>
              <a:t>What </a:t>
            </a:r>
            <a:r>
              <a:rPr lang="en" sz="3400" dirty="0" smtClean="0"/>
              <a:t>next?</a:t>
            </a:r>
            <a:endParaRPr lang="en" sz="3400" dirty="0"/>
          </a:p>
        </p:txBody>
      </p:sp>
      <p:sp>
        <p:nvSpPr>
          <p:cNvPr id="104" name="Shape 104"/>
          <p:cNvSpPr txBox="1">
            <a:spLocks noGrp="1"/>
          </p:cNvSpPr>
          <p:nvPr>
            <p:ph type="body" idx="1"/>
          </p:nvPr>
        </p:nvSpPr>
        <p:spPr>
          <a:xfrm>
            <a:off x="-2068" y="571500"/>
            <a:ext cx="9264299" cy="4142925"/>
          </a:xfrm>
          <a:prstGeom prst="rect">
            <a:avLst/>
          </a:prstGeom>
        </p:spPr>
        <p:txBody>
          <a:bodyPr lIns="91425" tIns="91425" rIns="91425" bIns="91425" anchor="t" anchorCtr="0">
            <a:noAutofit/>
          </a:bodyPr>
          <a:lstStyle/>
          <a:p>
            <a:pPr marL="457200" indent="-406400">
              <a:lnSpc>
                <a:spcPct val="115000"/>
              </a:lnSpc>
              <a:buSzPct val="166666"/>
            </a:pPr>
            <a:r>
              <a:rPr lang="en" sz="2400" dirty="0"/>
              <a:t>Those interested in </a:t>
            </a:r>
            <a:r>
              <a:rPr lang="en" sz="2400" dirty="0" smtClean="0"/>
              <a:t>learning more about ET research should:</a:t>
            </a:r>
            <a:endParaRPr lang="en" sz="2400" dirty="0"/>
          </a:p>
          <a:p>
            <a:pPr marL="457200" lvl="0" indent="-406400">
              <a:lnSpc>
                <a:spcPct val="115000"/>
              </a:lnSpc>
              <a:buSzPct val="166666"/>
              <a:buFont typeface="Arial"/>
              <a:buChar char="•"/>
            </a:pPr>
            <a:r>
              <a:rPr lang="en" sz="2400" dirty="0"/>
              <a:t>Attend the IEEE conference on Technology for Education -  </a:t>
            </a:r>
            <a:r>
              <a:rPr lang="en" sz="2400" b="1" dirty="0"/>
              <a:t>T4E 2014 </a:t>
            </a:r>
            <a:r>
              <a:rPr lang="en" sz="2400" dirty="0"/>
              <a:t>- </a:t>
            </a:r>
            <a:r>
              <a:rPr lang="en" sz="2400" dirty="0" smtClean="0"/>
              <a:t>at </a:t>
            </a:r>
            <a:r>
              <a:rPr lang="en" sz="2400" dirty="0"/>
              <a:t>Amrita University, Kollam, Dec </a:t>
            </a:r>
            <a:r>
              <a:rPr lang="en" sz="2400" dirty="0" smtClean="0"/>
              <a:t>18-21, 2014</a:t>
            </a:r>
            <a:r>
              <a:rPr lang="en" sz="2400" dirty="0"/>
              <a:t>.</a:t>
            </a:r>
          </a:p>
          <a:p>
            <a:pPr marL="457200" lvl="0" indent="-406400" rtl="0">
              <a:lnSpc>
                <a:spcPct val="115000"/>
              </a:lnSpc>
              <a:spcBef>
                <a:spcPts val="0"/>
              </a:spcBef>
              <a:buClr>
                <a:schemeClr val="dk1"/>
              </a:buClr>
              <a:buSzPct val="166666"/>
            </a:pPr>
            <a:endParaRPr lang="en" sz="2400" dirty="0">
              <a:latin typeface="+mn-lt"/>
            </a:endParaRPr>
          </a:p>
          <a:p>
            <a:pPr marL="457200" lvl="0" indent="-406400" rtl="0">
              <a:lnSpc>
                <a:spcPct val="115000"/>
              </a:lnSpc>
              <a:spcBef>
                <a:spcPts val="0"/>
              </a:spcBef>
              <a:buClr>
                <a:schemeClr val="dk1"/>
              </a:buClr>
              <a:buSzPct val="166666"/>
            </a:pPr>
            <a:endParaRPr lang="en" sz="2400" dirty="0">
              <a:latin typeface="+mn-lt"/>
            </a:endParaRPr>
          </a:p>
          <a:p>
            <a:pPr marL="457200" lvl="0" indent="-406400" rtl="0">
              <a:lnSpc>
                <a:spcPct val="115000"/>
              </a:lnSpc>
              <a:spcBef>
                <a:spcPts val="0"/>
              </a:spcBef>
              <a:buClr>
                <a:schemeClr val="dk1"/>
              </a:buClr>
              <a:buSzPct val="166666"/>
            </a:pPr>
            <a:r>
              <a:rPr lang="en" sz="2400" dirty="0" smtClean="0">
                <a:latin typeface="+mn-lt"/>
              </a:rPr>
              <a:t>Those interested in executing their idea and carrying out the corresponding ET research study should:</a:t>
            </a:r>
          </a:p>
          <a:p>
            <a:pPr marL="457200" lvl="0" indent="-406400">
              <a:lnSpc>
                <a:spcPct val="115000"/>
              </a:lnSpc>
              <a:buSzPct val="166666"/>
              <a:buFont typeface="Arial"/>
              <a:buChar char="•"/>
            </a:pPr>
            <a:r>
              <a:rPr lang="en" sz="2400" dirty="0" smtClean="0"/>
              <a:t>Write </a:t>
            </a:r>
            <a:r>
              <a:rPr lang="en" sz="2400" dirty="0"/>
              <a:t>a research paper on your idea for </a:t>
            </a:r>
            <a:r>
              <a:rPr lang="en" sz="2400" b="1" dirty="0"/>
              <a:t>T4E </a:t>
            </a:r>
            <a:r>
              <a:rPr lang="en" sz="2400" b="1" dirty="0" smtClean="0"/>
              <a:t>2015</a:t>
            </a:r>
            <a:r>
              <a:rPr lang="en" sz="2400" dirty="0" smtClean="0"/>
              <a:t>.</a:t>
            </a:r>
          </a:p>
          <a:p>
            <a:pPr marL="457200" lvl="0" indent="-406400">
              <a:lnSpc>
                <a:spcPct val="115000"/>
              </a:lnSpc>
              <a:buSzPct val="166666"/>
              <a:buFont typeface="Arial"/>
              <a:buChar char="•"/>
            </a:pPr>
            <a:r>
              <a:rPr lang="en" sz="2400" b="1" dirty="0" smtClean="0"/>
              <a:t>Download </a:t>
            </a:r>
            <a:r>
              <a:rPr lang="en" sz="2400" b="1" dirty="0"/>
              <a:t>and Use Templates: </a:t>
            </a:r>
            <a:r>
              <a:rPr lang="en" sz="2400" b="1" dirty="0" smtClean="0">
                <a:hlinkClick r:id="rId3"/>
              </a:rPr>
              <a:t>www.et.iitb.ac.in/resouces</a:t>
            </a:r>
            <a:endParaRPr lang="en" sz="2400" b="1"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17093"/>
            <a:ext cx="8229600" cy="521325"/>
          </a:xfrm>
          <a:prstGeom prst="rect">
            <a:avLst/>
          </a:prstGeom>
        </p:spPr>
        <p:txBody>
          <a:bodyPr lIns="91425" tIns="91425" rIns="91425" bIns="91425" anchor="b" anchorCtr="0">
            <a:noAutofit/>
          </a:bodyPr>
          <a:lstStyle/>
          <a:p>
            <a:pPr lvl="0" algn="ctr" rtl="0">
              <a:buNone/>
            </a:pPr>
            <a:r>
              <a:rPr lang="en" dirty="0"/>
              <a:t>This s</a:t>
            </a:r>
            <a:r>
              <a:rPr lang="en" dirty="0" smtClean="0"/>
              <a:t>ession </a:t>
            </a:r>
            <a:r>
              <a:rPr lang="en" dirty="0"/>
              <a:t>is about</a:t>
            </a:r>
          </a:p>
        </p:txBody>
      </p:sp>
      <p:sp>
        <p:nvSpPr>
          <p:cNvPr id="68" name="Shape 68"/>
          <p:cNvSpPr txBox="1">
            <a:spLocks noGrp="1"/>
          </p:cNvSpPr>
          <p:nvPr>
            <p:ph type="body" idx="1"/>
          </p:nvPr>
        </p:nvSpPr>
        <p:spPr>
          <a:xfrm>
            <a:off x="176742" y="742519"/>
            <a:ext cx="8866800" cy="4108274"/>
          </a:xfrm>
          <a:prstGeom prst="rect">
            <a:avLst/>
          </a:prstGeom>
        </p:spPr>
        <p:txBody>
          <a:bodyPr lIns="91425" tIns="91425" rIns="91425" bIns="91425" anchor="t" anchorCtr="0">
            <a:noAutofit/>
          </a:bodyPr>
          <a:lstStyle/>
          <a:p>
            <a:pPr lvl="0" algn="ctr" rtl="0">
              <a:lnSpc>
                <a:spcPct val="115000"/>
              </a:lnSpc>
              <a:spcBef>
                <a:spcPts val="0"/>
              </a:spcBef>
              <a:buNone/>
            </a:pPr>
            <a:r>
              <a:rPr lang="en" sz="4000" dirty="0"/>
              <a:t>
Going from </a:t>
            </a:r>
          </a:p>
          <a:p>
            <a:pPr lvl="0" algn="ctr" rtl="0">
              <a:lnSpc>
                <a:spcPct val="115000"/>
              </a:lnSpc>
              <a:spcBef>
                <a:spcPts val="0"/>
              </a:spcBef>
              <a:buNone/>
            </a:pPr>
            <a:r>
              <a:rPr lang="en" sz="4000" dirty="0"/>
              <a:t>being an ET Practitioner </a:t>
            </a:r>
          </a:p>
          <a:p>
            <a:pPr lvl="0" indent="457200" algn="ctr" rtl="0">
              <a:lnSpc>
                <a:spcPct val="115000"/>
              </a:lnSpc>
              <a:spcBef>
                <a:spcPts val="0"/>
              </a:spcBef>
              <a:buNone/>
            </a:pPr>
            <a:r>
              <a:rPr lang="en" sz="4000" i="1" dirty="0" smtClean="0"/>
              <a:t>towards</a:t>
            </a:r>
            <a:r>
              <a:rPr lang="en" sz="4000" dirty="0" smtClean="0"/>
              <a:t> </a:t>
            </a:r>
            <a:endParaRPr lang="en" sz="4000" dirty="0"/>
          </a:p>
          <a:p>
            <a:pPr lvl="0" indent="457200" algn="ctr" rtl="0">
              <a:lnSpc>
                <a:spcPct val="115000"/>
              </a:lnSpc>
              <a:spcBef>
                <a:spcPts val="0"/>
              </a:spcBef>
              <a:buNone/>
            </a:pPr>
            <a:r>
              <a:rPr lang="en" sz="4000" dirty="0"/>
              <a:t>becoming an ET Researcher</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2250" y="127276"/>
            <a:ext cx="9019500" cy="920474"/>
          </a:xfrm>
          <a:prstGeom prst="rect">
            <a:avLst/>
          </a:prstGeom>
        </p:spPr>
        <p:txBody>
          <a:bodyPr lIns="91425" tIns="91425" rIns="91425" bIns="91425" anchor="b" anchorCtr="0">
            <a:noAutofit/>
          </a:bodyPr>
          <a:lstStyle/>
          <a:p>
            <a:pPr lvl="0" algn="ctr" rtl="0">
              <a:buNone/>
            </a:pPr>
            <a:r>
              <a:rPr lang="en" sz="3200" dirty="0" smtClean="0"/>
              <a:t>Action Research: </a:t>
            </a:r>
            <a:br>
              <a:rPr lang="en" sz="3200" dirty="0" smtClean="0"/>
            </a:br>
            <a:r>
              <a:rPr lang="en" sz="3200" dirty="0" smtClean="0"/>
              <a:t>Conducting research on one’s practice </a:t>
            </a:r>
            <a:endParaRPr lang="en" sz="3200" dirty="0"/>
          </a:p>
        </p:txBody>
      </p:sp>
      <p:sp>
        <p:nvSpPr>
          <p:cNvPr id="110" name="Shape 110"/>
          <p:cNvSpPr txBox="1">
            <a:spLocks noGrp="1"/>
          </p:cNvSpPr>
          <p:nvPr>
            <p:ph type="body" idx="1"/>
          </p:nvPr>
        </p:nvSpPr>
        <p:spPr>
          <a:xfrm>
            <a:off x="89975" y="1504950"/>
            <a:ext cx="9072900" cy="3048000"/>
          </a:xfrm>
          <a:prstGeom prst="rect">
            <a:avLst/>
          </a:prstGeom>
        </p:spPr>
        <p:txBody>
          <a:bodyPr lIns="91425" tIns="91425" rIns="91425" bIns="91425" anchor="t" anchorCtr="0">
            <a:noAutofit/>
          </a:bodyPr>
          <a:lstStyle/>
          <a:p>
            <a:pPr marL="50800" lvl="0">
              <a:lnSpc>
                <a:spcPct val="115000"/>
              </a:lnSpc>
              <a:buSzPct val="166666"/>
            </a:pPr>
            <a:r>
              <a:rPr lang="en-US" sz="2800" dirty="0" smtClean="0"/>
              <a:t>Action Research is “a </a:t>
            </a:r>
            <a:r>
              <a:rPr lang="en-US" sz="2800" dirty="0"/>
              <a:t>disciplined process of inquiry conducted </a:t>
            </a:r>
            <a:r>
              <a:rPr lang="en-US" sz="2800" i="1" dirty="0"/>
              <a:t>by</a:t>
            </a:r>
            <a:r>
              <a:rPr lang="en-US" sz="2800" dirty="0"/>
              <a:t> and </a:t>
            </a:r>
            <a:r>
              <a:rPr lang="en-US" sz="2800" i="1" dirty="0"/>
              <a:t>for</a:t>
            </a:r>
            <a:r>
              <a:rPr lang="en-US" sz="2800" dirty="0"/>
              <a:t> those taking the action. The primary reason for engaging in action research is to assist the </a:t>
            </a:r>
            <a:r>
              <a:rPr lang="en-US" sz="2800" dirty="0" smtClean="0"/>
              <a:t>‘actor’ </a:t>
            </a:r>
            <a:r>
              <a:rPr lang="en-US" sz="2800" dirty="0"/>
              <a:t>in improving and/or refining his or her </a:t>
            </a:r>
            <a:r>
              <a:rPr lang="en-US" sz="2800" dirty="0" smtClean="0"/>
              <a:t>action.”</a:t>
            </a:r>
          </a:p>
          <a:p>
            <a:pPr marL="50800" lvl="0">
              <a:lnSpc>
                <a:spcPct val="115000"/>
              </a:lnSpc>
              <a:buSzPct val="166666"/>
            </a:pPr>
            <a:endParaRPr lang="en-US" sz="2800" dirty="0">
              <a:latin typeface="+mn-lt"/>
            </a:endParaRPr>
          </a:p>
          <a:p>
            <a:r>
              <a:rPr lang="en-US" sz="1400" dirty="0"/>
              <a:t>Guiding School Improvement with Action </a:t>
            </a:r>
            <a:r>
              <a:rPr lang="en-US" sz="1400" dirty="0" smtClean="0"/>
              <a:t>Research, Richard </a:t>
            </a:r>
            <a:r>
              <a:rPr lang="en-US" sz="1400" dirty="0" err="1" smtClean="0"/>
              <a:t>Sagor</a:t>
            </a:r>
            <a:r>
              <a:rPr lang="en-US" sz="1400" dirty="0"/>
              <a:t>, ASCD. </a:t>
            </a:r>
            <a:r>
              <a:rPr lang="en-US" sz="1400" dirty="0">
                <a:hlinkClick r:id="rId3"/>
              </a:rPr>
              <a:t>http://</a:t>
            </a:r>
            <a:r>
              <a:rPr lang="en-US" sz="1400" dirty="0" smtClean="0">
                <a:hlinkClick r:id="rId3"/>
              </a:rPr>
              <a:t>www.ascd.org/publications/books/100047/chapters/What-Is-Action-Research%C2%A2.aspx</a:t>
            </a:r>
            <a:r>
              <a:rPr lang="en-US" sz="1400" dirty="0" smtClean="0"/>
              <a:t> </a:t>
            </a:r>
            <a:endParaRPr lang="en-US" sz="1400" dirty="0"/>
          </a:p>
        </p:txBody>
      </p:sp>
    </p:spTree>
    <p:extLst>
      <p:ext uri="{BB962C8B-B14F-4D97-AF65-F5344CB8AC3E}">
        <p14:creationId xmlns:p14="http://schemas.microsoft.com/office/powerpoint/2010/main" val="307137305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2250" y="127276"/>
            <a:ext cx="9019500" cy="463274"/>
          </a:xfrm>
          <a:prstGeom prst="rect">
            <a:avLst/>
          </a:prstGeom>
        </p:spPr>
        <p:txBody>
          <a:bodyPr lIns="91425" tIns="91425" rIns="91425" bIns="91425" anchor="b" anchorCtr="0">
            <a:noAutofit/>
          </a:bodyPr>
          <a:lstStyle/>
          <a:p>
            <a:pPr lvl="0" algn="ctr" rtl="0">
              <a:buNone/>
            </a:pPr>
            <a:r>
              <a:rPr lang="en" sz="3200" smtClean="0"/>
              <a:t>Cycle of </a:t>
            </a:r>
            <a:r>
              <a:rPr lang="en" sz="3200" dirty="0" smtClean="0"/>
              <a:t>Action Research</a:t>
            </a:r>
            <a:endParaRPr lang="en" sz="3200" dirty="0"/>
          </a:p>
        </p:txBody>
      </p:sp>
      <p:pic>
        <p:nvPicPr>
          <p:cNvPr id="1026" name="Picture 2" descr="http://www.drawntoscience.org/educators/action-research/proce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672865"/>
            <a:ext cx="5744167" cy="447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741818"/>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2250" y="127276"/>
            <a:ext cx="9019500" cy="463274"/>
          </a:xfrm>
          <a:prstGeom prst="rect">
            <a:avLst/>
          </a:prstGeom>
        </p:spPr>
        <p:txBody>
          <a:bodyPr lIns="91425" tIns="91425" rIns="91425" bIns="91425" anchor="b" anchorCtr="0">
            <a:noAutofit/>
          </a:bodyPr>
          <a:lstStyle/>
          <a:p>
            <a:pPr lvl="0" algn="ctr" rtl="0">
              <a:buNone/>
            </a:pPr>
            <a:r>
              <a:rPr lang="en" sz="3200" dirty="0" smtClean="0"/>
              <a:t>Steps of Action Research</a:t>
            </a:r>
            <a:endParaRPr lang="en" sz="3200" dirty="0"/>
          </a:p>
        </p:txBody>
      </p:sp>
      <p:sp>
        <p:nvSpPr>
          <p:cNvPr id="110" name="Shape 110"/>
          <p:cNvSpPr txBox="1">
            <a:spLocks noGrp="1"/>
          </p:cNvSpPr>
          <p:nvPr>
            <p:ph type="body" idx="1"/>
          </p:nvPr>
        </p:nvSpPr>
        <p:spPr>
          <a:xfrm>
            <a:off x="60811" y="590550"/>
            <a:ext cx="9072900" cy="4343400"/>
          </a:xfrm>
          <a:prstGeom prst="rect">
            <a:avLst/>
          </a:prstGeom>
        </p:spPr>
        <p:txBody>
          <a:bodyPr lIns="91425" tIns="91425" rIns="91425" bIns="91425" anchor="t" anchorCtr="0">
            <a:noAutofit/>
          </a:bodyPr>
          <a:lstStyle/>
          <a:p>
            <a:pPr>
              <a:lnSpc>
                <a:spcPct val="130000"/>
              </a:lnSpc>
            </a:pPr>
            <a:r>
              <a:rPr lang="en-US" sz="2800" dirty="0"/>
              <a:t>Selecting a focus</a:t>
            </a:r>
          </a:p>
          <a:p>
            <a:pPr>
              <a:lnSpc>
                <a:spcPct val="130000"/>
              </a:lnSpc>
            </a:pPr>
            <a:r>
              <a:rPr lang="en-US" sz="2800" dirty="0"/>
              <a:t>Clarifying theories</a:t>
            </a:r>
          </a:p>
          <a:p>
            <a:pPr>
              <a:lnSpc>
                <a:spcPct val="130000"/>
              </a:lnSpc>
            </a:pPr>
            <a:r>
              <a:rPr lang="en-US" sz="2800" dirty="0"/>
              <a:t>Identifying research questions</a:t>
            </a:r>
          </a:p>
          <a:p>
            <a:pPr>
              <a:lnSpc>
                <a:spcPct val="130000"/>
              </a:lnSpc>
            </a:pPr>
            <a:r>
              <a:rPr lang="en-US" sz="2800" dirty="0"/>
              <a:t>Collecting data</a:t>
            </a:r>
          </a:p>
          <a:p>
            <a:pPr>
              <a:lnSpc>
                <a:spcPct val="130000"/>
              </a:lnSpc>
            </a:pPr>
            <a:r>
              <a:rPr lang="en-US" sz="2800" dirty="0"/>
              <a:t>Analyzing data</a:t>
            </a:r>
          </a:p>
          <a:p>
            <a:pPr>
              <a:lnSpc>
                <a:spcPct val="130000"/>
              </a:lnSpc>
            </a:pPr>
            <a:r>
              <a:rPr lang="en-US" sz="2800" dirty="0"/>
              <a:t>Reporting results</a:t>
            </a:r>
          </a:p>
          <a:p>
            <a:pPr>
              <a:lnSpc>
                <a:spcPct val="130000"/>
              </a:lnSpc>
            </a:pPr>
            <a:r>
              <a:rPr lang="en-US" sz="2800" dirty="0"/>
              <a:t>Taking informed action</a:t>
            </a:r>
          </a:p>
        </p:txBody>
      </p:sp>
    </p:spTree>
    <p:extLst>
      <p:ext uri="{BB962C8B-B14F-4D97-AF65-F5344CB8AC3E}">
        <p14:creationId xmlns:p14="http://schemas.microsoft.com/office/powerpoint/2010/main" val="312823139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07712" y="172540"/>
            <a:ext cx="8686800" cy="5834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3600" b="1" dirty="0" smtClean="0">
                <a:solidFill>
                  <a:schemeClr val="dk1"/>
                </a:solidFill>
              </a:rPr>
              <a:t>Learning objectives of this session</a:t>
            </a:r>
            <a:endParaRPr lang="en" sz="3600" b="1" dirty="0">
              <a:solidFill>
                <a:schemeClr val="dk1"/>
              </a:solidFill>
            </a:endParaRPr>
          </a:p>
        </p:txBody>
      </p:sp>
      <p:sp>
        <p:nvSpPr>
          <p:cNvPr id="105" name="Shape 105"/>
          <p:cNvSpPr txBox="1">
            <a:spLocks noGrp="1"/>
          </p:cNvSpPr>
          <p:nvPr>
            <p:ph type="body" idx="1"/>
          </p:nvPr>
        </p:nvSpPr>
        <p:spPr>
          <a:xfrm>
            <a:off x="107950" y="819150"/>
            <a:ext cx="9036049" cy="4324350"/>
          </a:xfrm>
          <a:prstGeom prst="rect">
            <a:avLst/>
          </a:prstGeom>
          <a:noFill/>
          <a:ln>
            <a:noFill/>
          </a:ln>
        </p:spPr>
        <p:txBody>
          <a:bodyPr lIns="54000" tIns="45700" rIns="18000" bIns="45700" anchor="t" anchorCtr="0">
            <a:noAutofit/>
          </a:bodyPr>
          <a:lstStyle/>
          <a:p>
            <a:pPr marL="76200" marR="0" lvl="0" indent="0" algn="l" rtl="0">
              <a:lnSpc>
                <a:spcPct val="110000"/>
              </a:lnSpc>
              <a:spcBef>
                <a:spcPts val="300"/>
              </a:spcBef>
              <a:spcAft>
                <a:spcPts val="0"/>
              </a:spcAft>
              <a:buClr>
                <a:schemeClr val="dk1"/>
              </a:buClr>
              <a:buSzPct val="100000"/>
              <a:buNone/>
            </a:pPr>
            <a:r>
              <a:rPr lang="en" sz="2400" dirty="0" smtClean="0">
                <a:solidFill>
                  <a:schemeClr val="dk1"/>
                </a:solidFill>
              </a:rPr>
              <a:t>At the end of this session, you will be able to: </a:t>
            </a:r>
          </a:p>
          <a:p>
            <a:pPr marL="347663" marR="0" lvl="0" indent="-271463" algn="l" rtl="0">
              <a:lnSpc>
                <a:spcPct val="110000"/>
              </a:lnSpc>
              <a:spcBef>
                <a:spcPts val="300"/>
              </a:spcBef>
              <a:spcAft>
                <a:spcPts val="0"/>
              </a:spcAft>
              <a:buClr>
                <a:schemeClr val="dk1"/>
              </a:buClr>
              <a:buSzPct val="100000"/>
              <a:buFont typeface="Calibri"/>
              <a:buChar char="•"/>
            </a:pPr>
            <a:r>
              <a:rPr lang="en" sz="2400" dirty="0" smtClean="0">
                <a:solidFill>
                  <a:schemeClr val="dk1"/>
                </a:solidFill>
              </a:rPr>
              <a:t>Write some Research Questions for your innovative teaching idea.</a:t>
            </a:r>
          </a:p>
          <a:p>
            <a:pPr marL="347663" marR="0" lvl="0" indent="-271463" algn="l" rtl="0">
              <a:lnSpc>
                <a:spcPct val="110000"/>
              </a:lnSpc>
              <a:spcBef>
                <a:spcPts val="300"/>
              </a:spcBef>
              <a:spcAft>
                <a:spcPts val="0"/>
              </a:spcAft>
              <a:buClr>
                <a:schemeClr val="dk1"/>
              </a:buClr>
              <a:buSzPct val="100000"/>
              <a:buFont typeface="Calibri"/>
              <a:buChar char="•"/>
            </a:pPr>
            <a:r>
              <a:rPr lang="en" sz="2400" dirty="0" smtClean="0">
                <a:solidFill>
                  <a:schemeClr val="dk1"/>
                </a:solidFill>
              </a:rPr>
              <a:t>State the commonly used metrics for evaluation of studies on Technology Enabled Learning.</a:t>
            </a:r>
          </a:p>
          <a:p>
            <a:pPr marL="347663" marR="0" lvl="0" indent="-271463" algn="l" rtl="0">
              <a:lnSpc>
                <a:spcPct val="110000"/>
              </a:lnSpc>
              <a:spcBef>
                <a:spcPts val="300"/>
              </a:spcBef>
              <a:spcAft>
                <a:spcPts val="0"/>
              </a:spcAft>
              <a:buClr>
                <a:schemeClr val="dk1"/>
              </a:buClr>
              <a:buSzPct val="100000"/>
              <a:buFont typeface="Calibri"/>
              <a:buChar char="•"/>
            </a:pPr>
            <a:r>
              <a:rPr lang="en" sz="2400" dirty="0" smtClean="0">
                <a:solidFill>
                  <a:schemeClr val="dk1"/>
                </a:solidFill>
              </a:rPr>
              <a:t>Ident</a:t>
            </a:r>
            <a:r>
              <a:rPr lang="en-US" sz="2400" dirty="0" err="1">
                <a:solidFill>
                  <a:schemeClr val="dk1"/>
                </a:solidFill>
              </a:rPr>
              <a:t>i</a:t>
            </a:r>
            <a:r>
              <a:rPr lang="en" sz="2400" dirty="0">
                <a:solidFill>
                  <a:schemeClr val="dk1"/>
                </a:solidFill>
              </a:rPr>
              <a:t>fy </a:t>
            </a:r>
            <a:r>
              <a:rPr lang="en" sz="2400" dirty="0" smtClean="0"/>
              <a:t>th</a:t>
            </a:r>
            <a:r>
              <a:rPr lang="en" sz="2400" dirty="0" smtClean="0">
                <a:solidFill>
                  <a:schemeClr val="dk1"/>
                </a:solidFill>
              </a:rPr>
              <a:t>e type of instruments required to evaluate your idea</a:t>
            </a:r>
            <a:r>
              <a:rPr lang="en" sz="2400" dirty="0" smtClean="0"/>
              <a:t>.</a:t>
            </a:r>
          </a:p>
          <a:p>
            <a:pPr marL="347663" marR="0" lvl="0" indent="-271463" algn="l" rtl="0">
              <a:lnSpc>
                <a:spcPct val="110000"/>
              </a:lnSpc>
              <a:spcBef>
                <a:spcPts val="300"/>
              </a:spcBef>
              <a:spcAft>
                <a:spcPts val="0"/>
              </a:spcAft>
              <a:buClr>
                <a:schemeClr val="dk1"/>
              </a:buClr>
              <a:buSzPct val="100000"/>
              <a:buNone/>
            </a:pPr>
            <a:endParaRPr lang="en" sz="2400" dirty="0" smtClean="0"/>
          </a:p>
        </p:txBody>
      </p:sp>
    </p:spTree>
    <p:extLst>
      <p:ext uri="{BB962C8B-B14F-4D97-AF65-F5344CB8AC3E}">
        <p14:creationId xmlns:p14="http://schemas.microsoft.com/office/powerpoint/2010/main" val="1872178435"/>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5531</TotalTime>
  <Words>3171</Words>
  <Application>Microsoft Office PowerPoint</Application>
  <PresentationFormat>On-screen Show (16:9)</PresentationFormat>
  <Paragraphs>325</Paragraphs>
  <Slides>44</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Arial</vt:lpstr>
      <vt:lpstr>Calibri</vt:lpstr>
      <vt:lpstr>Courier New</vt:lpstr>
      <vt:lpstr>Times New Roman</vt:lpstr>
      <vt:lpstr>simple-light</vt:lpstr>
      <vt:lpstr>Default Design</vt:lpstr>
      <vt:lpstr>From Teaching to  Research on Teaching</vt:lpstr>
      <vt:lpstr>What is Educational Technology </vt:lpstr>
      <vt:lpstr>What is Research in ET?</vt:lpstr>
      <vt:lpstr>Why should you bother with ET research?</vt:lpstr>
      <vt:lpstr>This session is about</vt:lpstr>
      <vt:lpstr>Action Research:  Conducting research on one’s practice </vt:lpstr>
      <vt:lpstr>Cycle of Action Research</vt:lpstr>
      <vt:lpstr>Steps of Action Research</vt:lpstr>
      <vt:lpstr>Learning objectives of this session</vt:lpstr>
      <vt:lpstr>Activity - Think-Pair-Share</vt:lpstr>
      <vt:lpstr>Activity - Think-Pair-Share</vt:lpstr>
      <vt:lpstr>Activity - Think-Pair-Share</vt:lpstr>
      <vt:lpstr>Activity - Think-Pair-Share</vt:lpstr>
      <vt:lpstr>Identifying Research Questions</vt:lpstr>
      <vt:lpstr>Research Questions (RQs)</vt:lpstr>
      <vt:lpstr>Research Questions (RQs)</vt:lpstr>
      <vt:lpstr>Research Questions (RQs)</vt:lpstr>
      <vt:lpstr>Research Questions (RQs)</vt:lpstr>
      <vt:lpstr>Research Questions (RQs)</vt:lpstr>
      <vt:lpstr>RQs - Examples</vt:lpstr>
      <vt:lpstr>RQs - Examples</vt:lpstr>
      <vt:lpstr>RQs - Examples</vt:lpstr>
      <vt:lpstr>Think-Pair-Share Activity – Rewrite as RQ</vt:lpstr>
      <vt:lpstr>TEL Metrics – What to measure?</vt:lpstr>
      <vt:lpstr>Activity - Poll</vt:lpstr>
      <vt:lpstr>Instruments – How to measure?</vt:lpstr>
      <vt:lpstr>Example – Measuring learning of concept</vt:lpstr>
      <vt:lpstr>Example – Measuring learning of skill</vt:lpstr>
      <vt:lpstr>Example – Measuring student engagement</vt:lpstr>
      <vt:lpstr>Example - Constructing perception surveys</vt:lpstr>
      <vt:lpstr>Activity – Poll: Is this an ET research study</vt:lpstr>
      <vt:lpstr>Activity – Poll: Is this an ET research study</vt:lpstr>
      <vt:lpstr>Summary - 1</vt:lpstr>
      <vt:lpstr>How to progress this idea into a research study?  How to progress this idea into a research study?  How to progress this idea into a research study?  How to progress this idea into a research study</vt:lpstr>
      <vt:lpstr>Activity – Poll: Is this an ET research study</vt:lpstr>
      <vt:lpstr>Summary - 2</vt:lpstr>
      <vt:lpstr>Overall Summary </vt:lpstr>
      <vt:lpstr>What is a research paper? </vt:lpstr>
      <vt:lpstr>Example . How we teach impacts student learning: Peer Instruction vs. Lecture in CS0 (programming course), SIGCSE 2012</vt:lpstr>
      <vt:lpstr>Example. How we teach impacts student learning: Peer Instruction vs. Lecture in CS0 (programming course), SIGCSE 2012</vt:lpstr>
      <vt:lpstr>Example. How we teach impacts student learning: Peer Instruction vs. Lecture in CS0 (programming course), SIGCSE 2012</vt:lpstr>
      <vt:lpstr>Example 1. How we teach impacts student learning: Peer Instruction vs. Lecture in CS0 (programming course), SIGCSE 2012</vt:lpstr>
      <vt:lpstr>Example. How we teach impacts student learning: Peer Instruction vs. Lecture in CS0 (programming course), SIGCSE 2012</vt:lpstr>
      <vt:lpstr>What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QEEE Workshop  Pedagogy for Effective Use of ICT in Engineering Education</dc:title>
  <dc:creator>sri</dc:creator>
  <cp:lastModifiedBy>Sahana Murthy</cp:lastModifiedBy>
  <cp:revision>155</cp:revision>
  <dcterms:modified xsi:type="dcterms:W3CDTF">2016-03-18T03:19:44Z</dcterms:modified>
</cp:coreProperties>
</file>