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95" r:id="rId3"/>
    <p:sldId id="396" r:id="rId4"/>
    <p:sldId id="425" r:id="rId5"/>
    <p:sldId id="397" r:id="rId6"/>
    <p:sldId id="426" r:id="rId7"/>
    <p:sldId id="470" r:id="rId8"/>
    <p:sldId id="391" r:id="rId9"/>
    <p:sldId id="461" r:id="rId10"/>
    <p:sldId id="468" r:id="rId11"/>
    <p:sldId id="455" r:id="rId12"/>
    <p:sldId id="456" r:id="rId13"/>
    <p:sldId id="400" r:id="rId14"/>
    <p:sldId id="412" r:id="rId15"/>
    <p:sldId id="413" r:id="rId16"/>
    <p:sldId id="427" r:id="rId17"/>
    <p:sldId id="432" r:id="rId18"/>
    <p:sldId id="457" r:id="rId19"/>
    <p:sldId id="435" r:id="rId20"/>
    <p:sldId id="417" r:id="rId21"/>
    <p:sldId id="436" r:id="rId22"/>
    <p:sldId id="447" r:id="rId23"/>
    <p:sldId id="438" r:id="rId24"/>
    <p:sldId id="446" r:id="rId25"/>
    <p:sldId id="433" r:id="rId26"/>
    <p:sldId id="466" r:id="rId27"/>
    <p:sldId id="467" r:id="rId28"/>
    <p:sldId id="444" r:id="rId29"/>
    <p:sldId id="445" r:id="rId30"/>
    <p:sldId id="418" r:id="rId31"/>
    <p:sldId id="450" r:id="rId32"/>
    <p:sldId id="452" r:id="rId33"/>
    <p:sldId id="451" r:id="rId34"/>
    <p:sldId id="423" r:id="rId35"/>
    <p:sldId id="404" r:id="rId36"/>
    <p:sldId id="409" r:id="rId37"/>
    <p:sldId id="469" r:id="rId38"/>
    <p:sldId id="462" r:id="rId39"/>
    <p:sldId id="4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3ED4EA-C164-43B4-90A6-8D9B7AACDC9A}">
          <p14:sldIdLst>
            <p14:sldId id="256"/>
            <p14:sldId id="395"/>
            <p14:sldId id="396"/>
            <p14:sldId id="425"/>
            <p14:sldId id="397"/>
            <p14:sldId id="426"/>
            <p14:sldId id="470"/>
            <p14:sldId id="391"/>
            <p14:sldId id="461"/>
            <p14:sldId id="468"/>
            <p14:sldId id="455"/>
            <p14:sldId id="456"/>
            <p14:sldId id="400"/>
            <p14:sldId id="412"/>
            <p14:sldId id="413"/>
            <p14:sldId id="427"/>
            <p14:sldId id="432"/>
            <p14:sldId id="457"/>
            <p14:sldId id="435"/>
            <p14:sldId id="417"/>
            <p14:sldId id="436"/>
            <p14:sldId id="447"/>
            <p14:sldId id="438"/>
            <p14:sldId id="446"/>
            <p14:sldId id="433"/>
            <p14:sldId id="466"/>
            <p14:sldId id="467"/>
            <p14:sldId id="444"/>
            <p14:sldId id="445"/>
            <p14:sldId id="418"/>
            <p14:sldId id="450"/>
            <p14:sldId id="452"/>
            <p14:sldId id="451"/>
            <p14:sldId id="423"/>
            <p14:sldId id="404"/>
            <p14:sldId id="409"/>
            <p14:sldId id="469"/>
            <p14:sldId id="462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ana Murthy" initials="SM" lastIdx="2" clrIdx="0">
    <p:extLst>
      <p:ext uri="{19B8F6BF-5375-455C-9EA6-DF929625EA0E}">
        <p15:presenceInfo xmlns:p15="http://schemas.microsoft.com/office/powerpoint/2012/main" userId="Sahana Murth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EEECE1"/>
    <a:srgbClr val="0000FF"/>
    <a:srgbClr val="FF66FF"/>
    <a:srgbClr val="800000"/>
    <a:srgbClr val="007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4817" autoAdjust="0"/>
  </p:normalViewPr>
  <p:slideViewPr>
    <p:cSldViewPr snapToGrid="0">
      <p:cViewPr varScale="1">
        <p:scale>
          <a:sx n="55" d="100"/>
          <a:sy n="55" d="100"/>
        </p:scale>
        <p:origin x="10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98C13-E1A0-43D8-8A68-C49CA087FE0E}" type="doc">
      <dgm:prSet loTypeId="urn:microsoft.com/office/officeart/2005/8/layout/cycle4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F4A6E8-5AD5-4986-9BEF-34B1C6417733}">
      <dgm:prSet phldrT="[Text]" custT="1"/>
      <dgm:spPr>
        <a:xfrm>
          <a:off x="54762" y="0"/>
          <a:ext cx="2202100" cy="107977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0" rIns="180000"/>
        <a:lstStyle/>
        <a:p>
          <a:pPr algn="l"/>
          <a:endParaRPr lang="en-US" sz="2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8965BCD3-389E-4873-B2B5-5D465AF9D6B8}" type="parTrans" cxnId="{AFCBFBDF-8B28-43A3-957B-F80B9DECD3EF}">
      <dgm:prSet/>
      <dgm:spPr/>
      <dgm:t>
        <a:bodyPr/>
        <a:lstStyle/>
        <a:p>
          <a:endParaRPr lang="en-US"/>
        </a:p>
      </dgm:t>
    </dgm:pt>
    <dgm:pt modelId="{F273A1A3-1B2C-4702-AD7B-FFCA365A84B0}" type="sibTrans" cxnId="{AFCBFBDF-8B28-43A3-957B-F80B9DECD3EF}">
      <dgm:prSet/>
      <dgm:spPr/>
      <dgm:t>
        <a:bodyPr/>
        <a:lstStyle/>
        <a:p>
          <a:endParaRPr lang="en-US"/>
        </a:p>
      </dgm:t>
    </dgm:pt>
    <dgm:pt modelId="{1FCE5B3A-A02E-48E5-83E1-16C8842894C5}">
      <dgm:prSet phldrT="[Text]" custT="1"/>
      <dgm:spPr>
        <a:xfrm>
          <a:off x="2970380" y="0"/>
          <a:ext cx="2194465" cy="107977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3311292"/>
              <a:satOff val="13270"/>
              <a:lumOff val="2876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endParaRPr lang="en-US" sz="2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6F68B894-7249-406F-BE73-EE34EAF76D5B}" type="parTrans" cxnId="{32191A80-2E7B-4779-A8CA-53BA8AAEF0E5}">
      <dgm:prSet/>
      <dgm:spPr/>
      <dgm:t>
        <a:bodyPr/>
        <a:lstStyle/>
        <a:p>
          <a:endParaRPr lang="en-US"/>
        </a:p>
      </dgm:t>
    </dgm:pt>
    <dgm:pt modelId="{7E4C8709-BAEA-4BBC-B684-6A3193BCD783}" type="sibTrans" cxnId="{32191A80-2E7B-4779-A8CA-53BA8AAEF0E5}">
      <dgm:prSet/>
      <dgm:spPr/>
      <dgm:t>
        <a:bodyPr/>
        <a:lstStyle/>
        <a:p>
          <a:endParaRPr lang="en-US"/>
        </a:p>
      </dgm:t>
    </dgm:pt>
    <dgm:pt modelId="{1C01AE04-9D02-4047-A982-EBD8A607384E}">
      <dgm:prSet phldrT="[Text]" custT="1"/>
      <dgm:spPr>
        <a:xfrm>
          <a:off x="3011924" y="2294527"/>
          <a:ext cx="2205534" cy="107977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6622584"/>
              <a:satOff val="26541"/>
              <a:lumOff val="5752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endParaRPr lang="en-US" sz="2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A9F82E96-418F-4B1D-A686-9386D459CAF1}" type="parTrans" cxnId="{C9030CAC-35C9-4E3C-B0F5-DD4F7E3102A3}">
      <dgm:prSet/>
      <dgm:spPr/>
      <dgm:t>
        <a:bodyPr/>
        <a:lstStyle/>
        <a:p>
          <a:endParaRPr lang="en-US"/>
        </a:p>
      </dgm:t>
    </dgm:pt>
    <dgm:pt modelId="{6DB72D0C-CE5B-4E94-927F-3EDB632FF400}" type="sibTrans" cxnId="{C9030CAC-35C9-4E3C-B0F5-DD4F7E3102A3}">
      <dgm:prSet/>
      <dgm:spPr/>
      <dgm:t>
        <a:bodyPr/>
        <a:lstStyle/>
        <a:p>
          <a:endParaRPr lang="en-US"/>
        </a:p>
      </dgm:t>
    </dgm:pt>
    <dgm:pt modelId="{5EEC2075-0970-438F-B425-8EE7CD99DE9E}">
      <dgm:prSet phldrT="[Text]" custT="1"/>
      <dgm:spPr>
        <a:xfrm>
          <a:off x="25975" y="2294527"/>
          <a:ext cx="2198199" cy="107977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9933876"/>
              <a:satOff val="39811"/>
              <a:lumOff val="8628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endParaRPr lang="en-US" sz="2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DFB0A37B-42F6-4084-953F-1C7FB0C808DF}" type="parTrans" cxnId="{B74A6778-0478-46FC-AD8C-25DE17B121BB}">
      <dgm:prSet/>
      <dgm:spPr/>
      <dgm:t>
        <a:bodyPr/>
        <a:lstStyle/>
        <a:p>
          <a:endParaRPr lang="en-US"/>
        </a:p>
      </dgm:t>
    </dgm:pt>
    <dgm:pt modelId="{3654CA57-5EE0-435C-8EA2-22666C509C7E}" type="sibTrans" cxnId="{B74A6778-0478-46FC-AD8C-25DE17B121BB}">
      <dgm:prSet/>
      <dgm:spPr/>
      <dgm:t>
        <a:bodyPr/>
        <a:lstStyle/>
        <a:p>
          <a:endParaRPr lang="en-US"/>
        </a:p>
      </dgm:t>
    </dgm:pt>
    <dgm:pt modelId="{ECA4624B-12FC-448A-AC05-FECF2C00F8E6}">
      <dgm:prSet phldrT="[Text]" custT="1"/>
      <dgm:spPr>
        <a:xfrm>
          <a:off x="1113912" y="192335"/>
          <a:ext cx="1461074" cy="1461074"/>
        </a:xfrm>
        <a:prstGeom prst="pieWedge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72000" rIns="144000"/>
        <a:lstStyle/>
        <a:p>
          <a:r>
            <a:rPr lang="en-US" sz="2400" b="1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Learner Experience Interaction</a:t>
          </a:r>
          <a:endParaRPr lang="en-US" sz="2400" b="1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140BE584-09BD-4D3B-B9FB-B062912D5AA7}" type="sibTrans" cxnId="{AE274E68-7FC7-49E5-A43C-91075587DA02}">
      <dgm:prSet/>
      <dgm:spPr/>
      <dgm:t>
        <a:bodyPr/>
        <a:lstStyle/>
        <a:p>
          <a:endParaRPr lang="en-US"/>
        </a:p>
      </dgm:t>
    </dgm:pt>
    <dgm:pt modelId="{C00AC19E-E073-4C9F-96A2-F6D7729ADC2E}" type="parTrans" cxnId="{AE274E68-7FC7-49E5-A43C-91075587DA02}">
      <dgm:prSet/>
      <dgm:spPr/>
      <dgm:t>
        <a:bodyPr/>
        <a:lstStyle/>
        <a:p>
          <a:endParaRPr lang="en-US"/>
        </a:p>
      </dgm:t>
    </dgm:pt>
    <dgm:pt modelId="{05F8F91D-1577-4920-A2AC-0492EDD5EEA0}">
      <dgm:prSet phldrT="[Text]" custT="1"/>
      <dgm:spPr>
        <a:xfrm rot="5400000">
          <a:off x="2642472" y="192335"/>
          <a:ext cx="1461074" cy="1461074"/>
        </a:xfrm>
        <a:prstGeom prst="pieWedge">
          <a:avLst/>
        </a:prstGeom>
        <a:solidFill>
          <a:srgbClr val="4BACC6">
            <a:hueOff val="-3311292"/>
            <a:satOff val="13270"/>
            <a:lumOff val="287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72000" rIns="144000"/>
        <a:lstStyle/>
        <a:p>
          <a:r>
            <a:rPr lang="en-US" sz="2400" b="1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Dialogues</a:t>
          </a:r>
          <a:endParaRPr lang="en-US" sz="2400" b="1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037BADF7-4C8D-46F8-8D52-2972CFB7560B}" type="sibTrans" cxnId="{20020882-12D5-487A-81BD-9459D0AEB39B}">
      <dgm:prSet/>
      <dgm:spPr/>
      <dgm:t>
        <a:bodyPr/>
        <a:lstStyle/>
        <a:p>
          <a:endParaRPr lang="en-US"/>
        </a:p>
      </dgm:t>
    </dgm:pt>
    <dgm:pt modelId="{20F51C34-83F8-42FA-8625-2A447E9A3FB0}" type="parTrans" cxnId="{20020882-12D5-487A-81BD-9459D0AEB39B}">
      <dgm:prSet/>
      <dgm:spPr/>
      <dgm:t>
        <a:bodyPr/>
        <a:lstStyle/>
        <a:p>
          <a:endParaRPr lang="en-US"/>
        </a:p>
      </dgm:t>
    </dgm:pt>
    <dgm:pt modelId="{F2FF3CA0-7B29-4376-B69C-7F3CC295294C}">
      <dgm:prSet phldrT="[Text]" custT="1"/>
      <dgm:spPr>
        <a:xfrm rot="10800000">
          <a:off x="2642472" y="1720895"/>
          <a:ext cx="1461074" cy="1461074"/>
        </a:xfrm>
        <a:prstGeom prst="pieWedge">
          <a:avLst/>
        </a:prstGeom>
        <a:solidFill>
          <a:srgbClr val="4BACC6">
            <a:hueOff val="-6622584"/>
            <a:satOff val="26541"/>
            <a:lumOff val="575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72000" rIns="144000"/>
        <a:lstStyle/>
        <a:p>
          <a:r>
            <a:rPr lang="en-US" sz="2400" b="1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by Doing</a:t>
          </a:r>
          <a:endParaRPr lang="en-US" sz="2400" b="1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A05CDBAD-DBBF-4552-B3D0-9773DA833ADD}" type="sibTrans" cxnId="{B23411E0-C3DF-404C-9C26-31FD3448027E}">
      <dgm:prSet/>
      <dgm:spPr/>
      <dgm:t>
        <a:bodyPr/>
        <a:lstStyle/>
        <a:p>
          <a:endParaRPr lang="en-US"/>
        </a:p>
      </dgm:t>
    </dgm:pt>
    <dgm:pt modelId="{7120EB2C-D19B-4843-A720-82DDFB92BDE6}" type="parTrans" cxnId="{B23411E0-C3DF-404C-9C26-31FD3448027E}">
      <dgm:prSet/>
      <dgm:spPr/>
      <dgm:t>
        <a:bodyPr/>
        <a:lstStyle/>
        <a:p>
          <a:endParaRPr lang="en-US"/>
        </a:p>
      </dgm:t>
    </dgm:pt>
    <dgm:pt modelId="{C30CE35D-21DE-47A7-8304-4C5153B93001}">
      <dgm:prSet phldrT="[Text]" custT="1"/>
      <dgm:spPr>
        <a:xfrm rot="16200000">
          <a:off x="1113912" y="1720895"/>
          <a:ext cx="1461074" cy="1461074"/>
        </a:xfrm>
        <a:prstGeom prst="pieWedge">
          <a:avLst/>
        </a:prstGeom>
        <a:solidFill>
          <a:srgbClr val="4BACC6">
            <a:hueOff val="-9933876"/>
            <a:satOff val="39811"/>
            <a:lumOff val="862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72000" rIns="144000"/>
        <a:lstStyle/>
        <a:p>
          <a:r>
            <a:rPr lang="en-US" sz="2400" b="1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Extension</a:t>
          </a:r>
          <a:endParaRPr lang="en-US" sz="2400" b="1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196C04BD-9DCF-4C4F-9FE3-A5415FF192A2}" type="sibTrans" cxnId="{40362589-889B-4857-828B-6F388099F627}">
      <dgm:prSet/>
      <dgm:spPr/>
      <dgm:t>
        <a:bodyPr/>
        <a:lstStyle/>
        <a:p>
          <a:endParaRPr lang="en-US"/>
        </a:p>
      </dgm:t>
    </dgm:pt>
    <dgm:pt modelId="{2FAD1CD8-644C-4496-B005-B5C227E9ED64}" type="parTrans" cxnId="{40362589-889B-4857-828B-6F388099F627}">
      <dgm:prSet/>
      <dgm:spPr/>
      <dgm:t>
        <a:bodyPr/>
        <a:lstStyle/>
        <a:p>
          <a:endParaRPr lang="en-US"/>
        </a:p>
      </dgm:t>
    </dgm:pt>
    <dgm:pt modelId="{91723414-919B-4A03-B0AF-686CBB577AFE}" type="pres">
      <dgm:prSet presAssocID="{BDB98C13-E1A0-43D8-8A68-C49CA087FE0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4679F-8D3D-4565-8A9B-CA58B4DBFB06}" type="pres">
      <dgm:prSet presAssocID="{BDB98C13-E1A0-43D8-8A68-C49CA087FE0E}" presName="children" presStyleCnt="0"/>
      <dgm:spPr/>
    </dgm:pt>
    <dgm:pt modelId="{11A7D001-E9CB-4AE0-9B3E-B1A3300D9CEE}" type="pres">
      <dgm:prSet presAssocID="{BDB98C13-E1A0-43D8-8A68-C49CA087FE0E}" presName="child1group" presStyleCnt="0"/>
      <dgm:spPr/>
    </dgm:pt>
    <dgm:pt modelId="{D98CBF0A-46E8-461A-94AB-B9A8CE3221A0}" type="pres">
      <dgm:prSet presAssocID="{BDB98C13-E1A0-43D8-8A68-C49CA087FE0E}" presName="child1" presStyleLbl="bgAcc1" presStyleIdx="0" presStyleCnt="4" custScaleX="132107" custLinFactNeighborX="-8959"/>
      <dgm:spPr/>
      <dgm:t>
        <a:bodyPr/>
        <a:lstStyle/>
        <a:p>
          <a:endParaRPr lang="en-US"/>
        </a:p>
      </dgm:t>
    </dgm:pt>
    <dgm:pt modelId="{450D33F3-7420-42D4-9621-DC02B78A2B4F}" type="pres">
      <dgm:prSet presAssocID="{BDB98C13-E1A0-43D8-8A68-C49CA087FE0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AE9DD-39A9-46D3-87AB-06587F64AC02}" type="pres">
      <dgm:prSet presAssocID="{BDB98C13-E1A0-43D8-8A68-C49CA087FE0E}" presName="child2group" presStyleCnt="0"/>
      <dgm:spPr/>
    </dgm:pt>
    <dgm:pt modelId="{49C73B5F-AF54-45B0-B388-D42D180D06EA}" type="pres">
      <dgm:prSet presAssocID="{BDB98C13-E1A0-43D8-8A68-C49CA087FE0E}" presName="child2" presStyleLbl="bgAcc1" presStyleIdx="1" presStyleCnt="4" custScaleX="131649" custLinFactNeighborX="5993"/>
      <dgm:spPr/>
      <dgm:t>
        <a:bodyPr/>
        <a:lstStyle/>
        <a:p>
          <a:endParaRPr lang="en-US"/>
        </a:p>
      </dgm:t>
    </dgm:pt>
    <dgm:pt modelId="{DDC7EB1A-865F-4F75-8394-46973929E015}" type="pres">
      <dgm:prSet presAssocID="{BDB98C13-E1A0-43D8-8A68-C49CA087FE0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A0CA7-55A7-4224-883C-62BCCC2EC824}" type="pres">
      <dgm:prSet presAssocID="{BDB98C13-E1A0-43D8-8A68-C49CA087FE0E}" presName="child3group" presStyleCnt="0"/>
      <dgm:spPr/>
    </dgm:pt>
    <dgm:pt modelId="{FCB0FC2F-B1CF-4F3A-94B3-FCEA0DA6A456}" type="pres">
      <dgm:prSet presAssocID="{BDB98C13-E1A0-43D8-8A68-C49CA087FE0E}" presName="child3" presStyleLbl="bgAcc1" presStyleIdx="2" presStyleCnt="4" custScaleX="132313" custLinFactNeighborX="9220"/>
      <dgm:spPr/>
      <dgm:t>
        <a:bodyPr/>
        <a:lstStyle/>
        <a:p>
          <a:endParaRPr lang="en-US"/>
        </a:p>
      </dgm:t>
    </dgm:pt>
    <dgm:pt modelId="{76C739ED-C281-42BA-8334-92BD8E4604A1}" type="pres">
      <dgm:prSet presAssocID="{BDB98C13-E1A0-43D8-8A68-C49CA087FE0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8B140-2508-4556-A7FE-1D0A33CAF76D}" type="pres">
      <dgm:prSet presAssocID="{BDB98C13-E1A0-43D8-8A68-C49CA087FE0E}" presName="child4group" presStyleCnt="0"/>
      <dgm:spPr/>
    </dgm:pt>
    <dgm:pt modelId="{0F66C6CB-B1CB-4584-AB3B-0794B313DF6A}" type="pres">
      <dgm:prSet presAssocID="{BDB98C13-E1A0-43D8-8A68-C49CA087FE0E}" presName="child4" presStyleLbl="bgAcc1" presStyleIdx="3" presStyleCnt="4" custScaleX="131873" custLinFactNeighborX="-7376" custLinFactNeighborY="712"/>
      <dgm:spPr/>
      <dgm:t>
        <a:bodyPr/>
        <a:lstStyle/>
        <a:p>
          <a:endParaRPr lang="en-US"/>
        </a:p>
      </dgm:t>
    </dgm:pt>
    <dgm:pt modelId="{5BA5C031-48C0-4B4B-A169-07FDFE7EC761}" type="pres">
      <dgm:prSet presAssocID="{BDB98C13-E1A0-43D8-8A68-C49CA087FE0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4175E-D3BC-470C-93B6-417758335DB8}" type="pres">
      <dgm:prSet presAssocID="{BDB98C13-E1A0-43D8-8A68-C49CA087FE0E}" presName="childPlaceholder" presStyleCnt="0"/>
      <dgm:spPr/>
    </dgm:pt>
    <dgm:pt modelId="{488FA1E5-B4B0-43C7-B236-D4494627ED47}" type="pres">
      <dgm:prSet presAssocID="{BDB98C13-E1A0-43D8-8A68-C49CA087FE0E}" presName="circle" presStyleCnt="0"/>
      <dgm:spPr/>
    </dgm:pt>
    <dgm:pt modelId="{D3B33E0E-3A17-4E7B-82EE-18B5D3B39F96}" type="pres">
      <dgm:prSet presAssocID="{BDB98C13-E1A0-43D8-8A68-C49CA087FE0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4F17A-83A9-4739-83D0-68B97D5C43D5}" type="pres">
      <dgm:prSet presAssocID="{BDB98C13-E1A0-43D8-8A68-C49CA087FE0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52F3E-0233-47E1-BE18-A57FD7C8D5D7}" type="pres">
      <dgm:prSet presAssocID="{BDB98C13-E1A0-43D8-8A68-C49CA087FE0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C546D-3C73-4F6D-A51F-B7D2CA57CB57}" type="pres">
      <dgm:prSet presAssocID="{BDB98C13-E1A0-43D8-8A68-C49CA087FE0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4E958-FB7A-490C-859F-C831CA3BA62A}" type="pres">
      <dgm:prSet presAssocID="{BDB98C13-E1A0-43D8-8A68-C49CA087FE0E}" presName="quadrantPlaceholder" presStyleCnt="0"/>
      <dgm:spPr/>
    </dgm:pt>
    <dgm:pt modelId="{B902684B-A70C-4DC5-8BDC-CAE3EE2F849F}" type="pres">
      <dgm:prSet presAssocID="{BDB98C13-E1A0-43D8-8A68-C49CA087FE0E}" presName="center1" presStyleLbl="fgShp" presStyleIdx="0" presStyleCnt="2"/>
      <dgm:spPr>
        <a:xfrm>
          <a:off x="2356500" y="1383465"/>
          <a:ext cx="504458" cy="438659"/>
        </a:xfrm>
        <a:prstGeom prst="circular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3158DC3-2908-48F5-AF5A-7D11B48AE347}" type="pres">
      <dgm:prSet presAssocID="{BDB98C13-E1A0-43D8-8A68-C49CA087FE0E}" presName="center2" presStyleLbl="fgShp" presStyleIdx="1" presStyleCnt="2"/>
      <dgm:spPr>
        <a:xfrm rot="10800000">
          <a:off x="2356500" y="1552180"/>
          <a:ext cx="504458" cy="438659"/>
        </a:xfrm>
        <a:prstGeom prst="circular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</dgm:ptLst>
  <dgm:cxnLst>
    <dgm:cxn modelId="{C9030CAC-35C9-4E3C-B0F5-DD4F7E3102A3}" srcId="{F2FF3CA0-7B29-4376-B69C-7F3CC295294C}" destId="{1C01AE04-9D02-4047-A982-EBD8A607384E}" srcOrd="0" destOrd="0" parTransId="{A9F82E96-418F-4B1D-A686-9386D459CAF1}" sibTransId="{6DB72D0C-CE5B-4E94-927F-3EDB632FF400}"/>
    <dgm:cxn modelId="{B23411E0-C3DF-404C-9C26-31FD3448027E}" srcId="{BDB98C13-E1A0-43D8-8A68-C49CA087FE0E}" destId="{F2FF3CA0-7B29-4376-B69C-7F3CC295294C}" srcOrd="2" destOrd="0" parTransId="{7120EB2C-D19B-4843-A720-82DDFB92BDE6}" sibTransId="{A05CDBAD-DBBF-4552-B3D0-9773DA833ADD}"/>
    <dgm:cxn modelId="{0C6FBBA6-8C5B-45F8-A717-6982B608D2DD}" type="presOf" srcId="{5EEC2075-0970-438F-B425-8EE7CD99DE9E}" destId="{5BA5C031-48C0-4B4B-A169-07FDFE7EC761}" srcOrd="1" destOrd="0" presId="urn:microsoft.com/office/officeart/2005/8/layout/cycle4"/>
    <dgm:cxn modelId="{9C70E5A1-6493-4807-82BA-2D0C7946D888}" type="presOf" srcId="{1FCE5B3A-A02E-48E5-83E1-16C8842894C5}" destId="{49C73B5F-AF54-45B0-B388-D42D180D06EA}" srcOrd="0" destOrd="0" presId="urn:microsoft.com/office/officeart/2005/8/layout/cycle4"/>
    <dgm:cxn modelId="{8E6D8E30-8C78-4F1E-93B9-15F74D56EC46}" type="presOf" srcId="{05F8F91D-1577-4920-A2AC-0492EDD5EEA0}" destId="{C1A4F17A-83A9-4739-83D0-68B97D5C43D5}" srcOrd="0" destOrd="0" presId="urn:microsoft.com/office/officeart/2005/8/layout/cycle4"/>
    <dgm:cxn modelId="{76FA3012-18BF-4081-BB6F-9286AEF508B3}" type="presOf" srcId="{ECA4624B-12FC-448A-AC05-FECF2C00F8E6}" destId="{D3B33E0E-3A17-4E7B-82EE-18B5D3B39F96}" srcOrd="0" destOrd="0" presId="urn:microsoft.com/office/officeart/2005/8/layout/cycle4"/>
    <dgm:cxn modelId="{CCDAC360-FC51-43FB-95DD-E4D48703027A}" type="presOf" srcId="{BDB98C13-E1A0-43D8-8A68-C49CA087FE0E}" destId="{91723414-919B-4A03-B0AF-686CBB577AFE}" srcOrd="0" destOrd="0" presId="urn:microsoft.com/office/officeart/2005/8/layout/cycle4"/>
    <dgm:cxn modelId="{FF01B066-CE82-4C93-8598-1EFB036AA83C}" type="presOf" srcId="{1FCE5B3A-A02E-48E5-83E1-16C8842894C5}" destId="{DDC7EB1A-865F-4F75-8394-46973929E015}" srcOrd="1" destOrd="0" presId="urn:microsoft.com/office/officeart/2005/8/layout/cycle4"/>
    <dgm:cxn modelId="{32191A80-2E7B-4779-A8CA-53BA8AAEF0E5}" srcId="{05F8F91D-1577-4920-A2AC-0492EDD5EEA0}" destId="{1FCE5B3A-A02E-48E5-83E1-16C8842894C5}" srcOrd="0" destOrd="0" parTransId="{6F68B894-7249-406F-BE73-EE34EAF76D5B}" sibTransId="{7E4C8709-BAEA-4BBC-B684-6A3193BCD783}"/>
    <dgm:cxn modelId="{AE274E68-7FC7-49E5-A43C-91075587DA02}" srcId="{BDB98C13-E1A0-43D8-8A68-C49CA087FE0E}" destId="{ECA4624B-12FC-448A-AC05-FECF2C00F8E6}" srcOrd="0" destOrd="0" parTransId="{C00AC19E-E073-4C9F-96A2-F6D7729ADC2E}" sibTransId="{140BE584-09BD-4D3B-B9FB-B062912D5AA7}"/>
    <dgm:cxn modelId="{0E62C838-5757-4934-8A03-42B39559E03A}" type="presOf" srcId="{5EEC2075-0970-438F-B425-8EE7CD99DE9E}" destId="{0F66C6CB-B1CB-4584-AB3B-0794B313DF6A}" srcOrd="0" destOrd="0" presId="urn:microsoft.com/office/officeart/2005/8/layout/cycle4"/>
    <dgm:cxn modelId="{3603C4B5-CB85-407D-8487-6014D94C853A}" type="presOf" srcId="{1C01AE04-9D02-4047-A982-EBD8A607384E}" destId="{FCB0FC2F-B1CF-4F3A-94B3-FCEA0DA6A456}" srcOrd="0" destOrd="0" presId="urn:microsoft.com/office/officeart/2005/8/layout/cycle4"/>
    <dgm:cxn modelId="{764028EC-5B6F-4347-8594-1DFC2543C6D4}" type="presOf" srcId="{F7F4A6E8-5AD5-4986-9BEF-34B1C6417733}" destId="{450D33F3-7420-42D4-9621-DC02B78A2B4F}" srcOrd="1" destOrd="0" presId="urn:microsoft.com/office/officeart/2005/8/layout/cycle4"/>
    <dgm:cxn modelId="{9884AEB5-08CC-4DBB-B135-4FB0259D6B5C}" type="presOf" srcId="{F2FF3CA0-7B29-4376-B69C-7F3CC295294C}" destId="{F0152F3E-0233-47E1-BE18-A57FD7C8D5D7}" srcOrd="0" destOrd="0" presId="urn:microsoft.com/office/officeart/2005/8/layout/cycle4"/>
    <dgm:cxn modelId="{AFCBFBDF-8B28-43A3-957B-F80B9DECD3EF}" srcId="{ECA4624B-12FC-448A-AC05-FECF2C00F8E6}" destId="{F7F4A6E8-5AD5-4986-9BEF-34B1C6417733}" srcOrd="0" destOrd="0" parTransId="{8965BCD3-389E-4873-B2B5-5D465AF9D6B8}" sibTransId="{F273A1A3-1B2C-4702-AD7B-FFCA365A84B0}"/>
    <dgm:cxn modelId="{B74A6778-0478-46FC-AD8C-25DE17B121BB}" srcId="{C30CE35D-21DE-47A7-8304-4C5153B93001}" destId="{5EEC2075-0970-438F-B425-8EE7CD99DE9E}" srcOrd="0" destOrd="0" parTransId="{DFB0A37B-42F6-4084-953F-1C7FB0C808DF}" sibTransId="{3654CA57-5EE0-435C-8EA2-22666C509C7E}"/>
    <dgm:cxn modelId="{40362589-889B-4857-828B-6F388099F627}" srcId="{BDB98C13-E1A0-43D8-8A68-C49CA087FE0E}" destId="{C30CE35D-21DE-47A7-8304-4C5153B93001}" srcOrd="3" destOrd="0" parTransId="{2FAD1CD8-644C-4496-B005-B5C227E9ED64}" sibTransId="{196C04BD-9DCF-4C4F-9FE3-A5415FF192A2}"/>
    <dgm:cxn modelId="{20020882-12D5-487A-81BD-9459D0AEB39B}" srcId="{BDB98C13-E1A0-43D8-8A68-C49CA087FE0E}" destId="{05F8F91D-1577-4920-A2AC-0492EDD5EEA0}" srcOrd="1" destOrd="0" parTransId="{20F51C34-83F8-42FA-8625-2A447E9A3FB0}" sibTransId="{037BADF7-4C8D-46F8-8D52-2972CFB7560B}"/>
    <dgm:cxn modelId="{DC5A5923-BF96-40C3-8ED5-2A1B94540DCC}" type="presOf" srcId="{1C01AE04-9D02-4047-A982-EBD8A607384E}" destId="{76C739ED-C281-42BA-8334-92BD8E4604A1}" srcOrd="1" destOrd="0" presId="urn:microsoft.com/office/officeart/2005/8/layout/cycle4"/>
    <dgm:cxn modelId="{BB21A276-6981-41F4-BC59-63A880A33848}" type="presOf" srcId="{C30CE35D-21DE-47A7-8304-4C5153B93001}" destId="{ECDC546D-3C73-4F6D-A51F-B7D2CA57CB57}" srcOrd="0" destOrd="0" presId="urn:microsoft.com/office/officeart/2005/8/layout/cycle4"/>
    <dgm:cxn modelId="{ED99C600-C680-47D4-B97C-BC760907A449}" type="presOf" srcId="{F7F4A6E8-5AD5-4986-9BEF-34B1C6417733}" destId="{D98CBF0A-46E8-461A-94AB-B9A8CE3221A0}" srcOrd="0" destOrd="0" presId="urn:microsoft.com/office/officeart/2005/8/layout/cycle4"/>
    <dgm:cxn modelId="{82BFBE3A-62E8-490B-9133-089F868ECA76}" type="presParOf" srcId="{91723414-919B-4A03-B0AF-686CBB577AFE}" destId="{9E14679F-8D3D-4565-8A9B-CA58B4DBFB06}" srcOrd="0" destOrd="0" presId="urn:microsoft.com/office/officeart/2005/8/layout/cycle4"/>
    <dgm:cxn modelId="{69D20364-8963-4537-8BE6-6032E33A8242}" type="presParOf" srcId="{9E14679F-8D3D-4565-8A9B-CA58B4DBFB06}" destId="{11A7D001-E9CB-4AE0-9B3E-B1A3300D9CEE}" srcOrd="0" destOrd="0" presId="urn:microsoft.com/office/officeart/2005/8/layout/cycle4"/>
    <dgm:cxn modelId="{78F15FDC-F1FE-4E60-BBA9-A77DD745175D}" type="presParOf" srcId="{11A7D001-E9CB-4AE0-9B3E-B1A3300D9CEE}" destId="{D98CBF0A-46E8-461A-94AB-B9A8CE3221A0}" srcOrd="0" destOrd="0" presId="urn:microsoft.com/office/officeart/2005/8/layout/cycle4"/>
    <dgm:cxn modelId="{B9CC8010-CF28-4F87-BC6E-87019A86B22E}" type="presParOf" srcId="{11A7D001-E9CB-4AE0-9B3E-B1A3300D9CEE}" destId="{450D33F3-7420-42D4-9621-DC02B78A2B4F}" srcOrd="1" destOrd="0" presId="urn:microsoft.com/office/officeart/2005/8/layout/cycle4"/>
    <dgm:cxn modelId="{7384E064-0BAB-4095-B826-3CA19D0623FC}" type="presParOf" srcId="{9E14679F-8D3D-4565-8A9B-CA58B4DBFB06}" destId="{EBBAE9DD-39A9-46D3-87AB-06587F64AC02}" srcOrd="1" destOrd="0" presId="urn:microsoft.com/office/officeart/2005/8/layout/cycle4"/>
    <dgm:cxn modelId="{204E19DA-3E44-488E-9CAC-C4A99F33D064}" type="presParOf" srcId="{EBBAE9DD-39A9-46D3-87AB-06587F64AC02}" destId="{49C73B5F-AF54-45B0-B388-D42D180D06EA}" srcOrd="0" destOrd="0" presId="urn:microsoft.com/office/officeart/2005/8/layout/cycle4"/>
    <dgm:cxn modelId="{A227C063-3200-4426-86D1-D7BEEEC483C8}" type="presParOf" srcId="{EBBAE9DD-39A9-46D3-87AB-06587F64AC02}" destId="{DDC7EB1A-865F-4F75-8394-46973929E015}" srcOrd="1" destOrd="0" presId="urn:microsoft.com/office/officeart/2005/8/layout/cycle4"/>
    <dgm:cxn modelId="{8E4F909C-3AE3-42D7-A452-2DC86E9DF71C}" type="presParOf" srcId="{9E14679F-8D3D-4565-8A9B-CA58B4DBFB06}" destId="{A31A0CA7-55A7-4224-883C-62BCCC2EC824}" srcOrd="2" destOrd="0" presId="urn:microsoft.com/office/officeart/2005/8/layout/cycle4"/>
    <dgm:cxn modelId="{B8C2EEBD-607B-4B2B-9D83-72C89A3A3223}" type="presParOf" srcId="{A31A0CA7-55A7-4224-883C-62BCCC2EC824}" destId="{FCB0FC2F-B1CF-4F3A-94B3-FCEA0DA6A456}" srcOrd="0" destOrd="0" presId="urn:microsoft.com/office/officeart/2005/8/layout/cycle4"/>
    <dgm:cxn modelId="{D2381C3C-2978-46B2-A3BF-6B9949B06B11}" type="presParOf" srcId="{A31A0CA7-55A7-4224-883C-62BCCC2EC824}" destId="{76C739ED-C281-42BA-8334-92BD8E4604A1}" srcOrd="1" destOrd="0" presId="urn:microsoft.com/office/officeart/2005/8/layout/cycle4"/>
    <dgm:cxn modelId="{CA6BF2A2-7114-4D8A-BEC7-9CCB2E8B0F95}" type="presParOf" srcId="{9E14679F-8D3D-4565-8A9B-CA58B4DBFB06}" destId="{6D48B140-2508-4556-A7FE-1D0A33CAF76D}" srcOrd="3" destOrd="0" presId="urn:microsoft.com/office/officeart/2005/8/layout/cycle4"/>
    <dgm:cxn modelId="{78BFA330-7E50-4302-95AD-E143887A257E}" type="presParOf" srcId="{6D48B140-2508-4556-A7FE-1D0A33CAF76D}" destId="{0F66C6CB-B1CB-4584-AB3B-0794B313DF6A}" srcOrd="0" destOrd="0" presId="urn:microsoft.com/office/officeart/2005/8/layout/cycle4"/>
    <dgm:cxn modelId="{56AC3E77-7537-4BE2-BE2B-6B4E2E19A72C}" type="presParOf" srcId="{6D48B140-2508-4556-A7FE-1D0A33CAF76D}" destId="{5BA5C031-48C0-4B4B-A169-07FDFE7EC761}" srcOrd="1" destOrd="0" presId="urn:microsoft.com/office/officeart/2005/8/layout/cycle4"/>
    <dgm:cxn modelId="{7379BF0E-8B69-403B-9250-8F599E73492F}" type="presParOf" srcId="{9E14679F-8D3D-4565-8A9B-CA58B4DBFB06}" destId="{7924175E-D3BC-470C-93B6-417758335DB8}" srcOrd="4" destOrd="0" presId="urn:microsoft.com/office/officeart/2005/8/layout/cycle4"/>
    <dgm:cxn modelId="{EC5696DF-06F4-43E4-8D7B-08239630DFE8}" type="presParOf" srcId="{91723414-919B-4A03-B0AF-686CBB577AFE}" destId="{488FA1E5-B4B0-43C7-B236-D4494627ED47}" srcOrd="1" destOrd="0" presId="urn:microsoft.com/office/officeart/2005/8/layout/cycle4"/>
    <dgm:cxn modelId="{68A38CC2-85BA-4829-A3C1-33BA5876FD0E}" type="presParOf" srcId="{488FA1E5-B4B0-43C7-B236-D4494627ED47}" destId="{D3B33E0E-3A17-4E7B-82EE-18B5D3B39F96}" srcOrd="0" destOrd="0" presId="urn:microsoft.com/office/officeart/2005/8/layout/cycle4"/>
    <dgm:cxn modelId="{C43C42F2-613C-41CD-BBB8-DF6F29C2F6BC}" type="presParOf" srcId="{488FA1E5-B4B0-43C7-B236-D4494627ED47}" destId="{C1A4F17A-83A9-4739-83D0-68B97D5C43D5}" srcOrd="1" destOrd="0" presId="urn:microsoft.com/office/officeart/2005/8/layout/cycle4"/>
    <dgm:cxn modelId="{F1072BAB-C525-4A96-8835-25696D71850F}" type="presParOf" srcId="{488FA1E5-B4B0-43C7-B236-D4494627ED47}" destId="{F0152F3E-0233-47E1-BE18-A57FD7C8D5D7}" srcOrd="2" destOrd="0" presId="urn:microsoft.com/office/officeart/2005/8/layout/cycle4"/>
    <dgm:cxn modelId="{F1C0312C-10C8-4D08-88D5-7E44227D52A6}" type="presParOf" srcId="{488FA1E5-B4B0-43C7-B236-D4494627ED47}" destId="{ECDC546D-3C73-4F6D-A51F-B7D2CA57CB57}" srcOrd="3" destOrd="0" presId="urn:microsoft.com/office/officeart/2005/8/layout/cycle4"/>
    <dgm:cxn modelId="{6EFE21EB-1D30-419E-947C-E207A039E49F}" type="presParOf" srcId="{488FA1E5-B4B0-43C7-B236-D4494627ED47}" destId="{6CA4E958-FB7A-490C-859F-C831CA3BA62A}" srcOrd="4" destOrd="0" presId="urn:microsoft.com/office/officeart/2005/8/layout/cycle4"/>
    <dgm:cxn modelId="{39A1E9C7-7F71-43A4-89F9-A15DA82E14A4}" type="presParOf" srcId="{91723414-919B-4A03-B0AF-686CBB577AFE}" destId="{B902684B-A70C-4DC5-8BDC-CAE3EE2F849F}" srcOrd="2" destOrd="0" presId="urn:microsoft.com/office/officeart/2005/8/layout/cycle4"/>
    <dgm:cxn modelId="{F32628F4-A84B-4BB4-B309-BCE496BF6BE9}" type="presParOf" srcId="{91723414-919B-4A03-B0AF-686CBB577AFE}" destId="{43158DC3-2908-48F5-AF5A-7D11B48AE34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B98C13-E1A0-43D8-8A68-C49CA087FE0E}" type="doc">
      <dgm:prSet loTypeId="urn:microsoft.com/office/officeart/2005/8/layout/cycle4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F4A6E8-5AD5-4986-9BEF-34B1C6417733}">
      <dgm:prSet phldrT="[Text]" custT="1"/>
      <dgm:spPr>
        <a:xfrm>
          <a:off x="54762" y="0"/>
          <a:ext cx="2202100" cy="107977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0" rIns="180000"/>
        <a:lstStyle/>
        <a:p>
          <a:pPr algn="l"/>
          <a:r>
            <a:rPr lang="en-US" sz="2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 pitchFamily="34" charset="0"/>
              <a:ea typeface="+mn-ea"/>
              <a:cs typeface="+mn-cs"/>
            </a:rPr>
            <a:t>Focus question for discussion + Peer interaction + Reflection Quiz</a:t>
          </a:r>
          <a:endParaRPr lang="en-US" sz="2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8965BCD3-389E-4873-B2B5-5D465AF9D6B8}" type="parTrans" cxnId="{AFCBFBDF-8B28-43A3-957B-F80B9DECD3EF}">
      <dgm:prSet/>
      <dgm:spPr/>
      <dgm:t>
        <a:bodyPr/>
        <a:lstStyle/>
        <a:p>
          <a:endParaRPr lang="en-US"/>
        </a:p>
      </dgm:t>
    </dgm:pt>
    <dgm:pt modelId="{F273A1A3-1B2C-4702-AD7B-FFCA365A84B0}" type="sibTrans" cxnId="{AFCBFBDF-8B28-43A3-957B-F80B9DECD3EF}">
      <dgm:prSet/>
      <dgm:spPr/>
      <dgm:t>
        <a:bodyPr/>
        <a:lstStyle/>
        <a:p>
          <a:endParaRPr lang="en-US"/>
        </a:p>
      </dgm:t>
    </dgm:pt>
    <dgm:pt modelId="{1FCE5B3A-A02E-48E5-83E1-16C8842894C5}">
      <dgm:prSet phldrT="[Text]" custT="1"/>
      <dgm:spPr>
        <a:xfrm>
          <a:off x="2970380" y="0"/>
          <a:ext cx="2194465" cy="107977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3311292"/>
              <a:satOff val="13270"/>
              <a:lumOff val="2876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r>
            <a:rPr lang="en-US" sz="2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 pitchFamily="34" charset="0"/>
              <a:ea typeface="+mn-ea"/>
              <a:cs typeface="+mn-cs"/>
            </a:rPr>
            <a:t>Content + Reflection Spot</a:t>
          </a:r>
          <a:endParaRPr lang="en-US" sz="2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6F68B894-7249-406F-BE73-EE34EAF76D5B}" type="parTrans" cxnId="{32191A80-2E7B-4779-A8CA-53BA8AAEF0E5}">
      <dgm:prSet/>
      <dgm:spPr/>
      <dgm:t>
        <a:bodyPr/>
        <a:lstStyle/>
        <a:p>
          <a:endParaRPr lang="en-US"/>
        </a:p>
      </dgm:t>
    </dgm:pt>
    <dgm:pt modelId="{7E4C8709-BAEA-4BBC-B684-6A3193BCD783}" type="sibTrans" cxnId="{32191A80-2E7B-4779-A8CA-53BA8AAEF0E5}">
      <dgm:prSet/>
      <dgm:spPr/>
      <dgm:t>
        <a:bodyPr/>
        <a:lstStyle/>
        <a:p>
          <a:endParaRPr lang="en-US"/>
        </a:p>
      </dgm:t>
    </dgm:pt>
    <dgm:pt modelId="{1C01AE04-9D02-4047-A982-EBD8A607384E}">
      <dgm:prSet phldrT="[Text]" custT="1"/>
      <dgm:spPr>
        <a:xfrm>
          <a:off x="3011924" y="2294527"/>
          <a:ext cx="2205534" cy="107977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6622584"/>
              <a:satOff val="26541"/>
              <a:lumOff val="5752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r>
            <a:rPr lang="en-US" sz="2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 pitchFamily="34" charset="0"/>
              <a:ea typeface="+mn-ea"/>
              <a:cs typeface="+mn-cs"/>
            </a:rPr>
            <a:t>Activities + Customized Feedback</a:t>
          </a:r>
          <a:endParaRPr lang="en-US" sz="2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A9F82E96-418F-4B1D-A686-9386D459CAF1}" type="parTrans" cxnId="{C9030CAC-35C9-4E3C-B0F5-DD4F7E3102A3}">
      <dgm:prSet/>
      <dgm:spPr/>
      <dgm:t>
        <a:bodyPr/>
        <a:lstStyle/>
        <a:p>
          <a:endParaRPr lang="en-US"/>
        </a:p>
      </dgm:t>
    </dgm:pt>
    <dgm:pt modelId="{6DB72D0C-CE5B-4E94-927F-3EDB632FF400}" type="sibTrans" cxnId="{C9030CAC-35C9-4E3C-B0F5-DD4F7E3102A3}">
      <dgm:prSet/>
      <dgm:spPr/>
      <dgm:t>
        <a:bodyPr/>
        <a:lstStyle/>
        <a:p>
          <a:endParaRPr lang="en-US"/>
        </a:p>
      </dgm:t>
    </dgm:pt>
    <dgm:pt modelId="{5EEC2075-0970-438F-B425-8EE7CD99DE9E}">
      <dgm:prSet phldrT="[Text]" custT="1"/>
      <dgm:spPr>
        <a:xfrm>
          <a:off x="25975" y="2294527"/>
          <a:ext cx="2198199" cy="1079777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9933876"/>
              <a:satOff val="39811"/>
              <a:lumOff val="8628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r>
            <a:rPr lang="en-US" sz="24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 pitchFamily="34" charset="0"/>
              <a:ea typeface="+mn-ea"/>
              <a:cs typeface="+mn-cs"/>
            </a:rPr>
            <a:t>Resources + Assimilation Quiz</a:t>
          </a:r>
          <a:endParaRPr lang="en-US" sz="2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DFB0A37B-42F6-4084-953F-1C7FB0C808DF}" type="parTrans" cxnId="{B74A6778-0478-46FC-AD8C-25DE17B121BB}">
      <dgm:prSet/>
      <dgm:spPr/>
      <dgm:t>
        <a:bodyPr/>
        <a:lstStyle/>
        <a:p>
          <a:endParaRPr lang="en-US"/>
        </a:p>
      </dgm:t>
    </dgm:pt>
    <dgm:pt modelId="{3654CA57-5EE0-435C-8EA2-22666C509C7E}" type="sibTrans" cxnId="{B74A6778-0478-46FC-AD8C-25DE17B121BB}">
      <dgm:prSet/>
      <dgm:spPr/>
      <dgm:t>
        <a:bodyPr/>
        <a:lstStyle/>
        <a:p>
          <a:endParaRPr lang="en-US"/>
        </a:p>
      </dgm:t>
    </dgm:pt>
    <dgm:pt modelId="{ECA4624B-12FC-448A-AC05-FECF2C00F8E6}">
      <dgm:prSet phldrT="[Text]" custT="1"/>
      <dgm:spPr>
        <a:xfrm>
          <a:off x="1113912" y="192335"/>
          <a:ext cx="1461074" cy="1461074"/>
        </a:xfrm>
        <a:prstGeom prst="pieWedge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72000" rIns="144000"/>
        <a:lstStyle/>
        <a:p>
          <a:r>
            <a:rPr lang="en-US" sz="2400" b="1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Learner Experience Interaction</a:t>
          </a:r>
          <a:endParaRPr lang="en-US" sz="2400" b="1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140BE584-09BD-4D3B-B9FB-B062912D5AA7}" type="sibTrans" cxnId="{AE274E68-7FC7-49E5-A43C-91075587DA02}">
      <dgm:prSet/>
      <dgm:spPr/>
      <dgm:t>
        <a:bodyPr/>
        <a:lstStyle/>
        <a:p>
          <a:endParaRPr lang="en-US"/>
        </a:p>
      </dgm:t>
    </dgm:pt>
    <dgm:pt modelId="{C00AC19E-E073-4C9F-96A2-F6D7729ADC2E}" type="parTrans" cxnId="{AE274E68-7FC7-49E5-A43C-91075587DA02}">
      <dgm:prSet/>
      <dgm:spPr/>
      <dgm:t>
        <a:bodyPr/>
        <a:lstStyle/>
        <a:p>
          <a:endParaRPr lang="en-US"/>
        </a:p>
      </dgm:t>
    </dgm:pt>
    <dgm:pt modelId="{05F8F91D-1577-4920-A2AC-0492EDD5EEA0}">
      <dgm:prSet phldrT="[Text]" custT="1"/>
      <dgm:spPr>
        <a:xfrm rot="5400000">
          <a:off x="2642472" y="192335"/>
          <a:ext cx="1461074" cy="1461074"/>
        </a:xfrm>
        <a:prstGeom prst="pieWedge">
          <a:avLst/>
        </a:prstGeom>
        <a:solidFill>
          <a:srgbClr val="4BACC6">
            <a:hueOff val="-3311292"/>
            <a:satOff val="13270"/>
            <a:lumOff val="287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72000" rIns="144000"/>
        <a:lstStyle/>
        <a:p>
          <a:r>
            <a:rPr lang="en-US" sz="2400" b="1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Dialogues</a:t>
          </a:r>
          <a:endParaRPr lang="en-US" sz="2400" b="1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037BADF7-4C8D-46F8-8D52-2972CFB7560B}" type="sibTrans" cxnId="{20020882-12D5-487A-81BD-9459D0AEB39B}">
      <dgm:prSet/>
      <dgm:spPr/>
      <dgm:t>
        <a:bodyPr/>
        <a:lstStyle/>
        <a:p>
          <a:endParaRPr lang="en-US"/>
        </a:p>
      </dgm:t>
    </dgm:pt>
    <dgm:pt modelId="{20F51C34-83F8-42FA-8625-2A447E9A3FB0}" type="parTrans" cxnId="{20020882-12D5-487A-81BD-9459D0AEB39B}">
      <dgm:prSet/>
      <dgm:spPr/>
      <dgm:t>
        <a:bodyPr/>
        <a:lstStyle/>
        <a:p>
          <a:endParaRPr lang="en-US"/>
        </a:p>
      </dgm:t>
    </dgm:pt>
    <dgm:pt modelId="{F2FF3CA0-7B29-4376-B69C-7F3CC295294C}">
      <dgm:prSet phldrT="[Text]" custT="1"/>
      <dgm:spPr>
        <a:xfrm rot="10800000">
          <a:off x="2642472" y="1720895"/>
          <a:ext cx="1461074" cy="1461074"/>
        </a:xfrm>
        <a:prstGeom prst="pieWedge">
          <a:avLst/>
        </a:prstGeom>
        <a:solidFill>
          <a:srgbClr val="4BACC6">
            <a:hueOff val="-6622584"/>
            <a:satOff val="26541"/>
            <a:lumOff val="575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72000" rIns="144000"/>
        <a:lstStyle/>
        <a:p>
          <a:r>
            <a:rPr lang="en-US" sz="2400" b="1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by Doing</a:t>
          </a:r>
          <a:endParaRPr lang="en-US" sz="2400" b="1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A05CDBAD-DBBF-4552-B3D0-9773DA833ADD}" type="sibTrans" cxnId="{B23411E0-C3DF-404C-9C26-31FD3448027E}">
      <dgm:prSet/>
      <dgm:spPr/>
      <dgm:t>
        <a:bodyPr/>
        <a:lstStyle/>
        <a:p>
          <a:endParaRPr lang="en-US"/>
        </a:p>
      </dgm:t>
    </dgm:pt>
    <dgm:pt modelId="{7120EB2C-D19B-4843-A720-82DDFB92BDE6}" type="parTrans" cxnId="{B23411E0-C3DF-404C-9C26-31FD3448027E}">
      <dgm:prSet/>
      <dgm:spPr/>
      <dgm:t>
        <a:bodyPr/>
        <a:lstStyle/>
        <a:p>
          <a:endParaRPr lang="en-US"/>
        </a:p>
      </dgm:t>
    </dgm:pt>
    <dgm:pt modelId="{C30CE35D-21DE-47A7-8304-4C5153B93001}">
      <dgm:prSet phldrT="[Text]" custT="1"/>
      <dgm:spPr>
        <a:xfrm rot="16200000">
          <a:off x="1113912" y="1720895"/>
          <a:ext cx="1461074" cy="1461074"/>
        </a:xfrm>
        <a:prstGeom prst="pieWedge">
          <a:avLst/>
        </a:prstGeom>
        <a:solidFill>
          <a:srgbClr val="4BACC6">
            <a:hueOff val="-9933876"/>
            <a:satOff val="39811"/>
            <a:lumOff val="862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72000" rIns="144000"/>
        <a:lstStyle/>
        <a:p>
          <a:r>
            <a:rPr lang="en-US" sz="2400" b="1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Extension</a:t>
          </a:r>
          <a:endParaRPr lang="en-US" sz="2400" b="1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gm:t>
    </dgm:pt>
    <dgm:pt modelId="{196C04BD-9DCF-4C4F-9FE3-A5415FF192A2}" type="sibTrans" cxnId="{40362589-889B-4857-828B-6F388099F627}">
      <dgm:prSet/>
      <dgm:spPr/>
      <dgm:t>
        <a:bodyPr/>
        <a:lstStyle/>
        <a:p>
          <a:endParaRPr lang="en-US"/>
        </a:p>
      </dgm:t>
    </dgm:pt>
    <dgm:pt modelId="{2FAD1CD8-644C-4496-B005-B5C227E9ED64}" type="parTrans" cxnId="{40362589-889B-4857-828B-6F388099F627}">
      <dgm:prSet/>
      <dgm:spPr/>
      <dgm:t>
        <a:bodyPr/>
        <a:lstStyle/>
        <a:p>
          <a:endParaRPr lang="en-US"/>
        </a:p>
      </dgm:t>
    </dgm:pt>
    <dgm:pt modelId="{91723414-919B-4A03-B0AF-686CBB577AFE}" type="pres">
      <dgm:prSet presAssocID="{BDB98C13-E1A0-43D8-8A68-C49CA087FE0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14679F-8D3D-4565-8A9B-CA58B4DBFB06}" type="pres">
      <dgm:prSet presAssocID="{BDB98C13-E1A0-43D8-8A68-C49CA087FE0E}" presName="children" presStyleCnt="0"/>
      <dgm:spPr/>
    </dgm:pt>
    <dgm:pt modelId="{11A7D001-E9CB-4AE0-9B3E-B1A3300D9CEE}" type="pres">
      <dgm:prSet presAssocID="{BDB98C13-E1A0-43D8-8A68-C49CA087FE0E}" presName="child1group" presStyleCnt="0"/>
      <dgm:spPr/>
    </dgm:pt>
    <dgm:pt modelId="{D98CBF0A-46E8-461A-94AB-B9A8CE3221A0}" type="pres">
      <dgm:prSet presAssocID="{BDB98C13-E1A0-43D8-8A68-C49CA087FE0E}" presName="child1" presStyleLbl="bgAcc1" presStyleIdx="0" presStyleCnt="4" custScaleX="132107" custLinFactNeighborX="-8959"/>
      <dgm:spPr/>
      <dgm:t>
        <a:bodyPr/>
        <a:lstStyle/>
        <a:p>
          <a:endParaRPr lang="en-US"/>
        </a:p>
      </dgm:t>
    </dgm:pt>
    <dgm:pt modelId="{450D33F3-7420-42D4-9621-DC02B78A2B4F}" type="pres">
      <dgm:prSet presAssocID="{BDB98C13-E1A0-43D8-8A68-C49CA087FE0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AE9DD-39A9-46D3-87AB-06587F64AC02}" type="pres">
      <dgm:prSet presAssocID="{BDB98C13-E1A0-43D8-8A68-C49CA087FE0E}" presName="child2group" presStyleCnt="0"/>
      <dgm:spPr/>
    </dgm:pt>
    <dgm:pt modelId="{49C73B5F-AF54-45B0-B388-D42D180D06EA}" type="pres">
      <dgm:prSet presAssocID="{BDB98C13-E1A0-43D8-8A68-C49CA087FE0E}" presName="child2" presStyleLbl="bgAcc1" presStyleIdx="1" presStyleCnt="4" custScaleX="131649" custLinFactNeighborX="5993"/>
      <dgm:spPr/>
      <dgm:t>
        <a:bodyPr/>
        <a:lstStyle/>
        <a:p>
          <a:endParaRPr lang="en-US"/>
        </a:p>
      </dgm:t>
    </dgm:pt>
    <dgm:pt modelId="{DDC7EB1A-865F-4F75-8394-46973929E015}" type="pres">
      <dgm:prSet presAssocID="{BDB98C13-E1A0-43D8-8A68-C49CA087FE0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A0CA7-55A7-4224-883C-62BCCC2EC824}" type="pres">
      <dgm:prSet presAssocID="{BDB98C13-E1A0-43D8-8A68-C49CA087FE0E}" presName="child3group" presStyleCnt="0"/>
      <dgm:spPr/>
    </dgm:pt>
    <dgm:pt modelId="{FCB0FC2F-B1CF-4F3A-94B3-FCEA0DA6A456}" type="pres">
      <dgm:prSet presAssocID="{BDB98C13-E1A0-43D8-8A68-C49CA087FE0E}" presName="child3" presStyleLbl="bgAcc1" presStyleIdx="2" presStyleCnt="4" custScaleX="132313" custLinFactNeighborX="9220"/>
      <dgm:spPr/>
      <dgm:t>
        <a:bodyPr/>
        <a:lstStyle/>
        <a:p>
          <a:endParaRPr lang="en-US"/>
        </a:p>
      </dgm:t>
    </dgm:pt>
    <dgm:pt modelId="{76C739ED-C281-42BA-8334-92BD8E4604A1}" type="pres">
      <dgm:prSet presAssocID="{BDB98C13-E1A0-43D8-8A68-C49CA087FE0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8B140-2508-4556-A7FE-1D0A33CAF76D}" type="pres">
      <dgm:prSet presAssocID="{BDB98C13-E1A0-43D8-8A68-C49CA087FE0E}" presName="child4group" presStyleCnt="0"/>
      <dgm:spPr/>
    </dgm:pt>
    <dgm:pt modelId="{0F66C6CB-B1CB-4584-AB3B-0794B313DF6A}" type="pres">
      <dgm:prSet presAssocID="{BDB98C13-E1A0-43D8-8A68-C49CA087FE0E}" presName="child4" presStyleLbl="bgAcc1" presStyleIdx="3" presStyleCnt="4" custScaleX="131873" custLinFactNeighborX="-7376" custLinFactNeighborY="712"/>
      <dgm:spPr/>
      <dgm:t>
        <a:bodyPr/>
        <a:lstStyle/>
        <a:p>
          <a:endParaRPr lang="en-US"/>
        </a:p>
      </dgm:t>
    </dgm:pt>
    <dgm:pt modelId="{5BA5C031-48C0-4B4B-A169-07FDFE7EC761}" type="pres">
      <dgm:prSet presAssocID="{BDB98C13-E1A0-43D8-8A68-C49CA087FE0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4175E-D3BC-470C-93B6-417758335DB8}" type="pres">
      <dgm:prSet presAssocID="{BDB98C13-E1A0-43D8-8A68-C49CA087FE0E}" presName="childPlaceholder" presStyleCnt="0"/>
      <dgm:spPr/>
    </dgm:pt>
    <dgm:pt modelId="{488FA1E5-B4B0-43C7-B236-D4494627ED47}" type="pres">
      <dgm:prSet presAssocID="{BDB98C13-E1A0-43D8-8A68-C49CA087FE0E}" presName="circle" presStyleCnt="0"/>
      <dgm:spPr/>
    </dgm:pt>
    <dgm:pt modelId="{D3B33E0E-3A17-4E7B-82EE-18B5D3B39F96}" type="pres">
      <dgm:prSet presAssocID="{BDB98C13-E1A0-43D8-8A68-C49CA087FE0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4F17A-83A9-4739-83D0-68B97D5C43D5}" type="pres">
      <dgm:prSet presAssocID="{BDB98C13-E1A0-43D8-8A68-C49CA087FE0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52F3E-0233-47E1-BE18-A57FD7C8D5D7}" type="pres">
      <dgm:prSet presAssocID="{BDB98C13-E1A0-43D8-8A68-C49CA087FE0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C546D-3C73-4F6D-A51F-B7D2CA57CB57}" type="pres">
      <dgm:prSet presAssocID="{BDB98C13-E1A0-43D8-8A68-C49CA087FE0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4E958-FB7A-490C-859F-C831CA3BA62A}" type="pres">
      <dgm:prSet presAssocID="{BDB98C13-E1A0-43D8-8A68-C49CA087FE0E}" presName="quadrantPlaceholder" presStyleCnt="0"/>
      <dgm:spPr/>
    </dgm:pt>
    <dgm:pt modelId="{B902684B-A70C-4DC5-8BDC-CAE3EE2F849F}" type="pres">
      <dgm:prSet presAssocID="{BDB98C13-E1A0-43D8-8A68-C49CA087FE0E}" presName="center1" presStyleLbl="fgShp" presStyleIdx="0" presStyleCnt="2"/>
      <dgm:spPr>
        <a:xfrm>
          <a:off x="2356500" y="1383465"/>
          <a:ext cx="504458" cy="438659"/>
        </a:xfrm>
        <a:prstGeom prst="circular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3158DC3-2908-48F5-AF5A-7D11B48AE347}" type="pres">
      <dgm:prSet presAssocID="{BDB98C13-E1A0-43D8-8A68-C49CA087FE0E}" presName="center2" presStyleLbl="fgShp" presStyleIdx="1" presStyleCnt="2"/>
      <dgm:spPr>
        <a:xfrm rot="10800000">
          <a:off x="2356500" y="1552180"/>
          <a:ext cx="504458" cy="438659"/>
        </a:xfrm>
        <a:prstGeom prst="circular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</dgm:ptLst>
  <dgm:cxnLst>
    <dgm:cxn modelId="{C9030CAC-35C9-4E3C-B0F5-DD4F7E3102A3}" srcId="{F2FF3CA0-7B29-4376-B69C-7F3CC295294C}" destId="{1C01AE04-9D02-4047-A982-EBD8A607384E}" srcOrd="0" destOrd="0" parTransId="{A9F82E96-418F-4B1D-A686-9386D459CAF1}" sibTransId="{6DB72D0C-CE5B-4E94-927F-3EDB632FF400}"/>
    <dgm:cxn modelId="{B23411E0-C3DF-404C-9C26-31FD3448027E}" srcId="{BDB98C13-E1A0-43D8-8A68-C49CA087FE0E}" destId="{F2FF3CA0-7B29-4376-B69C-7F3CC295294C}" srcOrd="2" destOrd="0" parTransId="{7120EB2C-D19B-4843-A720-82DDFB92BDE6}" sibTransId="{A05CDBAD-DBBF-4552-B3D0-9773DA833ADD}"/>
    <dgm:cxn modelId="{0C6FBBA6-8C5B-45F8-A717-6982B608D2DD}" type="presOf" srcId="{5EEC2075-0970-438F-B425-8EE7CD99DE9E}" destId="{5BA5C031-48C0-4B4B-A169-07FDFE7EC761}" srcOrd="1" destOrd="0" presId="urn:microsoft.com/office/officeart/2005/8/layout/cycle4"/>
    <dgm:cxn modelId="{9C70E5A1-6493-4807-82BA-2D0C7946D888}" type="presOf" srcId="{1FCE5B3A-A02E-48E5-83E1-16C8842894C5}" destId="{49C73B5F-AF54-45B0-B388-D42D180D06EA}" srcOrd="0" destOrd="0" presId="urn:microsoft.com/office/officeart/2005/8/layout/cycle4"/>
    <dgm:cxn modelId="{8E6D8E30-8C78-4F1E-93B9-15F74D56EC46}" type="presOf" srcId="{05F8F91D-1577-4920-A2AC-0492EDD5EEA0}" destId="{C1A4F17A-83A9-4739-83D0-68B97D5C43D5}" srcOrd="0" destOrd="0" presId="urn:microsoft.com/office/officeart/2005/8/layout/cycle4"/>
    <dgm:cxn modelId="{76FA3012-18BF-4081-BB6F-9286AEF508B3}" type="presOf" srcId="{ECA4624B-12FC-448A-AC05-FECF2C00F8E6}" destId="{D3B33E0E-3A17-4E7B-82EE-18B5D3B39F96}" srcOrd="0" destOrd="0" presId="urn:microsoft.com/office/officeart/2005/8/layout/cycle4"/>
    <dgm:cxn modelId="{CCDAC360-FC51-43FB-95DD-E4D48703027A}" type="presOf" srcId="{BDB98C13-E1A0-43D8-8A68-C49CA087FE0E}" destId="{91723414-919B-4A03-B0AF-686CBB577AFE}" srcOrd="0" destOrd="0" presId="urn:microsoft.com/office/officeart/2005/8/layout/cycle4"/>
    <dgm:cxn modelId="{FF01B066-CE82-4C93-8598-1EFB036AA83C}" type="presOf" srcId="{1FCE5B3A-A02E-48E5-83E1-16C8842894C5}" destId="{DDC7EB1A-865F-4F75-8394-46973929E015}" srcOrd="1" destOrd="0" presId="urn:microsoft.com/office/officeart/2005/8/layout/cycle4"/>
    <dgm:cxn modelId="{32191A80-2E7B-4779-A8CA-53BA8AAEF0E5}" srcId="{05F8F91D-1577-4920-A2AC-0492EDD5EEA0}" destId="{1FCE5B3A-A02E-48E5-83E1-16C8842894C5}" srcOrd="0" destOrd="0" parTransId="{6F68B894-7249-406F-BE73-EE34EAF76D5B}" sibTransId="{7E4C8709-BAEA-4BBC-B684-6A3193BCD783}"/>
    <dgm:cxn modelId="{AE274E68-7FC7-49E5-A43C-91075587DA02}" srcId="{BDB98C13-E1A0-43D8-8A68-C49CA087FE0E}" destId="{ECA4624B-12FC-448A-AC05-FECF2C00F8E6}" srcOrd="0" destOrd="0" parTransId="{C00AC19E-E073-4C9F-96A2-F6D7729ADC2E}" sibTransId="{140BE584-09BD-4D3B-B9FB-B062912D5AA7}"/>
    <dgm:cxn modelId="{0E62C838-5757-4934-8A03-42B39559E03A}" type="presOf" srcId="{5EEC2075-0970-438F-B425-8EE7CD99DE9E}" destId="{0F66C6CB-B1CB-4584-AB3B-0794B313DF6A}" srcOrd="0" destOrd="0" presId="urn:microsoft.com/office/officeart/2005/8/layout/cycle4"/>
    <dgm:cxn modelId="{3603C4B5-CB85-407D-8487-6014D94C853A}" type="presOf" srcId="{1C01AE04-9D02-4047-A982-EBD8A607384E}" destId="{FCB0FC2F-B1CF-4F3A-94B3-FCEA0DA6A456}" srcOrd="0" destOrd="0" presId="urn:microsoft.com/office/officeart/2005/8/layout/cycle4"/>
    <dgm:cxn modelId="{764028EC-5B6F-4347-8594-1DFC2543C6D4}" type="presOf" srcId="{F7F4A6E8-5AD5-4986-9BEF-34B1C6417733}" destId="{450D33F3-7420-42D4-9621-DC02B78A2B4F}" srcOrd="1" destOrd="0" presId="urn:microsoft.com/office/officeart/2005/8/layout/cycle4"/>
    <dgm:cxn modelId="{9884AEB5-08CC-4DBB-B135-4FB0259D6B5C}" type="presOf" srcId="{F2FF3CA0-7B29-4376-B69C-7F3CC295294C}" destId="{F0152F3E-0233-47E1-BE18-A57FD7C8D5D7}" srcOrd="0" destOrd="0" presId="urn:microsoft.com/office/officeart/2005/8/layout/cycle4"/>
    <dgm:cxn modelId="{AFCBFBDF-8B28-43A3-957B-F80B9DECD3EF}" srcId="{ECA4624B-12FC-448A-AC05-FECF2C00F8E6}" destId="{F7F4A6E8-5AD5-4986-9BEF-34B1C6417733}" srcOrd="0" destOrd="0" parTransId="{8965BCD3-389E-4873-B2B5-5D465AF9D6B8}" sibTransId="{F273A1A3-1B2C-4702-AD7B-FFCA365A84B0}"/>
    <dgm:cxn modelId="{B74A6778-0478-46FC-AD8C-25DE17B121BB}" srcId="{C30CE35D-21DE-47A7-8304-4C5153B93001}" destId="{5EEC2075-0970-438F-B425-8EE7CD99DE9E}" srcOrd="0" destOrd="0" parTransId="{DFB0A37B-42F6-4084-953F-1C7FB0C808DF}" sibTransId="{3654CA57-5EE0-435C-8EA2-22666C509C7E}"/>
    <dgm:cxn modelId="{40362589-889B-4857-828B-6F388099F627}" srcId="{BDB98C13-E1A0-43D8-8A68-C49CA087FE0E}" destId="{C30CE35D-21DE-47A7-8304-4C5153B93001}" srcOrd="3" destOrd="0" parTransId="{2FAD1CD8-644C-4496-B005-B5C227E9ED64}" sibTransId="{196C04BD-9DCF-4C4F-9FE3-A5415FF192A2}"/>
    <dgm:cxn modelId="{20020882-12D5-487A-81BD-9459D0AEB39B}" srcId="{BDB98C13-E1A0-43D8-8A68-C49CA087FE0E}" destId="{05F8F91D-1577-4920-A2AC-0492EDD5EEA0}" srcOrd="1" destOrd="0" parTransId="{20F51C34-83F8-42FA-8625-2A447E9A3FB0}" sibTransId="{037BADF7-4C8D-46F8-8D52-2972CFB7560B}"/>
    <dgm:cxn modelId="{DC5A5923-BF96-40C3-8ED5-2A1B94540DCC}" type="presOf" srcId="{1C01AE04-9D02-4047-A982-EBD8A607384E}" destId="{76C739ED-C281-42BA-8334-92BD8E4604A1}" srcOrd="1" destOrd="0" presId="urn:microsoft.com/office/officeart/2005/8/layout/cycle4"/>
    <dgm:cxn modelId="{BB21A276-6981-41F4-BC59-63A880A33848}" type="presOf" srcId="{C30CE35D-21DE-47A7-8304-4C5153B93001}" destId="{ECDC546D-3C73-4F6D-A51F-B7D2CA57CB57}" srcOrd="0" destOrd="0" presId="urn:microsoft.com/office/officeart/2005/8/layout/cycle4"/>
    <dgm:cxn modelId="{ED99C600-C680-47D4-B97C-BC760907A449}" type="presOf" srcId="{F7F4A6E8-5AD5-4986-9BEF-34B1C6417733}" destId="{D98CBF0A-46E8-461A-94AB-B9A8CE3221A0}" srcOrd="0" destOrd="0" presId="urn:microsoft.com/office/officeart/2005/8/layout/cycle4"/>
    <dgm:cxn modelId="{82BFBE3A-62E8-490B-9133-089F868ECA76}" type="presParOf" srcId="{91723414-919B-4A03-B0AF-686CBB577AFE}" destId="{9E14679F-8D3D-4565-8A9B-CA58B4DBFB06}" srcOrd="0" destOrd="0" presId="urn:microsoft.com/office/officeart/2005/8/layout/cycle4"/>
    <dgm:cxn modelId="{69D20364-8963-4537-8BE6-6032E33A8242}" type="presParOf" srcId="{9E14679F-8D3D-4565-8A9B-CA58B4DBFB06}" destId="{11A7D001-E9CB-4AE0-9B3E-B1A3300D9CEE}" srcOrd="0" destOrd="0" presId="urn:microsoft.com/office/officeart/2005/8/layout/cycle4"/>
    <dgm:cxn modelId="{78F15FDC-F1FE-4E60-BBA9-A77DD745175D}" type="presParOf" srcId="{11A7D001-E9CB-4AE0-9B3E-B1A3300D9CEE}" destId="{D98CBF0A-46E8-461A-94AB-B9A8CE3221A0}" srcOrd="0" destOrd="0" presId="urn:microsoft.com/office/officeart/2005/8/layout/cycle4"/>
    <dgm:cxn modelId="{B9CC8010-CF28-4F87-BC6E-87019A86B22E}" type="presParOf" srcId="{11A7D001-E9CB-4AE0-9B3E-B1A3300D9CEE}" destId="{450D33F3-7420-42D4-9621-DC02B78A2B4F}" srcOrd="1" destOrd="0" presId="urn:microsoft.com/office/officeart/2005/8/layout/cycle4"/>
    <dgm:cxn modelId="{7384E064-0BAB-4095-B826-3CA19D0623FC}" type="presParOf" srcId="{9E14679F-8D3D-4565-8A9B-CA58B4DBFB06}" destId="{EBBAE9DD-39A9-46D3-87AB-06587F64AC02}" srcOrd="1" destOrd="0" presId="urn:microsoft.com/office/officeart/2005/8/layout/cycle4"/>
    <dgm:cxn modelId="{204E19DA-3E44-488E-9CAC-C4A99F33D064}" type="presParOf" srcId="{EBBAE9DD-39A9-46D3-87AB-06587F64AC02}" destId="{49C73B5F-AF54-45B0-B388-D42D180D06EA}" srcOrd="0" destOrd="0" presId="urn:microsoft.com/office/officeart/2005/8/layout/cycle4"/>
    <dgm:cxn modelId="{A227C063-3200-4426-86D1-D7BEEEC483C8}" type="presParOf" srcId="{EBBAE9DD-39A9-46D3-87AB-06587F64AC02}" destId="{DDC7EB1A-865F-4F75-8394-46973929E015}" srcOrd="1" destOrd="0" presId="urn:microsoft.com/office/officeart/2005/8/layout/cycle4"/>
    <dgm:cxn modelId="{8E4F909C-3AE3-42D7-A452-2DC86E9DF71C}" type="presParOf" srcId="{9E14679F-8D3D-4565-8A9B-CA58B4DBFB06}" destId="{A31A0CA7-55A7-4224-883C-62BCCC2EC824}" srcOrd="2" destOrd="0" presId="urn:microsoft.com/office/officeart/2005/8/layout/cycle4"/>
    <dgm:cxn modelId="{B8C2EEBD-607B-4B2B-9D83-72C89A3A3223}" type="presParOf" srcId="{A31A0CA7-55A7-4224-883C-62BCCC2EC824}" destId="{FCB0FC2F-B1CF-4F3A-94B3-FCEA0DA6A456}" srcOrd="0" destOrd="0" presId="urn:microsoft.com/office/officeart/2005/8/layout/cycle4"/>
    <dgm:cxn modelId="{D2381C3C-2978-46B2-A3BF-6B9949B06B11}" type="presParOf" srcId="{A31A0CA7-55A7-4224-883C-62BCCC2EC824}" destId="{76C739ED-C281-42BA-8334-92BD8E4604A1}" srcOrd="1" destOrd="0" presId="urn:microsoft.com/office/officeart/2005/8/layout/cycle4"/>
    <dgm:cxn modelId="{CA6BF2A2-7114-4D8A-BEC7-9CCB2E8B0F95}" type="presParOf" srcId="{9E14679F-8D3D-4565-8A9B-CA58B4DBFB06}" destId="{6D48B140-2508-4556-A7FE-1D0A33CAF76D}" srcOrd="3" destOrd="0" presId="urn:microsoft.com/office/officeart/2005/8/layout/cycle4"/>
    <dgm:cxn modelId="{78BFA330-7E50-4302-95AD-E143887A257E}" type="presParOf" srcId="{6D48B140-2508-4556-A7FE-1D0A33CAF76D}" destId="{0F66C6CB-B1CB-4584-AB3B-0794B313DF6A}" srcOrd="0" destOrd="0" presId="urn:microsoft.com/office/officeart/2005/8/layout/cycle4"/>
    <dgm:cxn modelId="{56AC3E77-7537-4BE2-BE2B-6B4E2E19A72C}" type="presParOf" srcId="{6D48B140-2508-4556-A7FE-1D0A33CAF76D}" destId="{5BA5C031-48C0-4B4B-A169-07FDFE7EC761}" srcOrd="1" destOrd="0" presId="urn:microsoft.com/office/officeart/2005/8/layout/cycle4"/>
    <dgm:cxn modelId="{7379BF0E-8B69-403B-9250-8F599E73492F}" type="presParOf" srcId="{9E14679F-8D3D-4565-8A9B-CA58B4DBFB06}" destId="{7924175E-D3BC-470C-93B6-417758335DB8}" srcOrd="4" destOrd="0" presId="urn:microsoft.com/office/officeart/2005/8/layout/cycle4"/>
    <dgm:cxn modelId="{EC5696DF-06F4-43E4-8D7B-08239630DFE8}" type="presParOf" srcId="{91723414-919B-4A03-B0AF-686CBB577AFE}" destId="{488FA1E5-B4B0-43C7-B236-D4494627ED47}" srcOrd="1" destOrd="0" presId="urn:microsoft.com/office/officeart/2005/8/layout/cycle4"/>
    <dgm:cxn modelId="{68A38CC2-85BA-4829-A3C1-33BA5876FD0E}" type="presParOf" srcId="{488FA1E5-B4B0-43C7-B236-D4494627ED47}" destId="{D3B33E0E-3A17-4E7B-82EE-18B5D3B39F96}" srcOrd="0" destOrd="0" presId="urn:microsoft.com/office/officeart/2005/8/layout/cycle4"/>
    <dgm:cxn modelId="{C43C42F2-613C-41CD-BBB8-DF6F29C2F6BC}" type="presParOf" srcId="{488FA1E5-B4B0-43C7-B236-D4494627ED47}" destId="{C1A4F17A-83A9-4739-83D0-68B97D5C43D5}" srcOrd="1" destOrd="0" presId="urn:microsoft.com/office/officeart/2005/8/layout/cycle4"/>
    <dgm:cxn modelId="{F1072BAB-C525-4A96-8835-25696D71850F}" type="presParOf" srcId="{488FA1E5-B4B0-43C7-B236-D4494627ED47}" destId="{F0152F3E-0233-47E1-BE18-A57FD7C8D5D7}" srcOrd="2" destOrd="0" presId="urn:microsoft.com/office/officeart/2005/8/layout/cycle4"/>
    <dgm:cxn modelId="{F1C0312C-10C8-4D08-88D5-7E44227D52A6}" type="presParOf" srcId="{488FA1E5-B4B0-43C7-B236-D4494627ED47}" destId="{ECDC546D-3C73-4F6D-A51F-B7D2CA57CB57}" srcOrd="3" destOrd="0" presId="urn:microsoft.com/office/officeart/2005/8/layout/cycle4"/>
    <dgm:cxn modelId="{6EFE21EB-1D30-419E-947C-E207A039E49F}" type="presParOf" srcId="{488FA1E5-B4B0-43C7-B236-D4494627ED47}" destId="{6CA4E958-FB7A-490C-859F-C831CA3BA62A}" srcOrd="4" destOrd="0" presId="urn:microsoft.com/office/officeart/2005/8/layout/cycle4"/>
    <dgm:cxn modelId="{39A1E9C7-7F71-43A4-89F9-A15DA82E14A4}" type="presParOf" srcId="{91723414-919B-4A03-B0AF-686CBB577AFE}" destId="{B902684B-A70C-4DC5-8BDC-CAE3EE2F849F}" srcOrd="2" destOrd="0" presId="urn:microsoft.com/office/officeart/2005/8/layout/cycle4"/>
    <dgm:cxn modelId="{F32628F4-A84B-4BB4-B309-BCE496BF6BE9}" type="presParOf" srcId="{91723414-919B-4A03-B0AF-686CBB577AFE}" destId="{43158DC3-2908-48F5-AF5A-7D11B48AE34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0FC2F-B1CF-4F3A-94B3-FCEA0DA6A456}">
      <dsp:nvSpPr>
        <dsp:cNvPr id="0" name=""/>
        <dsp:cNvSpPr/>
      </dsp:nvSpPr>
      <dsp:spPr>
        <a:xfrm>
          <a:off x="4345024" y="3734581"/>
          <a:ext cx="3589735" cy="1757449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6622584"/>
              <a:satOff val="26541"/>
              <a:lumOff val="5752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5460549" y="4212548"/>
        <a:ext cx="2435604" cy="1240877"/>
      </dsp:txXfrm>
    </dsp:sp>
    <dsp:sp modelId="{0F66C6CB-B1CB-4584-AB3B-0794B313DF6A}">
      <dsp:nvSpPr>
        <dsp:cNvPr id="0" name=""/>
        <dsp:cNvSpPr/>
      </dsp:nvSpPr>
      <dsp:spPr>
        <a:xfrm>
          <a:off x="-75584" y="3734581"/>
          <a:ext cx="3577797" cy="1757449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9933876"/>
              <a:satOff val="39811"/>
              <a:lumOff val="8628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-36979" y="4212548"/>
        <a:ext cx="2427248" cy="1240877"/>
      </dsp:txXfrm>
    </dsp:sp>
    <dsp:sp modelId="{49C73B5F-AF54-45B0-B388-D42D180D06EA}">
      <dsp:nvSpPr>
        <dsp:cNvPr id="0" name=""/>
        <dsp:cNvSpPr/>
      </dsp:nvSpPr>
      <dsp:spPr>
        <a:xfrm>
          <a:off x="4354031" y="0"/>
          <a:ext cx="3571720" cy="1757449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3311292"/>
              <a:satOff val="13270"/>
              <a:lumOff val="2876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5464152" y="38605"/>
        <a:ext cx="2422994" cy="1240877"/>
      </dsp:txXfrm>
    </dsp:sp>
    <dsp:sp modelId="{D98CBF0A-46E8-461A-94AB-B9A8CE3221A0}">
      <dsp:nvSpPr>
        <dsp:cNvPr id="0" name=""/>
        <dsp:cNvSpPr/>
      </dsp:nvSpPr>
      <dsp:spPr>
        <a:xfrm>
          <a:off x="-78758" y="0"/>
          <a:ext cx="3584146" cy="1757449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18000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-40153" y="38605"/>
        <a:ext cx="2431692" cy="1240877"/>
      </dsp:txXfrm>
    </dsp:sp>
    <dsp:sp modelId="{D3B33E0E-3A17-4E7B-82EE-18B5D3B39F96}">
      <dsp:nvSpPr>
        <dsp:cNvPr id="0" name=""/>
        <dsp:cNvSpPr/>
      </dsp:nvSpPr>
      <dsp:spPr>
        <a:xfrm>
          <a:off x="1495030" y="313045"/>
          <a:ext cx="2378049" cy="2378049"/>
        </a:xfrm>
        <a:prstGeom prst="pieWedge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70688" rIns="144000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Learner Experience Interaction</a:t>
          </a:r>
          <a:endParaRPr lang="en-US" sz="2400" b="1" kern="1200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2191544" y="1009559"/>
        <a:ext cx="1681535" cy="1681535"/>
      </dsp:txXfrm>
    </dsp:sp>
    <dsp:sp modelId="{C1A4F17A-83A9-4739-83D0-68B97D5C43D5}">
      <dsp:nvSpPr>
        <dsp:cNvPr id="0" name=""/>
        <dsp:cNvSpPr/>
      </dsp:nvSpPr>
      <dsp:spPr>
        <a:xfrm rot="5400000">
          <a:off x="3982920" y="313045"/>
          <a:ext cx="2378049" cy="2378049"/>
        </a:xfrm>
        <a:prstGeom prst="pieWedge">
          <a:avLst/>
        </a:prstGeom>
        <a:solidFill>
          <a:srgbClr val="4BACC6">
            <a:hueOff val="-3311292"/>
            <a:satOff val="13270"/>
            <a:lumOff val="287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70688" rIns="144000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Dialogues</a:t>
          </a:r>
          <a:endParaRPr lang="en-US" sz="2400" b="1" kern="1200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 rot="-5400000">
        <a:off x="3982920" y="1009559"/>
        <a:ext cx="1681535" cy="1681535"/>
      </dsp:txXfrm>
    </dsp:sp>
    <dsp:sp modelId="{F0152F3E-0233-47E1-BE18-A57FD7C8D5D7}">
      <dsp:nvSpPr>
        <dsp:cNvPr id="0" name=""/>
        <dsp:cNvSpPr/>
      </dsp:nvSpPr>
      <dsp:spPr>
        <a:xfrm rot="10800000">
          <a:off x="3982920" y="2800935"/>
          <a:ext cx="2378049" cy="2378049"/>
        </a:xfrm>
        <a:prstGeom prst="pieWedge">
          <a:avLst/>
        </a:prstGeom>
        <a:solidFill>
          <a:srgbClr val="4BACC6">
            <a:hueOff val="-6622584"/>
            <a:satOff val="26541"/>
            <a:lumOff val="575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70688" rIns="144000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by Doing</a:t>
          </a:r>
          <a:endParaRPr lang="en-US" sz="2400" b="1" kern="1200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 rot="10800000">
        <a:off x="3982920" y="2800935"/>
        <a:ext cx="1681535" cy="1681535"/>
      </dsp:txXfrm>
    </dsp:sp>
    <dsp:sp modelId="{ECDC546D-3C73-4F6D-A51F-B7D2CA57CB57}">
      <dsp:nvSpPr>
        <dsp:cNvPr id="0" name=""/>
        <dsp:cNvSpPr/>
      </dsp:nvSpPr>
      <dsp:spPr>
        <a:xfrm rot="16200000">
          <a:off x="1495030" y="2800935"/>
          <a:ext cx="2378049" cy="2378049"/>
        </a:xfrm>
        <a:prstGeom prst="pieWedge">
          <a:avLst/>
        </a:prstGeom>
        <a:solidFill>
          <a:srgbClr val="4BACC6">
            <a:hueOff val="-9933876"/>
            <a:satOff val="39811"/>
            <a:lumOff val="862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70688" rIns="144000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Extension</a:t>
          </a:r>
          <a:endParaRPr lang="en-US" sz="2400" b="1" kern="1200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 rot="5400000">
        <a:off x="2191544" y="2800935"/>
        <a:ext cx="1681535" cy="1681535"/>
      </dsp:txXfrm>
    </dsp:sp>
    <dsp:sp modelId="{B902684B-A70C-4DC5-8BDC-CAE3EE2F849F}">
      <dsp:nvSpPr>
        <dsp:cNvPr id="0" name=""/>
        <dsp:cNvSpPr/>
      </dsp:nvSpPr>
      <dsp:spPr>
        <a:xfrm>
          <a:off x="3517471" y="2251732"/>
          <a:ext cx="821058" cy="713964"/>
        </a:xfrm>
        <a:prstGeom prst="circular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58DC3-2908-48F5-AF5A-7D11B48AE347}">
      <dsp:nvSpPr>
        <dsp:cNvPr id="0" name=""/>
        <dsp:cNvSpPr/>
      </dsp:nvSpPr>
      <dsp:spPr>
        <a:xfrm rot="10800000">
          <a:off x="3517471" y="2526334"/>
          <a:ext cx="821058" cy="713964"/>
        </a:xfrm>
        <a:prstGeom prst="circular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0FC2F-B1CF-4F3A-94B3-FCEA0DA6A456}">
      <dsp:nvSpPr>
        <dsp:cNvPr id="0" name=""/>
        <dsp:cNvSpPr/>
      </dsp:nvSpPr>
      <dsp:spPr>
        <a:xfrm>
          <a:off x="4345024" y="3734581"/>
          <a:ext cx="3589735" cy="1757449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6622584"/>
              <a:satOff val="26541"/>
              <a:lumOff val="5752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 pitchFamily="34" charset="0"/>
              <a:ea typeface="+mn-ea"/>
              <a:cs typeface="+mn-cs"/>
            </a:rPr>
            <a:t>Activities + Customized Feedback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5460549" y="4212548"/>
        <a:ext cx="2435604" cy="1240877"/>
      </dsp:txXfrm>
    </dsp:sp>
    <dsp:sp modelId="{0F66C6CB-B1CB-4584-AB3B-0794B313DF6A}">
      <dsp:nvSpPr>
        <dsp:cNvPr id="0" name=""/>
        <dsp:cNvSpPr/>
      </dsp:nvSpPr>
      <dsp:spPr>
        <a:xfrm>
          <a:off x="-75584" y="3734581"/>
          <a:ext cx="3577797" cy="1757449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9933876"/>
              <a:satOff val="39811"/>
              <a:lumOff val="8628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 pitchFamily="34" charset="0"/>
              <a:ea typeface="+mn-ea"/>
              <a:cs typeface="+mn-cs"/>
            </a:rPr>
            <a:t>Resources + Assimilation Quiz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-36979" y="4212548"/>
        <a:ext cx="2427248" cy="1240877"/>
      </dsp:txXfrm>
    </dsp:sp>
    <dsp:sp modelId="{49C73B5F-AF54-45B0-B388-D42D180D06EA}">
      <dsp:nvSpPr>
        <dsp:cNvPr id="0" name=""/>
        <dsp:cNvSpPr/>
      </dsp:nvSpPr>
      <dsp:spPr>
        <a:xfrm>
          <a:off x="4354031" y="0"/>
          <a:ext cx="3571720" cy="1757449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-3311292"/>
              <a:satOff val="13270"/>
              <a:lumOff val="2876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 pitchFamily="34" charset="0"/>
              <a:ea typeface="+mn-ea"/>
              <a:cs typeface="+mn-cs"/>
            </a:rPr>
            <a:t>Content + Reflection Spot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5464152" y="38605"/>
        <a:ext cx="2422994" cy="1240877"/>
      </dsp:txXfrm>
    </dsp:sp>
    <dsp:sp modelId="{D98CBF0A-46E8-461A-94AB-B9A8CE3221A0}">
      <dsp:nvSpPr>
        <dsp:cNvPr id="0" name=""/>
        <dsp:cNvSpPr/>
      </dsp:nvSpPr>
      <dsp:spPr>
        <a:xfrm>
          <a:off x="-78758" y="0"/>
          <a:ext cx="3584146" cy="1757449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18000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rbel" panose="020B0503020204020204" pitchFamily="34" charset="0"/>
              <a:ea typeface="+mn-ea"/>
              <a:cs typeface="+mn-cs"/>
            </a:rPr>
            <a:t>Focus question for discussion + Peer interaction + Reflection Quiz</a:t>
          </a: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-40153" y="38605"/>
        <a:ext cx="2431692" cy="1240877"/>
      </dsp:txXfrm>
    </dsp:sp>
    <dsp:sp modelId="{D3B33E0E-3A17-4E7B-82EE-18B5D3B39F96}">
      <dsp:nvSpPr>
        <dsp:cNvPr id="0" name=""/>
        <dsp:cNvSpPr/>
      </dsp:nvSpPr>
      <dsp:spPr>
        <a:xfrm>
          <a:off x="1495030" y="313045"/>
          <a:ext cx="2378049" cy="2378049"/>
        </a:xfrm>
        <a:prstGeom prst="pieWedge">
          <a:avLst/>
        </a:prstGeom>
        <a:solidFill>
          <a:srgbClr val="4BACC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70688" rIns="144000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Learner Experience Interaction</a:t>
          </a:r>
          <a:endParaRPr lang="en-US" sz="2400" b="1" kern="1200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>
        <a:off x="2191544" y="1009559"/>
        <a:ext cx="1681535" cy="1681535"/>
      </dsp:txXfrm>
    </dsp:sp>
    <dsp:sp modelId="{C1A4F17A-83A9-4739-83D0-68B97D5C43D5}">
      <dsp:nvSpPr>
        <dsp:cNvPr id="0" name=""/>
        <dsp:cNvSpPr/>
      </dsp:nvSpPr>
      <dsp:spPr>
        <a:xfrm rot="5400000">
          <a:off x="3982920" y="313045"/>
          <a:ext cx="2378049" cy="2378049"/>
        </a:xfrm>
        <a:prstGeom prst="pieWedge">
          <a:avLst/>
        </a:prstGeom>
        <a:solidFill>
          <a:srgbClr val="4BACC6">
            <a:hueOff val="-3311292"/>
            <a:satOff val="13270"/>
            <a:lumOff val="287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70688" rIns="144000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Dialogues</a:t>
          </a:r>
          <a:endParaRPr lang="en-US" sz="2400" b="1" kern="1200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 rot="-5400000">
        <a:off x="3982920" y="1009559"/>
        <a:ext cx="1681535" cy="1681535"/>
      </dsp:txXfrm>
    </dsp:sp>
    <dsp:sp modelId="{F0152F3E-0233-47E1-BE18-A57FD7C8D5D7}">
      <dsp:nvSpPr>
        <dsp:cNvPr id="0" name=""/>
        <dsp:cNvSpPr/>
      </dsp:nvSpPr>
      <dsp:spPr>
        <a:xfrm rot="10800000">
          <a:off x="3982920" y="2800935"/>
          <a:ext cx="2378049" cy="2378049"/>
        </a:xfrm>
        <a:prstGeom prst="pieWedge">
          <a:avLst/>
        </a:prstGeom>
        <a:solidFill>
          <a:srgbClr val="4BACC6">
            <a:hueOff val="-6622584"/>
            <a:satOff val="26541"/>
            <a:lumOff val="575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70688" rIns="144000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by Doing</a:t>
          </a:r>
          <a:endParaRPr lang="en-US" sz="2400" b="1" kern="1200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 rot="10800000">
        <a:off x="3982920" y="2800935"/>
        <a:ext cx="1681535" cy="1681535"/>
      </dsp:txXfrm>
    </dsp:sp>
    <dsp:sp modelId="{ECDC546D-3C73-4F6D-A51F-B7D2CA57CB57}">
      <dsp:nvSpPr>
        <dsp:cNvPr id="0" name=""/>
        <dsp:cNvSpPr/>
      </dsp:nvSpPr>
      <dsp:spPr>
        <a:xfrm rot="16200000">
          <a:off x="1495030" y="2800935"/>
          <a:ext cx="2378049" cy="2378049"/>
        </a:xfrm>
        <a:prstGeom prst="pieWedge">
          <a:avLst/>
        </a:prstGeom>
        <a:solidFill>
          <a:srgbClr val="4BACC6">
            <a:hueOff val="-9933876"/>
            <a:satOff val="39811"/>
            <a:lumOff val="862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70688" rIns="144000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rbel" panose="020B0503020204020204" pitchFamily="34" charset="0"/>
              <a:ea typeface="+mn-ea"/>
              <a:cs typeface="+mn-cs"/>
            </a:rPr>
            <a:t>Learning Extension</a:t>
          </a:r>
          <a:endParaRPr lang="en-US" sz="2400" b="1" kern="1200" dirty="0">
            <a:solidFill>
              <a:srgbClr val="000000"/>
            </a:solidFill>
            <a:latin typeface="Corbel" panose="020B0503020204020204" pitchFamily="34" charset="0"/>
            <a:ea typeface="+mn-ea"/>
            <a:cs typeface="+mn-cs"/>
          </a:endParaRPr>
        </a:p>
      </dsp:txBody>
      <dsp:txXfrm rot="5400000">
        <a:off x="2191544" y="2800935"/>
        <a:ext cx="1681535" cy="1681535"/>
      </dsp:txXfrm>
    </dsp:sp>
    <dsp:sp modelId="{B902684B-A70C-4DC5-8BDC-CAE3EE2F849F}">
      <dsp:nvSpPr>
        <dsp:cNvPr id="0" name=""/>
        <dsp:cNvSpPr/>
      </dsp:nvSpPr>
      <dsp:spPr>
        <a:xfrm>
          <a:off x="3517471" y="2251732"/>
          <a:ext cx="821058" cy="713964"/>
        </a:xfrm>
        <a:prstGeom prst="circular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58DC3-2908-48F5-AF5A-7D11B48AE347}">
      <dsp:nvSpPr>
        <dsp:cNvPr id="0" name=""/>
        <dsp:cNvSpPr/>
      </dsp:nvSpPr>
      <dsp:spPr>
        <a:xfrm rot="10800000">
          <a:off x="3517471" y="2526334"/>
          <a:ext cx="821058" cy="713964"/>
        </a:xfrm>
        <a:prstGeom prst="circular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543C7-70B0-40D4-95E2-E7C27AA4051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295B1-857F-4145-BE45-C2AA017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41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19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1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9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7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5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ET 601 MOOC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7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3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5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6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4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87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7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9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0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60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2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3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0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 – TPD</a:t>
            </a:r>
            <a:r>
              <a:rPr lang="en-US" baseline="0" dirty="0" smtClean="0"/>
              <a:t> program should be relevant to the teacher</a:t>
            </a:r>
            <a:endParaRPr lang="en-US" dirty="0" smtClean="0"/>
          </a:p>
          <a:p>
            <a:r>
              <a:rPr lang="en-US" dirty="0" smtClean="0"/>
              <a:t>Our contribution</a:t>
            </a:r>
            <a:r>
              <a:rPr lang="en-US" baseline="0" dirty="0" smtClean="0"/>
              <a:t> – Points in operationalization of </a:t>
            </a:r>
            <a:r>
              <a:rPr lang="en-US" baseline="0" dirty="0" err="1" smtClean="0"/>
              <a:t>immersivity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7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 – To scale</a:t>
            </a:r>
            <a:r>
              <a:rPr lang="en-US" baseline="0" dirty="0" smtClean="0"/>
              <a:t> – standard distance learning techniques.</a:t>
            </a:r>
            <a:endParaRPr lang="en-US" dirty="0" smtClean="0"/>
          </a:p>
          <a:p>
            <a:r>
              <a:rPr lang="en-US" dirty="0" smtClean="0"/>
              <a:t>Our</a:t>
            </a:r>
            <a:r>
              <a:rPr lang="en-US" baseline="0" dirty="0" smtClean="0"/>
              <a:t> contribution (non obvious) – How to be effective at scale.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59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 – Create </a:t>
            </a:r>
            <a:r>
              <a:rPr lang="en-US" dirty="0" err="1" smtClean="0"/>
              <a:t>CoP</a:t>
            </a:r>
            <a:r>
              <a:rPr lang="en-US" baseline="0" dirty="0" smtClean="0"/>
              <a:t> (standard, known)</a:t>
            </a:r>
            <a:endParaRPr lang="en-US" dirty="0" smtClean="0"/>
          </a:p>
          <a:p>
            <a:r>
              <a:rPr lang="en-US" dirty="0" smtClean="0"/>
              <a:t>Our contribution</a:t>
            </a:r>
            <a:r>
              <a:rPr lang="en-US" baseline="0" dirty="0" smtClean="0"/>
              <a:t> – Focus on perseverance. – </a:t>
            </a:r>
            <a:r>
              <a:rPr lang="en-US" baseline="0" dirty="0" err="1" smtClean="0"/>
              <a:t>immersivity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pertinency</a:t>
            </a:r>
            <a:r>
              <a:rPr lang="en-US" baseline="0" dirty="0" smtClean="0"/>
              <a:t> can help here. </a:t>
            </a:r>
          </a:p>
          <a:p>
            <a:r>
              <a:rPr lang="en-US" baseline="0" dirty="0" smtClean="0"/>
              <a:t>Our contribution - Enhance </a:t>
            </a:r>
            <a:r>
              <a:rPr lang="en-US" baseline="0" dirty="0" err="1" smtClean="0"/>
              <a:t>CoP</a:t>
            </a:r>
            <a:r>
              <a:rPr lang="en-US" baseline="0" dirty="0" smtClean="0"/>
              <a:t> by doing …</a:t>
            </a:r>
          </a:p>
          <a:p>
            <a:r>
              <a:rPr lang="en-US" baseline="0" dirty="0" smtClean="0"/>
              <a:t>Be careful about confusion for audience between </a:t>
            </a:r>
            <a:r>
              <a:rPr lang="en-US" baseline="0" dirty="0" err="1" smtClean="0"/>
              <a:t>pertinency</a:t>
            </a:r>
            <a:r>
              <a:rPr lang="en-US" baseline="0" dirty="0" smtClean="0"/>
              <a:t> and perseverance.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9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2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5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JK – what other categories? Other examples?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Tertiary education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 - mention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endParaRPr lang="en-US" dirty="0" smtClean="0"/>
          </a:p>
          <a:p>
            <a:r>
              <a:rPr lang="en-US" dirty="0" smtClean="0"/>
              <a:t>Complexity due to scale: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of infrastructure and resources, diversity in operating conditions (such as curriculum, student background &amp; interest), and ensuring engagement and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4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95B1-857F-4145-BE45-C2AA017869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6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4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408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6"/>
            <a:ext cx="11078678" cy="895784"/>
          </a:xfrm>
        </p:spPr>
        <p:txBody>
          <a:bodyPr/>
          <a:lstStyle>
            <a:lvl1pPr>
              <a:defRPr b="1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578543"/>
            <a:ext cx="11078678" cy="45984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7516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ICCE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994" y="6356350"/>
            <a:ext cx="2743200" cy="365125"/>
          </a:xfrm>
        </p:spPr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1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3" y="365125"/>
            <a:ext cx="11040176" cy="886159"/>
          </a:xfrm>
        </p:spPr>
        <p:txBody>
          <a:bodyPr/>
          <a:lstStyle>
            <a:lvl1pPr>
              <a:defRPr b="1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516" y="1527246"/>
            <a:ext cx="5442284" cy="456554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27246"/>
            <a:ext cx="5512869" cy="456554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7516" y="635634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1868" y="6314678"/>
            <a:ext cx="2743200" cy="365125"/>
          </a:xfrm>
        </p:spPr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20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0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A744-DAA4-4A3D-BD9E-C311E6CB5A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2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bJX4znpGa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trepository.wikispaces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.iitb.ac.in/nmeict/About_T10kT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.iitb.ac.in/~sahanamurthy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hyperlink" Target="http://www.et.iitb.ac.in/projects/tu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137" y="587139"/>
            <a:ext cx="11396311" cy="1393793"/>
          </a:xfrm>
        </p:spPr>
        <p:txBody>
          <a:bodyPr>
            <a:noAutofit/>
          </a:bodyPr>
          <a:lstStyle/>
          <a:p>
            <a:r>
              <a:rPr lang="en-IN" sz="4800" b="1" dirty="0"/>
              <a:t>Large-scale </a:t>
            </a:r>
            <a:r>
              <a:rPr lang="en-IN" sz="4800" b="1" dirty="0" smtClean="0"/>
              <a:t>teacher </a:t>
            </a:r>
            <a:r>
              <a:rPr lang="en-IN" sz="4800" b="1" dirty="0"/>
              <a:t>professional development 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>for </a:t>
            </a:r>
            <a:r>
              <a:rPr lang="en-IN" sz="4800" b="1" dirty="0"/>
              <a:t>effective technology integration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432111"/>
            <a:ext cx="9144000" cy="1421672"/>
          </a:xfrm>
        </p:spPr>
        <p:txBody>
          <a:bodyPr>
            <a:normAutofit/>
          </a:bodyPr>
          <a:lstStyle/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charset="0"/>
              </a:rPr>
              <a:t>Sahana Murthy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+mj-lt"/>
              <a:cs typeface="Arial" charset="0"/>
            </a:endParaRPr>
          </a:p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Indian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Institute of Technology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Arial" charset="0"/>
              </a:rPr>
              <a:t>Bombay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" name="Picture 6" descr="http://upload.wikimedia.org/wikipedia/sa/d/da/IIT_Bombay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0700" y="3755824"/>
            <a:ext cx="1315868" cy="12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86"/>
          <p:cNvSpPr txBox="1">
            <a:spLocks/>
          </p:cNvSpPr>
          <p:nvPr/>
        </p:nvSpPr>
        <p:spPr>
          <a:xfrm>
            <a:off x="1600200" y="5177496"/>
            <a:ext cx="8991600" cy="59983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dirty="0" smtClean="0"/>
              <a:t>December 6, 2017</a:t>
            </a:r>
            <a:endParaRPr lang="en" sz="2800" dirty="0"/>
          </a:p>
        </p:txBody>
      </p:sp>
      <p:pic>
        <p:nvPicPr>
          <p:cNvPr id="11" name="Picture 10" descr="CC-B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0" y="6181850"/>
            <a:ext cx="1522688" cy="5364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27" y="5347504"/>
            <a:ext cx="1426920" cy="12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262" y="253191"/>
            <a:ext cx="10028308" cy="97295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Project TUET: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33" y="1156590"/>
            <a:ext cx="9949534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253191"/>
            <a:ext cx="11741426" cy="9841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Project TUET: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66" y="1143825"/>
            <a:ext cx="9541067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253191"/>
            <a:ext cx="11741426" cy="9841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Project TUET: Outreach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0" y="1128004"/>
            <a:ext cx="9906859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What is this talk about?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122744"/>
            <a:ext cx="11170788" cy="5233606"/>
          </a:xfrm>
        </p:spPr>
        <p:txBody>
          <a:bodyPr>
            <a:norm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ct val="100000"/>
              <a:buNone/>
            </a:pPr>
            <a:r>
              <a:rPr lang="en-US" sz="3200" dirty="0" smtClean="0"/>
              <a:t>How to design effective training programs to develop teachers’  ICT integration practices?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200" dirty="0" smtClean="0"/>
          </a:p>
          <a:p>
            <a:pPr marL="0" indent="0">
              <a:lnSpc>
                <a:spcPct val="105000"/>
              </a:lnSpc>
              <a:spcBef>
                <a:spcPts val="0"/>
              </a:spcBef>
              <a:buSzPct val="100000"/>
              <a:buNone/>
            </a:pPr>
            <a:r>
              <a:rPr lang="en-US" sz="3200" dirty="0" smtClean="0"/>
              <a:t>How to scale such training programs?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lang="en-US" sz="32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SzPct val="100000"/>
              <a:buNone/>
            </a:pPr>
            <a:r>
              <a:rPr lang="en-US" sz="3200" dirty="0" smtClean="0"/>
              <a:t>How to promote sustainability of teachers’ practices?  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lnSpc>
                <a:spcPct val="105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2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SzPct val="100000"/>
              <a:buNone/>
            </a:pPr>
            <a:r>
              <a:rPr lang="en-US" sz="3200" dirty="0" smtClean="0"/>
              <a:t>Why should you believe me …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ct val="100000"/>
              <a:buNone/>
            </a:pPr>
            <a:r>
              <a:rPr lang="en-US" sz="3200" dirty="0"/>
              <a:t>	</a:t>
            </a:r>
            <a:r>
              <a:rPr lang="en-US" sz="3200" dirty="0" smtClean="0"/>
              <a:t>		- To what extent did our efforts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59201"/>
            <a:ext cx="11106873" cy="22160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b="1" dirty="0" smtClean="0">
                <a:solidFill>
                  <a:srgbClr val="800000"/>
                </a:solidFill>
              </a:rPr>
              <a:t>Case 1: </a:t>
            </a:r>
            <a:br>
              <a:rPr lang="en-IN" b="1" dirty="0" smtClean="0">
                <a:solidFill>
                  <a:srgbClr val="800000"/>
                </a:solidFill>
              </a:rPr>
            </a:br>
            <a:r>
              <a:rPr lang="en-IN" b="1" dirty="0" smtClean="0">
                <a:solidFill>
                  <a:srgbClr val="800000"/>
                </a:solidFill>
              </a:rPr>
              <a:t>ET4ET Teacher Professional </a:t>
            </a:r>
            <a:r>
              <a:rPr lang="en-IN" b="1" dirty="0">
                <a:solidFill>
                  <a:srgbClr val="800000"/>
                </a:solidFill>
              </a:rPr>
              <a:t>D</a:t>
            </a:r>
            <a:r>
              <a:rPr lang="en-IN" b="1" dirty="0" smtClean="0">
                <a:solidFill>
                  <a:srgbClr val="800000"/>
                </a:solidFill>
              </a:rPr>
              <a:t>evelopment Program</a:t>
            </a:r>
            <a:br>
              <a:rPr lang="en-IN" b="1" dirty="0" smtClean="0">
                <a:solidFill>
                  <a:srgbClr val="800000"/>
                </a:solidFill>
              </a:rPr>
            </a:br>
            <a:r>
              <a:rPr lang="en-IN" dirty="0" smtClean="0"/>
              <a:t>(Educational Technology for Engineering Teachers)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Context of ET4ET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122744"/>
            <a:ext cx="11078678" cy="523360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Goal: </a:t>
            </a:r>
            <a:r>
              <a:rPr lang="en-US" dirty="0"/>
              <a:t>Integrate learner-centric pedagogy with meaningful ICT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Mode : Blended – synchronous via RC + asynchronous via Moodle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Duration: 2-week equivalent; 2014 &amp; 2015</a:t>
            </a:r>
            <a:endParaRPr lang="en-US" dirty="0" smtClean="0">
              <a:solidFill>
                <a:srgbClr val="FF66FF"/>
              </a:solidFill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Participants: </a:t>
            </a:r>
            <a:r>
              <a:rPr lang="en-US" b="1" dirty="0" smtClean="0"/>
              <a:t>5000+ </a:t>
            </a:r>
            <a:r>
              <a:rPr lang="en-US" dirty="0" smtClean="0"/>
              <a:t>engineering instructors, 250 Remote </a:t>
            </a:r>
            <a:r>
              <a:rPr lang="en-US" dirty="0" err="1" smtClean="0"/>
              <a:t>Centres</a:t>
            </a:r>
            <a:endParaRPr lang="en-US" i="1" dirty="0" smtClean="0">
              <a:solidFill>
                <a:srgbClr val="FF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T10K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0"/>
          <a:stretch/>
        </p:blipFill>
        <p:spPr>
          <a:xfrm>
            <a:off x="3563194" y="3452307"/>
            <a:ext cx="7931628" cy="2556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3194" y="6156269"/>
            <a:ext cx="7931628" cy="4139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sz="2000" dirty="0"/>
              <a:t>Supported by T10KT: </a:t>
            </a:r>
            <a:r>
              <a:rPr lang="en-US" sz="2000" dirty="0" err="1"/>
              <a:t>Govt</a:t>
            </a:r>
            <a:r>
              <a:rPr lang="en-US" sz="2000" dirty="0"/>
              <a:t> of India’s National Mission in Education via ICT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of ET4ET program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189" y="1759352"/>
            <a:ext cx="3964754" cy="4333440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 smtClean="0">
                <a:solidFill>
                  <a:srgbClr val="0000FF"/>
                </a:solidFill>
              </a:rPr>
              <a:t>A2I2 Model</a:t>
            </a:r>
          </a:p>
          <a:p>
            <a:r>
              <a:rPr lang="en-IN" dirty="0" smtClean="0"/>
              <a:t>Informs overall design</a:t>
            </a:r>
          </a:p>
          <a:p>
            <a:r>
              <a:rPr lang="en-IN" dirty="0" smtClean="0"/>
              <a:t>4 phases</a:t>
            </a:r>
          </a:p>
          <a:p>
            <a:r>
              <a:rPr lang="en-IN" dirty="0" smtClean="0"/>
              <a:t>Based on: </a:t>
            </a:r>
          </a:p>
          <a:p>
            <a:pPr lvl="1">
              <a:buFontTx/>
              <a:buChar char="-"/>
            </a:pPr>
            <a:r>
              <a:rPr lang="en-IN" dirty="0" smtClean="0"/>
              <a:t>Constructive alignment</a:t>
            </a:r>
          </a:p>
          <a:p>
            <a:pPr lvl="1">
              <a:buFontTx/>
              <a:buChar char="-"/>
            </a:pPr>
            <a:r>
              <a:rPr lang="en-IN" dirty="0" smtClean="0"/>
              <a:t>Spiral curriculum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1" y="1666873"/>
            <a:ext cx="6564064" cy="4425919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1412584" y="5998982"/>
            <a:ext cx="1248350" cy="5700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dirty="0" smtClean="0">
                <a:solidFill>
                  <a:srgbClr val="0000FF"/>
                </a:solidFill>
              </a:rPr>
              <a:t>Attain</a:t>
            </a:r>
            <a:endParaRPr lang="en-IN" sz="24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079938" y="5199495"/>
            <a:ext cx="1248350" cy="5700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dirty="0" smtClean="0">
                <a:solidFill>
                  <a:srgbClr val="0000FF"/>
                </a:solidFill>
              </a:rPr>
              <a:t>Align</a:t>
            </a:r>
            <a:endParaRPr lang="en-IN" sz="2400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727436" y="4308107"/>
            <a:ext cx="1240138" cy="1904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004228" y="4271563"/>
            <a:ext cx="1240138" cy="1904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5606462" y="4104408"/>
            <a:ext cx="2067155" cy="5435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dirty="0" smtClean="0">
                <a:solidFill>
                  <a:srgbClr val="0000FF"/>
                </a:solidFill>
              </a:rPr>
              <a:t>Investigate</a:t>
            </a:r>
            <a:endParaRPr lang="en-IN" sz="24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459972" y="4647923"/>
            <a:ext cx="1749921" cy="5700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dirty="0" smtClean="0">
                <a:solidFill>
                  <a:srgbClr val="0000FF"/>
                </a:solidFill>
              </a:rPr>
              <a:t>Integrate</a:t>
            </a:r>
            <a:endParaRPr lang="en-IN" sz="24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291685" y="5947080"/>
            <a:ext cx="1240138" cy="1904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7976036" y="4719163"/>
            <a:ext cx="4038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(Biggs 1996; </a:t>
            </a:r>
            <a:r>
              <a:rPr lang="en-IN" dirty="0">
                <a:solidFill>
                  <a:srgbClr val="00B050"/>
                </a:solidFill>
                <a:cs typeface="Arial" charset="0"/>
              </a:rPr>
              <a:t>Harden &amp; Stamper, </a:t>
            </a:r>
            <a:r>
              <a:rPr lang="en-IN" dirty="0" smtClean="0">
                <a:solidFill>
                  <a:srgbClr val="00B050"/>
                </a:solidFill>
                <a:cs typeface="Arial" charset="0"/>
              </a:rPr>
              <a:t>1999)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3" y="284100"/>
            <a:ext cx="11040176" cy="886159"/>
          </a:xfrm>
        </p:spPr>
        <p:txBody>
          <a:bodyPr/>
          <a:lstStyle/>
          <a:p>
            <a:pPr algn="ctr"/>
            <a:r>
              <a:rPr lang="en-US" dirty="0" smtClean="0"/>
              <a:t>Design of activities in ET4ET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7516" y="1342663"/>
            <a:ext cx="5371871" cy="501368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SzPct val="100000"/>
              <a:buNone/>
            </a:pPr>
            <a:r>
              <a:rPr lang="en-US" dirty="0" smtClean="0"/>
              <a:t>Make </a:t>
            </a:r>
            <a:r>
              <a:rPr lang="en-US" dirty="0"/>
              <a:t>teachers </a:t>
            </a:r>
            <a:r>
              <a:rPr lang="en-US" dirty="0" smtClean="0"/>
              <a:t>do..</a:t>
            </a:r>
            <a:endParaRPr lang="en-US" i="1" dirty="0" smtClean="0"/>
          </a:p>
          <a:p>
            <a:pPr>
              <a:lnSpc>
                <a:spcPct val="120000"/>
              </a:lnSpc>
              <a:spcBef>
                <a:spcPts val="300"/>
              </a:spcBef>
              <a:buSzPct val="100000"/>
            </a:pPr>
            <a:r>
              <a:rPr lang="en-US" dirty="0" smtClean="0"/>
              <a:t>use the tool and do activity with tool </a:t>
            </a:r>
          </a:p>
          <a:p>
            <a:pPr>
              <a:lnSpc>
                <a:spcPct val="120000"/>
              </a:lnSpc>
              <a:spcBef>
                <a:spcPts val="300"/>
              </a:spcBef>
              <a:buSzPct val="100000"/>
            </a:pPr>
            <a:r>
              <a:rPr lang="en-US" dirty="0" smtClean="0"/>
              <a:t>participate in AL in the TPD 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SzPct val="100000"/>
              <a:buNone/>
            </a:pPr>
            <a:r>
              <a:rPr lang="en-US" dirty="0" smtClean="0"/>
              <a:t>..  before they </a:t>
            </a:r>
            <a:r>
              <a:rPr lang="en-US" dirty="0"/>
              <a:t>design learning activities for their students. 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SzPct val="100000"/>
              <a:buNone/>
            </a:pPr>
            <a:endParaRPr lang="en-IN" dirty="0" smtClean="0"/>
          </a:p>
          <a:p>
            <a:pPr marL="0" indent="0">
              <a:lnSpc>
                <a:spcPct val="120000"/>
              </a:lnSpc>
              <a:spcBef>
                <a:spcPts val="300"/>
              </a:spcBef>
              <a:buSzPct val="100000"/>
              <a:buNone/>
            </a:pPr>
            <a:r>
              <a:rPr lang="en-US" i="1" dirty="0" err="1" smtClean="0">
                <a:solidFill>
                  <a:srgbClr val="0000FF"/>
                </a:solidFill>
              </a:rPr>
              <a:t>Immersivity</a:t>
            </a:r>
            <a:r>
              <a:rPr lang="en-US" i="1" dirty="0" smtClean="0">
                <a:solidFill>
                  <a:srgbClr val="0000FF"/>
                </a:solidFill>
              </a:rPr>
              <a:t> Principle: </a:t>
            </a:r>
          </a:p>
          <a:p>
            <a:pPr marL="0" indent="0">
              <a:lnSpc>
                <a:spcPct val="125000"/>
              </a:lnSpc>
              <a:spcBef>
                <a:spcPts val="300"/>
              </a:spcBef>
              <a:buSzPct val="100000"/>
              <a:buNone/>
            </a:pPr>
            <a:r>
              <a:rPr lang="en-US" dirty="0" smtClean="0"/>
              <a:t>Experience </a:t>
            </a:r>
            <a:r>
              <a:rPr lang="en-US" dirty="0"/>
              <a:t>as a learner first, then practice as a </a:t>
            </a:r>
            <a:r>
              <a:rPr lang="en-US" dirty="0" smtClean="0"/>
              <a:t>teacher </a:t>
            </a:r>
            <a:r>
              <a:rPr lang="en-US" u="sng" dirty="0"/>
              <a:t>i</a:t>
            </a:r>
            <a:r>
              <a:rPr lang="en-US" u="sng" dirty="0" smtClean="0"/>
              <a:t>n order for teachers </a:t>
            </a:r>
            <a:r>
              <a:rPr lang="en-US" dirty="0" smtClean="0"/>
              <a:t>to reflect on the activity itself before they incorporate it into their practice.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823" y="1342663"/>
            <a:ext cx="5203245" cy="47501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2400" dirty="0" smtClean="0"/>
              <a:t>Give examples tailored to teachers’ domain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2400" dirty="0" smtClean="0"/>
              <a:t>Make teachers design activities they can use immediately in their class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endParaRPr lang="en-US" sz="2400" i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endParaRPr lang="en-US" sz="2400" i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sz="2400" i="1" dirty="0" err="1" smtClean="0">
                <a:solidFill>
                  <a:srgbClr val="0000FF"/>
                </a:solidFill>
              </a:rPr>
              <a:t>Pertinency</a:t>
            </a:r>
            <a:r>
              <a:rPr lang="en-US" sz="2400" i="1" dirty="0" smtClean="0">
                <a:solidFill>
                  <a:srgbClr val="0000FF"/>
                </a:solidFill>
              </a:rPr>
              <a:t> principle</a:t>
            </a:r>
            <a:r>
              <a:rPr lang="en-US" sz="2400" i="1" dirty="0" smtClean="0"/>
              <a:t>: </a:t>
            </a:r>
          </a:p>
          <a:p>
            <a:pPr marL="0" indent="0">
              <a:lnSpc>
                <a:spcPct val="105000"/>
              </a:lnSpc>
              <a:spcBef>
                <a:spcPts val="600"/>
              </a:spcBef>
              <a:buSzPct val="100000"/>
              <a:buNone/>
            </a:pPr>
            <a:r>
              <a:rPr lang="en-US" sz="2400" dirty="0" smtClean="0"/>
              <a:t>Relate </a:t>
            </a:r>
            <a:r>
              <a:rPr lang="en-US" sz="2400" dirty="0"/>
              <a:t>to the teacher’s </a:t>
            </a:r>
            <a:r>
              <a:rPr lang="en-US" sz="2400" dirty="0" smtClean="0"/>
              <a:t>context and immediate practice </a:t>
            </a:r>
            <a:r>
              <a:rPr lang="en-US" sz="2400" u="sng" dirty="0" smtClean="0"/>
              <a:t>in order for teachers </a:t>
            </a:r>
            <a:r>
              <a:rPr lang="en-US" sz="2400" dirty="0" smtClean="0"/>
              <a:t>to attain fluency in practice.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75090" y="5813567"/>
            <a:ext cx="403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 err="1" smtClean="0">
                <a:solidFill>
                  <a:srgbClr val="00B050"/>
                </a:solidFill>
              </a:rPr>
              <a:t>Warriem</a:t>
            </a:r>
            <a:r>
              <a:rPr lang="en-IN" sz="1600" dirty="0" smtClean="0">
                <a:solidFill>
                  <a:srgbClr val="00B050"/>
                </a:solidFill>
              </a:rPr>
              <a:t>, Murthy &amp; </a:t>
            </a:r>
            <a:r>
              <a:rPr lang="en-IN" sz="1600" dirty="0" err="1" smtClean="0">
                <a:solidFill>
                  <a:srgbClr val="00B050"/>
                </a:solidFill>
              </a:rPr>
              <a:t>Iyer</a:t>
            </a:r>
            <a:r>
              <a:rPr lang="en-IN" sz="1600" dirty="0" smtClean="0">
                <a:solidFill>
                  <a:srgbClr val="00B050"/>
                </a:solidFill>
              </a:rPr>
              <a:t>, 2015</a:t>
            </a:r>
            <a:endParaRPr lang="en-IN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Results – ET4ET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122744"/>
            <a:ext cx="11078678" cy="5233606"/>
          </a:xfrm>
        </p:spPr>
        <p:txBody>
          <a:bodyPr>
            <a:normAutofit/>
          </a:bodyPr>
          <a:lstStyle/>
          <a:p>
            <a:r>
              <a:rPr lang="en-US" dirty="0" smtClean="0"/>
              <a:t>High </a:t>
            </a:r>
            <a:r>
              <a:rPr lang="en-US" u="sng" dirty="0" smtClean="0"/>
              <a:t>cognitive engagement </a:t>
            </a:r>
            <a:r>
              <a:rPr lang="en-US" dirty="0" smtClean="0"/>
              <a:t>during ET4ET program</a:t>
            </a:r>
            <a:endParaRPr lang="en-US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dirty="0"/>
              <a:t>4880 submissions </a:t>
            </a:r>
            <a:r>
              <a:rPr lang="en-US" dirty="0" smtClean="0"/>
              <a:t>of lesson design </a:t>
            </a:r>
            <a:r>
              <a:rPr lang="en-US" dirty="0"/>
              <a:t>using Active Learning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dirty="0"/>
              <a:t>2958 participants registered in the Wiki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dirty="0"/>
              <a:t>19,501 pages created, with 118890 views and 10281 edits (in 2 days)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endParaRPr lang="en-US" dirty="0" smtClean="0"/>
          </a:p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dirty="0" smtClean="0"/>
              <a:t>High </a:t>
            </a:r>
            <a:r>
              <a:rPr lang="en-US" u="sng" dirty="0" smtClean="0"/>
              <a:t>intent to apply </a:t>
            </a:r>
            <a:r>
              <a:rPr lang="en-US" dirty="0" smtClean="0"/>
              <a:t>learning after ET4ET program: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dirty="0" smtClean="0"/>
              <a:t>83% intend to apply, 0.47 correlation between intent and perceived relevance</a:t>
            </a: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2321"/>
          <a:stretch/>
        </p:blipFill>
        <p:spPr>
          <a:xfrm>
            <a:off x="2737301" y="4465727"/>
            <a:ext cx="7041490" cy="2255748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122744"/>
            <a:ext cx="11078678" cy="5233606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High </a:t>
            </a:r>
            <a:r>
              <a:rPr lang="en-US" u="sng" dirty="0"/>
              <a:t>cognitive engagement </a:t>
            </a:r>
            <a:r>
              <a:rPr lang="en-US" dirty="0"/>
              <a:t>during ET4ET </a:t>
            </a:r>
            <a:r>
              <a:rPr lang="en-US" dirty="0" smtClean="0"/>
              <a:t>program</a:t>
            </a:r>
            <a:endParaRPr lang="en-US" dirty="0"/>
          </a:p>
          <a:p>
            <a:pPr>
              <a:lnSpc>
                <a:spcPct val="105000"/>
              </a:lnSpc>
              <a:spcBef>
                <a:spcPts val="600"/>
              </a:spcBef>
              <a:buSzPct val="100000"/>
            </a:pPr>
            <a:r>
              <a:rPr lang="en-US" dirty="0"/>
              <a:t>High </a:t>
            </a:r>
            <a:r>
              <a:rPr lang="en-US" u="sng" dirty="0"/>
              <a:t>intent to apply </a:t>
            </a:r>
            <a:r>
              <a:rPr lang="en-US" dirty="0"/>
              <a:t>learning after ET4ET </a:t>
            </a:r>
            <a:r>
              <a:rPr lang="en-US" dirty="0" smtClean="0"/>
              <a:t>program</a:t>
            </a:r>
          </a:p>
          <a:p>
            <a:pPr>
              <a:lnSpc>
                <a:spcPct val="105000"/>
              </a:lnSpc>
              <a:spcBef>
                <a:spcPts val="600"/>
              </a:spcBef>
              <a:buSzPct val="100000"/>
            </a:pPr>
            <a:endParaRPr lang="en-US" dirty="0"/>
          </a:p>
          <a:p>
            <a:pPr>
              <a:lnSpc>
                <a:spcPct val="105000"/>
              </a:lnSpc>
              <a:spcBef>
                <a:spcPts val="600"/>
              </a:spcBef>
              <a:buSzPct val="100000"/>
            </a:pPr>
            <a:r>
              <a:rPr lang="en-US" u="sng" dirty="0" smtClean="0"/>
              <a:t>Actual practice</a:t>
            </a:r>
            <a:r>
              <a:rPr lang="en-US" dirty="0" smtClean="0"/>
              <a:t>, X months later: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None/>
            </a:pPr>
            <a:r>
              <a:rPr lang="en-IN" i="1" dirty="0" smtClean="0"/>
              <a:t>“</a:t>
            </a:r>
            <a:r>
              <a:rPr lang="en-IN" i="1" dirty="0"/>
              <a:t>I was able to engage the backbenchers </a:t>
            </a:r>
            <a:r>
              <a:rPr lang="en-IN" i="1" dirty="0" smtClean="0"/>
              <a:t>with the </a:t>
            </a:r>
            <a:r>
              <a:rPr lang="en-IN" i="1" dirty="0"/>
              <a:t>activities</a:t>
            </a:r>
            <a:r>
              <a:rPr lang="en-US" dirty="0" smtClean="0"/>
              <a:t>”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None/>
            </a:pPr>
            <a:r>
              <a:rPr lang="en-IN" i="1" dirty="0" smtClean="0"/>
              <a:t>“</a:t>
            </a:r>
            <a:r>
              <a:rPr lang="en-IN" i="1" dirty="0"/>
              <a:t>W</a:t>
            </a:r>
            <a:r>
              <a:rPr lang="en-IN" i="1" dirty="0" smtClean="0"/>
              <a:t>e conducted </a:t>
            </a:r>
            <a:r>
              <a:rPr lang="en-IN" i="1" dirty="0"/>
              <a:t>a </a:t>
            </a:r>
            <a:r>
              <a:rPr lang="en-IN" i="1" dirty="0" smtClean="0"/>
              <a:t>training program </a:t>
            </a:r>
            <a:r>
              <a:rPr lang="en-IN" i="1" dirty="0"/>
              <a:t>for about 120 faculty members </a:t>
            </a:r>
            <a:r>
              <a:rPr lang="en-IN" i="1" dirty="0" smtClean="0"/>
              <a:t>[34%] in </a:t>
            </a:r>
            <a:r>
              <a:rPr lang="en-IN" i="1" dirty="0"/>
              <a:t>our </a:t>
            </a:r>
            <a:r>
              <a:rPr lang="en-IN" i="1" dirty="0" smtClean="0"/>
              <a:t>college </a:t>
            </a:r>
            <a:r>
              <a:rPr lang="en-IN" i="1" dirty="0"/>
              <a:t>and shared the important topics </a:t>
            </a:r>
            <a:r>
              <a:rPr lang="en-IN" i="1" dirty="0" smtClean="0"/>
              <a:t>learned this program”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17708" y="5809453"/>
            <a:ext cx="403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 err="1" smtClean="0">
                <a:solidFill>
                  <a:srgbClr val="00B050"/>
                </a:solidFill>
              </a:rPr>
              <a:t>Warriem</a:t>
            </a:r>
            <a:r>
              <a:rPr lang="en-IN" sz="1600" dirty="0" smtClean="0">
                <a:solidFill>
                  <a:srgbClr val="00B050"/>
                </a:solidFill>
              </a:rPr>
              <a:t>, Murthy &amp; </a:t>
            </a:r>
            <a:r>
              <a:rPr lang="en-IN" sz="1600" dirty="0" err="1" smtClean="0">
                <a:solidFill>
                  <a:srgbClr val="00B050"/>
                </a:solidFill>
              </a:rPr>
              <a:t>Iyer</a:t>
            </a:r>
            <a:r>
              <a:rPr lang="en-IN" sz="1600" dirty="0" smtClean="0">
                <a:solidFill>
                  <a:srgbClr val="00B050"/>
                </a:solidFill>
              </a:rPr>
              <a:t>, 2015</a:t>
            </a:r>
            <a:endParaRPr lang="en-IN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46" y="207017"/>
            <a:ext cx="11741426" cy="765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Educational Technology, IIT Bombay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17" y="1412111"/>
            <a:ext cx="11425012" cy="5046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dirty="0" smtClean="0"/>
              <a:t>Inter-Disciplinary Program, started 2010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en-US" dirty="0" smtClean="0"/>
              <a:t>Core faculty, also from departments of Engineering, Science, Design, H&amp;SS</a:t>
            </a:r>
          </a:p>
          <a:p>
            <a:pPr>
              <a:lnSpc>
                <a:spcPct val="110000"/>
              </a:lnSpc>
              <a:spcBef>
                <a:spcPts val="2400"/>
              </a:spcBef>
              <a:defRPr/>
            </a:pPr>
            <a:r>
              <a:rPr lang="en-US" altLang="en-US" dirty="0" smtClean="0"/>
              <a:t>Focus on: </a:t>
            </a:r>
          </a:p>
          <a:p>
            <a:pPr marL="742950" lvl="1" indent="-342900">
              <a:lnSpc>
                <a:spcPct val="11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en-US" i="1" dirty="0" err="1" smtClean="0">
                <a:solidFill>
                  <a:srgbClr val="0000FF"/>
                </a:solidFill>
              </a:rPr>
              <a:t>TELoTS</a:t>
            </a:r>
            <a:r>
              <a:rPr lang="en-US" altLang="en-US" i="1" dirty="0">
                <a:solidFill>
                  <a:srgbClr val="0000FF"/>
                </a:solidFill>
              </a:rPr>
              <a:t>: </a:t>
            </a:r>
            <a:r>
              <a:rPr lang="en-US" altLang="en-US" dirty="0" smtClean="0"/>
              <a:t>Technology enhanced learning of </a:t>
            </a:r>
            <a:r>
              <a:rPr lang="en-US" altLang="en-US" dirty="0"/>
              <a:t>pan-domain </a:t>
            </a:r>
            <a:r>
              <a:rPr lang="en-US" altLang="en-US" dirty="0" smtClean="0"/>
              <a:t>thinking skills 		</a:t>
            </a:r>
            <a:endParaRPr lang="en-IN" altLang="en-US" sz="2000" dirty="0" smtClean="0"/>
          </a:p>
          <a:p>
            <a:pPr marL="742950" lvl="1" indent="-342900">
              <a:lnSpc>
                <a:spcPct val="110000"/>
              </a:lnSpc>
              <a:spcBef>
                <a:spcPts val="0"/>
              </a:spcBef>
              <a:buFontTx/>
              <a:buChar char="-"/>
              <a:defRPr/>
            </a:pPr>
            <a:r>
              <a:rPr lang="en-IN" altLang="en-US" i="1" dirty="0" smtClean="0">
                <a:solidFill>
                  <a:srgbClr val="0000FF"/>
                </a:solidFill>
              </a:rPr>
              <a:t>TUET: </a:t>
            </a:r>
            <a:r>
              <a:rPr lang="en-IN" altLang="en-US" dirty="0" smtClean="0"/>
              <a:t>Teacher use of educational technologies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IN" dirty="0" smtClean="0"/>
              <a:t>Hosted ICCE 2016 </a:t>
            </a:r>
            <a:r>
              <a:rPr lang="en-IN" dirty="0" smtClean="0">
                <a:sym typeface="Wingdings" panose="05000000000000000000" pitchFamily="2" charset="2"/>
              </a:rPr>
              <a:t>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7516" y="5312627"/>
            <a:ext cx="11425012" cy="6037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0000FF"/>
                </a:solidFill>
              </a:rPr>
              <a:t>This talk is about research, development and outreach from Project TUET.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784" y="2298098"/>
            <a:ext cx="9798935" cy="1325563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800000"/>
                </a:solidFill>
              </a:rPr>
              <a:t>Case 2: </a:t>
            </a:r>
            <a:br>
              <a:rPr lang="en-IN" b="1" dirty="0" smtClean="0">
                <a:solidFill>
                  <a:srgbClr val="800000"/>
                </a:solidFill>
              </a:rPr>
            </a:br>
            <a:r>
              <a:rPr lang="en-IN" b="1" dirty="0" smtClean="0">
                <a:solidFill>
                  <a:srgbClr val="800000"/>
                </a:solidFill>
              </a:rPr>
              <a:t>ET601Tx - MOOC version of ET4ET </a:t>
            </a:r>
            <a:endParaRPr lang="en-IN" b="1" dirty="0">
              <a:solidFill>
                <a:srgbClr val="8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Context of ET601Tx MOOC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661" y="1098129"/>
            <a:ext cx="11078678" cy="523360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Goal: </a:t>
            </a:r>
            <a:r>
              <a:rPr lang="en-US" dirty="0"/>
              <a:t>constructive alignment practices for effective </a:t>
            </a:r>
            <a:r>
              <a:rPr lang="en-US" dirty="0" smtClean="0"/>
              <a:t>ICT integration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Mode : MOOC, </a:t>
            </a:r>
            <a:r>
              <a:rPr lang="en-US" dirty="0" err="1" smtClean="0"/>
              <a:t>IITBombayX</a:t>
            </a:r>
            <a:r>
              <a:rPr lang="en-US" dirty="0" smtClean="0"/>
              <a:t> platform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Duration: </a:t>
            </a:r>
            <a:r>
              <a:rPr lang="en-US" dirty="0"/>
              <a:t>8</a:t>
            </a:r>
            <a:r>
              <a:rPr lang="en-US" dirty="0" smtClean="0"/>
              <a:t> weeks; 2016 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Participants: </a:t>
            </a:r>
            <a:r>
              <a:rPr lang="en-US" b="1" dirty="0" smtClean="0"/>
              <a:t>5000+ </a:t>
            </a:r>
            <a:r>
              <a:rPr lang="en-US" dirty="0" err="1" smtClean="0"/>
              <a:t>engg</a:t>
            </a:r>
            <a:r>
              <a:rPr lang="en-US" dirty="0" smtClean="0"/>
              <a:t> instructors</a:t>
            </a:r>
            <a:endParaRPr lang="en-US" i="1" dirty="0" smtClean="0">
              <a:solidFill>
                <a:srgbClr val="FF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3194" y="6156269"/>
            <a:ext cx="7931628" cy="4139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sz="2000" dirty="0"/>
              <a:t>Supported by T10KT: </a:t>
            </a:r>
            <a:r>
              <a:rPr lang="en-US" sz="2000" dirty="0" err="1"/>
              <a:t>Govt</a:t>
            </a:r>
            <a:r>
              <a:rPr lang="en-US" sz="2000" dirty="0"/>
              <a:t> of India’s National Mission in Education via ICT</a:t>
            </a:r>
          </a:p>
        </p:txBody>
      </p:sp>
      <p:pic>
        <p:nvPicPr>
          <p:cNvPr id="9" name="Picture Placeholder 4" descr="Screen Shot 2016-11-29 at 2.20.4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7" r="535" b="29080"/>
          <a:stretch/>
        </p:blipFill>
        <p:spPr>
          <a:xfrm>
            <a:off x="6024864" y="1838271"/>
            <a:ext cx="5776259" cy="4293383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Incorporating learner-centricity in MOOC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653" y="1377386"/>
            <a:ext cx="10555148" cy="4978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3000"/>
              </a:spcBef>
              <a:buSzPct val="100000"/>
              <a:buNone/>
            </a:pPr>
            <a:r>
              <a:rPr lang="en-US" sz="3200" dirty="0" smtClean="0"/>
              <a:t>Active learning</a:t>
            </a:r>
            <a:endParaRPr lang="en-US" sz="3200" dirty="0"/>
          </a:p>
          <a:p>
            <a:pPr marL="0" indent="0">
              <a:lnSpc>
                <a:spcPct val="110000"/>
              </a:lnSpc>
              <a:spcBef>
                <a:spcPts val="3000"/>
              </a:spcBef>
              <a:buSzPct val="100000"/>
              <a:buNone/>
            </a:pPr>
            <a:r>
              <a:rPr lang="en-US" sz="3200" dirty="0" smtClean="0"/>
              <a:t>Formative assessment</a:t>
            </a:r>
            <a:endParaRPr lang="en-US" sz="3200" dirty="0"/>
          </a:p>
          <a:p>
            <a:pPr marL="0" indent="0">
              <a:lnSpc>
                <a:spcPct val="110000"/>
              </a:lnSpc>
              <a:spcBef>
                <a:spcPts val="3000"/>
              </a:spcBef>
              <a:buSzPct val="100000"/>
              <a:buNone/>
            </a:pPr>
            <a:r>
              <a:rPr lang="en-US" sz="3200" dirty="0" smtClean="0"/>
              <a:t>Customized response &amp; feedback</a:t>
            </a:r>
          </a:p>
          <a:p>
            <a:pPr marL="0" indent="0">
              <a:lnSpc>
                <a:spcPct val="110000"/>
              </a:lnSpc>
              <a:spcBef>
                <a:spcPts val="3000"/>
              </a:spcBef>
              <a:buSzPct val="100000"/>
              <a:buNone/>
            </a:pPr>
            <a:r>
              <a:rPr lang="en-US" sz="3200" dirty="0"/>
              <a:t>Peer-learning </a:t>
            </a:r>
            <a:endParaRPr lang="en-US" sz="3200" dirty="0" smtClean="0"/>
          </a:p>
          <a:p>
            <a:pPr marL="0" indent="0">
              <a:lnSpc>
                <a:spcPct val="110000"/>
              </a:lnSpc>
              <a:spcBef>
                <a:spcPts val="3000"/>
              </a:spcBef>
              <a:buSzPct val="100000"/>
              <a:buNone/>
            </a:pPr>
            <a:r>
              <a:rPr lang="en-US" sz="3200" dirty="0" smtClean="0"/>
              <a:t>Learner </a:t>
            </a:r>
            <a:r>
              <a:rPr lang="en-US" sz="3200" dirty="0"/>
              <a:t>d</a:t>
            </a:r>
            <a:r>
              <a:rPr lang="en-US" sz="3200" dirty="0" smtClean="0"/>
              <a:t>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Learner-Centric MOOC Model 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66400370"/>
              </p:ext>
            </p:extLst>
          </p:nvPr>
        </p:nvGraphicFramePr>
        <p:xfrm>
          <a:off x="2236980" y="1251284"/>
          <a:ext cx="7856001" cy="549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Learner-Centric MOOC Model 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236980" y="1251284"/>
          <a:ext cx="7856001" cy="549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Results – ET601Tx MOOC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122744"/>
            <a:ext cx="11078678" cy="52336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dirty="0" smtClean="0"/>
              <a:t>Active participants: 67%, </a:t>
            </a:r>
            <a:r>
              <a:rPr lang="en-US" b="1" u="sng" dirty="0" smtClean="0"/>
              <a:t>Persistence rate: 37%, </a:t>
            </a:r>
            <a:r>
              <a:rPr lang="en-US" dirty="0" smtClean="0"/>
              <a:t>Completion rate: 23%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Average 399 participants accessed course daily</a:t>
            </a:r>
          </a:p>
          <a:p>
            <a:r>
              <a:rPr lang="en-US" dirty="0" smtClean="0"/>
              <a:t>5023 </a:t>
            </a:r>
            <a:r>
              <a:rPr lang="en-US" dirty="0"/>
              <a:t>Threads started and 9861 comments by </a:t>
            </a:r>
            <a:r>
              <a:rPr lang="en-US" dirty="0" smtClean="0"/>
              <a:t>participants</a:t>
            </a:r>
          </a:p>
          <a:p>
            <a:endParaRPr lang="en-US" dirty="0" smtClean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Participant self-report, post survey – High relevance and usefulness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i="1" dirty="0" smtClean="0"/>
              <a:t>I found useful</a:t>
            </a:r>
          </a:p>
          <a:p>
            <a:pPr>
              <a:lnSpc>
                <a:spcPct val="105000"/>
              </a:lnSpc>
              <a:spcBef>
                <a:spcPts val="0"/>
              </a:spcBef>
              <a:buFontTx/>
              <a:buChar char="-"/>
            </a:pPr>
            <a:r>
              <a:rPr lang="en-US" sz="2400" i="1" dirty="0" smtClean="0"/>
              <a:t>Learning Dialogs </a:t>
            </a:r>
            <a:r>
              <a:rPr lang="en-US" sz="2400" dirty="0" smtClean="0"/>
              <a:t>(learn active learning strategies, motivate constructive alignment)</a:t>
            </a:r>
          </a:p>
          <a:p>
            <a:pPr>
              <a:lnSpc>
                <a:spcPct val="105000"/>
              </a:lnSpc>
              <a:spcBef>
                <a:spcPts val="0"/>
              </a:spcBef>
              <a:buFontTx/>
              <a:buChar char="-"/>
            </a:pPr>
            <a:r>
              <a:rPr lang="en-US" sz="2400" i="1" dirty="0" smtClean="0"/>
              <a:t>Learning by Doing </a:t>
            </a:r>
            <a:r>
              <a:rPr lang="en-US" sz="2400" dirty="0" smtClean="0"/>
              <a:t>(reinforce concept from </a:t>
            </a:r>
            <a:r>
              <a:rPr lang="en-US" sz="2400" dirty="0" err="1" smtClean="0"/>
              <a:t>LeD</a:t>
            </a:r>
            <a:r>
              <a:rPr lang="en-US" sz="2400" dirty="0" smtClean="0"/>
              <a:t>, design activities in my class)</a:t>
            </a:r>
          </a:p>
          <a:p>
            <a:pPr>
              <a:lnSpc>
                <a:spcPct val="105000"/>
              </a:lnSpc>
              <a:spcBef>
                <a:spcPts val="0"/>
              </a:spcBef>
              <a:buFontTx/>
              <a:buChar char="-"/>
            </a:pPr>
            <a:r>
              <a:rPr lang="en-US" sz="2400" i="1" dirty="0" smtClean="0"/>
              <a:t>Learning Experience Interactions </a:t>
            </a:r>
            <a:r>
              <a:rPr lang="en-US" sz="2400" dirty="0" smtClean="0"/>
              <a:t>(to connect and get feedback with peers, see challenges faced by fellow instructors)</a:t>
            </a:r>
            <a:endParaRPr lang="en-US" sz="2400" dirty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9283" y="6121972"/>
            <a:ext cx="4038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 err="1" smtClean="0">
                <a:solidFill>
                  <a:srgbClr val="00B050"/>
                </a:solidFill>
              </a:rPr>
              <a:t>Warriem</a:t>
            </a:r>
            <a:r>
              <a:rPr lang="en-IN" sz="1600" dirty="0" smtClean="0">
                <a:solidFill>
                  <a:srgbClr val="00B050"/>
                </a:solidFill>
              </a:rPr>
              <a:t>, Murthy &amp; </a:t>
            </a:r>
            <a:r>
              <a:rPr lang="en-IN" sz="1600" dirty="0" err="1" smtClean="0">
                <a:solidFill>
                  <a:srgbClr val="00B050"/>
                </a:solidFill>
              </a:rPr>
              <a:t>Iyer</a:t>
            </a:r>
            <a:r>
              <a:rPr lang="en-IN" sz="1600" dirty="0" smtClean="0">
                <a:solidFill>
                  <a:srgbClr val="00B050"/>
                </a:solidFill>
              </a:rPr>
              <a:t>, 2016</a:t>
            </a:r>
            <a:endParaRPr lang="en-IN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7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322642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Voices from the field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122744"/>
            <a:ext cx="11078678" cy="523360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sz="2000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569" t="16396" r="41228" b="34211"/>
          <a:stretch/>
        </p:blipFill>
        <p:spPr>
          <a:xfrm>
            <a:off x="2131600" y="1226911"/>
            <a:ext cx="7928800" cy="3990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50692" y="5321625"/>
            <a:ext cx="920959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sz="2400" dirty="0"/>
              <a:t>[</a:t>
            </a:r>
            <a:r>
              <a:rPr lang="en-US" sz="2400" dirty="0">
                <a:hlinkClick r:id="rId4"/>
              </a:rPr>
              <a:t>Video</a:t>
            </a:r>
            <a:r>
              <a:rPr lang="en-US" sz="2400" dirty="0"/>
              <a:t>] </a:t>
            </a:r>
            <a:r>
              <a:rPr lang="en-US" sz="2400" dirty="0">
                <a:hlinkClick r:id="rId4"/>
              </a:rPr>
              <a:t>https://www.youtube.com/watch?v=nbJX4znpGa4</a:t>
            </a:r>
            <a:r>
              <a:rPr lang="en-US" sz="2400" dirty="0"/>
              <a:t> [17.34-18.27]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0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322642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Voices from the field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122744"/>
            <a:ext cx="11078678" cy="523360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sz="2000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569" t="16396" r="41228" b="34211"/>
          <a:stretch/>
        </p:blipFill>
        <p:spPr>
          <a:xfrm>
            <a:off x="2131600" y="1226911"/>
            <a:ext cx="7928800" cy="3990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8180" y="5587847"/>
            <a:ext cx="1126216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sz="3200" dirty="0"/>
              <a:t>Overall 22000 engineering college instructors trained over 4 years</a:t>
            </a:r>
          </a:p>
        </p:txBody>
      </p:sp>
    </p:spTree>
    <p:extLst>
      <p:ext uri="{BB962C8B-B14F-4D97-AF65-F5344CB8AC3E}">
        <p14:creationId xmlns:p14="http://schemas.microsoft.com/office/powerpoint/2010/main" val="499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4" y="230041"/>
            <a:ext cx="11292699" cy="98417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800000"/>
                </a:solidFill>
              </a:rPr>
              <a:t>How did we get here: Design-based Implementation Research </a:t>
            </a:r>
            <a:endParaRPr lang="en-US" sz="3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632030" y="1360631"/>
            <a:ext cx="8937826" cy="4778956"/>
            <a:chOff x="1632030" y="1360631"/>
            <a:chExt cx="8937826" cy="4778956"/>
          </a:xfrm>
        </p:grpSpPr>
        <p:sp>
          <p:nvSpPr>
            <p:cNvPr id="39" name="TextBox 38"/>
            <p:cNvSpPr txBox="1"/>
            <p:nvPr/>
          </p:nvSpPr>
          <p:spPr>
            <a:xfrm rot="16200000">
              <a:off x="8790671" y="4917804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>
                  <a:solidFill>
                    <a:prstClr val="black"/>
                  </a:solidFill>
                  <a:latin typeface="Corbel"/>
                </a:rPr>
                <a:t>refines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22069" y="1629716"/>
              <a:ext cx="4916625" cy="506043"/>
            </a:xfrm>
            <a:prstGeom prst="rect">
              <a:avLst/>
            </a:prstGeom>
            <a:solidFill>
              <a:sysClr val="window" lastClr="FFFFFF"/>
            </a:solidFill>
            <a:ln w="48000" cap="flat" cmpd="thickThin" algn="ctr">
              <a:solidFill>
                <a:srgbClr val="F0AD00"/>
              </a:solidFill>
              <a:prstDash val="solid"/>
            </a:ln>
            <a:effectLst/>
          </p:spPr>
          <p:txBody>
            <a:bodyPr vert="horz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PRACTICE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82516" y="2830573"/>
              <a:ext cx="6487340" cy="2125231"/>
            </a:xfrm>
            <a:prstGeom prst="rect">
              <a:avLst/>
            </a:prstGeom>
            <a:gradFill flip="none"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  <a:alpha val="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  <a:alpha val="0"/>
                  </a:sysClr>
                </a:gs>
              </a:gsLst>
              <a:lin ang="16200000" scaled="0"/>
              <a:tileRect/>
            </a:gradFill>
            <a:ln w="12700" cap="rnd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lgDash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2" name="Teardrop 41"/>
            <p:cNvSpPr/>
            <p:nvPr/>
          </p:nvSpPr>
          <p:spPr>
            <a:xfrm rot="2378282">
              <a:off x="4078284" y="3225156"/>
              <a:ext cx="1778743" cy="1503015"/>
            </a:xfrm>
            <a:prstGeom prst="teardrop">
              <a:avLst/>
            </a:prstGeom>
            <a:gradFill>
              <a:gsLst>
                <a:gs pos="0">
                  <a:srgbClr val="FF6600"/>
                </a:gs>
                <a:gs pos="100000">
                  <a:srgbClr val="FF0066">
                    <a:alpha val="20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FF0066"/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Design</a:t>
              </a:r>
            </a:p>
          </p:txBody>
        </p:sp>
        <p:sp>
          <p:nvSpPr>
            <p:cNvPr id="43" name="Teardrop 42"/>
            <p:cNvSpPr/>
            <p:nvPr/>
          </p:nvSpPr>
          <p:spPr>
            <a:xfrm rot="13119227">
              <a:off x="8498276" y="3108679"/>
              <a:ext cx="1751634" cy="1638792"/>
            </a:xfrm>
            <a:prstGeom prst="teardrop">
              <a:avLst/>
            </a:prstGeom>
            <a:gradFill rotWithShape="1">
              <a:gsLst>
                <a:gs pos="0">
                  <a:srgbClr val="6BB76D">
                    <a:shade val="47500"/>
                    <a:satMod val="137000"/>
                  </a:srgbClr>
                </a:gs>
                <a:gs pos="55000">
                  <a:srgbClr val="6BB76D">
                    <a:shade val="69000"/>
                    <a:satMod val="137000"/>
                  </a:srgbClr>
                </a:gs>
                <a:gs pos="100000">
                  <a:srgbClr val="6BB76D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6BB76D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vert="vert"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Evaluation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81333" y="2453705"/>
              <a:ext cx="257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2400" b="1" dirty="0">
                  <a:solidFill>
                    <a:srgbClr val="3366FF"/>
                  </a:solidFill>
                  <a:latin typeface="Corbel"/>
                </a:rPr>
                <a:t>PRACTITIONERS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56980" y="4479403"/>
              <a:ext cx="1699529" cy="1602348"/>
            </a:xfrm>
            <a:prstGeom prst="rect">
              <a:avLst/>
            </a:prstGeom>
            <a:gradFill rotWithShape="1">
              <a:gsLst>
                <a:gs pos="0">
                  <a:srgbClr val="E88651">
                    <a:tint val="50000"/>
                    <a:satMod val="300000"/>
                  </a:srgbClr>
                </a:gs>
                <a:gs pos="35000">
                  <a:srgbClr val="E88651">
                    <a:tint val="37000"/>
                    <a:satMod val="300000"/>
                  </a:srgbClr>
                </a:gs>
                <a:gs pos="100000">
                  <a:srgbClr val="E88651">
                    <a:tint val="15000"/>
                    <a:satMod val="350000"/>
                  </a:srgbClr>
                </a:gs>
              </a:gsLst>
              <a:lin ang="16200000" scaled="1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  <p:txBody>
            <a:bodyPr vert="horz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Literature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and/or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Exploration within context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22068" y="5531379"/>
              <a:ext cx="4869208" cy="608208"/>
            </a:xfrm>
            <a:prstGeom prst="rect">
              <a:avLst/>
            </a:prstGeom>
            <a:gradFill rotWithShape="1">
              <a:gsLst>
                <a:gs pos="0">
                  <a:srgbClr val="E88651">
                    <a:tint val="50000"/>
                    <a:satMod val="300000"/>
                  </a:srgbClr>
                </a:gs>
                <a:gs pos="35000">
                  <a:srgbClr val="E88651">
                    <a:tint val="37000"/>
                    <a:satMod val="300000"/>
                  </a:srgbClr>
                </a:gs>
                <a:gs pos="100000">
                  <a:srgbClr val="E88651">
                    <a:tint val="15000"/>
                    <a:satMod val="350000"/>
                  </a:srgbClr>
                </a:gs>
              </a:gsLst>
              <a:lin ang="16200000" scaled="1"/>
            </a:gradFill>
            <a:ln w="6350" cap="rnd" cmpd="sng" algn="ctr">
              <a:solidFill>
                <a:srgbClr val="E88651">
                  <a:shade val="95000"/>
                  <a:satMod val="105000"/>
                </a:srgbClr>
              </a:solidFill>
              <a:prstDash val="solid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THEORETICAL UNDERSTANDING</a:t>
              </a:r>
            </a:p>
          </p:txBody>
        </p:sp>
        <p:sp>
          <p:nvSpPr>
            <p:cNvPr id="47" name="Hexagon 46"/>
            <p:cNvSpPr/>
            <p:nvPr/>
          </p:nvSpPr>
          <p:spPr>
            <a:xfrm>
              <a:off x="5781333" y="3667830"/>
              <a:ext cx="2747630" cy="663961"/>
            </a:xfrm>
            <a:prstGeom prst="hexagon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6350" cap="rnd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Implementation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94437" y="5021563"/>
              <a:ext cx="2357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2400" b="1" dirty="0">
                  <a:solidFill>
                    <a:srgbClr val="3366FF"/>
                  </a:solidFill>
                  <a:latin typeface="Corbel"/>
                </a:rPr>
                <a:t>RESEARCHERS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4376905" y="4916415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>
                  <a:solidFill>
                    <a:prstClr val="black"/>
                  </a:solidFill>
                  <a:latin typeface="Corbel"/>
                </a:rPr>
                <a:t>informs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8418705" y="2432068"/>
              <a:ext cx="1167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>
                  <a:solidFill>
                    <a:prstClr val="black"/>
                  </a:solidFill>
                  <a:latin typeface="Corbel"/>
                </a:rPr>
                <a:t>improves</a:t>
              </a:r>
              <a:endParaRPr lang="en-US" dirty="0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632030" y="1360631"/>
              <a:ext cx="1929313" cy="1077548"/>
            </a:xfrm>
            <a:prstGeom prst="ellipse">
              <a:avLst/>
            </a:prstGeom>
            <a:gradFill rotWithShape="1">
              <a:gsLst>
                <a:gs pos="0">
                  <a:srgbClr val="F0AD00">
                    <a:shade val="47500"/>
                    <a:satMod val="137000"/>
                  </a:srgbClr>
                </a:gs>
                <a:gs pos="55000">
                  <a:srgbClr val="F0AD00">
                    <a:shade val="69000"/>
                    <a:satMod val="137000"/>
                  </a:srgbClr>
                </a:gs>
                <a:gs pos="100000">
                  <a:srgbClr val="F0AD00">
                    <a:shade val="98000"/>
                    <a:satMod val="137000"/>
                  </a:srgbClr>
                </a:gs>
              </a:gsLst>
              <a:lin ang="16200000" scaled="0"/>
            </a:gradFill>
            <a:ln w="6350" cap="rnd" cmpd="sng" algn="ctr">
              <a:solidFill>
                <a:srgbClr val="F0AD00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Identified Problems of Practice</a:t>
              </a:r>
            </a:p>
          </p:txBody>
        </p:sp>
        <p:cxnSp>
          <p:nvCxnSpPr>
            <p:cNvPr id="52" name="Straight Arrow Connector 51"/>
            <p:cNvCxnSpPr>
              <a:stCxn id="51" idx="4"/>
              <a:endCxn id="45" idx="0"/>
            </p:cNvCxnSpPr>
            <p:nvPr/>
          </p:nvCxnSpPr>
          <p:spPr>
            <a:xfrm>
              <a:off x="2596687" y="2438179"/>
              <a:ext cx="10058" cy="2041224"/>
            </a:xfrm>
            <a:prstGeom prst="straightConnector1">
              <a:avLst/>
            </a:prstGeom>
            <a:noFill/>
            <a:ln w="48000" cap="flat" cmpd="thickThin" algn="ctr">
              <a:solidFill>
                <a:srgbClr val="F0AD00"/>
              </a:solidFill>
              <a:prstDash val="solid"/>
              <a:tailEnd type="arrow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Arrow Connector 52"/>
            <p:cNvCxnSpPr>
              <a:endCxn id="46" idx="1"/>
            </p:cNvCxnSpPr>
            <p:nvPr/>
          </p:nvCxnSpPr>
          <p:spPr>
            <a:xfrm>
              <a:off x="3456510" y="5835483"/>
              <a:ext cx="1265559" cy="0"/>
            </a:xfrm>
            <a:prstGeom prst="straightConnector1">
              <a:avLst/>
            </a:prstGeom>
            <a:noFill/>
            <a:ln w="48000" cap="flat" cmpd="thickThin" algn="ctr">
              <a:solidFill>
                <a:srgbClr val="F0AD00"/>
              </a:solidFill>
              <a:prstDash val="solid"/>
              <a:tailEnd type="arrow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4" name="Straight Arrow Connector 53"/>
            <p:cNvCxnSpPr>
              <a:endCxn id="42" idx="1"/>
            </p:cNvCxnSpPr>
            <p:nvPr/>
          </p:nvCxnSpPr>
          <p:spPr>
            <a:xfrm flipV="1">
              <a:off x="5061869" y="4787072"/>
              <a:ext cx="0" cy="744307"/>
            </a:xfrm>
            <a:prstGeom prst="straightConnector1">
              <a:avLst/>
            </a:prstGeom>
            <a:noFill/>
            <a:ln w="48000" cap="flat" cmpd="thickThin" algn="ctr">
              <a:solidFill>
                <a:srgbClr val="F0AD00"/>
              </a:solidFill>
              <a:prstDash val="solid"/>
              <a:tailEnd type="arrow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5" name="TextBox 54"/>
            <p:cNvSpPr txBox="1"/>
            <p:nvPr/>
          </p:nvSpPr>
          <p:spPr>
            <a:xfrm>
              <a:off x="3526340" y="1419161"/>
              <a:ext cx="1242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>
                  <a:solidFill>
                    <a:prstClr val="black"/>
                  </a:solidFill>
                  <a:latin typeface="Corbel"/>
                </a:rPr>
                <a:t>leading to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15574" y="5331767"/>
              <a:ext cx="1167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>
                  <a:solidFill>
                    <a:prstClr val="black"/>
                  </a:solidFill>
                  <a:latin typeface="Corbel"/>
                </a:rPr>
                <a:t>improves</a:t>
              </a:r>
            </a:p>
          </p:txBody>
        </p:sp>
        <p:cxnSp>
          <p:nvCxnSpPr>
            <p:cNvPr id="57" name="Straight Arrow Connector 56"/>
            <p:cNvCxnSpPr>
              <a:stCxn id="40" idx="1"/>
            </p:cNvCxnSpPr>
            <p:nvPr/>
          </p:nvCxnSpPr>
          <p:spPr>
            <a:xfrm flipH="1" flipV="1">
              <a:off x="3515574" y="1840375"/>
              <a:ext cx="1206495" cy="0"/>
            </a:xfrm>
            <a:prstGeom prst="straightConnector1">
              <a:avLst/>
            </a:prstGeom>
            <a:noFill/>
            <a:ln w="41275" cap="flat" cmpd="sng" algn="ctr">
              <a:solidFill>
                <a:srgbClr val="F0AD00"/>
              </a:solidFill>
              <a:prstDash val="solid"/>
              <a:tailEnd type="arrow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Arrow Connector 57"/>
            <p:cNvCxnSpPr/>
            <p:nvPr/>
          </p:nvCxnSpPr>
          <p:spPr>
            <a:xfrm flipV="1">
              <a:off x="9252364" y="2112608"/>
              <a:ext cx="0" cy="936000"/>
            </a:xfrm>
            <a:prstGeom prst="straightConnector1">
              <a:avLst/>
            </a:prstGeom>
            <a:noFill/>
            <a:ln w="48000" cap="flat" cmpd="thickThin" algn="ctr">
              <a:solidFill>
                <a:srgbClr val="F0AD00"/>
              </a:solidFill>
              <a:prstDash val="solid"/>
              <a:tailEnd type="arrow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Arrow Connector 58"/>
            <p:cNvCxnSpPr>
              <a:stCxn id="43" idx="5"/>
            </p:cNvCxnSpPr>
            <p:nvPr/>
          </p:nvCxnSpPr>
          <p:spPr>
            <a:xfrm>
              <a:off x="9495822" y="4767370"/>
              <a:ext cx="0" cy="767495"/>
            </a:xfrm>
            <a:prstGeom prst="straightConnector1">
              <a:avLst/>
            </a:prstGeom>
            <a:noFill/>
            <a:ln w="48000" cap="flat" cmpd="thickThin" algn="ctr">
              <a:solidFill>
                <a:srgbClr val="F0AD00"/>
              </a:solidFill>
              <a:prstDash val="solid"/>
              <a:tailEnd type="arrow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0" name="TextBox 59"/>
            <p:cNvSpPr txBox="1"/>
            <p:nvPr/>
          </p:nvSpPr>
          <p:spPr>
            <a:xfrm rot="16200000">
              <a:off x="2389361" y="3097599"/>
              <a:ext cx="1110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2000" dirty="0">
                  <a:solidFill>
                    <a:prstClr val="black"/>
                  </a:solidFill>
                  <a:latin typeface="Corbel"/>
                </a:rPr>
                <a:t>requires</a:t>
              </a:r>
            </a:p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28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860293" y="6129688"/>
            <a:ext cx="4038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dirty="0" err="1" smtClean="0">
                <a:solidFill>
                  <a:srgbClr val="00B050"/>
                </a:solidFill>
              </a:rPr>
              <a:t>Peneul</a:t>
            </a:r>
            <a:r>
              <a:rPr lang="en-IN" dirty="0" smtClean="0">
                <a:solidFill>
                  <a:srgbClr val="00B050"/>
                </a:solidFill>
              </a:rPr>
              <a:t>, 2011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29" y="264766"/>
            <a:ext cx="10980181" cy="98417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How did we get here: 5 DBIR iterations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59354" y="1110137"/>
            <a:ext cx="8542117" cy="6058396"/>
            <a:chOff x="1759354" y="1110137"/>
            <a:chExt cx="8542117" cy="605839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354" y="1110137"/>
              <a:ext cx="8542117" cy="60583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048719" y="6356350"/>
              <a:ext cx="8067554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A2I2 MODEL, LCM MODEL FOR MOOCs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9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766"/>
            <a:ext cx="10515600" cy="7653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29" y="1551008"/>
            <a:ext cx="11338997" cy="480534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buSzPct val="100000"/>
            </a:pPr>
            <a:r>
              <a:rPr lang="en-US" dirty="0" smtClean="0">
                <a:cs typeface="Calibri" pitchFamily="34" charset="0"/>
              </a:rPr>
              <a:t>ICT is everywhere, but potential lost without integration strategies</a:t>
            </a:r>
          </a:p>
          <a:p>
            <a:pPr>
              <a:lnSpc>
                <a:spcPct val="110000"/>
              </a:lnSpc>
              <a:spcBef>
                <a:spcPts val="1800"/>
              </a:spcBef>
              <a:buSzPct val="100000"/>
            </a:pPr>
            <a:r>
              <a:rPr lang="en-IN" dirty="0" smtClean="0">
                <a:cs typeface="Arial" charset="0"/>
              </a:rPr>
              <a:t>Barriers:  Access &amp; infrastructure; attitudes &amp; beliefs towards ICT </a:t>
            </a:r>
          </a:p>
          <a:p>
            <a:pPr>
              <a:lnSpc>
                <a:spcPct val="110000"/>
              </a:lnSpc>
              <a:spcBef>
                <a:spcPts val="1800"/>
              </a:spcBef>
              <a:buSzPct val="100000"/>
            </a:pPr>
            <a:r>
              <a:rPr lang="en-IN" dirty="0" smtClean="0">
                <a:cs typeface="Arial" charset="0"/>
              </a:rPr>
              <a:t>Difficulty in </a:t>
            </a:r>
            <a:r>
              <a:rPr lang="en-IN" dirty="0">
                <a:cs typeface="Arial" charset="0"/>
              </a:rPr>
              <a:t>d</a:t>
            </a:r>
            <a:r>
              <a:rPr lang="en-IN" dirty="0" smtClean="0">
                <a:cs typeface="Arial" charset="0"/>
              </a:rPr>
              <a:t>esigning and implementing learner-centric practices with ICT 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IN" dirty="0" smtClean="0">
                <a:cs typeface="Arial" charset="0"/>
              </a:rPr>
              <a:t> </a:t>
            </a:r>
          </a:p>
          <a:p>
            <a:pPr marL="0" indent="0" algn="ctr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IN" sz="3200" i="1" dirty="0" smtClean="0">
                <a:cs typeface="Arial" charset="0"/>
              </a:rPr>
              <a:t>How to promote effective ICT integration practices of teachers?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IN" sz="2600" dirty="0" smtClean="0">
              <a:cs typeface="Arial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IN" sz="2600" dirty="0" smtClean="0">
                <a:cs typeface="Arial" charset="0"/>
              </a:rPr>
              <a:t> 							</a:t>
            </a:r>
            <a:endParaRPr lang="en-IN" sz="1400" dirty="0" smtClean="0">
              <a:solidFill>
                <a:srgbClr val="00B050"/>
              </a:solidFill>
              <a:cs typeface="Arial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IN" sz="1600" dirty="0" smtClean="0">
              <a:solidFill>
                <a:srgbClr val="00B050"/>
              </a:solidFill>
              <a:cs typeface="Arial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IN" sz="1600" dirty="0" smtClean="0">
                <a:solidFill>
                  <a:srgbClr val="00B050"/>
                </a:solidFill>
                <a:cs typeface="Arial" charset="0"/>
              </a:rPr>
              <a:t>(</a:t>
            </a:r>
            <a:r>
              <a:rPr lang="en-IN" sz="1600" dirty="0" err="1" smtClean="0">
                <a:solidFill>
                  <a:srgbClr val="00B050"/>
                </a:solidFill>
                <a:cs typeface="Arial" charset="0"/>
              </a:rPr>
              <a:t>Ertmer</a:t>
            </a:r>
            <a:r>
              <a:rPr lang="en-IN" sz="1600" dirty="0" smtClean="0">
                <a:solidFill>
                  <a:srgbClr val="00B050"/>
                </a:solidFill>
                <a:cs typeface="Arial" charset="0"/>
              </a:rPr>
              <a:t> 1999</a:t>
            </a:r>
            <a:r>
              <a:rPr lang="en-IN" sz="1600" dirty="0">
                <a:solidFill>
                  <a:srgbClr val="00B050"/>
                </a:solidFill>
                <a:cs typeface="Arial" charset="0"/>
              </a:rPr>
              <a:t>, </a:t>
            </a:r>
            <a:r>
              <a:rPr lang="en-IN" sz="1600" dirty="0" err="1">
                <a:solidFill>
                  <a:srgbClr val="00B050"/>
                </a:solidFill>
                <a:cs typeface="Arial" charset="0"/>
              </a:rPr>
              <a:t>Angeli</a:t>
            </a:r>
            <a:r>
              <a:rPr lang="en-IN" sz="1600" dirty="0">
                <a:solidFill>
                  <a:srgbClr val="00B050"/>
                </a:solidFill>
                <a:cs typeface="Arial" charset="0"/>
              </a:rPr>
              <a:t> &amp; </a:t>
            </a:r>
            <a:r>
              <a:rPr lang="en-IN" sz="1600" dirty="0" err="1">
                <a:solidFill>
                  <a:srgbClr val="00B050"/>
                </a:solidFill>
                <a:cs typeface="Arial" charset="0"/>
              </a:rPr>
              <a:t>Valanides</a:t>
            </a:r>
            <a:r>
              <a:rPr lang="en-IN" sz="1600" dirty="0">
                <a:solidFill>
                  <a:srgbClr val="00B050"/>
                </a:solidFill>
                <a:cs typeface="Arial" charset="0"/>
              </a:rPr>
              <a:t>, </a:t>
            </a:r>
            <a:r>
              <a:rPr lang="en-IN" sz="1600" dirty="0" smtClean="0">
                <a:solidFill>
                  <a:srgbClr val="00B050"/>
                </a:solidFill>
                <a:cs typeface="Arial" charset="0"/>
              </a:rPr>
              <a:t>2009, </a:t>
            </a:r>
            <a:r>
              <a:rPr lang="en-IN" sz="1600" dirty="0">
                <a:solidFill>
                  <a:srgbClr val="00B050"/>
                </a:solidFill>
                <a:cs typeface="Arial" charset="0"/>
              </a:rPr>
              <a:t>Tsai </a:t>
            </a:r>
            <a:r>
              <a:rPr lang="en-IN" sz="1600" dirty="0" smtClean="0">
                <a:solidFill>
                  <a:srgbClr val="00B050"/>
                </a:solidFill>
                <a:cs typeface="Arial" charset="0"/>
              </a:rPr>
              <a:t>&amp; Chai, 2012)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1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59201"/>
            <a:ext cx="11106873" cy="1325563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800000"/>
                </a:solidFill>
              </a:rPr>
              <a:t>Going further: </a:t>
            </a:r>
            <a:br>
              <a:rPr lang="en-IN" b="1" dirty="0" smtClean="0">
                <a:solidFill>
                  <a:srgbClr val="800000"/>
                </a:solidFill>
              </a:rPr>
            </a:br>
            <a:r>
              <a:rPr lang="en-IN" b="1" dirty="0" smtClean="0">
                <a:solidFill>
                  <a:srgbClr val="800000"/>
                </a:solidFill>
              </a:rPr>
              <a:t>MEET- Mentoring Educators beyond ET4ET</a:t>
            </a:r>
            <a:endParaRPr lang="en-IN" b="1" dirty="0">
              <a:solidFill>
                <a:srgbClr val="8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661" y="1516283"/>
            <a:ext cx="11078678" cy="481545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Engage with participants from ET4ET and ET601Tx beyond the programs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dirty="0" smtClean="0"/>
              <a:t>Participants to go beyond basic application of knowledge from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Ongoing efforts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661" y="1202304"/>
            <a:ext cx="11214792" cy="473551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ct val="20000"/>
              </a:spcBef>
              <a:buSzPct val="100000"/>
              <a:buAutoNum type="arabicParenR"/>
            </a:pPr>
            <a:r>
              <a:rPr lang="en-US" dirty="0" smtClean="0"/>
              <a:t>Scaffold motivated participants towards </a:t>
            </a:r>
            <a:r>
              <a:rPr lang="en-US" dirty="0" err="1" smtClean="0"/>
              <a:t>SoLT</a:t>
            </a:r>
            <a:r>
              <a:rPr lang="en-US" dirty="0" smtClean="0"/>
              <a:t>, via Action Research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buSzPct val="100000"/>
              <a:buAutoNum type="alphaLcParenR"/>
            </a:pPr>
            <a:r>
              <a:rPr lang="en-US" dirty="0" smtClean="0"/>
              <a:t>MEET: Blended workshop on action research - asynchronous (</a:t>
            </a:r>
            <a:r>
              <a:rPr lang="en-US" dirty="0"/>
              <a:t>4</a:t>
            </a:r>
            <a:r>
              <a:rPr lang="en-US" dirty="0" smtClean="0"/>
              <a:t>mos) + f2f (1week)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buSzPct val="100000"/>
              <a:buAutoNum type="alphaLcParenR"/>
            </a:pPr>
            <a:r>
              <a:rPr lang="en-US" dirty="0" smtClean="0"/>
              <a:t>Templates for planning, designing, conducting, reporting action research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buSzPct val="100000"/>
              <a:buAutoNum type="alphaLcParenR"/>
            </a:pPr>
            <a:r>
              <a:rPr lang="en-US" dirty="0" smtClean="0"/>
              <a:t>Mentor participants through various phases of their studies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SzPct val="100000"/>
              <a:buAutoNum type="arabicParenR"/>
            </a:pPr>
            <a:endParaRPr lang="en-US" dirty="0" smtClean="0"/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SzPct val="100000"/>
              <a:buAutoNum type="arabicParenR"/>
            </a:pPr>
            <a:endParaRPr lang="en-US" dirty="0" smtClean="0"/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SzPct val="100000"/>
              <a:buAutoNum type="arabicParenR"/>
            </a:pPr>
            <a:r>
              <a:rPr lang="en-US" dirty="0" smtClean="0"/>
              <a:t>Identify top performers, include them as “associate faculty” in subsequent offerings of TPD programs in mentor role </a:t>
            </a: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 smtClean="0"/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buSzPct val="100000"/>
              <a:buAutoNum type="alphaL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10597" y="3139173"/>
            <a:ext cx="50455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 err="1" smtClean="0">
                <a:solidFill>
                  <a:srgbClr val="00B050"/>
                </a:solidFill>
              </a:rPr>
              <a:t>SoLT</a:t>
            </a:r>
            <a:r>
              <a:rPr lang="en-IN" sz="1600" dirty="0" smtClean="0">
                <a:solidFill>
                  <a:srgbClr val="00B050"/>
                </a:solidFill>
              </a:rPr>
              <a:t>: Shulman, 2004</a:t>
            </a:r>
          </a:p>
          <a:p>
            <a:pPr algn="r"/>
            <a:r>
              <a:rPr lang="en-IN" sz="1600" dirty="0" smtClean="0">
                <a:solidFill>
                  <a:srgbClr val="00B050"/>
                </a:solidFill>
              </a:rPr>
              <a:t>MEET Workshop: </a:t>
            </a:r>
            <a:r>
              <a:rPr lang="en-IN" sz="1600" dirty="0" err="1" smtClean="0">
                <a:solidFill>
                  <a:srgbClr val="00B050"/>
                </a:solidFill>
              </a:rPr>
              <a:t>Warriem</a:t>
            </a:r>
            <a:r>
              <a:rPr lang="en-IN" sz="1600" dirty="0" smtClean="0">
                <a:solidFill>
                  <a:srgbClr val="00B050"/>
                </a:solidFill>
              </a:rPr>
              <a:t>, Murthy &amp; </a:t>
            </a:r>
            <a:r>
              <a:rPr lang="en-IN" sz="1600" dirty="0" err="1" smtClean="0">
                <a:solidFill>
                  <a:srgbClr val="00B050"/>
                </a:solidFill>
              </a:rPr>
              <a:t>Iyer</a:t>
            </a:r>
            <a:r>
              <a:rPr lang="en-IN" sz="1600" dirty="0" smtClean="0">
                <a:solidFill>
                  <a:srgbClr val="00B050"/>
                </a:solidFill>
              </a:rPr>
              <a:t>, 2017</a:t>
            </a:r>
          </a:p>
          <a:p>
            <a:pPr algn="r"/>
            <a:endParaRPr lang="en-IN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7"/>
            <a:ext cx="10863470" cy="64963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018569"/>
            <a:ext cx="11078678" cy="52336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r>
              <a:rPr lang="en-US" i="1" dirty="0" smtClean="0"/>
              <a:t>Transfer of ownership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dirty="0" smtClean="0"/>
              <a:t>Indications of secondary implementations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dirty="0" smtClean="0"/>
              <a:t>Classroom </a:t>
            </a:r>
            <a:r>
              <a:rPr lang="en-US" dirty="0"/>
              <a:t>Action Research: 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r>
              <a:rPr lang="en-US" sz="2400" dirty="0" smtClean="0"/>
              <a:t>	</a:t>
            </a:r>
            <a:r>
              <a:rPr lang="en-US" sz="2600" dirty="0" smtClean="0"/>
              <a:t>52 </a:t>
            </a:r>
            <a:r>
              <a:rPr lang="en-US" sz="2600" dirty="0"/>
              <a:t>studies designed, </a:t>
            </a:r>
            <a:r>
              <a:rPr lang="en-US" sz="2600" dirty="0" smtClean="0"/>
              <a:t>19 </a:t>
            </a:r>
            <a:r>
              <a:rPr lang="en-US" sz="2600" dirty="0"/>
              <a:t>implemented, </a:t>
            </a:r>
            <a:r>
              <a:rPr lang="en-US" sz="2600" dirty="0" smtClean="0"/>
              <a:t>15 </a:t>
            </a:r>
            <a:r>
              <a:rPr lang="en-US" sz="2600" dirty="0"/>
              <a:t>conference papers </a:t>
            </a:r>
            <a:r>
              <a:rPr lang="en-US" sz="2600" dirty="0" smtClean="0"/>
              <a:t>published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ct val="100000"/>
              <a:buNone/>
            </a:pPr>
            <a:endParaRPr lang="en-US" i="1" dirty="0" smtClean="0"/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r>
              <a:rPr lang="en-US" i="1" dirty="0" smtClean="0"/>
              <a:t>Communities of practice </a:t>
            </a:r>
          </a:p>
          <a:p>
            <a:r>
              <a:rPr lang="en-IN" dirty="0"/>
              <a:t>20000+ Open Educational Resources created, </a:t>
            </a:r>
            <a:r>
              <a:rPr lang="en-IN" dirty="0" smtClean="0"/>
              <a:t>some</a:t>
            </a:r>
            <a:r>
              <a:rPr lang="en-IN" dirty="0"/>
              <a:t> </a:t>
            </a:r>
            <a:r>
              <a:rPr lang="en-IN" dirty="0" smtClean="0"/>
              <a:t>available at </a:t>
            </a:r>
            <a:r>
              <a:rPr lang="en-IN" dirty="0" smtClean="0">
                <a:hlinkClick r:id="rId3"/>
              </a:rPr>
              <a:t>https://etrepository.wikispaces.com</a:t>
            </a:r>
            <a:r>
              <a:rPr lang="en-IN" dirty="0"/>
              <a:t>/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dirty="0" smtClean="0"/>
              <a:t>174 Associate Faculty identified, mentoring 7100 faculty across India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1041" y="5639426"/>
            <a:ext cx="7931628" cy="6069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sz="3200" dirty="0" smtClean="0">
                <a:solidFill>
                  <a:srgbClr val="0000FF"/>
                </a:solidFill>
              </a:rPr>
              <a:t>Towards sustainability …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29" y="264766"/>
            <a:ext cx="10980181" cy="9841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Takeaway-1: Design principles for TPD 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2" y="1248939"/>
            <a:ext cx="10967082" cy="54725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20000"/>
              </a:spcBef>
              <a:buSzPct val="80000"/>
              <a:buNone/>
            </a:pPr>
            <a:r>
              <a:rPr lang="en-US" dirty="0" err="1" smtClean="0">
                <a:cs typeface="Calibri" pitchFamily="34" charset="0"/>
              </a:rPr>
              <a:t>Immersivity</a:t>
            </a:r>
            <a:r>
              <a:rPr lang="en-US" dirty="0" smtClean="0">
                <a:cs typeface="Calibri" pitchFamily="34" charset="0"/>
              </a:rPr>
              <a:t> and </a:t>
            </a:r>
            <a:r>
              <a:rPr lang="en-US" dirty="0" err="1" smtClean="0">
                <a:cs typeface="Calibri" pitchFamily="34" charset="0"/>
              </a:rPr>
              <a:t>pertinency</a:t>
            </a:r>
            <a:r>
              <a:rPr lang="en-US" dirty="0" smtClean="0">
                <a:cs typeface="Calibri" pitchFamily="34" charset="0"/>
              </a:rPr>
              <a:t> are key design principles for teacher professional development programs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</a:rPr>
              <a:t>targeting effective ICT integration.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80000"/>
              <a:buNone/>
            </a:pPr>
            <a:endParaRPr lang="en-US" dirty="0" smtClean="0"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Design TPD program to provide participants: 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	</a:t>
            </a:r>
            <a:r>
              <a:rPr lang="en-US" dirty="0">
                <a:cs typeface="Calibri" pitchFamily="34" charset="0"/>
              </a:rPr>
              <a:t>E</a:t>
            </a:r>
            <a:r>
              <a:rPr lang="en-US" dirty="0" smtClean="0">
                <a:cs typeface="Calibri" pitchFamily="34" charset="0"/>
              </a:rPr>
              <a:t>xperience as a learner first, then practice as a teacher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80000"/>
              <a:buNone/>
            </a:pPr>
            <a:endParaRPr lang="en-US" dirty="0" smtClean="0"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dirty="0" smtClean="0">
                <a:cs typeface="Calibri" pitchFamily="34" charset="0"/>
              </a:rPr>
              <a:t>Relevant learning activities –</a:t>
            </a:r>
            <a:r>
              <a:rPr lang="en-US" sz="2400" dirty="0" smtClean="0">
                <a:cs typeface="Calibri" pitchFamily="34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80000"/>
              <a:buNone/>
            </a:pPr>
            <a:endParaRPr lang="en-US" sz="2400" dirty="0" smtClean="0">
              <a:cs typeface="Calibri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Challenge, and guideline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3641" y="4051139"/>
            <a:ext cx="572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Domain-specific examples </a:t>
            </a:r>
          </a:p>
          <a:p>
            <a:r>
              <a:rPr lang="en-IN" sz="2800" dirty="0" smtClean="0"/>
              <a:t>Context-appropriate tools &amp; strategies</a:t>
            </a:r>
          </a:p>
          <a:p>
            <a:r>
              <a:rPr lang="en-IN" sz="2800" dirty="0" smtClean="0"/>
              <a:t>Practice-oriented design</a:t>
            </a:r>
            <a:endParaRPr lang="en-IN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6"/>
            <a:ext cx="10863470" cy="9841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Takeaway-2: Guidelines for scaling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0" y="1539433"/>
            <a:ext cx="11165864" cy="48169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To scale,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use synchronous remote classrooms or MOOCs or some appropriate technology (f2f wont scale). 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80000"/>
              <a:buNone/>
            </a:pPr>
            <a:endParaRPr lang="en-US" dirty="0" smtClean="0"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80000"/>
              <a:buNone/>
            </a:pPr>
            <a:endParaRPr lang="en-US" dirty="0"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To be effective at scale,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maintain learner-centricity, in both design and implementation.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0" y="264766"/>
            <a:ext cx="10863470" cy="9841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Takeaway-3: </a:t>
            </a:r>
            <a:r>
              <a:rPr lang="en-US" dirty="0" smtClean="0"/>
              <a:t>Recommenda</a:t>
            </a:r>
            <a:r>
              <a:rPr lang="en-US" b="1" dirty="0" smtClean="0">
                <a:solidFill>
                  <a:srgbClr val="800000"/>
                </a:solidFill>
              </a:rPr>
              <a:t>tions for sustainability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0" y="1539433"/>
            <a:ext cx="11327422" cy="48169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Go beyond completion rates; focus on </a:t>
            </a:r>
            <a:r>
              <a:rPr lang="en-US" i="1" dirty="0" smtClean="0">
                <a:cs typeface="Calibri" pitchFamily="34" charset="0"/>
              </a:rPr>
              <a:t>learner persistence rate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US" dirty="0"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Enhance communities of practice by using a mentor-mentee model.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US" dirty="0"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Promote transfer of ownership by leveraging potential of classroom action research.</a:t>
            </a:r>
            <a:endParaRPr lang="en-US" dirty="0"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dirty="0" smtClean="0">
                <a:cs typeface="Calibri" pitchFamily="34" charset="0"/>
              </a:rPr>
              <a:t> 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944"/>
            <a:ext cx="10515600" cy="77663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004" y="1363467"/>
            <a:ext cx="10687795" cy="43544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1200" dirty="0" err="1"/>
              <a:t>Angeli</a:t>
            </a:r>
            <a:r>
              <a:rPr lang="en-IN" sz="1200" dirty="0"/>
              <a:t>, C., &amp; </a:t>
            </a:r>
            <a:r>
              <a:rPr lang="en-IN" sz="1200" dirty="0" err="1"/>
              <a:t>Valanides</a:t>
            </a:r>
            <a:r>
              <a:rPr lang="en-IN" sz="1200" dirty="0"/>
              <a:t>, N. (2009). Epistemological and methodological issues for the conceptualization, development, and assessment of ICT–TPCK: Advances in technological pedagogical content knowledge (TPCK). Computers &amp; education, 52(1), 154-168.</a:t>
            </a:r>
          </a:p>
          <a:p>
            <a:pPr>
              <a:spcBef>
                <a:spcPts val="0"/>
              </a:spcBef>
            </a:pPr>
            <a:r>
              <a:rPr lang="en-IN" sz="1200" dirty="0" smtClean="0"/>
              <a:t>Biggs</a:t>
            </a:r>
            <a:r>
              <a:rPr lang="en-IN" sz="1200" dirty="0"/>
              <a:t>, J. (1996). Enhancing Teaching through Constructive Alignment. Higher Education , 32, 347-364</a:t>
            </a:r>
          </a:p>
          <a:p>
            <a:pPr>
              <a:spcBef>
                <a:spcPts val="0"/>
              </a:spcBef>
            </a:pPr>
            <a:r>
              <a:rPr lang="en-IN" altLang="en-US" sz="1200" dirty="0" err="1"/>
              <a:t>Ertmer</a:t>
            </a:r>
            <a:r>
              <a:rPr lang="en-IN" altLang="en-US" sz="1200" dirty="0"/>
              <a:t>, P. A. (1999). Addressing first- and second-order barriers to change: Strategies </a:t>
            </a:r>
            <a:r>
              <a:rPr lang="en-IN" altLang="en-US" sz="1200" dirty="0" smtClean="0"/>
              <a:t>for technology </a:t>
            </a:r>
            <a:r>
              <a:rPr lang="en-IN" altLang="en-US" sz="1200" dirty="0"/>
              <a:t>integration. Educational Technology Research and Development, 47(4), 47-61.</a:t>
            </a:r>
            <a:endParaRPr lang="en-US" altLang="en-US" sz="1200" dirty="0" smtClean="0"/>
          </a:p>
          <a:p>
            <a:pPr>
              <a:spcBef>
                <a:spcPts val="0"/>
              </a:spcBef>
            </a:pPr>
            <a:r>
              <a:rPr lang="en-IN" altLang="en-US" sz="1200" dirty="0"/>
              <a:t>Harden, R., &amp; Stamper, N. (1999). What is a Spiral Curriculum? Medical Teacher, 21 (2), 141-143.</a:t>
            </a:r>
          </a:p>
          <a:p>
            <a:pPr>
              <a:spcBef>
                <a:spcPts val="0"/>
              </a:spcBef>
            </a:pPr>
            <a:r>
              <a:rPr lang="en-IN" altLang="en-US" sz="1200" dirty="0" smtClean="0"/>
              <a:t>Hutchings</a:t>
            </a:r>
            <a:r>
              <a:rPr lang="en-IN" altLang="en-US" sz="1200" dirty="0"/>
              <a:t>, P., Huber, M. T., &amp; </a:t>
            </a:r>
            <a:r>
              <a:rPr lang="en-IN" altLang="en-US" sz="1200" dirty="0" err="1"/>
              <a:t>Ciccone</a:t>
            </a:r>
            <a:r>
              <a:rPr lang="en-IN" altLang="en-US" sz="1200" dirty="0"/>
              <a:t>, A. (2011). The scholarship of teaching and learning reconsidered: Institutional integration and impact (Vol. 21). John Wiley &amp; Sons.</a:t>
            </a:r>
            <a:endParaRPr lang="en-IN" altLang="en-US" sz="1200" dirty="0" smtClean="0"/>
          </a:p>
          <a:p>
            <a:pPr>
              <a:spcBef>
                <a:spcPts val="0"/>
              </a:spcBef>
            </a:pPr>
            <a:r>
              <a:rPr lang="en-IN" altLang="en-US" sz="1200" dirty="0" smtClean="0"/>
              <a:t>Mishra</a:t>
            </a:r>
            <a:r>
              <a:rPr lang="en-IN" altLang="en-US" sz="1200" dirty="0"/>
              <a:t>, P., &amp; Koehler, M. J. (2006). Technological pedagogical content knowledge: A framework for teacher knowledge. Teachers college record, 108(6), 1017.</a:t>
            </a:r>
            <a:endParaRPr lang="en-US" altLang="en-US" sz="1200" dirty="0" smtClean="0"/>
          </a:p>
          <a:p>
            <a:pPr>
              <a:spcBef>
                <a:spcPts val="0"/>
              </a:spcBef>
            </a:pPr>
            <a:r>
              <a:rPr lang="en-US" altLang="en-US" sz="1200" dirty="0" smtClean="0"/>
              <a:t>Murthy</a:t>
            </a:r>
            <a:r>
              <a:rPr lang="en-US" altLang="en-US" sz="1200" dirty="0"/>
              <a:t>, </a:t>
            </a:r>
            <a:r>
              <a:rPr lang="en-US" altLang="en-US" sz="1200" dirty="0" smtClean="0"/>
              <a:t>S.,  </a:t>
            </a:r>
            <a:r>
              <a:rPr lang="en-US" altLang="en-US" sz="1200" dirty="0" err="1" smtClean="0"/>
              <a:t>Iyer</a:t>
            </a:r>
            <a:r>
              <a:rPr lang="en-US" altLang="en-US" sz="1200" dirty="0" smtClean="0"/>
              <a:t> S., &amp;  </a:t>
            </a:r>
            <a:r>
              <a:rPr lang="en-US" altLang="en-US" sz="1200" dirty="0" err="1" smtClean="0"/>
              <a:t>Warriem</a:t>
            </a:r>
            <a:r>
              <a:rPr lang="en-US" altLang="en-US" sz="1200" dirty="0" smtClean="0"/>
              <a:t>, J. </a:t>
            </a:r>
            <a:r>
              <a:rPr lang="en-US" altLang="en-US" sz="1200" dirty="0"/>
              <a:t>ET4ET: A large-scale professional development program on effective integration of educational technology for engineering faculty. Educational Technology &amp; Society, vol. 18(3), pp. 16-28, 2015</a:t>
            </a:r>
            <a:r>
              <a:rPr lang="en-US" altLang="en-US" sz="12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IN" altLang="en-US" sz="1200" dirty="0"/>
              <a:t>NMEICT. (2014) Homepage of the Government of India’s National Mission on Education through ICT. </a:t>
            </a:r>
            <a:endParaRPr lang="en-IN" altLang="en-US" sz="1200" dirty="0" smtClean="0"/>
          </a:p>
          <a:p>
            <a:pPr>
              <a:spcBef>
                <a:spcPts val="0"/>
              </a:spcBef>
            </a:pPr>
            <a:r>
              <a:rPr lang="en-IN" sz="1200" dirty="0" err="1"/>
              <a:t>Penuel</a:t>
            </a:r>
            <a:r>
              <a:rPr lang="en-IN" sz="1200" dirty="0"/>
              <a:t>, W. R., Fishman, B. J., Cheng, B. H., &amp; </a:t>
            </a:r>
            <a:r>
              <a:rPr lang="en-IN" sz="1200" dirty="0" err="1"/>
              <a:t>Sabelli</a:t>
            </a:r>
            <a:r>
              <a:rPr lang="en-IN" sz="1200" dirty="0"/>
              <a:t>, N. (2011). Organizing research and </a:t>
            </a:r>
            <a:r>
              <a:rPr lang="en-IN" sz="1200" dirty="0" smtClean="0"/>
              <a:t>development at </a:t>
            </a:r>
            <a:r>
              <a:rPr lang="en-IN" sz="1200" dirty="0"/>
              <a:t>the intersection of learning, implementation, and design. Educational Researcher, 40(7), 331-337.</a:t>
            </a:r>
            <a:endParaRPr lang="en-US" sz="1200" dirty="0" smtClean="0"/>
          </a:p>
          <a:p>
            <a:pPr>
              <a:spcBef>
                <a:spcPts val="0"/>
              </a:spcBef>
            </a:pPr>
            <a:r>
              <a:rPr lang="en-IN" sz="1200" dirty="0" smtClean="0"/>
              <a:t>Shulman</a:t>
            </a:r>
            <a:r>
              <a:rPr lang="en-IN" sz="1200" dirty="0"/>
              <a:t>, L. S. (2004). Visions of the possible: Models for campus support of the scholarship of teaching and learning. In W. E. Becker &amp; M. L. Andrews (Eds.), </a:t>
            </a:r>
            <a:r>
              <a:rPr lang="en-IN" sz="1200" i="1" dirty="0"/>
              <a:t>The scholarship of teaching and learning: Contributions of research universities </a:t>
            </a:r>
            <a:r>
              <a:rPr lang="en-IN" sz="1200" dirty="0"/>
              <a:t>(pp.9-23). Bloomington: University of Indiana Press</a:t>
            </a:r>
            <a:r>
              <a:rPr lang="en-IN" sz="1200" dirty="0" smtClean="0"/>
              <a:t>.</a:t>
            </a:r>
            <a:endParaRPr lang="en-US" altLang="en-US" sz="1200" dirty="0" smtClean="0"/>
          </a:p>
          <a:p>
            <a:pPr>
              <a:spcBef>
                <a:spcPts val="0"/>
              </a:spcBef>
            </a:pPr>
            <a:r>
              <a:rPr lang="en-US" altLang="en-US" sz="1200" dirty="0" smtClean="0"/>
              <a:t>Train </a:t>
            </a:r>
            <a:r>
              <a:rPr lang="en-US" altLang="en-US" sz="1200" dirty="0"/>
              <a:t>10000 Teachers. </a:t>
            </a:r>
            <a:r>
              <a:rPr lang="en-US" altLang="en-US" sz="1200" dirty="0">
                <a:hlinkClick r:id="rId3"/>
              </a:rPr>
              <a:t>http://</a:t>
            </a:r>
            <a:r>
              <a:rPr lang="en-US" altLang="en-US" sz="1200" dirty="0" smtClean="0">
                <a:hlinkClick r:id="rId3"/>
              </a:rPr>
              <a:t>www.it.iitb.ac.in/nmeict/About_T10kT.html</a:t>
            </a:r>
            <a:r>
              <a:rPr lang="en-US" altLang="en-US" sz="1200" dirty="0" smtClean="0"/>
              <a:t> </a:t>
            </a:r>
            <a:endParaRPr lang="en-US" altLang="en-US" sz="1200" dirty="0"/>
          </a:p>
          <a:p>
            <a:pPr>
              <a:spcBef>
                <a:spcPts val="0"/>
              </a:spcBef>
            </a:pPr>
            <a:r>
              <a:rPr lang="en-US" altLang="en-US" sz="1200" dirty="0" err="1" smtClean="0"/>
              <a:t>Tondeur</a:t>
            </a:r>
            <a:r>
              <a:rPr lang="en-US" altLang="en-US" sz="1200" dirty="0"/>
              <a:t>, J., van </a:t>
            </a:r>
            <a:r>
              <a:rPr lang="en-US" altLang="en-US" sz="1200" dirty="0" err="1"/>
              <a:t>Braak</a:t>
            </a:r>
            <a:r>
              <a:rPr lang="en-US" altLang="en-US" sz="1200" dirty="0"/>
              <a:t>, J., Sang, G., </a:t>
            </a:r>
            <a:r>
              <a:rPr lang="en-US" altLang="en-US" sz="1200" dirty="0" err="1"/>
              <a:t>Voogt</a:t>
            </a:r>
            <a:r>
              <a:rPr lang="en-US" altLang="en-US" sz="1200" dirty="0"/>
              <a:t>, J., </a:t>
            </a:r>
            <a:r>
              <a:rPr lang="en-US" altLang="en-US" sz="1200" dirty="0" err="1"/>
              <a:t>Fisser</a:t>
            </a:r>
            <a:r>
              <a:rPr lang="en-US" altLang="en-US" sz="1200" dirty="0"/>
              <a:t>, P., &amp; </a:t>
            </a:r>
            <a:r>
              <a:rPr lang="en-US" altLang="en-US" sz="1200" dirty="0" err="1"/>
              <a:t>Ottenbreit-Leftwich</a:t>
            </a:r>
            <a:r>
              <a:rPr lang="en-US" altLang="en-US" sz="1200" dirty="0"/>
              <a:t>, A. (2012). Preparing pre-service teachers to integrate technology in education: A synthesis of qualitative evidence. Computers &amp; Education, 59(1), 134-144</a:t>
            </a:r>
            <a:r>
              <a:rPr lang="en-US" altLang="en-US" sz="12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IN" altLang="en-US" sz="1200" dirty="0"/>
              <a:t>Tsai, C. C., &amp; Chai, C. S. (2012). The" third"-order barrier for technology-integration instruction: Implications for teacher education. Australasian Journal of Educational Technology, 28(6).</a:t>
            </a:r>
            <a:endParaRPr lang="en-US" altLang="en-US" sz="1200" dirty="0"/>
          </a:p>
          <a:p>
            <a:pPr>
              <a:spcBef>
                <a:spcPts val="0"/>
              </a:spcBef>
            </a:pPr>
            <a:r>
              <a:rPr lang="en-US" altLang="en-US" sz="1200" dirty="0" err="1" smtClean="0"/>
              <a:t>Warriem</a:t>
            </a:r>
            <a:r>
              <a:rPr lang="en-US" altLang="en-US" sz="1200" dirty="0"/>
              <a:t>, J. M., Murthy, S.  &amp; </a:t>
            </a:r>
            <a:r>
              <a:rPr lang="en-US" altLang="en-US" sz="1200" dirty="0" err="1"/>
              <a:t>Iyer</a:t>
            </a:r>
            <a:r>
              <a:rPr lang="en-US" altLang="en-US" sz="1200" dirty="0"/>
              <a:t>, S. </a:t>
            </a:r>
            <a:r>
              <a:rPr lang="en-US" altLang="en-US" sz="1200" dirty="0" smtClean="0"/>
              <a:t>(2015). Sustainability </a:t>
            </a:r>
            <a:r>
              <a:rPr lang="en-US" altLang="en-US" sz="1200" dirty="0"/>
              <a:t>at scale: Evidence from a large scale teacher professional development program. </a:t>
            </a:r>
            <a:r>
              <a:rPr lang="en-US" altLang="en-US" sz="1200" dirty="0" smtClean="0"/>
              <a:t>Proceedings of the 23rd </a:t>
            </a:r>
            <a:r>
              <a:rPr lang="en-US" altLang="en-US" sz="1200" dirty="0"/>
              <a:t>International Conference on Computers in Education, </a:t>
            </a:r>
            <a:r>
              <a:rPr lang="en-US" altLang="en-US" sz="1200" dirty="0" smtClean="0"/>
              <a:t>ICCE 2015, </a:t>
            </a:r>
            <a:r>
              <a:rPr lang="en-US" altLang="en-US" sz="1200" dirty="0"/>
              <a:t>Hangzhou, China. </a:t>
            </a:r>
            <a:endParaRPr lang="en-US" altLang="en-US" sz="1200" dirty="0" smtClean="0"/>
          </a:p>
          <a:p>
            <a:pPr>
              <a:spcBef>
                <a:spcPts val="0"/>
              </a:spcBef>
            </a:pPr>
            <a:r>
              <a:rPr lang="en-US" altLang="en-US" sz="1200" dirty="0" err="1"/>
              <a:t>Warriem</a:t>
            </a:r>
            <a:r>
              <a:rPr lang="en-US" altLang="en-US" sz="1200" dirty="0"/>
              <a:t>, J. M., Murthy, S.  &amp; </a:t>
            </a:r>
            <a:r>
              <a:rPr lang="en-US" altLang="en-US" sz="1200" dirty="0" err="1"/>
              <a:t>Iyer</a:t>
            </a:r>
            <a:r>
              <a:rPr lang="en-US" altLang="en-US" sz="1200" dirty="0"/>
              <a:t>, S. (</a:t>
            </a:r>
            <a:r>
              <a:rPr lang="en-US" altLang="en-US" sz="1200" dirty="0" smtClean="0"/>
              <a:t>2016). Shifting </a:t>
            </a:r>
            <a:r>
              <a:rPr lang="en-US" altLang="en-US" sz="1200" dirty="0"/>
              <a:t>the focus from learner completion to learner perseverance: Evidence from a teacher professional development MOOC. </a:t>
            </a:r>
            <a:r>
              <a:rPr lang="en-US" altLang="en-US" sz="1200" dirty="0" smtClean="0"/>
              <a:t>Proceedings of the 24th </a:t>
            </a:r>
            <a:r>
              <a:rPr lang="en-US" altLang="en-US" sz="1200" dirty="0"/>
              <a:t>International Conference on Computers in Education, (ICCE 2016), Mumbai, </a:t>
            </a:r>
            <a:r>
              <a:rPr lang="en-US" altLang="en-US" sz="1200" dirty="0" smtClean="0"/>
              <a:t>India. </a:t>
            </a:r>
            <a:endParaRPr lang="en-US" altLang="en-US" sz="1200" dirty="0"/>
          </a:p>
          <a:p>
            <a:pPr>
              <a:spcBef>
                <a:spcPts val="0"/>
              </a:spcBef>
            </a:pPr>
            <a:r>
              <a:rPr lang="en-US" altLang="en-US" sz="1200" dirty="0" err="1" smtClean="0"/>
              <a:t>Warriem</a:t>
            </a:r>
            <a:r>
              <a:rPr lang="en-US" altLang="en-US" sz="1200" dirty="0" smtClean="0"/>
              <a:t>, J. M., Murthy, S.  &amp; </a:t>
            </a:r>
            <a:r>
              <a:rPr lang="en-US" altLang="en-US" sz="1200" dirty="0" err="1" smtClean="0"/>
              <a:t>Iyer</a:t>
            </a:r>
            <a:r>
              <a:rPr lang="en-US" altLang="en-US" sz="1200" dirty="0" smtClean="0"/>
              <a:t>, S. (2017). </a:t>
            </a:r>
            <a:r>
              <a:rPr lang="en-IN" altLang="en-US" sz="1200" dirty="0"/>
              <a:t>Transfer of Ownership: Designing </a:t>
            </a:r>
            <a:r>
              <a:rPr lang="en-IN" altLang="en-US" sz="1200" dirty="0" smtClean="0"/>
              <a:t>for Scholarship </a:t>
            </a:r>
            <a:r>
              <a:rPr lang="en-IN" altLang="en-US" sz="1200" dirty="0"/>
              <a:t>of Learning and Teaching. The Sixth International Workshop on ICT Trends in Emerging Economies (WICTTEE 2017</a:t>
            </a:r>
            <a:r>
              <a:rPr lang="en-IN" altLang="en-US" sz="1200" dirty="0" smtClean="0"/>
              <a:t>). Proceedings </a:t>
            </a:r>
            <a:r>
              <a:rPr lang="en-IN" altLang="en-US" sz="1200" dirty="0"/>
              <a:t>of the 25th International Conference on Computers </a:t>
            </a:r>
            <a:r>
              <a:rPr lang="en-IN" altLang="en-US" sz="1200" dirty="0" smtClean="0"/>
              <a:t>in Education, </a:t>
            </a:r>
            <a:r>
              <a:rPr lang="en-IN" altLang="en-US" sz="1200" dirty="0"/>
              <a:t>ICCE </a:t>
            </a:r>
            <a:r>
              <a:rPr lang="en-IN" altLang="en-US" sz="1200" dirty="0" smtClean="0"/>
              <a:t>2017, New Zealand. </a:t>
            </a:r>
            <a:endParaRPr lang="en-US" altLang="en-US" sz="1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37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944"/>
            <a:ext cx="10515600" cy="77663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Contributions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499" y="1363467"/>
            <a:ext cx="4463005" cy="474004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i="1" dirty="0"/>
              <a:t>Faculty member ET-IITB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smtClean="0"/>
              <a:t>	</a:t>
            </a:r>
            <a:r>
              <a:rPr lang="en-US" altLang="en-US" sz="2400" u="sng" dirty="0" smtClean="0"/>
              <a:t>Sridhar </a:t>
            </a:r>
            <a:r>
              <a:rPr lang="en-US" altLang="en-US" sz="2400" u="sng" dirty="0" err="1" smtClean="0"/>
              <a:t>Iyer</a:t>
            </a:r>
            <a:endParaRPr lang="en-US" altLang="en-US" sz="24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i="1" dirty="0" smtClean="0"/>
              <a:t>	</a:t>
            </a:r>
            <a:r>
              <a:rPr lang="en-US" altLang="en-US" sz="2400" dirty="0" smtClean="0"/>
              <a:t>D. B. </a:t>
            </a:r>
            <a:r>
              <a:rPr lang="en-US" altLang="en-US" sz="2400" dirty="0" err="1" smtClean="0"/>
              <a:t>Phatak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	</a:t>
            </a:r>
            <a:endParaRPr lang="en-US" alt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24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i="1" dirty="0"/>
              <a:t>PhD alumni, ET-IITB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Gargi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Banerjee </a:t>
            </a:r>
            <a:endParaRPr lang="en-US" alt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smtClean="0"/>
              <a:t>	Sameer </a:t>
            </a:r>
            <a:r>
              <a:rPr lang="en-US" altLang="en-US" sz="2400" dirty="0" err="1" smtClean="0"/>
              <a:t>Sahasrabudhe</a:t>
            </a:r>
            <a:endParaRPr lang="en-US" alt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Madhuri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Mavinkurve</a:t>
            </a:r>
            <a:endParaRPr lang="en-US" alt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Yogendra</a:t>
            </a:r>
            <a:r>
              <a:rPr lang="en-US" altLang="en-US" sz="2400" dirty="0" smtClean="0"/>
              <a:t> Pal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Mrinal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Patwardhan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Rekha</a:t>
            </a:r>
            <a:r>
              <a:rPr lang="en-US" altLang="en-US" sz="2400" dirty="0" smtClean="0"/>
              <a:t> Ramesh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38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91782" y="1328742"/>
            <a:ext cx="4293704" cy="47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i="1" dirty="0"/>
              <a:t>PhD students, Project TUET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/>
              <a:t>	</a:t>
            </a:r>
            <a:r>
              <a:rPr lang="en-US" altLang="en-US" sz="2400" u="sng" dirty="0" err="1" smtClean="0"/>
              <a:t>Jayakrishnan</a:t>
            </a:r>
            <a:r>
              <a:rPr lang="en-US" altLang="en-US" sz="2400" u="sng" dirty="0" smtClean="0"/>
              <a:t> M. </a:t>
            </a:r>
            <a:r>
              <a:rPr lang="en-US" altLang="en-US" sz="2400" u="sng" dirty="0" err="1" smtClean="0"/>
              <a:t>Warriem</a:t>
            </a:r>
            <a:endParaRPr lang="en-US" altLang="en-US" sz="2400" u="sng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Rwitajit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Majumdar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/>
              <a:t>	Anita </a:t>
            </a:r>
            <a:r>
              <a:rPr lang="en-US" altLang="en-US" sz="2400" dirty="0" err="1" smtClean="0"/>
              <a:t>Diwakar</a:t>
            </a:r>
            <a:endParaRPr lang="en-US" alt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i="1" dirty="0" smtClean="0"/>
              <a:t>Supported by: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/>
              <a:t>	Many PhD students as TAs </a:t>
            </a:r>
          </a:p>
        </p:txBody>
      </p:sp>
    </p:spTree>
    <p:extLst>
      <p:ext uri="{BB962C8B-B14F-4D97-AF65-F5344CB8AC3E}">
        <p14:creationId xmlns:p14="http://schemas.microsoft.com/office/powerpoint/2010/main" val="15059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331"/>
            <a:ext cx="10515600" cy="9841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Thank you!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2802"/>
            <a:ext cx="10515600" cy="404462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en-US" altLang="en-US" dirty="0" smtClean="0"/>
              <a:t>This presentation available at </a:t>
            </a:r>
            <a:r>
              <a:rPr lang="en-US" altLang="en-US" dirty="0" smtClean="0">
                <a:hlinkClick r:id="rId3"/>
              </a:rPr>
              <a:t>www.et.iitb.ac.in/~sahanamurthy</a:t>
            </a:r>
            <a:r>
              <a:rPr lang="en-US" altLang="en-US" dirty="0" smtClean="0"/>
              <a:t> </a:t>
            </a:r>
          </a:p>
          <a:p>
            <a:pPr algn="ctr">
              <a:lnSpc>
                <a:spcPct val="110000"/>
              </a:lnSpc>
              <a:buNone/>
            </a:pPr>
            <a:r>
              <a:rPr lang="en-US" altLang="en-US" dirty="0" smtClean="0"/>
              <a:t>More resources </a:t>
            </a:r>
            <a:r>
              <a:rPr lang="en-US" altLang="en-US" dirty="0" smtClean="0">
                <a:hlinkClick r:id="rId4"/>
              </a:rPr>
              <a:t>http</a:t>
            </a:r>
            <a:r>
              <a:rPr lang="en-US" altLang="en-US" dirty="0">
                <a:hlinkClick r:id="rId4"/>
              </a:rPr>
              <a:t>://www.et.iitb.ac.in/projects/tuet</a:t>
            </a:r>
            <a:r>
              <a:rPr lang="en-US" altLang="en-US" dirty="0" smtClean="0">
                <a:hlinkClick r:id="rId4"/>
              </a:rPr>
              <a:t>/</a:t>
            </a:r>
            <a:r>
              <a:rPr lang="en-US" altLang="en-US" dirty="0" smtClean="0"/>
              <a:t> </a:t>
            </a:r>
          </a:p>
          <a:p>
            <a:pPr algn="ctr">
              <a:lnSpc>
                <a:spcPct val="110000"/>
              </a:lnSpc>
              <a:buNone/>
            </a:pPr>
            <a:endParaRPr lang="en-US" altLang="en-US" dirty="0" smtClean="0"/>
          </a:p>
          <a:p>
            <a:pPr algn="ctr">
              <a:lnSpc>
                <a:spcPct val="110000"/>
              </a:lnSpc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39</a:t>
            </a:fld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5"/>
          <a:srcRect l="1378" t="8474" r="61543" b="77831"/>
          <a:stretch/>
        </p:blipFill>
        <p:spPr>
          <a:xfrm>
            <a:off x="3089223" y="3294823"/>
            <a:ext cx="6436895" cy="1337336"/>
          </a:xfrm>
          <a:prstGeom prst="rect">
            <a:avLst/>
          </a:prstGeom>
        </p:spPr>
      </p:pic>
      <p:pic>
        <p:nvPicPr>
          <p:cNvPr id="10" name="Picture 9" descr="CC-B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0" y="6324600"/>
            <a:ext cx="1117460" cy="3936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762" y="6019800"/>
            <a:ext cx="7155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This presentation is released under Creative Commons-Attribution 4.0 License.</a:t>
            </a:r>
          </a:p>
          <a:p>
            <a:r>
              <a:rPr lang="en-US" sz="1400" dirty="0" smtClean="0"/>
              <a:t>	    You are free to use, distribute and modify it , including for commercial purposes, </a:t>
            </a:r>
          </a:p>
          <a:p>
            <a:r>
              <a:rPr lang="en-US" sz="1400" dirty="0" smtClean="0"/>
              <a:t>	    provided you acknowledge the source.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79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766"/>
            <a:ext cx="10515600" cy="765381"/>
          </a:xfrm>
        </p:spPr>
        <p:txBody>
          <a:bodyPr/>
          <a:lstStyle/>
          <a:p>
            <a:pPr algn="ctr"/>
            <a:r>
              <a:rPr lang="en-US" dirty="0" smtClean="0"/>
              <a:t>Existing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29" y="1551008"/>
            <a:ext cx="11338997" cy="48053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dirty="0" smtClean="0"/>
              <a:t>Courses on ICT-integration in pre-service education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dirty="0" smtClean="0"/>
              <a:t>Theoretical frameworks - TPACK, </a:t>
            </a:r>
            <a:r>
              <a:rPr lang="en-US" dirty="0" err="1" smtClean="0"/>
              <a:t>SoLT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dirty="0" smtClean="0"/>
              <a:t>Government led initiatives – </a:t>
            </a:r>
            <a:r>
              <a:rPr lang="en-US" dirty="0" err="1" smtClean="0"/>
              <a:t>ProInfo</a:t>
            </a:r>
            <a:r>
              <a:rPr lang="en-US" dirty="0" smtClean="0"/>
              <a:t> (Brazil), ITT (Chile), PT3 (US), …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dirty="0" smtClean="0"/>
              <a:t>Research -  many studies, some </a:t>
            </a:r>
            <a:r>
              <a:rPr lang="en-US" dirty="0" err="1" smtClean="0"/>
              <a:t>metastudies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516" y="5835489"/>
            <a:ext cx="1122352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IN" dirty="0" smtClean="0">
                <a:solidFill>
                  <a:srgbClr val="00B050"/>
                </a:solidFill>
              </a:rPr>
              <a:t>(Mishra </a:t>
            </a:r>
            <a:r>
              <a:rPr lang="en-IN" dirty="0">
                <a:solidFill>
                  <a:srgbClr val="00B050"/>
                </a:solidFill>
              </a:rPr>
              <a:t>&amp; Koehler, </a:t>
            </a:r>
            <a:r>
              <a:rPr lang="en-IN" dirty="0" smtClean="0">
                <a:solidFill>
                  <a:srgbClr val="00B050"/>
                </a:solidFill>
              </a:rPr>
              <a:t>2006; Hutchings</a:t>
            </a:r>
            <a:r>
              <a:rPr lang="en-IN" dirty="0">
                <a:solidFill>
                  <a:srgbClr val="00B050"/>
                </a:solidFill>
              </a:rPr>
              <a:t>, Huber &amp; </a:t>
            </a:r>
            <a:r>
              <a:rPr lang="en-IN" dirty="0" err="1">
                <a:solidFill>
                  <a:srgbClr val="00B050"/>
                </a:solidFill>
              </a:rPr>
              <a:t>Ciccone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dirty="0" smtClean="0">
                <a:solidFill>
                  <a:srgbClr val="00B050"/>
                </a:solidFill>
              </a:rPr>
              <a:t>2011; </a:t>
            </a:r>
            <a:r>
              <a:rPr lang="en-IN" dirty="0" err="1" smtClean="0">
                <a:solidFill>
                  <a:srgbClr val="00B050"/>
                </a:solidFill>
                <a:cs typeface="Arial" charset="0"/>
              </a:rPr>
              <a:t>Joia</a:t>
            </a:r>
            <a:r>
              <a:rPr lang="en-IN" dirty="0" smtClean="0">
                <a:solidFill>
                  <a:srgbClr val="00B050"/>
                </a:solidFill>
                <a:cs typeface="Arial" charset="0"/>
              </a:rPr>
              <a:t>, 2001; </a:t>
            </a:r>
            <a:r>
              <a:rPr lang="en-IN" dirty="0" err="1" smtClean="0">
                <a:solidFill>
                  <a:srgbClr val="00B050"/>
                </a:solidFill>
                <a:cs typeface="Arial" charset="0"/>
              </a:rPr>
              <a:t>Brun</a:t>
            </a:r>
            <a:r>
              <a:rPr lang="en-IN" dirty="0" smtClean="0">
                <a:solidFill>
                  <a:srgbClr val="00B050"/>
                </a:solidFill>
                <a:cs typeface="Arial" charset="0"/>
              </a:rPr>
              <a:t> </a:t>
            </a:r>
            <a:r>
              <a:rPr lang="en-IN" dirty="0">
                <a:solidFill>
                  <a:srgbClr val="00B050"/>
                </a:solidFill>
                <a:cs typeface="Arial" charset="0"/>
              </a:rPr>
              <a:t>&amp; </a:t>
            </a:r>
            <a:r>
              <a:rPr lang="en-IN" dirty="0" err="1">
                <a:solidFill>
                  <a:srgbClr val="00B050"/>
                </a:solidFill>
                <a:cs typeface="Arial" charset="0"/>
              </a:rPr>
              <a:t>Hinostroza</a:t>
            </a:r>
            <a:r>
              <a:rPr lang="en-IN" dirty="0">
                <a:solidFill>
                  <a:srgbClr val="00B050"/>
                </a:solidFill>
                <a:cs typeface="Arial" charset="0"/>
              </a:rPr>
              <a:t>, </a:t>
            </a:r>
            <a:r>
              <a:rPr lang="en-IN" dirty="0" smtClean="0">
                <a:solidFill>
                  <a:srgbClr val="00B050"/>
                </a:solidFill>
                <a:cs typeface="Arial" charset="0"/>
              </a:rPr>
              <a:t>2014; </a:t>
            </a:r>
            <a:r>
              <a:rPr lang="en-IN" dirty="0" err="1" smtClean="0">
                <a:solidFill>
                  <a:srgbClr val="00B050"/>
                </a:solidFill>
                <a:cs typeface="Arial" charset="0"/>
              </a:rPr>
              <a:t>Tondeur</a:t>
            </a:r>
            <a:r>
              <a:rPr lang="en-IN" dirty="0" smtClean="0">
                <a:solidFill>
                  <a:srgbClr val="00B050"/>
                </a:solidFill>
                <a:cs typeface="Arial" charset="0"/>
              </a:rPr>
              <a:t> et.al, 2012)</a:t>
            </a:r>
            <a:endParaRPr lang="en-IN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766"/>
            <a:ext cx="10515600" cy="7653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The problem in Indian context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0" y="1248940"/>
            <a:ext cx="10863470" cy="49928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ct val="100000"/>
              <a:buNone/>
            </a:pPr>
            <a:r>
              <a:rPr lang="en-US" sz="3200" dirty="0"/>
              <a:t>E</a:t>
            </a:r>
            <a:r>
              <a:rPr lang="en-US" sz="3200" dirty="0" smtClean="0"/>
              <a:t>ffective integration of ICT: </a:t>
            </a:r>
            <a:endParaRPr lang="en-US" sz="3200" i="1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SzPct val="100000"/>
            </a:pPr>
            <a:r>
              <a:rPr lang="en-US" sz="3200" dirty="0" smtClean="0"/>
              <a:t>Problem pronounced since resource constrained</a:t>
            </a:r>
          </a:p>
          <a:p>
            <a:pPr>
              <a:lnSpc>
                <a:spcPct val="100000"/>
              </a:lnSpc>
              <a:spcBef>
                <a:spcPts val="1800"/>
              </a:spcBef>
              <a:buSzPct val="100000"/>
            </a:pPr>
            <a:r>
              <a:rPr lang="en-US" sz="3200" dirty="0" smtClean="0"/>
              <a:t>Problem compounded since scale is large </a:t>
            </a:r>
          </a:p>
          <a:p>
            <a:pPr>
              <a:lnSpc>
                <a:spcPct val="100000"/>
              </a:lnSpc>
              <a:spcBef>
                <a:spcPts val="1800"/>
              </a:spcBef>
              <a:buSzPct val="100000"/>
            </a:pPr>
            <a:r>
              <a:rPr lang="en-US" sz="3200" dirty="0" smtClean="0"/>
              <a:t>Existing solutions need examination since tertiary-</a:t>
            </a:r>
            <a:r>
              <a:rPr lang="en-US" sz="3200" dirty="0" err="1" smtClean="0"/>
              <a:t>ed</a:t>
            </a:r>
            <a:r>
              <a:rPr lang="en-US" sz="3200" dirty="0" smtClean="0"/>
              <a:t> context</a:t>
            </a:r>
          </a:p>
          <a:p>
            <a:pPr>
              <a:lnSpc>
                <a:spcPct val="100000"/>
              </a:lnSpc>
              <a:spcBef>
                <a:spcPts val="1800"/>
              </a:spcBef>
              <a:buSzPct val="100000"/>
            </a:pPr>
            <a:r>
              <a:rPr lang="en-US" sz="3200" dirty="0" smtClean="0"/>
              <a:t>Solutions unsustainable since pay-off is low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SzPct val="1000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45" y="5902030"/>
            <a:ext cx="324043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IN" dirty="0" smtClean="0">
                <a:solidFill>
                  <a:srgbClr val="00B050"/>
                </a:solidFill>
                <a:cs typeface="Arial" charset="0"/>
              </a:rPr>
              <a:t>(Murthy, </a:t>
            </a:r>
            <a:r>
              <a:rPr lang="en-IN" dirty="0" err="1" smtClean="0">
                <a:solidFill>
                  <a:srgbClr val="00B050"/>
                </a:solidFill>
                <a:cs typeface="Arial" charset="0"/>
              </a:rPr>
              <a:t>Iyer</a:t>
            </a:r>
            <a:r>
              <a:rPr lang="en-IN" dirty="0">
                <a:solidFill>
                  <a:srgbClr val="00B050"/>
                </a:solidFill>
                <a:cs typeface="Arial" charset="0"/>
              </a:rPr>
              <a:t> </a:t>
            </a:r>
            <a:r>
              <a:rPr lang="en-IN" dirty="0" smtClean="0">
                <a:solidFill>
                  <a:srgbClr val="00B050"/>
                </a:solidFill>
                <a:cs typeface="Arial" charset="0"/>
              </a:rPr>
              <a:t>&amp; </a:t>
            </a:r>
            <a:r>
              <a:rPr lang="en-IN" dirty="0" err="1" smtClean="0">
                <a:solidFill>
                  <a:srgbClr val="00B050"/>
                </a:solidFill>
                <a:cs typeface="Arial" charset="0"/>
              </a:rPr>
              <a:t>Warriem</a:t>
            </a:r>
            <a:r>
              <a:rPr lang="en-IN" dirty="0" smtClean="0">
                <a:solidFill>
                  <a:srgbClr val="00B050"/>
                </a:solidFill>
                <a:cs typeface="Arial" charset="0"/>
              </a:rPr>
              <a:t>, 2015)</a:t>
            </a:r>
            <a:endParaRPr lang="en-IN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92456" y="1248939"/>
            <a:ext cx="5624619" cy="4370594"/>
            <a:chOff x="768224" y="1298100"/>
            <a:chExt cx="4766441" cy="4143064"/>
          </a:xfrm>
        </p:grpSpPr>
        <p:pic>
          <p:nvPicPr>
            <p:cNvPr id="26" name="Picture 25" descr="Screen Shot 2017-12-05 at 6.32.57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874" b="4678"/>
            <a:stretch/>
          </p:blipFill>
          <p:spPr>
            <a:xfrm>
              <a:off x="768224" y="1298100"/>
              <a:ext cx="4766441" cy="41430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 descr="Screen Shot 2017-12-05 at 6.32.57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83" t="28433" r="200"/>
            <a:stretch/>
          </p:blipFill>
          <p:spPr>
            <a:xfrm>
              <a:off x="768224" y="2330622"/>
              <a:ext cx="4766441" cy="31105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264766"/>
            <a:ext cx="11741426" cy="984173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800000"/>
                </a:solidFill>
              </a:rPr>
              <a:t>Large-scale</a:t>
            </a:r>
            <a:r>
              <a:rPr lang="en-US" dirty="0" smtClean="0">
                <a:solidFill>
                  <a:srgbClr val="800000"/>
                </a:solidFill>
              </a:rPr>
              <a:t> in India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12" descr="Indiamap2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155497"/>
              </a:clrFrom>
              <a:clrTo>
                <a:srgbClr val="15549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296" y="1345797"/>
            <a:ext cx="4850025" cy="413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296" y="5847063"/>
            <a:ext cx="5698576" cy="50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Geographical distribution </a:t>
            </a:r>
            <a:r>
              <a:rPr lang="en-US" sz="2400" dirty="0"/>
              <a:t>(&gt; 3,00,000 km</a:t>
            </a:r>
            <a:r>
              <a:rPr lang="en-US" sz="2400" baseline="30000" dirty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318807" y="1953440"/>
            <a:ext cx="150471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164729" y="5917040"/>
            <a:ext cx="4850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Source: http://www.facilities.aicte-india.org/</a:t>
            </a:r>
            <a:endParaRPr lang="en-US" sz="2000" i="1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92456" y="1248939"/>
            <a:ext cx="5624619" cy="4370594"/>
            <a:chOff x="768224" y="1298100"/>
            <a:chExt cx="4766441" cy="4143064"/>
          </a:xfrm>
        </p:grpSpPr>
        <p:pic>
          <p:nvPicPr>
            <p:cNvPr id="26" name="Picture 25" descr="Screen Shot 2017-12-05 at 6.32.57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874" b="4678"/>
            <a:stretch/>
          </p:blipFill>
          <p:spPr>
            <a:xfrm>
              <a:off x="768224" y="1298100"/>
              <a:ext cx="4766441" cy="41430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 descr="Screen Shot 2017-12-05 at 6.32.57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83" t="28433" r="200"/>
            <a:stretch/>
          </p:blipFill>
          <p:spPr>
            <a:xfrm>
              <a:off x="768224" y="2330622"/>
              <a:ext cx="4766441" cy="31105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264766"/>
            <a:ext cx="11741426" cy="984173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800000"/>
                </a:solidFill>
              </a:rPr>
              <a:t>Large-scale</a:t>
            </a:r>
            <a:r>
              <a:rPr lang="en-US" dirty="0" smtClean="0">
                <a:solidFill>
                  <a:srgbClr val="800000"/>
                </a:solidFill>
              </a:rPr>
              <a:t> in India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12" descr="Indiamap2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155497"/>
              </a:clrFrom>
              <a:clrTo>
                <a:srgbClr val="15549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296" y="1345797"/>
            <a:ext cx="4850025" cy="413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296" y="5847063"/>
            <a:ext cx="5698576" cy="50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Geographical distribution </a:t>
            </a:r>
            <a:r>
              <a:rPr lang="en-US" sz="2400" dirty="0"/>
              <a:t>(&gt; 3,00,000 km</a:t>
            </a:r>
            <a:r>
              <a:rPr lang="en-US" sz="2400" baseline="30000" dirty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318807" y="1953440"/>
            <a:ext cx="150471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164729" y="5917040"/>
            <a:ext cx="4850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Source: http://www.facilities.aicte-india.org/</a:t>
            </a:r>
            <a:endParaRPr lang="en-US" sz="20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5989809" y="2298965"/>
            <a:ext cx="2320814" cy="3182973"/>
            <a:chOff x="5989809" y="2298965"/>
            <a:chExt cx="2320814" cy="3182973"/>
          </a:xfrm>
        </p:grpSpPr>
        <p:sp>
          <p:nvSpPr>
            <p:cNvPr id="15" name="Oval 14"/>
            <p:cNvSpPr/>
            <p:nvPr/>
          </p:nvSpPr>
          <p:spPr>
            <a:xfrm>
              <a:off x="5989809" y="2298965"/>
              <a:ext cx="2320814" cy="31829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92428" y="3571451"/>
              <a:ext cx="134362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2400" dirty="0" smtClean="0"/>
                <a:t>Students</a:t>
              </a:r>
            </a:p>
            <a:p>
              <a:pPr algn="ctr"/>
              <a:r>
                <a:rPr lang="en-IN" sz="2400" dirty="0" smtClean="0"/>
                <a:t>1847595</a:t>
              </a:r>
              <a:endParaRPr lang="en-IN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4414" y="4518709"/>
              <a:ext cx="1215343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2400" dirty="0" smtClean="0"/>
                <a:t>Faculty</a:t>
              </a:r>
            </a:p>
            <a:p>
              <a:pPr algn="ctr"/>
              <a:r>
                <a:rPr lang="en-IN" sz="2400" dirty="0" smtClean="0"/>
                <a:t>473129</a:t>
              </a:r>
              <a:endParaRPr lang="en-IN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69278" y="2648241"/>
              <a:ext cx="143622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2400" dirty="0" smtClean="0"/>
                <a:t>Institutions</a:t>
              </a:r>
            </a:p>
            <a:p>
              <a:pPr algn="ctr"/>
              <a:r>
                <a:rPr lang="en-IN" sz="2400" dirty="0" smtClean="0"/>
                <a:t>4090</a:t>
              </a:r>
              <a:endParaRPr lang="en-IN" sz="2400" dirty="0"/>
            </a:p>
          </p:txBody>
        </p:sp>
      </p:grp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9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766"/>
            <a:ext cx="10515600" cy="98417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965" y="2129742"/>
            <a:ext cx="11505235" cy="217604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SzPct val="80000"/>
              <a:buNone/>
            </a:pPr>
            <a:r>
              <a:rPr lang="en-US" sz="3200" dirty="0" smtClean="0">
                <a:cs typeface="Calibri" pitchFamily="34" charset="0"/>
              </a:rPr>
              <a:t>Instructors need explicit training in ICT integration- knowing &amp; doing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SzPct val="80000"/>
              <a:buNone/>
            </a:pPr>
            <a:r>
              <a:rPr lang="en-US" sz="3200" dirty="0" smtClean="0">
                <a:cs typeface="Calibri" pitchFamily="34" charset="0"/>
              </a:rPr>
              <a:t>customized to their own context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SzPct val="80000"/>
              <a:buNone/>
            </a:pPr>
            <a:r>
              <a:rPr lang="en-US" sz="3200" dirty="0" smtClean="0">
                <a:cs typeface="Calibri" pitchFamily="34" charset="0"/>
              </a:rPr>
              <a:t>with specific, meaningful and immediate takeaways</a:t>
            </a:r>
            <a:endParaRPr lang="en-US" sz="3200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264766"/>
            <a:ext cx="11741426" cy="98417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800000"/>
                </a:solidFill>
              </a:rPr>
              <a:t>Project TUET: Efforts at IIT Bombay India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A744-DAA4-4A3D-BD9E-C311E6CB5A18}" type="slidenum">
              <a:rPr lang="en-US" smtClean="0"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ICCE 2017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82" y="1405920"/>
            <a:ext cx="7529492" cy="438142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13117</TotalTime>
  <Words>2212</Words>
  <Application>Microsoft Office PowerPoint</Application>
  <PresentationFormat>Widescreen</PresentationFormat>
  <Paragraphs>445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Corbel</vt:lpstr>
      <vt:lpstr>Wingdings</vt:lpstr>
      <vt:lpstr>Office Theme</vt:lpstr>
      <vt:lpstr>Large-scale teacher professional development  for effective technology integration</vt:lpstr>
      <vt:lpstr>Educational Technology, IIT Bombay</vt:lpstr>
      <vt:lpstr>The problem</vt:lpstr>
      <vt:lpstr>Existing work</vt:lpstr>
      <vt:lpstr>The problem in Indian context</vt:lpstr>
      <vt:lpstr>Large-scale in India</vt:lpstr>
      <vt:lpstr>Large-scale in India</vt:lpstr>
      <vt:lpstr>Requirements</vt:lpstr>
      <vt:lpstr>Project TUET: Efforts at IIT Bombay India</vt:lpstr>
      <vt:lpstr>Project TUET: Research</vt:lpstr>
      <vt:lpstr>Project TUET: Development</vt:lpstr>
      <vt:lpstr>Project TUET: Outreach</vt:lpstr>
      <vt:lpstr>What is this talk about? </vt:lpstr>
      <vt:lpstr>Case 1:  ET4ET Teacher Professional Development Program (Educational Technology for Engineering Teachers)</vt:lpstr>
      <vt:lpstr>Context of ET4ET program</vt:lpstr>
      <vt:lpstr>Design of ET4ET program</vt:lpstr>
      <vt:lpstr>Design of activities in ET4ET program</vt:lpstr>
      <vt:lpstr>Results – ET4ET </vt:lpstr>
      <vt:lpstr>Results</vt:lpstr>
      <vt:lpstr>Case 2:  ET601Tx - MOOC version of ET4ET </vt:lpstr>
      <vt:lpstr>Context of ET601Tx MOOC</vt:lpstr>
      <vt:lpstr>Incorporating learner-centricity in MOOC</vt:lpstr>
      <vt:lpstr>Learner-Centric MOOC Model </vt:lpstr>
      <vt:lpstr>Learner-Centric MOOC Model </vt:lpstr>
      <vt:lpstr>Results – ET601Tx MOOC</vt:lpstr>
      <vt:lpstr>Voices from the field</vt:lpstr>
      <vt:lpstr>Voices from the field</vt:lpstr>
      <vt:lpstr>How did we get here: Design-based Implementation Research </vt:lpstr>
      <vt:lpstr>How did we get here: 5 DBIR iterations </vt:lpstr>
      <vt:lpstr>Going further:  MEET- Mentoring Educators beyond ET4ET</vt:lpstr>
      <vt:lpstr>Goals</vt:lpstr>
      <vt:lpstr>Ongoing efforts</vt:lpstr>
      <vt:lpstr>Results</vt:lpstr>
      <vt:lpstr>Takeaway-1: Design principles for TPD programs</vt:lpstr>
      <vt:lpstr>Takeaway-2: Guidelines for scaling</vt:lpstr>
      <vt:lpstr>Takeaway-3: Recommendations for sustainability </vt:lpstr>
      <vt:lpstr>References</vt:lpstr>
      <vt:lpstr>Contributions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strategies for improving student learning and engagement</dc:title>
  <dc:creator>Sahana Murthy</dc:creator>
  <cp:lastModifiedBy>Sahana Murthy</cp:lastModifiedBy>
  <cp:revision>870</cp:revision>
  <dcterms:created xsi:type="dcterms:W3CDTF">2015-11-03T07:32:12Z</dcterms:created>
  <dcterms:modified xsi:type="dcterms:W3CDTF">2017-12-14T12:33:38Z</dcterms:modified>
</cp:coreProperties>
</file>